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41"/>
  </p:notesMasterIdLst>
  <p:handoutMasterIdLst>
    <p:handoutMasterId r:id="rId42"/>
  </p:handoutMasterIdLst>
  <p:sldIdLst>
    <p:sldId id="538" r:id="rId2"/>
    <p:sldId id="258" r:id="rId3"/>
    <p:sldId id="569" r:id="rId4"/>
    <p:sldId id="489" r:id="rId5"/>
    <p:sldId id="547" r:id="rId6"/>
    <p:sldId id="441" r:id="rId7"/>
    <p:sldId id="570" r:id="rId8"/>
    <p:sldId id="543" r:id="rId9"/>
    <p:sldId id="556" r:id="rId10"/>
    <p:sldId id="544" r:id="rId11"/>
    <p:sldId id="557" r:id="rId12"/>
    <p:sldId id="546" r:id="rId13"/>
    <p:sldId id="453" r:id="rId14"/>
    <p:sldId id="549" r:id="rId15"/>
    <p:sldId id="490" r:id="rId16"/>
    <p:sldId id="447" r:id="rId17"/>
    <p:sldId id="452" r:id="rId18"/>
    <p:sldId id="571" r:id="rId19"/>
    <p:sldId id="550" r:id="rId20"/>
    <p:sldId id="481" r:id="rId21"/>
    <p:sldId id="552" r:id="rId22"/>
    <p:sldId id="459" r:id="rId23"/>
    <p:sldId id="491" r:id="rId24"/>
    <p:sldId id="562" r:id="rId25"/>
    <p:sldId id="460" r:id="rId26"/>
    <p:sldId id="463" r:id="rId27"/>
    <p:sldId id="575" r:id="rId28"/>
    <p:sldId id="461" r:id="rId29"/>
    <p:sldId id="553" r:id="rId30"/>
    <p:sldId id="522" r:id="rId31"/>
    <p:sldId id="523" r:id="rId32"/>
    <p:sldId id="530" r:id="rId33"/>
    <p:sldId id="535" r:id="rId34"/>
    <p:sldId id="582" r:id="rId35"/>
    <p:sldId id="576" r:id="rId36"/>
    <p:sldId id="583" r:id="rId37"/>
    <p:sldId id="527" r:id="rId38"/>
    <p:sldId id="577" r:id="rId39"/>
    <p:sldId id="528" r:id="rId40"/>
  </p:sldIdLst>
  <p:sldSz cx="12192000" cy="6858000"/>
  <p:notesSz cx="7315200" cy="96012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  <a:srgbClr val="FFCCFF"/>
    <a:srgbClr val="FFCC99"/>
    <a:srgbClr val="99CCFF"/>
    <a:srgbClr val="008000"/>
    <a:srgbClr val="CC6600"/>
    <a:srgbClr val="996600"/>
    <a:srgbClr val="663300"/>
    <a:srgbClr val="2D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3" autoAdjust="0"/>
    <p:restoredTop sz="89374" autoAdjust="0"/>
  </p:normalViewPr>
  <p:slideViewPr>
    <p:cSldViewPr>
      <p:cViewPr varScale="1">
        <p:scale>
          <a:sx n="64" d="100"/>
          <a:sy n="64" d="100"/>
        </p:scale>
        <p:origin x="90" y="8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46.51163" units="1/cm"/>
          <inkml:channelProperty channel="Y" name="resolution" value="46.39175" units="1/cm"/>
          <inkml:channelProperty channel="T" name="resolution" value="1" units="1/dev"/>
        </inkml:channelProperties>
      </inkml:inkSource>
      <inkml:timestamp xml:id="ts0" timeString="2021-03-22T08:29:19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23050 2032 0,'1842'-720'0,"126"-338"15,-5778 2836-15,8954-3810 0,-3684 2032 16,43 0-16,318 0 16,-954 0-16</inkml:trace>
  <inkml:trace contextRef="#ctx0" brushRef="#br0" timeOffset="3242.66">31157 106 0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E0FD6-A987-4E1A-BCF4-7669DC860F72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3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For any search problem, you know the goal.  Now, you have an idea of how far away you are from the goal.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2CE179-B2C7-46EC-9538-A27EC550BBF7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88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A524C-0FE5-4D64-AE7F-8C8CC01270F0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6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Semi-lattice: x &lt;= y &lt;-&gt; x = x ^ 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D97-3088-46C0-A5CF-C692DC2682E9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7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9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tags" Target="../tags/tag5.xml"/><Relationship Id="rId16" Type="http://schemas.openxmlformats.org/officeDocument/2006/relationships/image" Target="../media/image33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28.png"/><Relationship Id="rId5" Type="http://schemas.openxmlformats.org/officeDocument/2006/relationships/tags" Target="../tags/tag8.xml"/><Relationship Id="rId15" Type="http://schemas.openxmlformats.org/officeDocument/2006/relationships/image" Target="../media/image32.png"/><Relationship Id="rId10" Type="http://schemas.openxmlformats.org/officeDocument/2006/relationships/notesSlide" Target="../notesSlides/notesSlide7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Informed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4704" y="1974760"/>
            <a:ext cx="7010399" cy="3511382"/>
          </a:xfrm>
          <a:prstGeom prst="rect">
            <a:avLst/>
          </a:prstGeom>
          <a:noFill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131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Shekh. Md. Saifur Rahman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United International University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</a:t>
            </a:r>
            <a:r>
              <a:rPr lang="en-US" sz="1400" dirty="0" err="1">
                <a:latin typeface="Calibri"/>
                <a:cs typeface="Calibri"/>
              </a:rPr>
              <a:t>Abbeel</a:t>
            </a:r>
            <a:r>
              <a:rPr lang="en-US" sz="1400" dirty="0">
                <a:latin typeface="Calibri"/>
                <a:cs typeface="Calibri"/>
              </a:rPr>
              <a:t> for CS188 Intro to AI at UC Berkeley.  All CS188 materials are available at http://ai.berkeley.edu.]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-457200"/>
            <a:ext cx="9753599" cy="7315199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315200" y="914400"/>
            <a:ext cx="487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9448800" cy="1143000"/>
          </a:xfrm>
        </p:spPr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39861"/>
            <a:ext cx="8229600" cy="48847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Expand the node that seems closest…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can go wrong?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0177" y="2268535"/>
            <a:ext cx="11223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3993" y="2311399"/>
            <a:ext cx="6535737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2394" y="2362200"/>
            <a:ext cx="787717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61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9218" y="2343153"/>
            <a:ext cx="7880351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3962400"/>
            <a:ext cx="3238498" cy="2428874"/>
          </a:xfrm>
          <a:prstGeom prst="rect">
            <a:avLst/>
          </a:prstGeom>
          <a:noFill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7339093" y="0"/>
            <a:ext cx="485290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8"/>
          <p:cNvSpPr>
            <a:spLocks/>
          </p:cNvSpPr>
          <p:nvPr/>
        </p:nvSpPr>
        <p:spPr bwMode="auto">
          <a:xfrm>
            <a:off x="8094662" y="3833812"/>
            <a:ext cx="2884488" cy="2263775"/>
          </a:xfrm>
          <a:custGeom>
            <a:avLst/>
            <a:gdLst>
              <a:gd name="T0" fmla="*/ 2147483647 w 1817"/>
              <a:gd name="T1" fmla="*/ 2147483647 h 1714"/>
              <a:gd name="T2" fmla="*/ 2147483647 w 1817"/>
              <a:gd name="T3" fmla="*/ 2147483647 h 1714"/>
              <a:gd name="T4" fmla="*/ 2147483647 w 1817"/>
              <a:gd name="T5" fmla="*/ 2147483647 h 1714"/>
              <a:gd name="T6" fmla="*/ 2147483647 w 1817"/>
              <a:gd name="T7" fmla="*/ 2147483647 h 1714"/>
              <a:gd name="T8" fmla="*/ 2147483647 w 1817"/>
              <a:gd name="T9" fmla="*/ 2147483647 h 1714"/>
              <a:gd name="T10" fmla="*/ 2147483647 w 1817"/>
              <a:gd name="T11" fmla="*/ 2147483647 h 1714"/>
              <a:gd name="T12" fmla="*/ 2147483647 w 1817"/>
              <a:gd name="T13" fmla="*/ 2147483647 h 1714"/>
              <a:gd name="T14" fmla="*/ 2147483647 w 1817"/>
              <a:gd name="T15" fmla="*/ 2147483647 h 1714"/>
              <a:gd name="T16" fmla="*/ 2147483647 w 1817"/>
              <a:gd name="T17" fmla="*/ 2147483647 h 1714"/>
              <a:gd name="T18" fmla="*/ 2147483647 w 1817"/>
              <a:gd name="T19" fmla="*/ 2147483647 h 17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17"/>
              <a:gd name="T31" fmla="*/ 0 h 1714"/>
              <a:gd name="T32" fmla="*/ 1817 w 1817"/>
              <a:gd name="T33" fmla="*/ 1714 h 17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17" h="1714">
                <a:moveTo>
                  <a:pt x="938" y="164"/>
                </a:moveTo>
                <a:cubicBezTo>
                  <a:pt x="1096" y="407"/>
                  <a:pt x="1716" y="1413"/>
                  <a:pt x="1817" y="1625"/>
                </a:cubicBezTo>
                <a:cubicBezTo>
                  <a:pt x="1741" y="1629"/>
                  <a:pt x="1331" y="1650"/>
                  <a:pt x="1054" y="1649"/>
                </a:cubicBezTo>
                <a:cubicBezTo>
                  <a:pt x="1021" y="1539"/>
                  <a:pt x="1101" y="1279"/>
                  <a:pt x="1036" y="1021"/>
                </a:cubicBezTo>
                <a:cubicBezTo>
                  <a:pt x="1008" y="965"/>
                  <a:pt x="973" y="949"/>
                  <a:pt x="897" y="973"/>
                </a:cubicBezTo>
                <a:cubicBezTo>
                  <a:pt x="855" y="963"/>
                  <a:pt x="618" y="1676"/>
                  <a:pt x="586" y="1654"/>
                </a:cubicBezTo>
                <a:cubicBezTo>
                  <a:pt x="468" y="1651"/>
                  <a:pt x="44" y="1714"/>
                  <a:pt x="47" y="1649"/>
                </a:cubicBezTo>
                <a:cubicBezTo>
                  <a:pt x="0" y="1570"/>
                  <a:pt x="165" y="1427"/>
                  <a:pt x="302" y="1181"/>
                </a:cubicBezTo>
                <a:cubicBezTo>
                  <a:pt x="348" y="1005"/>
                  <a:pt x="762" y="338"/>
                  <a:pt x="868" y="169"/>
                </a:cubicBezTo>
                <a:cubicBezTo>
                  <a:pt x="974" y="0"/>
                  <a:pt x="924" y="165"/>
                  <a:pt x="938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Greedy Search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a node that you think is closest to a goal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Heuristic: estimate of distance to nearest goal for each state</a:t>
            </a:r>
          </a:p>
          <a:p>
            <a:pPr lvl="1"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common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Best-first takes you straight to the (wrong) goal</a:t>
            </a:r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Worst-case: like a badly-guided DFS</a:t>
            </a:r>
          </a:p>
        </p:txBody>
      </p:sp>
      <p:sp>
        <p:nvSpPr>
          <p:cNvPr id="13317" name="Freeform 30"/>
          <p:cNvSpPr>
            <a:spLocks/>
          </p:cNvSpPr>
          <p:nvPr/>
        </p:nvSpPr>
        <p:spPr bwMode="auto">
          <a:xfrm>
            <a:off x="9348787" y="1219200"/>
            <a:ext cx="846139" cy="1774825"/>
          </a:xfrm>
          <a:custGeom>
            <a:avLst/>
            <a:gdLst>
              <a:gd name="T0" fmla="*/ 2147483647 w 533"/>
              <a:gd name="T1" fmla="*/ 2147483647 h 1118"/>
              <a:gd name="T2" fmla="*/ 2147483647 w 533"/>
              <a:gd name="T3" fmla="*/ 2147483647 h 1118"/>
              <a:gd name="T4" fmla="*/ 2147483647 w 533"/>
              <a:gd name="T5" fmla="*/ 2147483647 h 1118"/>
              <a:gd name="T6" fmla="*/ 2147483647 w 533"/>
              <a:gd name="T7" fmla="*/ 2147483647 h 1118"/>
              <a:gd name="T8" fmla="*/ 2147483647 w 533"/>
              <a:gd name="T9" fmla="*/ 2147483647 h 1118"/>
              <a:gd name="T10" fmla="*/ 2147483647 w 533"/>
              <a:gd name="T11" fmla="*/ 2147483647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3"/>
              <a:gd name="T19" fmla="*/ 0 h 1118"/>
              <a:gd name="T20" fmla="*/ 533 w 533"/>
              <a:gd name="T21" fmla="*/ 1118 h 11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3" h="1118">
                <a:moveTo>
                  <a:pt x="100" y="137"/>
                </a:moveTo>
                <a:cubicBezTo>
                  <a:pt x="172" y="245"/>
                  <a:pt x="395" y="656"/>
                  <a:pt x="464" y="788"/>
                </a:cubicBezTo>
                <a:cubicBezTo>
                  <a:pt x="533" y="920"/>
                  <a:pt x="513" y="858"/>
                  <a:pt x="513" y="928"/>
                </a:cubicBezTo>
                <a:cubicBezTo>
                  <a:pt x="472" y="988"/>
                  <a:pt x="380" y="1118"/>
                  <a:pt x="281" y="991"/>
                </a:cubicBezTo>
                <a:cubicBezTo>
                  <a:pt x="260" y="823"/>
                  <a:pt x="60" y="284"/>
                  <a:pt x="30" y="142"/>
                </a:cubicBezTo>
                <a:cubicBezTo>
                  <a:pt x="0" y="0"/>
                  <a:pt x="32" y="29"/>
                  <a:pt x="100" y="137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8" name="Freeform 4"/>
          <p:cNvSpPr>
            <a:spLocks/>
          </p:cNvSpPr>
          <p:nvPr/>
        </p:nvSpPr>
        <p:spPr bwMode="auto">
          <a:xfrm>
            <a:off x="8001000" y="1322386"/>
            <a:ext cx="2927351" cy="2108200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19" name="Oval 5"/>
          <p:cNvSpPr>
            <a:spLocks noChangeArrowheads="1"/>
          </p:cNvSpPr>
          <p:nvPr/>
        </p:nvSpPr>
        <p:spPr bwMode="auto">
          <a:xfrm>
            <a:off x="9123363" y="1677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0" name="Oval 6"/>
          <p:cNvSpPr>
            <a:spLocks noChangeArrowheads="1"/>
          </p:cNvSpPr>
          <p:nvPr/>
        </p:nvSpPr>
        <p:spPr bwMode="auto">
          <a:xfrm>
            <a:off x="9599613" y="166846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9253537" y="1528763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22" name="Freeform 8"/>
          <p:cNvSpPr>
            <a:spLocks/>
          </p:cNvSpPr>
          <p:nvPr/>
        </p:nvSpPr>
        <p:spPr bwMode="auto">
          <a:xfrm>
            <a:off x="9236076" y="148272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3" name="Text Box 9"/>
          <p:cNvSpPr txBox="1">
            <a:spLocks noChangeArrowheads="1"/>
          </p:cNvSpPr>
          <p:nvPr/>
        </p:nvSpPr>
        <p:spPr bwMode="auto">
          <a:xfrm>
            <a:off x="9637711" y="1281112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9847263" y="25923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5" name="Oval 17"/>
          <p:cNvSpPr>
            <a:spLocks noChangeArrowheads="1"/>
          </p:cNvSpPr>
          <p:nvPr/>
        </p:nvSpPr>
        <p:spPr bwMode="auto">
          <a:xfrm>
            <a:off x="9355137" y="125253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6" name="Freeform 18"/>
          <p:cNvSpPr>
            <a:spLocks/>
          </p:cNvSpPr>
          <p:nvPr/>
        </p:nvSpPr>
        <p:spPr bwMode="auto">
          <a:xfrm>
            <a:off x="8080376" y="3959223"/>
            <a:ext cx="2927351" cy="2062163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27" name="Oval 19"/>
          <p:cNvSpPr>
            <a:spLocks noChangeArrowheads="1"/>
          </p:cNvSpPr>
          <p:nvPr/>
        </p:nvSpPr>
        <p:spPr bwMode="auto">
          <a:xfrm>
            <a:off x="9202737" y="43148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8" name="Oval 20"/>
          <p:cNvSpPr>
            <a:spLocks noChangeArrowheads="1"/>
          </p:cNvSpPr>
          <p:nvPr/>
        </p:nvSpPr>
        <p:spPr bwMode="auto">
          <a:xfrm>
            <a:off x="9678988" y="430529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29" name="Text Box 21"/>
          <p:cNvSpPr txBox="1">
            <a:spLocks noChangeArrowheads="1"/>
          </p:cNvSpPr>
          <p:nvPr/>
        </p:nvSpPr>
        <p:spPr bwMode="auto">
          <a:xfrm>
            <a:off x="9332912" y="4165600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3330" name="Freeform 22"/>
          <p:cNvSpPr>
            <a:spLocks/>
          </p:cNvSpPr>
          <p:nvPr/>
        </p:nvSpPr>
        <p:spPr bwMode="auto">
          <a:xfrm>
            <a:off x="9315451" y="411956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3331" name="Text Box 23"/>
          <p:cNvSpPr txBox="1">
            <a:spLocks noChangeArrowheads="1"/>
          </p:cNvSpPr>
          <p:nvPr/>
        </p:nvSpPr>
        <p:spPr bwMode="auto">
          <a:xfrm>
            <a:off x="9717087" y="3917950"/>
            <a:ext cx="298451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332" name="Oval 25"/>
          <p:cNvSpPr>
            <a:spLocks noChangeArrowheads="1"/>
          </p:cNvSpPr>
          <p:nvPr/>
        </p:nvSpPr>
        <p:spPr bwMode="auto">
          <a:xfrm>
            <a:off x="9466263" y="5335587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3" name="Oval 29"/>
          <p:cNvSpPr>
            <a:spLocks noChangeArrowheads="1"/>
          </p:cNvSpPr>
          <p:nvPr/>
        </p:nvSpPr>
        <p:spPr bwMode="auto">
          <a:xfrm>
            <a:off x="9434513" y="388937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3334" name="TextBox 18"/>
          <p:cNvSpPr txBox="1">
            <a:spLocks noChangeArrowheads="1"/>
          </p:cNvSpPr>
          <p:nvPr/>
        </p:nvSpPr>
        <p:spPr bwMode="auto">
          <a:xfrm>
            <a:off x="7086600" y="6211671"/>
            <a:ext cx="5105400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greedy empty (L3D1)] 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greedy 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 small maze (L3D4)]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26" grpId="0" animBg="1"/>
      <p:bldP spid="13327" grpId="0" animBg="1"/>
      <p:bldP spid="13328" grpId="0" animBg="1"/>
      <p:bldP spid="13329" grpId="0"/>
      <p:bldP spid="13330" grpId="0" animBg="1"/>
      <p:bldP spid="13331" grpId="0"/>
      <p:bldP spid="13332" grpId="0" animBg="1"/>
      <p:bldP spid="133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59063EC-876F-4F28-8BF4-0659C5D8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7527" y="-76200"/>
            <a:ext cx="12182254" cy="762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AutoShape 2"/>
          <p:cNvCxnSpPr>
            <a:cxnSpLocks noChangeShapeType="1"/>
            <a:stCxn id="14344" idx="6"/>
            <a:endCxn id="14346" idx="2"/>
          </p:cNvCxnSpPr>
          <p:nvPr/>
        </p:nvCxnSpPr>
        <p:spPr bwMode="auto">
          <a:xfrm>
            <a:off x="5029200" y="4038600"/>
            <a:ext cx="1371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AutoShape 3"/>
          <p:cNvCxnSpPr>
            <a:cxnSpLocks noChangeShapeType="1"/>
            <a:stCxn id="14365" idx="4"/>
            <a:endCxn id="14344" idx="0"/>
          </p:cNvCxnSpPr>
          <p:nvPr/>
        </p:nvCxnSpPr>
        <p:spPr bwMode="auto">
          <a:xfrm flipH="1">
            <a:off x="4800600" y="3352800"/>
            <a:ext cx="685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Combining UCS and Greedy</a:t>
            </a:r>
          </a:p>
        </p:txBody>
      </p:sp>
      <p:sp>
        <p:nvSpPr>
          <p:cNvPr id="852997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3333FF"/>
                </a:solidFill>
                <a:latin typeface="Calibri"/>
                <a:cs typeface="Calibri"/>
              </a:rPr>
              <a:t>Uniform-cost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path cost,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backward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g(n)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00"/>
                </a:solidFill>
                <a:latin typeface="Calibri"/>
                <a:cs typeface="Calibri"/>
              </a:rPr>
              <a:t>Greedy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orders by goal proximity, or </a:t>
            </a:r>
            <a:r>
              <a:rPr lang="en-US" sz="2300" i="1" dirty="0">
                <a:solidFill>
                  <a:schemeClr val="tx2"/>
                </a:solidFill>
                <a:latin typeface="Calibri"/>
                <a:cs typeface="Calibri"/>
              </a:rPr>
              <a:t>forward cost  </a:t>
            </a:r>
            <a:r>
              <a:rPr lang="en-US" sz="2300" dirty="0">
                <a:solidFill>
                  <a:schemeClr val="tx2"/>
                </a:solidFill>
                <a:latin typeface="Calibri"/>
                <a:cs typeface="Calibri"/>
              </a:rPr>
              <a:t>h(n)</a:t>
            </a:r>
            <a:endParaRPr lang="en-US" sz="2300" i="1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solidFill>
                <a:schemeClr val="tx2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3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 dirty="0">
                <a:solidFill>
                  <a:srgbClr val="CC00CC"/>
                </a:solidFill>
                <a:latin typeface="Calibri"/>
                <a:cs typeface="Calibri"/>
              </a:rPr>
              <a:t>A* Search</a:t>
            </a:r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 orders by the sum: f(n) = g(n) + h(n)</a:t>
            </a:r>
            <a:endParaRPr lang="en-US" sz="2300" i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572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17526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5720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7526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6400800" y="3810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981200" y="41910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h=5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676400" y="5181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800600" y="4343401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h=2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668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276600" y="2286001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8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066800" y="45720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0" y="4251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5626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04800" y="419100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h=6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6172200" y="4343401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h=0</a:t>
            </a:r>
          </a:p>
        </p:txBody>
      </p:sp>
      <p:cxnSp>
        <p:nvCxnSpPr>
          <p:cNvPr id="14357" name="AutoShape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914400" y="4038600"/>
            <a:ext cx="838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8" name="AutoShape 22"/>
          <p:cNvCxnSpPr>
            <a:cxnSpLocks noChangeShapeType="1"/>
            <a:stCxn id="14343" idx="4"/>
            <a:endCxn id="14345" idx="0"/>
          </p:cNvCxnSpPr>
          <p:nvPr/>
        </p:nvCxnSpPr>
        <p:spPr bwMode="auto">
          <a:xfrm>
            <a:off x="1981200" y="4267200"/>
            <a:ext cx="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59" name="AutoShape 23"/>
          <p:cNvCxnSpPr>
            <a:cxnSpLocks noChangeShapeType="1"/>
            <a:stCxn id="14343" idx="0"/>
            <a:endCxn id="14365" idx="1"/>
          </p:cNvCxnSpPr>
          <p:nvPr/>
        </p:nvCxnSpPr>
        <p:spPr bwMode="auto">
          <a:xfrm rot="-5400000">
            <a:off x="3228976" y="1714501"/>
            <a:ext cx="847725" cy="3343275"/>
          </a:xfrm>
          <a:prstGeom prst="curvedConnector3">
            <a:avLst>
              <a:gd name="adj1" fmla="val 134833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60" name="AutoShape 24"/>
          <p:cNvCxnSpPr>
            <a:cxnSpLocks noChangeShapeType="1"/>
            <a:stCxn id="14345" idx="2"/>
            <a:endCxn id="14361" idx="6"/>
          </p:cNvCxnSpPr>
          <p:nvPr/>
        </p:nvCxnSpPr>
        <p:spPr bwMode="auto">
          <a:xfrm rot="10800000">
            <a:off x="914400" y="4953001"/>
            <a:ext cx="838200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1" name="Oval 25"/>
          <p:cNvSpPr>
            <a:spLocks noChangeArrowheads="1"/>
          </p:cNvSpPr>
          <p:nvPr/>
        </p:nvSpPr>
        <p:spPr bwMode="auto">
          <a:xfrm>
            <a:off x="457200" y="4724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cxnSp>
        <p:nvCxnSpPr>
          <p:cNvPr id="14362" name="AutoShape 27"/>
          <p:cNvCxnSpPr>
            <a:cxnSpLocks noChangeShapeType="1"/>
            <a:stCxn id="14343" idx="6"/>
            <a:endCxn id="14344" idx="2"/>
          </p:cNvCxnSpPr>
          <p:nvPr/>
        </p:nvCxnSpPr>
        <p:spPr bwMode="auto">
          <a:xfrm>
            <a:off x="2209800" y="4038600"/>
            <a:ext cx="23622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304800" y="5165725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h=7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3124200" y="36417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4365" name="Oval 3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715000" y="2895601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h=1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724400" y="3200401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Calibri"/>
                <a:cs typeface="Calibri"/>
              </a:rPr>
              <a:t>1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14400" y="4038601"/>
            <a:ext cx="1066800" cy="915988"/>
            <a:chOff x="1392" y="2544"/>
            <a:chExt cx="672" cy="577"/>
          </a:xfrm>
        </p:grpSpPr>
        <p:cxnSp>
          <p:nvCxnSpPr>
            <p:cNvPr id="14379" name="AutoShape 3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0" name="AutoShape 36"/>
            <p:cNvCxnSpPr>
              <a:cxnSpLocks noChangeShapeType="1"/>
            </p:cNvCxnSpPr>
            <p:nvPr/>
          </p:nvCxnSpPr>
          <p:spPr bwMode="auto">
            <a:xfrm>
              <a:off x="2064" y="2688"/>
              <a:ext cx="0" cy="288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  <p:cxnSp>
          <p:nvCxnSpPr>
            <p:cNvPr id="14381" name="AutoShape 37"/>
            <p:cNvCxnSpPr>
              <a:cxnSpLocks noChangeShapeType="1"/>
            </p:cNvCxnSpPr>
            <p:nvPr/>
          </p:nvCxnSpPr>
          <p:spPr bwMode="auto">
            <a:xfrm rot="10800000">
              <a:off x="1392" y="3120"/>
              <a:ext cx="528" cy="1"/>
            </a:xfrm>
            <a:prstGeom prst="straightConnector1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14400" y="2962276"/>
            <a:ext cx="5486400" cy="1076325"/>
            <a:chOff x="1392" y="1872"/>
            <a:chExt cx="3456" cy="678"/>
          </a:xfrm>
        </p:grpSpPr>
        <p:cxnSp>
          <p:nvCxnSpPr>
            <p:cNvPr id="14375" name="AutoShape 39"/>
            <p:cNvCxnSpPr>
              <a:cxnSpLocks noChangeShapeType="1"/>
            </p:cNvCxnSpPr>
            <p:nvPr/>
          </p:nvCxnSpPr>
          <p:spPr bwMode="auto">
            <a:xfrm>
              <a:off x="3984" y="2550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6" name="AutoShape 40"/>
            <p:cNvCxnSpPr>
              <a:cxnSpLocks noChangeShapeType="1"/>
            </p:cNvCxnSpPr>
            <p:nvPr/>
          </p:nvCxnSpPr>
          <p:spPr bwMode="auto">
            <a:xfrm flipH="1">
              <a:off x="3840" y="2118"/>
              <a:ext cx="432" cy="28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7" name="AutoShape 41"/>
            <p:cNvCxnSpPr>
              <a:cxnSpLocks noChangeShapeType="1"/>
            </p:cNvCxnSpPr>
            <p:nvPr/>
          </p:nvCxnSpPr>
          <p:spPr bwMode="auto">
            <a:xfrm>
              <a:off x="1392" y="2550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4378" name="AutoShape 42"/>
            <p:cNvCxnSpPr>
              <a:cxnSpLocks noChangeShapeType="1"/>
            </p:cNvCxnSpPr>
            <p:nvPr/>
          </p:nvCxnSpPr>
          <p:spPr bwMode="auto">
            <a:xfrm rot="-5400000">
              <a:off x="2850" y="1086"/>
              <a:ext cx="534" cy="2106"/>
            </a:xfrm>
            <a:prstGeom prst="curvedConnector3">
              <a:avLst>
                <a:gd name="adj1" fmla="val 134833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14400" y="4038600"/>
            <a:ext cx="5486400" cy="0"/>
            <a:chOff x="1392" y="2544"/>
            <a:chExt cx="3456" cy="0"/>
          </a:xfrm>
        </p:grpSpPr>
        <p:cxnSp>
          <p:nvCxnSpPr>
            <p:cNvPr id="14372" name="AutoShape 44"/>
            <p:cNvCxnSpPr>
              <a:cxnSpLocks noChangeShapeType="1"/>
            </p:cNvCxnSpPr>
            <p:nvPr/>
          </p:nvCxnSpPr>
          <p:spPr bwMode="auto">
            <a:xfrm>
              <a:off x="3984" y="2544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3" name="AutoShape 45"/>
            <p:cNvCxnSpPr>
              <a:cxnSpLocks noChangeShapeType="1"/>
            </p:cNvCxnSpPr>
            <p:nvPr/>
          </p:nvCxnSpPr>
          <p:spPr bwMode="auto">
            <a:xfrm>
              <a:off x="1392" y="2544"/>
              <a:ext cx="52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  <p:cxnSp>
          <p:nvCxnSpPr>
            <p:cNvPr id="14374" name="AutoShape 46"/>
            <p:cNvCxnSpPr>
              <a:cxnSpLocks noChangeShapeType="1"/>
            </p:cNvCxnSpPr>
            <p:nvPr/>
          </p:nvCxnSpPr>
          <p:spPr bwMode="auto">
            <a:xfrm>
              <a:off x="2208" y="2544"/>
              <a:ext cx="1488" cy="0"/>
            </a:xfrm>
            <a:prstGeom prst="straightConnector1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4371" name="Text Box 50"/>
          <p:cNvSpPr txBox="1">
            <a:spLocks noChangeArrowheads="1"/>
          </p:cNvSpPr>
          <p:nvPr/>
        </p:nvSpPr>
        <p:spPr bwMode="auto">
          <a:xfrm>
            <a:off x="9296400" y="6457892"/>
            <a:ext cx="2819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 err="1">
                <a:latin typeface="Calibri"/>
                <a:cs typeface="Calibri"/>
              </a:rPr>
              <a:t>Teg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Grenager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9753600" y="2362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9220200" y="29718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49" name="Oval 9"/>
          <p:cNvSpPr>
            <a:spLocks noChangeArrowheads="1"/>
          </p:cNvSpPr>
          <p:nvPr/>
        </p:nvSpPr>
        <p:spPr bwMode="auto">
          <a:xfrm>
            <a:off x="8686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50" name="Oval 25"/>
          <p:cNvSpPr>
            <a:spLocks noChangeArrowheads="1"/>
          </p:cNvSpPr>
          <p:nvPr/>
        </p:nvSpPr>
        <p:spPr bwMode="auto">
          <a:xfrm>
            <a:off x="8686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51" name="Oval 31"/>
          <p:cNvSpPr>
            <a:spLocks noChangeArrowheads="1"/>
          </p:cNvSpPr>
          <p:nvPr/>
        </p:nvSpPr>
        <p:spPr bwMode="auto">
          <a:xfrm>
            <a:off x="108966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e</a:t>
            </a:r>
          </a:p>
        </p:txBody>
      </p: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9448800" y="3886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108966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d</a:t>
            </a:r>
          </a:p>
        </p:txBody>
      </p:sp>
      <p:sp>
        <p:nvSpPr>
          <p:cNvPr id="54" name="Oval 10"/>
          <p:cNvSpPr>
            <a:spLocks noChangeArrowheads="1"/>
          </p:cNvSpPr>
          <p:nvPr/>
        </p:nvSpPr>
        <p:spPr bwMode="auto">
          <a:xfrm>
            <a:off x="9448800" y="48006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0896600" y="571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0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7" name="Straight Connector 6"/>
          <p:cNvCxnSpPr>
            <a:stCxn id="47" idx="4"/>
            <a:endCxn id="48" idx="7"/>
          </p:cNvCxnSpPr>
          <p:nvPr/>
        </p:nvCxnSpPr>
        <p:spPr>
          <a:xfrm flipH="1">
            <a:off x="9610445" y="2819400"/>
            <a:ext cx="371755" cy="2193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52" idx="0"/>
          </p:cNvCxnSpPr>
          <p:nvPr/>
        </p:nvCxnSpPr>
        <p:spPr>
          <a:xfrm>
            <a:off x="9448800" y="3429000"/>
            <a:ext cx="2286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4"/>
            <a:endCxn id="53" idx="0"/>
          </p:cNvCxnSpPr>
          <p:nvPr/>
        </p:nvCxnSpPr>
        <p:spPr>
          <a:xfrm>
            <a:off x="111252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4"/>
            <a:endCxn id="54" idx="0"/>
          </p:cNvCxnSpPr>
          <p:nvPr/>
        </p:nvCxnSpPr>
        <p:spPr>
          <a:xfrm>
            <a:off x="9677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1" idx="0"/>
            <a:endCxn id="48" idx="4"/>
          </p:cNvCxnSpPr>
          <p:nvPr/>
        </p:nvCxnSpPr>
        <p:spPr>
          <a:xfrm flipH="1" flipV="1">
            <a:off x="9448800" y="3429000"/>
            <a:ext cx="1676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4"/>
            <a:endCxn id="49" idx="0"/>
          </p:cNvCxnSpPr>
          <p:nvPr/>
        </p:nvCxnSpPr>
        <p:spPr>
          <a:xfrm flipH="1">
            <a:off x="8915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9" idx="4"/>
            <a:endCxn id="50" idx="0"/>
          </p:cNvCxnSpPr>
          <p:nvPr/>
        </p:nvCxnSpPr>
        <p:spPr>
          <a:xfrm>
            <a:off x="8915400" y="4343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3" idx="4"/>
            <a:endCxn id="55" idx="0"/>
          </p:cNvCxnSpPr>
          <p:nvPr/>
        </p:nvCxnSpPr>
        <p:spPr>
          <a:xfrm>
            <a:off x="11125200" y="5257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Box 19"/>
          <p:cNvSpPr txBox="1">
            <a:spLocks noChangeArrowheads="1"/>
          </p:cNvSpPr>
          <p:nvPr/>
        </p:nvSpPr>
        <p:spPr bwMode="auto">
          <a:xfrm>
            <a:off x="10287000" y="2209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0 h=6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8458200" y="27973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 h=5</a:t>
            </a:r>
          </a:p>
        </p:txBody>
      </p: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7848600" y="37338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2 h=6</a:t>
            </a: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7848600" y="46261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3 h=7</a:t>
            </a:r>
          </a:p>
        </p:txBody>
      </p:sp>
      <p:sp>
        <p:nvSpPr>
          <p:cNvPr id="68" name="Text Box 19"/>
          <p:cNvSpPr txBox="1">
            <a:spLocks noChangeArrowheads="1"/>
          </p:cNvSpPr>
          <p:nvPr/>
        </p:nvSpPr>
        <p:spPr bwMode="auto">
          <a:xfrm>
            <a:off x="9829800" y="38100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4 h=2</a:t>
            </a:r>
          </a:p>
        </p:txBody>
      </p:sp>
      <p:sp>
        <p:nvSpPr>
          <p:cNvPr id="69" name="Text Box 19"/>
          <p:cNvSpPr txBox="1">
            <a:spLocks noChangeArrowheads="1"/>
          </p:cNvSpPr>
          <p:nvPr/>
        </p:nvSpPr>
        <p:spPr bwMode="auto">
          <a:xfrm>
            <a:off x="9829800" y="4648200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6 h=0</a:t>
            </a:r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1277600" y="3711716"/>
            <a:ext cx="8382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9 h=1</a:t>
            </a: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11277600" y="4702316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10 h=2</a:t>
            </a:r>
          </a:p>
        </p:txBody>
      </p:sp>
      <p:sp>
        <p:nvSpPr>
          <p:cNvPr id="72" name="Text Box 19"/>
          <p:cNvSpPr txBox="1">
            <a:spLocks noChangeArrowheads="1"/>
          </p:cNvSpPr>
          <p:nvPr/>
        </p:nvSpPr>
        <p:spPr bwMode="auto">
          <a:xfrm>
            <a:off x="11277600" y="5562600"/>
            <a:ext cx="914400" cy="70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g = 12 h=0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When should A* terminate?</a:t>
            </a:r>
          </a:p>
        </p:txBody>
      </p:sp>
      <p:sp>
        <p:nvSpPr>
          <p:cNvPr id="798748" name="Rectangle 28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9728200" cy="4105174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Should we stop when we </a:t>
            </a:r>
            <a:r>
              <a:rPr lang="en-US" dirty="0" err="1">
                <a:latin typeface="Calibri"/>
                <a:cs typeface="Calibri"/>
              </a:rPr>
              <a:t>enqueue</a:t>
            </a:r>
            <a:r>
              <a:rPr lang="en-US" dirty="0">
                <a:latin typeface="Calibri"/>
                <a:cs typeface="Calibri"/>
              </a:rPr>
              <a:t> a goal?</a:t>
            </a: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No: only stop when we </a:t>
            </a:r>
            <a:r>
              <a:rPr lang="en-US" dirty="0" err="1">
                <a:latin typeface="Calibri"/>
                <a:cs typeface="Calibri"/>
              </a:rPr>
              <a:t>dequeue</a:t>
            </a:r>
            <a:r>
              <a:rPr lang="en-US" dirty="0">
                <a:latin typeface="Calibri"/>
                <a:cs typeface="Calibri"/>
              </a:rPr>
              <a:t> a goal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276600" y="35052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5867400" y="4419600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B</a:t>
            </a:r>
          </a:p>
        </p:txBody>
      </p:sp>
      <p:sp>
        <p:nvSpPr>
          <p:cNvPr id="15366" name="AutoShape 8"/>
          <p:cNvSpPr>
            <a:spLocks noChangeArrowheads="1"/>
          </p:cNvSpPr>
          <p:nvPr/>
        </p:nvSpPr>
        <p:spPr bwMode="auto">
          <a:xfrm>
            <a:off x="5867400" y="25288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5367" name="AutoShape 9"/>
          <p:cNvSpPr>
            <a:spLocks noChangeArrowheads="1"/>
          </p:cNvSpPr>
          <p:nvPr/>
        </p:nvSpPr>
        <p:spPr bwMode="auto">
          <a:xfrm>
            <a:off x="8382000" y="3519488"/>
            <a:ext cx="609600" cy="59531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6477000" y="281940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 flipH="1">
            <a:off x="3886200" y="2819400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3886200" y="396240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1" name="Line 15"/>
          <p:cNvSpPr>
            <a:spLocks noChangeShapeType="1"/>
          </p:cNvSpPr>
          <p:nvPr/>
        </p:nvSpPr>
        <p:spPr bwMode="auto">
          <a:xfrm flipH="1">
            <a:off x="6477000" y="396240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5372" name="Text Box 16"/>
          <p:cNvSpPr txBox="1">
            <a:spLocks noChangeArrowheads="1"/>
          </p:cNvSpPr>
          <p:nvPr/>
        </p:nvSpPr>
        <p:spPr bwMode="auto">
          <a:xfrm>
            <a:off x="4572000" y="26670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3" name="Text Box 19"/>
          <p:cNvSpPr txBox="1">
            <a:spLocks noChangeArrowheads="1"/>
          </p:cNvSpPr>
          <p:nvPr/>
        </p:nvSpPr>
        <p:spPr bwMode="auto">
          <a:xfrm>
            <a:off x="7315200" y="44338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5374" name="Text Box 20"/>
          <p:cNvSpPr txBox="1">
            <a:spLocks noChangeArrowheads="1"/>
          </p:cNvSpPr>
          <p:nvPr/>
        </p:nvSpPr>
        <p:spPr bwMode="auto">
          <a:xfrm>
            <a:off x="7315200" y="2681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5" name="Text Box 21"/>
          <p:cNvSpPr txBox="1">
            <a:spLocks noChangeArrowheads="1"/>
          </p:cNvSpPr>
          <p:nvPr/>
        </p:nvSpPr>
        <p:spPr bwMode="auto">
          <a:xfrm>
            <a:off x="4572000" y="4419600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2</a:t>
            </a:r>
          </a:p>
        </p:txBody>
      </p:sp>
      <p:sp>
        <p:nvSpPr>
          <p:cNvPr id="15376" name="Text Box 22"/>
          <p:cNvSpPr txBox="1">
            <a:spLocks noChangeArrowheads="1"/>
          </p:cNvSpPr>
          <p:nvPr/>
        </p:nvSpPr>
        <p:spPr bwMode="auto">
          <a:xfrm>
            <a:off x="5867400" y="50408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1</a:t>
            </a:r>
          </a:p>
        </p:txBody>
      </p:sp>
      <p:sp>
        <p:nvSpPr>
          <p:cNvPr id="15377" name="Text Box 25"/>
          <p:cNvSpPr txBox="1">
            <a:spLocks noChangeArrowheads="1"/>
          </p:cNvSpPr>
          <p:nvPr/>
        </p:nvSpPr>
        <p:spPr bwMode="auto">
          <a:xfrm>
            <a:off x="5867400" y="21452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2</a:t>
            </a:r>
          </a:p>
        </p:txBody>
      </p:sp>
      <p:sp>
        <p:nvSpPr>
          <p:cNvPr id="15378" name="Text Box 26"/>
          <p:cNvSpPr txBox="1">
            <a:spLocks noChangeArrowheads="1"/>
          </p:cNvSpPr>
          <p:nvPr/>
        </p:nvSpPr>
        <p:spPr bwMode="auto">
          <a:xfrm>
            <a:off x="7620000" y="35930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3962400" y="3593070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/>
                <a:cs typeface="Calibri"/>
              </a:rPr>
              <a:t>h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2209800" y="5181599"/>
            <a:ext cx="9575800" cy="9445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What went wrong?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Actual bad goal cost &lt; estimated good goal cost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We need estimates to be less than actual costs!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791200" y="17525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763000" y="323849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819400" y="31241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862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8486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15000" y="129539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448800" y="328826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0" y="403860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505200" y="3200399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Calibri"/>
                <a:cs typeface="Calibri"/>
              </a:rPr>
              <a:t>h</a:t>
            </a:r>
            <a:r>
              <a:rPr lang="en-US" sz="2000" dirty="0">
                <a:latin typeface="Calibri"/>
                <a:cs typeface="Calibri"/>
              </a:rPr>
              <a:t> = </a:t>
            </a:r>
            <a:r>
              <a:rPr lang="en-US" sz="2000" i="1" dirty="0"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6038850" y="781049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3914776" y="1247774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6400800" y="2038349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6543" y="1219379"/>
            <a:ext cx="6398914" cy="483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0661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Admissibility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068" y="1143000"/>
            <a:ext cx="5555264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1595" y="1143152"/>
            <a:ext cx="5397497" cy="407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52578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libri" pitchFamily="34" charset="0"/>
              </a:rPr>
              <a:t>Inadmissible (pessimistic) heuristics break optimality by trapping good plans on the fringe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5257800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libri" pitchFamily="34" charset="0"/>
              </a:rPr>
              <a:t>Admissible (optimistic) heuristics slow down bad plans but never outweigh true costs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4436"/>
            <a:ext cx="10642600" cy="4729164"/>
          </a:xfrm>
        </p:spPr>
        <p:txBody>
          <a:bodyPr/>
          <a:lstStyle/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Informed Search</a:t>
            </a:r>
          </a:p>
          <a:p>
            <a:pPr lvl="1"/>
            <a:r>
              <a:rPr lang="en-US" sz="3200" dirty="0"/>
              <a:t>Heuristics</a:t>
            </a:r>
          </a:p>
          <a:p>
            <a:pPr lvl="1"/>
            <a:r>
              <a:rPr lang="en-US" sz="3200" dirty="0"/>
              <a:t>Greedy Search</a:t>
            </a:r>
          </a:p>
          <a:p>
            <a:pPr lvl="1"/>
            <a:r>
              <a:rPr lang="en-US" sz="3200" dirty="0"/>
              <a:t>A* Search</a:t>
            </a:r>
          </a:p>
          <a:p>
            <a:pPr lvl="2"/>
            <a:endParaRPr lang="en-US" sz="2800" dirty="0"/>
          </a:p>
          <a:p>
            <a:pPr eaLnBrk="1" hangingPunct="1"/>
            <a:r>
              <a:rPr lang="en-US" sz="3600" dirty="0"/>
              <a:t>Graph Search</a:t>
            </a:r>
          </a:p>
          <a:p>
            <a:pPr lvl="2"/>
            <a:endParaRPr lang="en-US" sz="2800" dirty="0"/>
          </a:p>
          <a:p>
            <a:pPr lvl="1" eaLnBrk="1" hangingPunct="1"/>
            <a:endParaRPr lang="en-US" sz="3200" dirty="0"/>
          </a:p>
          <a:p>
            <a:pPr eaLnBrk="1" hangingPunct="1"/>
            <a:endParaRPr lang="en-US" sz="3600" dirty="0"/>
          </a:p>
          <a:p>
            <a:pPr eaLnBrk="1" hangingPunct="1"/>
            <a:endParaRPr lang="en-US" sz="36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0380" y="1297622"/>
            <a:ext cx="5682419" cy="441682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277600" cy="4876800"/>
          </a:xfrm>
        </p:spPr>
        <p:txBody>
          <a:bodyPr/>
          <a:lstStyle/>
          <a:p>
            <a:pPr eaLnBrk="1" hangingPunct="1"/>
            <a:r>
              <a:rPr lang="en-US" dirty="0"/>
              <a:t>A 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where               is the true cost to a nearest goal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/>
          </a:p>
          <a:p>
            <a:pPr eaLnBrk="1" hangingPunct="1"/>
            <a:r>
              <a:rPr lang="en-US" dirty="0"/>
              <a:t>Examples: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Coming up with admissible heuristics is most of what’s involved in using A* in practice.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343400" y="2133600"/>
            <a:ext cx="3130785" cy="403304"/>
          </a:xfrm>
          <a:prstGeom prst="rect">
            <a:avLst/>
          </a:prstGeom>
          <a:noFill/>
          <a:ln/>
          <a:effectLst/>
        </p:spPr>
      </p:pic>
      <p:pic>
        <p:nvPicPr>
          <p:cNvPr id="1741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2949575"/>
            <a:ext cx="979488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7661275" y="4114804"/>
            <a:ext cx="2641750" cy="599323"/>
            <a:chOff x="2098675" y="4903173"/>
            <a:chExt cx="1406525" cy="31954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2727325" y="5028769"/>
              <a:ext cx="495300" cy="0"/>
            </a:xfrm>
            <a:prstGeom prst="line">
              <a:avLst/>
            </a:prstGeom>
            <a:ln w="76200">
              <a:solidFill>
                <a:srgbClr val="CC99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655888" y="5125744"/>
              <a:ext cx="636587" cy="0"/>
            </a:xfrm>
            <a:prstGeom prst="line">
              <a:avLst/>
            </a:prstGeom>
            <a:ln w="76200">
              <a:solidFill>
                <a:srgbClr val="CC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479675" y="4930204"/>
              <a:ext cx="1025525" cy="1590"/>
            </a:xfrm>
            <a:prstGeom prst="line">
              <a:avLst/>
            </a:prstGeom>
            <a:ln w="76200">
              <a:solidFill>
                <a:srgbClr val="6633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586038" y="5221128"/>
              <a:ext cx="812800" cy="1589"/>
            </a:xfrm>
            <a:prstGeom prst="line">
              <a:avLst/>
            </a:prstGeom>
            <a:ln w="76200">
              <a:solidFill>
                <a:srgbClr val="996600"/>
              </a:solidFill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4" name="TextBox 150"/>
            <p:cNvSpPr txBox="1">
              <a:spLocks noChangeArrowheads="1"/>
            </p:cNvSpPr>
            <p:nvPr/>
          </p:nvSpPr>
          <p:spPr bwMode="auto">
            <a:xfrm>
              <a:off x="2098675" y="4903173"/>
              <a:ext cx="304800" cy="278968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14701" y="3962400"/>
            <a:ext cx="2663825" cy="1196975"/>
            <a:chOff x="4724400" y="4114800"/>
            <a:chExt cx="2663541" cy="1197700"/>
          </a:xfrm>
        </p:grpSpPr>
        <p:pic>
          <p:nvPicPr>
            <p:cNvPr id="1741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24400" y="41148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952976" y="4553215"/>
              <a:ext cx="1125418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18" name="TextBox 17"/>
            <p:cNvSpPr txBox="1">
              <a:spLocks noChangeArrowheads="1"/>
            </p:cNvSpPr>
            <p:nvPr/>
          </p:nvSpPr>
          <p:spPr bwMode="auto">
            <a:xfrm>
              <a:off x="5105401" y="4648200"/>
              <a:ext cx="548590" cy="52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4648785" y="4876468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5714999" cy="4585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Admissible Heuristics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Most of the work in solving hard search problems optimally is in coming up with admissible heuristics</a:t>
            </a:r>
          </a:p>
          <a:p>
            <a:pPr lvl="3"/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i="1" dirty="0"/>
              <a:t>relaxed problems, </a:t>
            </a:r>
            <a:r>
              <a:rPr lang="en-US" sz="2800" dirty="0"/>
              <a:t>where new actions are available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Inadmissible heuristics are often useful too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3200" y="3919078"/>
            <a:ext cx="3657600" cy="1643522"/>
            <a:chOff x="5067016" y="4038600"/>
            <a:chExt cx="2663541" cy="1197700"/>
          </a:xfrm>
        </p:grpSpPr>
        <p:pic>
          <p:nvPicPr>
            <p:cNvPr id="2253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016" y="40386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5236861" y="4473838"/>
              <a:ext cx="1125417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38" name="TextBox 17"/>
            <p:cNvSpPr txBox="1">
              <a:spLocks noChangeArrowheads="1"/>
            </p:cNvSpPr>
            <p:nvPr/>
          </p:nvSpPr>
          <p:spPr bwMode="auto">
            <a:xfrm>
              <a:off x="5388658" y="4569096"/>
              <a:ext cx="399537" cy="38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4931082" y="4797091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38400" y="3886200"/>
            <a:ext cx="2819399" cy="1786100"/>
            <a:chOff x="2743201" y="4111625"/>
            <a:chExt cx="2170113" cy="1374775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r="22440"/>
            <a:stretch>
              <a:fillRect/>
            </a:stretch>
          </p:blipFill>
          <p:spPr bwMode="auto">
            <a:xfrm>
              <a:off x="2743201" y="4111625"/>
              <a:ext cx="2170113" cy="137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95600" y="4492623"/>
              <a:ext cx="1295400" cy="685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52600" y="4191000"/>
            <a:ext cx="9906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366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 Puzzle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6781800" cy="163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actions?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successors from the start state?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should the costs be?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4733" y="838200"/>
            <a:ext cx="5338267" cy="4584642"/>
            <a:chOff x="6387246" y="1371600"/>
            <a:chExt cx="6033354" cy="518160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246" y="1371600"/>
              <a:ext cx="5789731" cy="4838698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18" y="1220185"/>
            <a:ext cx="2969363" cy="25434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Start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Goal State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745" y="1219462"/>
            <a:ext cx="3044108" cy="25448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198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324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Heuristic: Number of tiles misplaced</a:t>
            </a:r>
          </a:p>
          <a:p>
            <a:pPr eaLnBrk="1" hangingPunct="1"/>
            <a:r>
              <a:rPr lang="en-US" sz="2800" dirty="0"/>
              <a:t>Why is it admissible?</a:t>
            </a:r>
          </a:p>
          <a:p>
            <a:pPr eaLnBrk="1" hangingPunct="1"/>
            <a:r>
              <a:rPr lang="en-US" sz="2800" dirty="0"/>
              <a:t>h(start) =</a:t>
            </a:r>
          </a:p>
          <a:p>
            <a:pPr eaLnBrk="1" hangingPunct="1"/>
            <a:r>
              <a:rPr lang="en-US" sz="2800" dirty="0"/>
              <a:t>This is a </a:t>
            </a:r>
            <a:r>
              <a:rPr lang="en-US" sz="2800" i="1" dirty="0"/>
              <a:t>relaxed-problem</a:t>
            </a:r>
            <a:r>
              <a:rPr lang="en-US" sz="2800" dirty="0"/>
              <a:t> heuristic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2133600" y="2286000"/>
            <a:ext cx="9906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Calibri" pitchFamily="34" charset="0"/>
              </a:rPr>
              <a:t>8</a:t>
            </a:r>
          </a:p>
        </p:txBody>
      </p:sp>
      <p:graphicFrame>
        <p:nvGraphicFramePr>
          <p:cNvPr id="81929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49155"/>
              </p:ext>
            </p:extLst>
          </p:nvPr>
        </p:nvGraphicFramePr>
        <p:xfrm>
          <a:off x="6400800" y="4112577"/>
          <a:ext cx="5029200" cy="221202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UCS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6,300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3.6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90" y="3489471"/>
            <a:ext cx="5510086" cy="3138194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67800" y="6553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Statistics from Andrew Moore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867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if we had an easier 8-puzzle where any tile could slide any direction at any time, ignoring other tiles?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Total </a:t>
            </a:r>
            <a:r>
              <a:rPr lang="en-US" sz="2400" i="1" dirty="0"/>
              <a:t>Manhattan </a:t>
            </a:r>
            <a:r>
              <a:rPr lang="en-US" sz="2400" dirty="0"/>
              <a:t>distance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is it admissible?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h(start) =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48006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3 + 1 + 2 + … = 18</a:t>
            </a:r>
          </a:p>
        </p:txBody>
      </p:sp>
      <p:graphicFrame>
        <p:nvGraphicFramePr>
          <p:cNvPr id="8131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59521"/>
              </p:ext>
            </p:extLst>
          </p:nvPr>
        </p:nvGraphicFramePr>
        <p:xfrm>
          <a:off x="5791200" y="4267200"/>
          <a:ext cx="5891629" cy="2252471"/>
        </p:xfrm>
        <a:graphic>
          <a:graphicData uri="http://schemas.openxmlformats.org/drawingml/2006/table">
            <a:tbl>
              <a:tblPr/>
              <a:tblGrid>
                <a:gridCol w="185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MANHATTAN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III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0998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How about using the </a:t>
            </a:r>
            <a:r>
              <a:rPr lang="en-US" sz="2800" i="1" dirty="0"/>
              <a:t>actual cost</a:t>
            </a:r>
            <a:r>
              <a:rPr lang="en-US" sz="2800" dirty="0"/>
              <a:t> as a heuristic?</a:t>
            </a:r>
          </a:p>
          <a:p>
            <a:pPr lvl="1" eaLnBrk="1" hangingPunct="1"/>
            <a:r>
              <a:rPr lang="en-US" sz="2400" dirty="0"/>
              <a:t>Would it be admissible?</a:t>
            </a:r>
          </a:p>
          <a:p>
            <a:pPr lvl="1" eaLnBrk="1" hangingPunct="1"/>
            <a:r>
              <a:rPr lang="en-US" sz="2400" dirty="0"/>
              <a:t>Would we save on nodes expanded?</a:t>
            </a:r>
          </a:p>
          <a:p>
            <a:pPr lvl="1" eaLnBrk="1" hangingPunct="1"/>
            <a:r>
              <a:rPr lang="en-US" sz="2400" dirty="0"/>
              <a:t>What’s wrong with it?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With A*: a trade-off between quality of estimate and work per node</a:t>
            </a:r>
          </a:p>
          <a:p>
            <a:pPr lvl="1"/>
            <a:r>
              <a:rPr lang="en-US" sz="2400" dirty="0"/>
              <a:t>As heuristics get closer to the true cost, you will expand fewer nodes but usually do more work per node to compute the heuristic itself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138" y="1880138"/>
            <a:ext cx="5021261" cy="1929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90800"/>
            <a:ext cx="12192000" cy="1143000"/>
          </a:xfrm>
        </p:spPr>
        <p:txBody>
          <a:bodyPr/>
          <a:lstStyle/>
          <a:p>
            <a:pPr eaLnBrk="1" hangingPunct="1"/>
            <a:r>
              <a:rPr lang="en-US" sz="6000" dirty="0"/>
              <a:t>Semi-Lattice of Heuristics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1219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98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Trivial Heuristics, Dominance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5715000" cy="4953000"/>
          </a:xfrm>
        </p:spPr>
        <p:txBody>
          <a:bodyPr/>
          <a:lstStyle/>
          <a:p>
            <a:pPr eaLnBrk="1" hangingPunct="1"/>
            <a:r>
              <a:rPr lang="en-US" sz="2400" dirty="0"/>
              <a:t>Dominance: h</a:t>
            </a:r>
            <a:r>
              <a:rPr lang="en-US" sz="2400" baseline="-25000" dirty="0"/>
              <a:t>a</a:t>
            </a:r>
            <a:r>
              <a:rPr lang="en-US" sz="2400" dirty="0"/>
              <a:t> </a:t>
            </a:r>
            <a:r>
              <a:rPr lang="en-US" sz="2400" dirty="0">
                <a:cs typeface="Arial" charset="0"/>
              </a:rPr>
              <a:t>≥</a:t>
            </a:r>
            <a:r>
              <a:rPr lang="en-US" sz="2400" dirty="0"/>
              <a:t> </a:t>
            </a:r>
            <a:r>
              <a:rPr lang="en-US" sz="2400" dirty="0" err="1"/>
              <a:t>h</a:t>
            </a:r>
            <a:r>
              <a:rPr lang="en-US" sz="2400" baseline="-25000" dirty="0" err="1"/>
              <a:t>c</a:t>
            </a:r>
            <a:r>
              <a:rPr lang="en-US" sz="2400" dirty="0"/>
              <a:t> if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Heuristics form a semi-lattice:</a:t>
            </a:r>
          </a:p>
          <a:p>
            <a:pPr lvl="1" eaLnBrk="1" hangingPunct="1"/>
            <a:r>
              <a:rPr lang="en-US" sz="2000" dirty="0"/>
              <a:t>Max of admissible heuristics is admissible</a:t>
            </a:r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Trivial heuristics</a:t>
            </a:r>
          </a:p>
          <a:p>
            <a:pPr lvl="1" eaLnBrk="1" hangingPunct="1"/>
            <a:r>
              <a:rPr lang="en-US" sz="2000" dirty="0"/>
              <a:t>Bottom of lattice is the zero heuristic (what does this give us?)</a:t>
            </a:r>
          </a:p>
          <a:p>
            <a:pPr lvl="1" eaLnBrk="1" hangingPunct="1"/>
            <a:r>
              <a:rPr lang="en-US" sz="2000" dirty="0"/>
              <a:t>Top of lattice is the exact heuristic</a:t>
            </a:r>
          </a:p>
        </p:txBody>
      </p:sp>
      <p:pic>
        <p:nvPicPr>
          <p:cNvPr id="2765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33601" y="3886200"/>
            <a:ext cx="437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12975" y="2133601"/>
            <a:ext cx="30988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8229600" y="1716338"/>
            <a:ext cx="2133600" cy="4227262"/>
            <a:chOff x="9344024" y="1905002"/>
            <a:chExt cx="1781176" cy="3529011"/>
          </a:xfrm>
        </p:grpSpPr>
        <p:pic>
          <p:nvPicPr>
            <p:cNvPr id="27653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725023" y="1905002"/>
              <a:ext cx="862013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4" name="Picture 11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9801223" y="5257800"/>
              <a:ext cx="720725" cy="176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5" name="Picture 13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9344024" y="3505200"/>
              <a:ext cx="350839" cy="29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6" name="Picture 15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791825" y="3505201"/>
              <a:ext cx="333375" cy="350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58" name="Picture 19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9344024" y="4349749"/>
              <a:ext cx="350839" cy="2984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9" name="Line 23"/>
            <p:cNvSpPr>
              <a:spLocks noChangeShapeType="1"/>
            </p:cNvSpPr>
            <p:nvPr/>
          </p:nvSpPr>
          <p:spPr bwMode="auto">
            <a:xfrm flipH="1" flipV="1">
              <a:off x="9572623" y="4800600"/>
              <a:ext cx="45720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0" name="Line 24"/>
            <p:cNvSpPr>
              <a:spLocks noChangeShapeType="1"/>
            </p:cNvSpPr>
            <p:nvPr/>
          </p:nvSpPr>
          <p:spPr bwMode="auto">
            <a:xfrm flipV="1">
              <a:off x="10334623" y="3962400"/>
              <a:ext cx="533400" cy="11430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1" name="Line 25"/>
            <p:cNvSpPr>
              <a:spLocks noChangeShapeType="1"/>
            </p:cNvSpPr>
            <p:nvPr/>
          </p:nvSpPr>
          <p:spPr bwMode="auto">
            <a:xfrm flipV="1">
              <a:off x="9496423" y="3962400"/>
              <a:ext cx="0" cy="3048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2" name="Line 26"/>
            <p:cNvSpPr>
              <a:spLocks noChangeShapeType="1"/>
            </p:cNvSpPr>
            <p:nvPr/>
          </p:nvSpPr>
          <p:spPr bwMode="auto">
            <a:xfrm flipV="1">
              <a:off x="9496423" y="3124200"/>
              <a:ext cx="68580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3" name="Line 27"/>
            <p:cNvSpPr>
              <a:spLocks noChangeShapeType="1"/>
            </p:cNvSpPr>
            <p:nvPr/>
          </p:nvSpPr>
          <p:spPr bwMode="auto">
            <a:xfrm flipH="1" flipV="1">
              <a:off x="10182223" y="3124200"/>
              <a:ext cx="76200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sp>
          <p:nvSpPr>
            <p:cNvPr id="27664" name="Line 28"/>
            <p:cNvSpPr>
              <a:spLocks noChangeShapeType="1"/>
            </p:cNvSpPr>
            <p:nvPr/>
          </p:nvSpPr>
          <p:spPr bwMode="auto">
            <a:xfrm flipV="1">
              <a:off x="10182223" y="2286000"/>
              <a:ext cx="0" cy="22860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lIns="91438" tIns="45719" rIns="91438" bIns="45719"/>
            <a:lstStyle/>
            <a:p>
              <a:endParaRPr lang="en-US"/>
            </a:p>
          </p:txBody>
        </p:sp>
        <p:pic>
          <p:nvPicPr>
            <p:cNvPr id="27665" name="Picture 29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9420224" y="2732089"/>
              <a:ext cx="1560513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6800" y="1600552"/>
            <a:ext cx="9932986" cy="4409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Recap: Search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873" y="76200"/>
            <a:ext cx="8067052" cy="6057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926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Failure to detect repeated states can cause exponentially more work. 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041711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936947" y="2035612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84898" y="2198192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5547" y="212199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Graph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Tree Search: Extra Work!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0" t="2840" r="64740" b="2208"/>
          <a:stretch>
            <a:fillRect/>
          </a:stretch>
        </p:blipFill>
        <p:spPr bwMode="auto">
          <a:xfrm>
            <a:off x="1371600" y="2514600"/>
            <a:ext cx="3048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6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026" t="5048" r="2599" b="15457"/>
          <a:stretch>
            <a:fillRect/>
          </a:stretch>
        </p:blipFill>
        <p:spPr bwMode="auto">
          <a:xfrm>
            <a:off x="6477000" y="2819400"/>
            <a:ext cx="4343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Graph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>
                <a:latin typeface="Calibri"/>
                <a:cs typeface="Calibri"/>
              </a:rPr>
              <a:t>In BFS, for example, we shouldn’t bother expanding the circled nodes (why?)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352800" y="2435610"/>
            <a:ext cx="5486400" cy="3355590"/>
            <a:chOff x="48" y="2332"/>
            <a:chExt cx="3456" cy="2406"/>
          </a:xfrm>
        </p:grpSpPr>
        <p:sp>
          <p:nvSpPr>
            <p:cNvPr id="30729" name="Text Box 5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0730" name="Text Box 6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0731" name="Text Box 7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b</a:t>
              </a:r>
            </a:p>
          </p:txBody>
        </p:sp>
        <p:sp>
          <p:nvSpPr>
            <p:cNvPr id="30732" name="Text Box 8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d</a:t>
              </a:r>
            </a:p>
          </p:txBody>
        </p:sp>
        <p:sp>
          <p:nvSpPr>
            <p:cNvPr id="30733" name="Text Box 9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30734" name="Text Box 10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0735" name="Text Box 11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c</a:t>
              </a:r>
            </a:p>
          </p:txBody>
        </p:sp>
        <p:cxnSp>
          <p:nvCxnSpPr>
            <p:cNvPr id="30736" name="AutoShape 12"/>
            <p:cNvCxnSpPr>
              <a:cxnSpLocks noChangeShapeType="1"/>
              <a:stCxn id="30732" idx="2"/>
              <a:endCxn id="3073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7" name="AutoShape 13"/>
            <p:cNvCxnSpPr>
              <a:cxnSpLocks noChangeShapeType="1"/>
              <a:stCxn id="30732" idx="2"/>
              <a:endCxn id="3073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8" name="AutoShape 14"/>
            <p:cNvCxnSpPr>
              <a:cxnSpLocks noChangeShapeType="1"/>
              <a:stCxn id="30731" idx="2"/>
              <a:endCxn id="3073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39" name="AutoShape 15"/>
            <p:cNvCxnSpPr>
              <a:cxnSpLocks noChangeShapeType="1"/>
              <a:stCxn id="30735" idx="2"/>
              <a:endCxn id="3073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740" name="Group 16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30767" name="Text Box 17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0768" name="Text Box 18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p</a:t>
                </a:r>
              </a:p>
            </p:txBody>
          </p:sp>
          <p:sp>
            <p:nvSpPr>
              <p:cNvPr id="30769" name="Text Box 19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h</a:t>
                </a:r>
              </a:p>
            </p:txBody>
          </p:sp>
          <p:sp>
            <p:nvSpPr>
              <p:cNvPr id="30770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f</a:t>
                </a:r>
              </a:p>
            </p:txBody>
          </p:sp>
          <p:sp>
            <p:nvSpPr>
              <p:cNvPr id="30771" name="Text Box 21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r</a:t>
                </a:r>
              </a:p>
            </p:txBody>
          </p:sp>
          <p:sp>
            <p:nvSpPr>
              <p:cNvPr id="30772" name="Text Box 2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73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74" name="Text Box 24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c</a:t>
                </a:r>
              </a:p>
            </p:txBody>
          </p:sp>
          <p:sp>
            <p:nvSpPr>
              <p:cNvPr id="30775" name="Text Box 25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cs typeface="Calibri"/>
                  </a:rPr>
                  <a:t>G</a:t>
                </a:r>
              </a:p>
            </p:txBody>
          </p:sp>
          <p:sp>
            <p:nvSpPr>
              <p:cNvPr id="30776" name="Text Box 26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a</a:t>
                </a:r>
              </a:p>
            </p:txBody>
          </p:sp>
          <p:cxnSp>
            <p:nvCxnSpPr>
              <p:cNvPr id="30777" name="AutoShape 27"/>
              <p:cNvCxnSpPr>
                <a:cxnSpLocks noChangeShapeType="1"/>
                <a:stCxn id="30767" idx="2"/>
                <a:endCxn id="3076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78" name="AutoShape 28"/>
              <p:cNvCxnSpPr>
                <a:cxnSpLocks noChangeShapeType="1"/>
                <a:stCxn id="30767" idx="2"/>
                <a:endCxn id="3077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79" name="AutoShape 29"/>
              <p:cNvCxnSpPr>
                <a:cxnSpLocks noChangeShapeType="1"/>
                <a:stCxn id="30769" idx="2"/>
                <a:endCxn id="3076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0" name="AutoShape 30"/>
              <p:cNvCxnSpPr>
                <a:cxnSpLocks noChangeShapeType="1"/>
                <a:stCxn id="30769" idx="2"/>
                <a:endCxn id="3077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1" name="AutoShape 31"/>
              <p:cNvCxnSpPr>
                <a:cxnSpLocks noChangeShapeType="1"/>
                <a:stCxn id="30771" idx="2"/>
                <a:endCxn id="3077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2" name="AutoShape 32"/>
              <p:cNvCxnSpPr>
                <a:cxnSpLocks noChangeShapeType="1"/>
                <a:stCxn id="30768" idx="2"/>
                <a:endCxn id="3077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3" name="AutoShape 33"/>
              <p:cNvCxnSpPr>
                <a:cxnSpLocks noChangeShapeType="1"/>
                <a:stCxn id="30770" idx="2"/>
                <a:endCxn id="3077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4" name="AutoShape 34"/>
              <p:cNvCxnSpPr>
                <a:cxnSpLocks noChangeShapeType="1"/>
                <a:stCxn id="30770" idx="2"/>
                <a:endCxn id="3077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85" name="AutoShape 35"/>
              <p:cNvCxnSpPr>
                <a:cxnSpLocks noChangeShapeType="1"/>
                <a:stCxn id="30774" idx="2"/>
                <a:endCxn id="3077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30741" name="Text Box 36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>
                  <a:latin typeface="Calibri"/>
                  <a:cs typeface="Calibri"/>
                </a:rPr>
                <a:t>q</a:t>
              </a:r>
            </a:p>
          </p:txBody>
        </p:sp>
        <p:cxnSp>
          <p:nvCxnSpPr>
            <p:cNvPr id="30742" name="AutoShape 37"/>
            <p:cNvCxnSpPr>
              <a:cxnSpLocks noChangeShapeType="1"/>
              <a:stCxn id="30733" idx="2"/>
              <a:endCxn id="3074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0743" name="Group 38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30748" name="Text Box 39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e</a:t>
                </a:r>
              </a:p>
            </p:txBody>
          </p:sp>
          <p:sp>
            <p:nvSpPr>
              <p:cNvPr id="30749" name="Text Box 40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p</a:t>
                </a:r>
              </a:p>
            </p:txBody>
          </p:sp>
          <p:sp>
            <p:nvSpPr>
              <p:cNvPr id="30750" name="Text Box 41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h</a:t>
                </a:r>
              </a:p>
            </p:txBody>
          </p:sp>
          <p:sp>
            <p:nvSpPr>
              <p:cNvPr id="30751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f</a:t>
                </a:r>
              </a:p>
            </p:txBody>
          </p:sp>
          <p:sp>
            <p:nvSpPr>
              <p:cNvPr id="30752" name="Text Box 43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r</a:t>
                </a:r>
              </a:p>
            </p:txBody>
          </p:sp>
          <p:sp>
            <p:nvSpPr>
              <p:cNvPr id="30753" name="Text Box 44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54" name="Text Box 45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q</a:t>
                </a:r>
              </a:p>
            </p:txBody>
          </p:sp>
          <p:sp>
            <p:nvSpPr>
              <p:cNvPr id="30755" name="Text Box 46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c</a:t>
                </a:r>
              </a:p>
            </p:txBody>
          </p:sp>
          <p:sp>
            <p:nvSpPr>
              <p:cNvPr id="30756" name="Text Box 47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>
                    <a:latin typeface="Calibri"/>
                    <a:cs typeface="Calibri"/>
                  </a:rPr>
                  <a:t>G</a:t>
                </a:r>
              </a:p>
            </p:txBody>
          </p:sp>
          <p:sp>
            <p:nvSpPr>
              <p:cNvPr id="30757" name="Text Box 48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>
                    <a:latin typeface="Calibri"/>
                    <a:cs typeface="Calibri"/>
                  </a:rPr>
                  <a:t>a</a:t>
                </a:r>
              </a:p>
            </p:txBody>
          </p:sp>
          <p:cxnSp>
            <p:nvCxnSpPr>
              <p:cNvPr id="30758" name="AutoShape 49"/>
              <p:cNvCxnSpPr>
                <a:cxnSpLocks noChangeShapeType="1"/>
                <a:stCxn id="30748" idx="2"/>
                <a:endCxn id="3075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59" name="AutoShape 50"/>
              <p:cNvCxnSpPr>
                <a:cxnSpLocks noChangeShapeType="1"/>
                <a:stCxn id="30748" idx="2"/>
                <a:endCxn id="3075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0" name="AutoShape 51"/>
              <p:cNvCxnSpPr>
                <a:cxnSpLocks noChangeShapeType="1"/>
                <a:stCxn id="30750" idx="2"/>
                <a:endCxn id="3074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1" name="AutoShape 52"/>
              <p:cNvCxnSpPr>
                <a:cxnSpLocks noChangeShapeType="1"/>
                <a:stCxn id="30750" idx="2"/>
                <a:endCxn id="3075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2" name="AutoShape 53"/>
              <p:cNvCxnSpPr>
                <a:cxnSpLocks noChangeShapeType="1"/>
                <a:stCxn id="30752" idx="2"/>
                <a:endCxn id="3075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3" name="AutoShape 54"/>
              <p:cNvCxnSpPr>
                <a:cxnSpLocks noChangeShapeType="1"/>
                <a:stCxn id="30749" idx="2"/>
                <a:endCxn id="3075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4" name="AutoShape 55"/>
              <p:cNvCxnSpPr>
                <a:cxnSpLocks noChangeShapeType="1"/>
                <a:stCxn id="30751" idx="2"/>
                <a:endCxn id="3075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5" name="AutoShape 56"/>
              <p:cNvCxnSpPr>
                <a:cxnSpLocks noChangeShapeType="1"/>
                <a:stCxn id="30751" idx="2"/>
                <a:endCxn id="3075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766" name="AutoShape 57"/>
              <p:cNvCxnSpPr>
                <a:cxnSpLocks noChangeShapeType="1"/>
                <a:stCxn id="30755" idx="2"/>
                <a:endCxn id="3075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0744" name="AutoShape 58"/>
            <p:cNvCxnSpPr>
              <a:cxnSpLocks noChangeShapeType="1"/>
              <a:stCxn id="30732" idx="2"/>
              <a:endCxn id="3074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5" name="AutoShape 59"/>
            <p:cNvCxnSpPr>
              <a:cxnSpLocks noChangeShapeType="1"/>
              <a:stCxn id="30729" idx="2"/>
              <a:endCxn id="3073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6" name="AutoShape 60"/>
            <p:cNvCxnSpPr>
              <a:cxnSpLocks noChangeShapeType="1"/>
              <a:stCxn id="30729" idx="2"/>
              <a:endCxn id="3076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47" name="AutoShape 61"/>
            <p:cNvCxnSpPr>
              <a:cxnSpLocks noChangeShapeType="1"/>
              <a:stCxn id="30729" idx="2"/>
              <a:endCxn id="3073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861246" name="Oval 62"/>
          <p:cNvSpPr>
            <a:spLocks noChangeArrowheads="1"/>
          </p:cNvSpPr>
          <p:nvPr/>
        </p:nvSpPr>
        <p:spPr bwMode="auto">
          <a:xfrm>
            <a:off x="4892676" y="3407161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7" name="Oval 63"/>
          <p:cNvSpPr>
            <a:spLocks noChangeArrowheads="1"/>
          </p:cNvSpPr>
          <p:nvPr/>
        </p:nvSpPr>
        <p:spPr bwMode="auto">
          <a:xfrm>
            <a:off x="6122989" y="3959610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8" name="Oval 64"/>
          <p:cNvSpPr>
            <a:spLocks noChangeArrowheads="1"/>
          </p:cNvSpPr>
          <p:nvPr/>
        </p:nvSpPr>
        <p:spPr bwMode="auto">
          <a:xfrm>
            <a:off x="4054476" y="3940561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861249" name="Oval 65"/>
          <p:cNvSpPr>
            <a:spLocks noChangeArrowheads="1"/>
          </p:cNvSpPr>
          <p:nvPr/>
        </p:nvSpPr>
        <p:spPr bwMode="auto">
          <a:xfrm>
            <a:off x="6564314" y="3956435"/>
            <a:ext cx="393700" cy="35877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246" grpId="0" animBg="1"/>
      <p:bldP spid="861247" grpId="0" animBg="1"/>
      <p:bldP spid="861248" grpId="0" animBg="1"/>
      <p:bldP spid="8612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371600"/>
            <a:ext cx="8153400" cy="47228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Idea: never </a:t>
            </a:r>
            <a:r>
              <a:rPr lang="en-US" sz="2400" dirty="0">
                <a:solidFill>
                  <a:srgbClr val="FF0000"/>
                </a:solidFill>
              </a:rPr>
              <a:t>expand</a:t>
            </a:r>
            <a:r>
              <a:rPr lang="en-US" sz="2400" dirty="0"/>
              <a:t> a state twice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How to implement: </a:t>
            </a:r>
          </a:p>
          <a:p>
            <a:pPr lvl="1" eaLnBrk="1" hangingPunct="1"/>
            <a:r>
              <a:rPr lang="en-US" sz="2000" dirty="0"/>
              <a:t>Tree search + set of expanded states (“closed set”)</a:t>
            </a:r>
          </a:p>
          <a:p>
            <a:pPr lvl="1" eaLnBrk="1" hangingPunct="1"/>
            <a:r>
              <a:rPr lang="en-US" sz="2000" dirty="0"/>
              <a:t>Expand the search tree node-by-node, but…</a:t>
            </a:r>
          </a:p>
          <a:p>
            <a:pPr lvl="1" eaLnBrk="1" hangingPunct="1"/>
            <a:r>
              <a:rPr lang="en-US" sz="2000" dirty="0"/>
              <a:t>Before expanding a node, check to make sure its state has never been expanded before</a:t>
            </a:r>
          </a:p>
          <a:p>
            <a:pPr lvl="1" eaLnBrk="1" hangingPunct="1"/>
            <a:r>
              <a:rPr lang="en-US" sz="2000" dirty="0"/>
              <a:t>If not new, skip it, if new add to closed set</a:t>
            </a: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Important: </a:t>
            </a:r>
            <a:r>
              <a:rPr lang="en-US" sz="2400" dirty="0">
                <a:solidFill>
                  <a:srgbClr val="FF0000"/>
                </a:solidFill>
              </a:rPr>
              <a:t>store the closed set as a set</a:t>
            </a:r>
            <a:r>
              <a:rPr lang="en-US" sz="2400" dirty="0"/>
              <a:t>, not a list</a:t>
            </a:r>
            <a:endParaRPr lang="en-US" sz="19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Can graph search wreck completeness?  Why/why not?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How about optimality?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FCD690-5022-4B63-8E33-D0060560E444}"/>
                  </a:ext>
                </a:extLst>
              </p14:cNvPr>
              <p14:cNvContentPartPr/>
              <p14:nvPr/>
            </p14:nvContentPartPr>
            <p14:xfrm>
              <a:off x="8298000" y="0"/>
              <a:ext cx="3886560" cy="73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FCD690-5022-4B63-8E33-D0060560E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8640" y="-9360"/>
                <a:ext cx="3905280" cy="75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A* Graph Search Gone Wrong?</a:t>
            </a:r>
          </a:p>
        </p:txBody>
      </p:sp>
      <p:sp>
        <p:nvSpPr>
          <p:cNvPr id="18" name="Oval 17"/>
          <p:cNvSpPr/>
          <p:nvPr/>
        </p:nvSpPr>
        <p:spPr>
          <a:xfrm>
            <a:off x="1363498" y="2819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116098" y="2133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498" y="41910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792498" y="2895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792498" y="5105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2013906" y="2514600"/>
            <a:ext cx="1102192" cy="41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0" idx="1"/>
          </p:cNvCxnSpPr>
          <p:nvPr/>
        </p:nvCxnSpPr>
        <p:spPr>
          <a:xfrm>
            <a:off x="2013906" y="3469808"/>
            <a:ext cx="604184" cy="83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21" idx="3"/>
          </p:cNvCxnSpPr>
          <p:nvPr/>
        </p:nvCxnSpPr>
        <p:spPr>
          <a:xfrm flipV="1">
            <a:off x="3156906" y="3546008"/>
            <a:ext cx="1747184" cy="756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3878098" y="251460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5173498" y="36576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2531898" y="2678670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2303298" y="3581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4259098" y="2819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954298" y="39576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2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5249698" y="41862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477798" y="2971799"/>
            <a:ext cx="3986139" cy="3341389"/>
            <a:chOff x="1638925" y="2743200"/>
            <a:chExt cx="3984928" cy="3341100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638925" y="3429001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h=2</a:t>
              </a:r>
            </a:p>
          </p:txBody>
        </p:sp>
        <p:sp>
          <p:nvSpPr>
            <p:cNvPr id="33832" name="TextBox 40"/>
            <p:cNvSpPr txBox="1">
              <a:spLocks noChangeArrowheads="1"/>
            </p:cNvSpPr>
            <p:nvPr/>
          </p:nvSpPr>
          <p:spPr bwMode="auto">
            <a:xfrm>
              <a:off x="2743200" y="48006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315325" y="27432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4267200" y="3119735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29200" y="5715000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9601" y="2362200"/>
            <a:ext cx="104757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 (0+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7239001" y="2823863"/>
            <a:ext cx="2995207" cy="919284"/>
            <a:chOff x="5638800" y="2133354"/>
            <a:chExt cx="2995208" cy="918925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590794"/>
              <a:ext cx="108425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A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7560427" y="2590789"/>
              <a:ext cx="107358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B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stCxn id="54" idx="2"/>
              <a:endCxn id="33828" idx="0"/>
            </p:cNvCxnSpPr>
            <p:nvPr/>
          </p:nvCxnSpPr>
          <p:spPr>
            <a:xfrm>
              <a:off x="7153190" y="2133354"/>
              <a:ext cx="944028" cy="457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180926" y="2133354"/>
              <a:ext cx="972263" cy="457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237991" y="3743147"/>
            <a:ext cx="1070275" cy="914580"/>
            <a:chOff x="5637791" y="3052286"/>
            <a:chExt cx="1069765" cy="914581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637791" y="3505201"/>
              <a:ext cx="1069765" cy="4616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(2+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stCxn id="33827" idx="2"/>
              <a:endCxn id="33825" idx="0"/>
            </p:cNvCxnSpPr>
            <p:nvPr/>
          </p:nvCxnSpPr>
          <p:spPr>
            <a:xfrm flipH="1">
              <a:off x="6172674" y="3052286"/>
              <a:ext cx="7994" cy="452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239002" y="4657727"/>
            <a:ext cx="1100331" cy="909802"/>
            <a:chOff x="5638805" y="3966836"/>
            <a:chExt cx="1099952" cy="910124"/>
          </a:xfrm>
        </p:grpSpPr>
        <p:sp>
          <p:nvSpPr>
            <p:cNvPr id="33823" name="TextBox 59"/>
            <p:cNvSpPr txBox="1">
              <a:spLocks noChangeArrowheads="1"/>
            </p:cNvSpPr>
            <p:nvPr/>
          </p:nvSpPr>
          <p:spPr bwMode="auto">
            <a:xfrm>
              <a:off x="5638805" y="4415132"/>
              <a:ext cx="1099952" cy="461828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(5+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0" name="Straight Arrow Connector 69"/>
            <p:cNvCxnSpPr>
              <a:stCxn id="33825" idx="2"/>
              <a:endCxn id="33823" idx="0"/>
            </p:cNvCxnSpPr>
            <p:nvPr/>
          </p:nvCxnSpPr>
          <p:spPr>
            <a:xfrm>
              <a:off x="6172748" y="3966836"/>
              <a:ext cx="16033" cy="4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9142996" y="3743142"/>
            <a:ext cx="1070275" cy="909982"/>
            <a:chOff x="7543375" y="3052260"/>
            <a:chExt cx="1069766" cy="910305"/>
          </a:xfrm>
        </p:grpSpPr>
        <p:sp>
          <p:nvSpPr>
            <p:cNvPr id="33821" name="TextBox 56"/>
            <p:cNvSpPr txBox="1">
              <a:spLocks noChangeArrowheads="1"/>
            </p:cNvSpPr>
            <p:nvPr/>
          </p:nvSpPr>
          <p:spPr bwMode="auto">
            <a:xfrm>
              <a:off x="7543375" y="3500736"/>
              <a:ext cx="1069766" cy="4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(3+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2" name="Straight Arrow Connector 71"/>
            <p:cNvCxnSpPr>
              <a:stCxn id="33828" idx="2"/>
              <a:endCxn id="33821" idx="0"/>
            </p:cNvCxnSpPr>
            <p:nvPr/>
          </p:nvCxnSpPr>
          <p:spPr>
            <a:xfrm flipH="1">
              <a:off x="8078258" y="3052260"/>
              <a:ext cx="19275" cy="448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9126745" y="4653124"/>
            <a:ext cx="1100331" cy="914237"/>
            <a:chOff x="7526555" y="3962569"/>
            <a:chExt cx="1099952" cy="914240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526555" y="4415142"/>
              <a:ext cx="1099952" cy="46166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(6+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stCxn id="33821" idx="2"/>
              <a:endCxn id="33819" idx="0"/>
            </p:cNvCxnSpPr>
            <p:nvPr/>
          </p:nvCxnSpPr>
          <p:spPr>
            <a:xfrm flipH="1">
              <a:off x="8076531" y="3962569"/>
              <a:ext cx="1223" cy="45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2125499" y="1295400"/>
            <a:ext cx="275940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745370" y="1311833"/>
            <a:ext cx="183857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Search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876800" y="1295400"/>
            <a:ext cx="6934200" cy="3048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Admissibility: heuristic cost ≤ actual cost to goal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actual cost from A to 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Consistency: heuristic “arc” cost ≤ actual cost for each arc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	h(A) – h(C)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cost(A to C)</a:t>
            </a:r>
            <a:endParaRPr lang="en-US" sz="105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endParaRPr lang="en-US" sz="1000" dirty="0">
              <a:solidFill>
                <a:srgbClr val="333399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The f value along a path never decreases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cost(A to 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A* graph search is optimal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676401" y="2281240"/>
            <a:ext cx="1124510" cy="4387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4"/>
            <a:endCxn id="9" idx="0"/>
          </p:cNvCxnSpPr>
          <p:nvPr/>
        </p:nvCxnSpPr>
        <p:spPr>
          <a:xfrm>
            <a:off x="3124200" y="3500439"/>
            <a:ext cx="0" cy="15287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3276600" y="3886200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824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2586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667000" y="5029200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609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657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1905000" y="2509837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1542489" y="2604528"/>
            <a:ext cx="1258422" cy="2558583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1"/>
          </p:cNvCxnSpPr>
          <p:nvPr/>
        </p:nvCxnSpPr>
        <p:spPr>
          <a:xfrm>
            <a:off x="1676400" y="2281239"/>
            <a:ext cx="1124511" cy="438711"/>
          </a:xfrm>
          <a:prstGeom prst="straightConnector1">
            <a:avLst/>
          </a:prstGeom>
          <a:ln w="57150">
            <a:solidFill>
              <a:srgbClr val="008000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609600" y="3200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09600" y="3019425"/>
            <a:ext cx="838200" cy="638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73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2" grpId="1"/>
      <p:bldP spid="7" grpId="0" animBg="1"/>
      <p:bldP spid="8" grpId="0" animBg="1"/>
      <p:bldP spid="9" grpId="0" animBg="1"/>
      <p:bldP spid="9" grpId="1" animBg="1"/>
      <p:bldP spid="34826" grpId="0"/>
      <p:bldP spid="34827" grpId="0"/>
      <p:bldP spid="34828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7543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8518525" y="23622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62484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Sketch: consider what A* does with a consistent heuristic:</a:t>
            </a: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1: In tree search, A* expands nodes in increasing total f value (f-contours)</a:t>
            </a:r>
            <a:br>
              <a:rPr lang="en-US" sz="2400" dirty="0">
                <a:latin typeface="Calibri"/>
                <a:cs typeface="Calibri"/>
              </a:rPr>
            </a:br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2: For every state s, nodes that reach s optimally are expanded before nodes that reach s </a:t>
            </a:r>
            <a:r>
              <a:rPr lang="en-US" sz="2400" dirty="0" err="1">
                <a:latin typeface="Calibri"/>
                <a:cs typeface="Calibri"/>
              </a:rPr>
              <a:t>suboptimally</a:t>
            </a: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Result: A* graph search is optimal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8001000" y="2533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9123363" y="28892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9599613" y="287972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9253538" y="2740026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9847263" y="392906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9367838" y="44846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9321800" y="3275014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9739311" y="3471862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9355138" y="2463801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8783637" y="3368676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9039226" y="3100388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10277475" y="346868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10150475" y="307340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9950449" y="2695577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346416426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Tree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is optimal if heuristic is admissible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is a special case (h = 0)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Graph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optimal if heuristic is consistent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UCS optimal (h = 0 is consistent)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Consistency implies admissibility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In general, most natural admissible heuristics tend to be consistent, especially if from relaxed problems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853" y="2009404"/>
            <a:ext cx="4720694" cy="340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A*: Summary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9590" y="1553037"/>
            <a:ext cx="4865218" cy="453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7355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A*: 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A* uses both backward costs and (estimates of) forward costs</a:t>
            </a:r>
          </a:p>
          <a:p>
            <a:pPr lvl="4"/>
            <a:endParaRPr lang="en-US" sz="1600" dirty="0"/>
          </a:p>
          <a:p>
            <a:pPr eaLnBrk="1" hangingPunct="1"/>
            <a:r>
              <a:rPr lang="en-US" dirty="0"/>
              <a:t>A* is optimal with admissible / consistent heuristics</a:t>
            </a:r>
          </a:p>
          <a:p>
            <a:pPr lvl="4"/>
            <a:endParaRPr lang="en-US" sz="1600" dirty="0"/>
          </a:p>
          <a:p>
            <a:pPr eaLnBrk="1" hangingPunct="1"/>
            <a:r>
              <a:rPr lang="en-US" dirty="0"/>
              <a:t>Heuristic design is key: often use relaxed problems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1" y="3886363"/>
            <a:ext cx="8077197" cy="248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Recap: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Search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States (configurations of the world)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Actions and costs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Successor function (world dynamics)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Start state and goal test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Search tree: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Nodes: represent plans for reaching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Plans have costs (sum of action costs)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Search algorithm: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Systematically builds a search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Chooses an ordering of the fringe (unexplored nodes)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Optimal: finds least-cost plans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277" y="514350"/>
            <a:ext cx="6164445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Search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-457200"/>
            <a:ext cx="9753599" cy="7315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8"/>
          <p:cNvSpPr>
            <a:spLocks noChangeArrowheads="1"/>
          </p:cNvSpPr>
          <p:nvPr/>
        </p:nvSpPr>
        <p:spPr bwMode="auto">
          <a:xfrm>
            <a:off x="8353425" y="4494213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3" name="Freeform 21"/>
          <p:cNvSpPr>
            <a:spLocks/>
          </p:cNvSpPr>
          <p:nvPr/>
        </p:nvSpPr>
        <p:spPr bwMode="auto">
          <a:xfrm>
            <a:off x="8745536" y="1412875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Search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16279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Strategy: expand lowest path cost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9256712" y="527050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8994774" y="5386389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10183812" y="5292726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0244136" y="5410201"/>
            <a:ext cx="9144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10250" name="Freeform 9"/>
          <p:cNvSpPr>
            <a:spLocks/>
          </p:cNvSpPr>
          <p:nvPr/>
        </p:nvSpPr>
        <p:spPr bwMode="auto">
          <a:xfrm>
            <a:off x="8251825" y="1560514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1" name="Oval 10"/>
          <p:cNvSpPr>
            <a:spLocks noChangeArrowheads="1"/>
          </p:cNvSpPr>
          <p:nvPr/>
        </p:nvSpPr>
        <p:spPr bwMode="auto">
          <a:xfrm>
            <a:off x="9374186" y="19161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2" name="Oval 11"/>
          <p:cNvSpPr>
            <a:spLocks noChangeArrowheads="1"/>
          </p:cNvSpPr>
          <p:nvPr/>
        </p:nvSpPr>
        <p:spPr bwMode="auto">
          <a:xfrm>
            <a:off x="9850437" y="19065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9504361" y="1766889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10254" name="Oval 16"/>
          <p:cNvSpPr>
            <a:spLocks noChangeArrowheads="1"/>
          </p:cNvSpPr>
          <p:nvPr/>
        </p:nvSpPr>
        <p:spPr bwMode="auto">
          <a:xfrm>
            <a:off x="10098086" y="2955926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9618662" y="3511550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6" name="Freeform 19"/>
          <p:cNvSpPr>
            <a:spLocks/>
          </p:cNvSpPr>
          <p:nvPr/>
        </p:nvSpPr>
        <p:spPr bwMode="auto">
          <a:xfrm>
            <a:off x="9572624" y="2301877"/>
            <a:ext cx="179387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7" name="Freeform 20"/>
          <p:cNvSpPr>
            <a:spLocks/>
          </p:cNvSpPr>
          <p:nvPr/>
        </p:nvSpPr>
        <p:spPr bwMode="auto">
          <a:xfrm>
            <a:off x="9990136" y="2498725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58" name="Oval 22"/>
          <p:cNvSpPr>
            <a:spLocks noChangeArrowheads="1"/>
          </p:cNvSpPr>
          <p:nvPr/>
        </p:nvSpPr>
        <p:spPr bwMode="auto">
          <a:xfrm>
            <a:off x="9605962" y="1490664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59" name="Freeform 23"/>
          <p:cNvSpPr>
            <a:spLocks/>
          </p:cNvSpPr>
          <p:nvPr/>
        </p:nvSpPr>
        <p:spPr bwMode="auto">
          <a:xfrm>
            <a:off x="9034462" y="2395539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0" name="Freeform 24"/>
          <p:cNvSpPr>
            <a:spLocks/>
          </p:cNvSpPr>
          <p:nvPr/>
        </p:nvSpPr>
        <p:spPr bwMode="auto">
          <a:xfrm>
            <a:off x="9290050" y="2127251"/>
            <a:ext cx="747712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/>
          </a:p>
        </p:txBody>
      </p:sp>
      <p:sp>
        <p:nvSpPr>
          <p:cNvPr id="10261" name="Oval 25"/>
          <p:cNvSpPr>
            <a:spLocks noChangeArrowheads="1"/>
          </p:cNvSpPr>
          <p:nvPr/>
        </p:nvSpPr>
        <p:spPr bwMode="auto">
          <a:xfrm>
            <a:off x="8888412" y="492918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/>
          </a:p>
        </p:txBody>
      </p:sp>
      <p:sp>
        <p:nvSpPr>
          <p:cNvPr id="10262" name="Text Box 26"/>
          <p:cNvSpPr txBox="1">
            <a:spLocks noChangeArrowheads="1"/>
          </p:cNvSpPr>
          <p:nvPr/>
        </p:nvSpPr>
        <p:spPr bwMode="auto">
          <a:xfrm>
            <a:off x="10528300" y="249555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10263" name="Text Box 27"/>
          <p:cNvSpPr txBox="1">
            <a:spLocks noChangeArrowheads="1"/>
          </p:cNvSpPr>
          <p:nvPr/>
        </p:nvSpPr>
        <p:spPr bwMode="auto">
          <a:xfrm>
            <a:off x="10401300" y="2100263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2</a:t>
            </a:r>
          </a:p>
        </p:txBody>
      </p:sp>
      <p:sp>
        <p:nvSpPr>
          <p:cNvPr id="10264" name="Text Box 28"/>
          <p:cNvSpPr txBox="1">
            <a:spLocks noChangeArrowheads="1"/>
          </p:cNvSpPr>
          <p:nvPr/>
        </p:nvSpPr>
        <p:spPr bwMode="auto">
          <a:xfrm>
            <a:off x="10201274" y="172243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1</a:t>
            </a:r>
          </a:p>
        </p:txBody>
      </p:sp>
      <p:sp>
        <p:nvSpPr>
          <p:cNvPr id="10265" name="TextBox 18"/>
          <p:cNvSpPr txBox="1">
            <a:spLocks noChangeArrowheads="1"/>
          </p:cNvSpPr>
          <p:nvPr/>
        </p:nvSpPr>
        <p:spPr bwMode="auto">
          <a:xfrm>
            <a:off x="7315200" y="6248400"/>
            <a:ext cx="4841875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UCS empty (L3D1)]</a:t>
            </a:r>
          </a:p>
          <a:p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[Demo: contours UCS 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pacman</a:t>
            </a: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 small maze (L3D3)]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4691" y="1603435"/>
            <a:ext cx="6463617" cy="42624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5841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Heuristics</a:t>
            </a:r>
          </a:p>
        </p:txBody>
      </p:sp>
      <p:pic>
        <p:nvPicPr>
          <p:cNvPr id="32771" name="Picture 2" descr="Z:\Shared with PC\smallMa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98849"/>
            <a:ext cx="6623051" cy="29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1219200"/>
            <a:ext cx="6858000" cy="170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800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A heuristic is: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A function that </a:t>
            </a:r>
            <a:r>
              <a:rPr lang="en-US" sz="2000" i="1" kern="0" dirty="0">
                <a:latin typeface="Calibri" pitchFamily="34" charset="0"/>
                <a:cs typeface="+mn-cs"/>
              </a:rPr>
              <a:t>estimates</a:t>
            </a:r>
            <a:r>
              <a:rPr lang="en-US" sz="2000" kern="0" dirty="0">
                <a:latin typeface="Calibri" pitchFamily="34" charset="0"/>
                <a:cs typeface="+mn-cs"/>
              </a:rPr>
              <a:t> how close a state is to a goal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Designed for a particular search problem</a:t>
            </a:r>
          </a:p>
          <a:p>
            <a:pPr marL="800021" lvl="1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kern="0" dirty="0">
                <a:latin typeface="Calibri" pitchFamily="34" charset="0"/>
                <a:cs typeface="+mn-cs"/>
              </a:rPr>
              <a:t>Examples: Manhattan distance, Euclidean distance for </a:t>
            </a:r>
            <a:r>
              <a:rPr lang="en-US" sz="2000" kern="0" dirty="0" err="1">
                <a:latin typeface="Calibri" pitchFamily="34" charset="0"/>
                <a:cs typeface="+mn-cs"/>
              </a:rPr>
              <a:t>pathing</a:t>
            </a:r>
            <a:endParaRPr lang="en-US" sz="2000" kern="0" dirty="0">
              <a:latin typeface="Calibri" pitchFamily="34" charset="0"/>
              <a:cs typeface="+mn-cs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13" name="Freeform 12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76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524000"/>
            <a:ext cx="3407831" cy="2300286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116375"/>
            <a:ext cx="3476133" cy="2374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Heuristic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9" y="1640445"/>
            <a:ext cx="832961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991600" y="5943600"/>
            <a:ext cx="1143000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C00000"/>
                </a:solidFill>
              </a:rPr>
              <a:t>h(x)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458200" y="1600200"/>
            <a:ext cx="1905000" cy="42672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c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0"/>
  <p:tag name="PICTUREFILESIZE" val="27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max(h_a, h_b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11"/>
  <p:tag name="PICTUREFILESIZE" val="1104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0 \le h(n) \le h^*(n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31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h^*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1"/>
  <p:tag name="PICTUREFILESIZE" val="59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h(n) = max(h_a(n), h_b(n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49"/>
  <p:tag name="PICTUREFILESIZE" val="20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\forall n : h_a(n) \ge h_c(n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76"/>
  <p:tag name="PICTUREFILESIZE" val="140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exact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49"/>
  <p:tag name="PICTUREFILESIZE" val="49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zero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41"/>
  <p:tag name="PICTUREFILESIZE" val="389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a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0"/>
  <p:tag name="PICTUREFILESIZE" val="28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lue}{h_b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9"/>
  <p:tag name="PICTUREFILESIZE" val="297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39808</TotalTime>
  <Words>1575</Words>
  <Application>Microsoft Office PowerPoint</Application>
  <PresentationFormat>Widescreen</PresentationFormat>
  <Paragraphs>416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Wingdings</vt:lpstr>
      <vt:lpstr>dan-berkeley-nlp-v1</vt:lpstr>
      <vt:lpstr>PowerPoint Presentation</vt:lpstr>
      <vt:lpstr>Today</vt:lpstr>
      <vt:lpstr>Recap: Search</vt:lpstr>
      <vt:lpstr>Recap: Search</vt:lpstr>
      <vt:lpstr>Uninformed Search</vt:lpstr>
      <vt:lpstr>Uniform Cost Search</vt:lpstr>
      <vt:lpstr>Informed Search</vt:lpstr>
      <vt:lpstr>Search Heuristics</vt:lpstr>
      <vt:lpstr>Example: Heuristic Function</vt:lpstr>
      <vt:lpstr>Greedy Search</vt:lpstr>
      <vt:lpstr>Example: Heuristic Function</vt:lpstr>
      <vt:lpstr>Greedy Search</vt:lpstr>
      <vt:lpstr>Greedy Search</vt:lpstr>
      <vt:lpstr>A* Search</vt:lpstr>
      <vt:lpstr>Combining UCS and Greedy</vt:lpstr>
      <vt:lpstr>When should A* terminate?</vt:lpstr>
      <vt:lpstr>Is A* Optimal?</vt:lpstr>
      <vt:lpstr>Admissible Heuristics</vt:lpstr>
      <vt:lpstr>Idea: Admissibility</vt:lpstr>
      <vt:lpstr>Admissible Heuristics</vt:lpstr>
      <vt:lpstr>Creating Heuristics</vt:lpstr>
      <vt:lpstr>Creating Admissible Heuristics</vt:lpstr>
      <vt:lpstr>Example: 8 Puzzle</vt:lpstr>
      <vt:lpstr>8 Puzzle I</vt:lpstr>
      <vt:lpstr>8 Puzzle II</vt:lpstr>
      <vt:lpstr>8 Puzzle III</vt:lpstr>
      <vt:lpstr>Semi-Lattice of Heuristics</vt:lpstr>
      <vt:lpstr>Trivial Heuristics, Dominance</vt:lpstr>
      <vt:lpstr>Graph Search</vt:lpstr>
      <vt:lpstr>Tree Search: Extra Work!</vt:lpstr>
      <vt:lpstr>Graph Search</vt:lpstr>
      <vt:lpstr>Graph Search</vt:lpstr>
      <vt:lpstr>A* Graph Search Gone Wrong?</vt:lpstr>
      <vt:lpstr>Consistency of Heuristics</vt:lpstr>
      <vt:lpstr>Optimality of A* Graph Search</vt:lpstr>
      <vt:lpstr>Optimality of A* Graph Search</vt:lpstr>
      <vt:lpstr>Optimality</vt:lpstr>
      <vt:lpstr>A*: Summary</vt:lpstr>
      <vt:lpstr>A*: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Saifur Rahman</cp:lastModifiedBy>
  <cp:revision>2278</cp:revision>
  <cp:lastPrinted>2014-01-28T19:38:34Z</cp:lastPrinted>
  <dcterms:created xsi:type="dcterms:W3CDTF">2004-08-27T04:16:05Z</dcterms:created>
  <dcterms:modified xsi:type="dcterms:W3CDTF">2025-08-02T22:45:07Z</dcterms:modified>
</cp:coreProperties>
</file>