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336" r:id="rId3"/>
    <p:sldId id="334" r:id="rId4"/>
    <p:sldId id="335" r:id="rId5"/>
    <p:sldId id="337" r:id="rId6"/>
    <p:sldId id="338" r:id="rId7"/>
    <p:sldId id="339" r:id="rId8"/>
    <p:sldId id="333" r:id="rId9"/>
    <p:sldId id="258" r:id="rId10"/>
    <p:sldId id="259" r:id="rId11"/>
    <p:sldId id="260" r:id="rId12"/>
    <p:sldId id="261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jxGbJorDxpfybNlqSSwW5JHlw+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6EDBA5-F901-4906-BF84-1F94FDD0F23B}">
  <a:tblStyle styleId="{4C6EDBA5-F901-4906-BF84-1F94FDD0F23B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AF33F5-8D77-4144-BD60-F037F484D16B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5B80B6-23BD-4188-BAB4-3448BA6C5DEF}" styleName="Table_2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C82A61-056B-416B-BE0C-7EDB13D8577D}" styleName="Table_3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53cef00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53cef00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2153cef009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to_date('23-Dec-1952','DD-MON-YYYY')</a:t>
            </a:r>
            <a:endParaRPr/>
          </a:p>
        </p:txBody>
      </p:sp>
      <p:sp>
        <p:nvSpPr>
          <p:cNvPr id="380" name="Google Shape;38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153cef00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153cef00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153cef009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B6827A9-E767-1A38-10B5-04A80A27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8A83814C-2124-D435-4F4B-E3C132C30F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C1CF0DA3-1FE4-ADC5-8B50-A68822344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722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9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18414C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79"/>
          <p:cNvSpPr txBox="1">
            <a:spLocks noGrp="1"/>
          </p:cNvSpPr>
          <p:nvPr>
            <p:ph type="ctrTitle"/>
          </p:nvPr>
        </p:nvSpPr>
        <p:spPr>
          <a:xfrm>
            <a:off x="685800" y="381000"/>
            <a:ext cx="7772400" cy="16764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9"/>
          <p:cNvSpPr txBox="1"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18414C"/>
              </a:buClr>
              <a:buSzPts val="3200"/>
              <a:buNone/>
              <a:defRPr b="1">
                <a:solidFill>
                  <a:srgbClr val="18414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79"/>
          <p:cNvSpPr txBox="1"/>
          <p:nvPr/>
        </p:nvSpPr>
        <p:spPr>
          <a:xfrm>
            <a:off x="0" y="65532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Sanjida Nasreen Tumpa</a:t>
            </a:r>
            <a:endParaRPr sz="1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79"/>
          <p:cNvSpPr txBox="1"/>
          <p:nvPr/>
        </p:nvSpPr>
        <p:spPr>
          <a:xfrm>
            <a:off x="5638800" y="65532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302 (Database Management Sessional)</a:t>
            </a:r>
            <a:endParaRPr sz="12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0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18414C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  <a:defRPr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0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8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0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8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8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8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8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4/en/data-typ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286/sql_elements001.htm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57200" y="381000"/>
            <a:ext cx="8305800" cy="16764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lang="en-US" sz="4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– </a:t>
            </a:r>
            <a:r>
              <a:rPr lang="en-US" sz="4800" dirty="0">
                <a:solidFill>
                  <a:schemeClr val="lt1"/>
                </a:solidFill>
              </a:rPr>
              <a:t>3522</a:t>
            </a:r>
            <a:br>
              <a:rPr lang="en-US" sz="4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</a:t>
            </a:r>
            <a:r>
              <a:rPr lang="en-US" sz="4000" dirty="0">
                <a:solidFill>
                  <a:schemeClr val="lt1"/>
                </a:solidFill>
              </a:rPr>
              <a:t> Laboratory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876300" y="32766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8414C"/>
              </a:buClr>
              <a:buSzPts val="3600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dt" idx="4294967295"/>
          </p:nvPr>
        </p:nvSpPr>
        <p:spPr>
          <a:xfrm>
            <a:off x="98375" y="6553200"/>
            <a:ext cx="2590800" cy="3048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lt1"/>
                </a:solidFill>
              </a:rPr>
              <a:t>Courtesy: Sanjida Nasreen Tumpa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E04BD2-7662-8792-56A9-CD859D58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0" y="6553200"/>
            <a:ext cx="3132505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/>
              <a:t> Database</a:t>
            </a:r>
            <a:endParaRPr sz="4000"/>
          </a:p>
        </p:txBody>
      </p:sp>
      <p:graphicFrame>
        <p:nvGraphicFramePr>
          <p:cNvPr id="113" name="Google Shape;113;p4"/>
          <p:cNvGraphicFramePr/>
          <p:nvPr/>
        </p:nvGraphicFramePr>
        <p:xfrm>
          <a:off x="304800" y="1289050"/>
          <a:ext cx="5029225" cy="2209850"/>
        </p:xfrm>
        <a:graphic>
          <a:graphicData uri="http://schemas.openxmlformats.org/drawingml/2006/table">
            <a:tbl>
              <a:tblPr firstRow="1" bandRow="1">
                <a:noFill/>
                <a:tableStyleId>{4C6EDBA5-F901-4906-BF84-1F94FDD0F23B}</a:tableStyleId>
              </a:tblPr>
              <a:tblGrid>
                <a:gridCol w="10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DIVISION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201614033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Afrida Hossain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Dhaka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201614039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Nipa Howlader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Khulna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201614047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Shovon Niverd Pereira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Chittagong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201514079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Shariar Iqbal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Barishal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201614042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Farhat Lamia Borsha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Dhaka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201614026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Farhan Sayeed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Dhaka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201614020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Farahnaz Reza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Barishal</a:t>
                      </a:r>
                      <a:endParaRPr sz="14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6" name="Google Shape;116;p4"/>
          <p:cNvGraphicFramePr/>
          <p:nvPr/>
        </p:nvGraphicFramePr>
        <p:xfrm>
          <a:off x="228600" y="3810000"/>
          <a:ext cx="5867400" cy="2590850"/>
        </p:xfrm>
        <a:graphic>
          <a:graphicData uri="http://schemas.openxmlformats.org/drawingml/2006/table">
            <a:tbl>
              <a:tblPr firstRow="1" bandRow="1">
                <a:noFill/>
                <a:tableStyleId>{6FAF33F5-8D77-4144-BD60-F037F484D16B}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DIVISION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DESCRIPTION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Dhaka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Dhaka, set beside the Buriganga River, is the capital of Bangladesh. It’s a hub for trade and culture, with a long history as a seat of government. 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Khulna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Khulna is the third-largest city in Bangladesh. It is the administrative seat of Khulna District and Khulna Division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Chittagong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Chittagong is a major coastal seaport city and financial centre in southeastern Bangladesh.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Barisal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Barisal is a major city that lies on the bank of </a:t>
                      </a:r>
                      <a:r>
                        <a:rPr lang="en-US" sz="1400" u="none" strike="noStrike" cap="none" dirty="0" err="1"/>
                        <a:t>Kirtankhola</a:t>
                      </a:r>
                      <a:r>
                        <a:rPr lang="en-US" sz="1400" u="none" strike="noStrike" cap="none" dirty="0"/>
                        <a:t> river in south-central Bangladesh.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7" name="Google Shape;117;p4"/>
          <p:cNvSpPr/>
          <p:nvPr/>
        </p:nvSpPr>
        <p:spPr>
          <a:xfrm>
            <a:off x="5638800" y="1828800"/>
            <a:ext cx="1143000" cy="8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7162800" y="1676400"/>
            <a:ext cx="1600200" cy="1066800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400800" y="4572000"/>
            <a:ext cx="9144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7391400" y="4481944"/>
            <a:ext cx="1661160" cy="775855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</a:t>
            </a: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Steps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table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Specify columns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Specify column datatypes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Insert data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Display data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Modify data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Delete data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imes New Roman"/>
              <a:buNone/>
            </a:pPr>
            <a:r>
              <a:rPr lang="en-US" sz="3800" dirty="0"/>
              <a:t> Character Datatypes</a:t>
            </a:r>
            <a:endParaRPr sz="3800" dirty="0"/>
          </a:p>
        </p:txBody>
      </p:sp>
      <p:graphicFrame>
        <p:nvGraphicFramePr>
          <p:cNvPr id="134" name="Google Shape;134;p6"/>
          <p:cNvGraphicFramePr/>
          <p:nvPr>
            <p:extLst>
              <p:ext uri="{D42A27DB-BD31-4B8C-83A1-F6EECF244321}">
                <p14:modId xmlns:p14="http://schemas.microsoft.com/office/powerpoint/2010/main" val="371873128"/>
              </p:ext>
            </p:extLst>
          </p:nvPr>
        </p:nvGraphicFramePr>
        <p:xfrm>
          <a:off x="457200" y="1600201"/>
          <a:ext cx="8305800" cy="1869955"/>
        </p:xfrm>
        <a:graphic>
          <a:graphicData uri="http://schemas.openxmlformats.org/drawingml/2006/table">
            <a:tbl>
              <a:tblPr firstRow="1" bandRow="1">
                <a:noFill/>
                <a:tableStyleId>{D15B80B6-23BD-4188-BAB4-3448BA6C5DEF}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6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Datatype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00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VARCHAR(size)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Variable-length character string having maximum length </a:t>
                      </a:r>
                      <a:r>
                        <a:rPr lang="en-US" sz="2000" b="1" i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</a:t>
                      </a:r>
                      <a:r>
                        <a:rPr lang="en-US" sz="20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CHAR(size)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Fixed-length character data of length </a:t>
                      </a:r>
                      <a:r>
                        <a:rPr lang="en-US" sz="2000" b="1" i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</a:t>
                      </a:r>
                      <a:r>
                        <a:rPr lang="en-US" sz="20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bytes or characters.</a:t>
                      </a:r>
                      <a:endParaRPr sz="2000" b="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F1FAD59-C68B-B99D-6FFA-A927E671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6" y="3829820"/>
            <a:ext cx="8248407" cy="21000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/>
              <a:t> Numeric Datatypes</a:t>
            </a:r>
            <a:endParaRPr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52D85-7C48-B9F8-EC27-457B465BC271}"/>
              </a:ext>
            </a:extLst>
          </p:cNvPr>
          <p:cNvSpPr txBox="1"/>
          <p:nvPr/>
        </p:nvSpPr>
        <p:spPr>
          <a:xfrm>
            <a:off x="231648" y="1548384"/>
            <a:ext cx="87286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MySQL supports the SQL standard integer types INTEGER (or INT) and </a:t>
            </a:r>
            <a:br>
              <a:rPr lang="en-GB" sz="2000" dirty="0"/>
            </a:br>
            <a:r>
              <a:rPr lang="en-GB" sz="2000" dirty="0"/>
              <a:t>SMALLINT. As an extension to the standard, MySQL also supports the </a:t>
            </a:r>
            <a:br>
              <a:rPr lang="en-GB" sz="2000" dirty="0"/>
            </a:br>
            <a:r>
              <a:rPr lang="en-GB" sz="2000" dirty="0"/>
              <a:t>integer types TINYINT, MEDIUMINT, and BIGINT. The following table </a:t>
            </a:r>
            <a:br>
              <a:rPr lang="en-GB" sz="2000" dirty="0"/>
            </a:br>
            <a:r>
              <a:rPr lang="en-GB" sz="2000" dirty="0"/>
              <a:t>shows the required storage and range for each integer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AFF21-FE3F-A095-BC3F-20BC6296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42" y="2995577"/>
            <a:ext cx="6273115" cy="30857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/>
              <a:t> Numeric Datatypes</a:t>
            </a:r>
            <a:endParaRPr sz="3600"/>
          </a:p>
        </p:txBody>
      </p:sp>
      <p:graphicFrame>
        <p:nvGraphicFramePr>
          <p:cNvPr id="167" name="Google Shape;167;p10" descr=" 7"/>
          <p:cNvGraphicFramePr/>
          <p:nvPr>
            <p:extLst>
              <p:ext uri="{D42A27DB-BD31-4B8C-83A1-F6EECF244321}">
                <p14:modId xmlns:p14="http://schemas.microsoft.com/office/powerpoint/2010/main" val="3498435706"/>
              </p:ext>
            </p:extLst>
          </p:nvPr>
        </p:nvGraphicFramePr>
        <p:xfrm>
          <a:off x="457200" y="1371600"/>
          <a:ext cx="8382000" cy="2773710"/>
        </p:xfrm>
        <a:graphic>
          <a:graphicData uri="http://schemas.openxmlformats.org/drawingml/2006/table">
            <a:tbl>
              <a:tblPr firstRow="1" bandRow="1">
                <a:noFill/>
                <a:tableStyleId>{D15B80B6-23BD-4188-BAB4-3448BA6C5DEF}</a:tableStyleId>
              </a:tblPr>
              <a:tblGrid>
                <a:gridCol w="2322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9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Datatype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DECIMAL(precision, scale) </a:t>
                      </a:r>
                      <a:b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 </a:t>
                      </a:r>
                      <a:b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NUMERIC(precision,</a:t>
                      </a:r>
                      <a:b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scale)</a:t>
                      </a:r>
                      <a:endParaRPr sz="2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the total number of digits and </a:t>
                      </a: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Scale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the number of digits to the right (positive) or left (negative) of the decimal point.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  <a:sym typeface="Arial"/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example, DECIMAL(7,2) is a number that has 5 digits before the decimal and 2 digits after the decimal.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Float, Decimal, Double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Google Shape;179;p11" descr=" 8">
            <a:extLst>
              <a:ext uri="{FF2B5EF4-FFF2-40B4-BE49-F238E27FC236}">
                <a16:creationId xmlns:a16="http://schemas.microsoft.com/office/drawing/2014/main" id="{3939AA2F-A876-2D41-3890-C839C1EE256A}"/>
              </a:ext>
            </a:extLst>
          </p:cNvPr>
          <p:cNvSpPr/>
          <p:nvPr/>
        </p:nvSpPr>
        <p:spPr>
          <a:xfrm>
            <a:off x="2337816" y="4424571"/>
            <a:ext cx="4876800" cy="2123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4, scale 2: 99.99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10, scale 0: 9999999999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8, scale 3: 99999.999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5, scale -3: 99999000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/>
              <a:t> Date/Time Datatypes</a:t>
            </a:r>
            <a:endParaRPr sz="3600"/>
          </a:p>
        </p:txBody>
      </p:sp>
      <p:graphicFrame>
        <p:nvGraphicFramePr>
          <p:cNvPr id="185" name="Google Shape;185;p12"/>
          <p:cNvGraphicFramePr/>
          <p:nvPr>
            <p:extLst>
              <p:ext uri="{D42A27DB-BD31-4B8C-83A1-F6EECF244321}">
                <p14:modId xmlns:p14="http://schemas.microsoft.com/office/powerpoint/2010/main" val="511656145"/>
              </p:ext>
            </p:extLst>
          </p:nvPr>
        </p:nvGraphicFramePr>
        <p:xfrm>
          <a:off x="457200" y="1600201"/>
          <a:ext cx="8229600" cy="1351551"/>
        </p:xfrm>
        <a:graphic>
          <a:graphicData uri="http://schemas.openxmlformats.org/drawingml/2006/table">
            <a:tbl>
              <a:tblPr firstRow="1" bandRow="1">
                <a:noFill/>
                <a:tableStyleId>{D15B80B6-23BD-4188-BAB4-3448BA6C5DEF}</a:tableStyleId>
              </a:tblPr>
              <a:tblGrid>
                <a:gridCol w="226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1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Datatype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600" marR="9060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600" marR="9060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78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DATE, TIME, DATETIME, TIMESTAMP, YEAR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600" marR="9060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store point-in-time values (dates and times) in a table. </a:t>
                      </a:r>
                      <a:endParaRPr lang="en-GB" dirty="0"/>
                    </a:p>
                  </a:txBody>
                  <a:tcPr marL="90600" marR="9060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8" name="Google Shape;188;p12"/>
          <p:cNvSpPr txBox="1"/>
          <p:nvPr/>
        </p:nvSpPr>
        <p:spPr>
          <a:xfrm>
            <a:off x="457200" y="5666229"/>
            <a:ext cx="8229600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 the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more data types of the MySQL database.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E63E5-7C0E-A8E0-D4E8-B116CD474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752" y="3016957"/>
            <a:ext cx="5492496" cy="22408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Table Design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Before creating a table, the user should examine what type of data it will contain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The actual data values to be stored in the table to determine the data type and width to be assigned to each column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 descr=" 2"/>
          <p:cNvSpPr txBox="1">
            <a:spLocks noGrp="1"/>
          </p:cNvSpPr>
          <p:nvPr>
            <p:ph type="title"/>
          </p:nvPr>
        </p:nvSpPr>
        <p:spPr>
          <a:xfrm>
            <a:off x="0" y="15875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dirty="0"/>
              <a:t> When You Create a Table (1/3)</a:t>
            </a:r>
            <a:endParaRPr dirty="0"/>
          </a:p>
        </p:txBody>
      </p:sp>
      <p:sp>
        <p:nvSpPr>
          <p:cNvPr id="202" name="Google Shape;202;p14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/>
              <a:t>The table must be assigned a unique name</a:t>
            </a:r>
            <a:endParaRPr dirty="0"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  <a:p>
            <a:pPr marL="342900" lvl="0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The name of a table can be no longer than </a:t>
            </a:r>
            <a:r>
              <a:rPr lang="en-US" sz="2500" b="1" dirty="0"/>
              <a:t>64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characters</a:t>
            </a:r>
            <a:endParaRPr dirty="0"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  <a:p>
            <a:pPr marL="342900" lvl="0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At least one column must be defined</a:t>
            </a:r>
            <a:endParaRPr dirty="0"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  <a:p>
            <a:pPr marL="342900" lvl="0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The columns within each table must be unique</a:t>
            </a:r>
            <a:endParaRPr dirty="0"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  <a:p>
            <a:pPr marL="342900" lvl="0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Each column within the table must be assigned a column name and a data type.</a:t>
            </a:r>
            <a:endParaRPr dirty="0"/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dirty="0"/>
          </a:p>
          <a:p>
            <a:pPr marL="342900" lvl="0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The name of a column can be no longer than </a:t>
            </a:r>
            <a:r>
              <a:rPr lang="en-US" sz="2500" b="1" dirty="0"/>
              <a:t>64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 characters</a:t>
            </a:r>
            <a:endParaRPr dirty="0"/>
          </a:p>
          <a:p>
            <a:pPr marL="342900" lvl="0" indent="-1841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None/>
            </a:pPr>
            <a:endParaRPr sz="2500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When You Create a Table (2/3)</a:t>
            </a:r>
            <a:endParaRPr/>
          </a:p>
        </p:txBody>
      </p:sp>
      <p:sp>
        <p:nvSpPr>
          <p:cNvPr id="210" name="Google Shape;210;p15" descr=" 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/>
              <a:t>The </a:t>
            </a:r>
            <a:r>
              <a:rPr lang="en-US" sz="2500" b="1" dirty="0"/>
              <a:t>underscore symbol ( _ ) </a:t>
            </a:r>
            <a:r>
              <a:rPr lang="en-US" sz="2500" dirty="0"/>
              <a:t>is allowed in table and column names</a:t>
            </a:r>
            <a:endParaRPr dirty="0"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Data type specifies what type of data will be stored in that column</a:t>
            </a:r>
            <a:endParaRPr dirty="0"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The width of the column can also be stated</a:t>
            </a:r>
            <a:endParaRPr dirty="0"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A table can be created based on data retrieved through a subquery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  <a:p>
            <a:pPr marL="3429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500" dirty="0"/>
              <a:t>                         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When You Create a Table (3/3)</a:t>
            </a:r>
            <a:endParaRPr/>
          </a:p>
        </p:txBody>
      </p:sp>
      <p:sp>
        <p:nvSpPr>
          <p:cNvPr id="218" name="Google Shape;218;p16" descr=" 3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/>
              <a:t>Once a table has been created, the structure of the table can be changed using the ALTER TABLE command with the appropriate clause</a:t>
            </a:r>
            <a:endParaRPr dirty="0"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/>
          </a:p>
          <a:p>
            <a:pPr marL="342900" lvl="0" indent="-3429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</a:pPr>
            <a:r>
              <a:rPr lang="en-US" sz="2500" dirty="0"/>
              <a:t>To change the name of an existing table, the RENAME command is used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dirty="0"/>
              <a:t>What is a Database? </a:t>
            </a:r>
            <a:endParaRPr dirty="0"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database is a collection of information that is organized so that it can be easily </a:t>
            </a:r>
            <a:r>
              <a:rPr lang="en-US" sz="2400" b="1" dirty="0"/>
              <a:t>accessed, managed, </a:t>
            </a:r>
            <a:r>
              <a:rPr lang="en-US" sz="2400" dirty="0"/>
              <a:t>and </a:t>
            </a:r>
            <a:r>
              <a:rPr lang="en-US" sz="2400" b="1" dirty="0"/>
              <a:t>updated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Or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Collection of interrelated data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 A set of programs to access the data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 A DBMS contains information about a particular enterprise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DBMS provides an environment that is both </a:t>
            </a:r>
            <a:r>
              <a:rPr lang="en-US" sz="2400" i="1" dirty="0"/>
              <a:t>convenient</a:t>
            </a:r>
            <a:r>
              <a:rPr lang="en-US" sz="2400" dirty="0"/>
              <a:t> and </a:t>
            </a:r>
            <a:r>
              <a:rPr lang="en-US" sz="2400" i="1" dirty="0"/>
              <a:t>efficient</a:t>
            </a:r>
            <a:r>
              <a:rPr lang="en-US" sz="2400" dirty="0"/>
              <a:t> to use.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/>
          </a:p>
        </p:txBody>
      </p:sp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(1/5)</a:t>
            </a:r>
            <a:endParaRPr/>
          </a:p>
        </p:txBody>
      </p:sp>
      <p:graphicFrame>
        <p:nvGraphicFramePr>
          <p:cNvPr id="234" name="Google Shape;234;p18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7" name="Google Shape;237;p18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1</a:t>
            </a:r>
            <a:endParaRPr dirty="0"/>
          </a:p>
          <a:p>
            <a:pPr marL="800100" marR="0" lvl="1" indent="-342900" algn="l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uniquely identify each Customer</a:t>
            </a:r>
            <a:endParaRPr dirty="0"/>
          </a:p>
          <a:p>
            <a:pPr marL="800100" marR="0" lvl="1" indent="-342900" algn="l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3200" b="1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Cust_id</a:t>
            </a: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VARCHAR (because the column will consist of both letters and numbers)</a:t>
            </a:r>
            <a:endParaRPr dirty="0"/>
          </a:p>
          <a:p>
            <a:pPr marL="800100" marR="0" lvl="1" indent="-342900" algn="l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12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(1/5)</a:t>
            </a:r>
            <a:endParaRPr/>
          </a:p>
        </p:txBody>
      </p:sp>
      <p:graphicFrame>
        <p:nvGraphicFramePr>
          <p:cNvPr id="243" name="Google Shape;243;p19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6" name="Google Shape;246;p19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1</a:t>
            </a:r>
            <a:endParaRPr dirty="0"/>
          </a:p>
          <a:p>
            <a:pPr marL="800100" marR="0" lvl="1" indent="-342900" algn="l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uniquely identify each Customer</a:t>
            </a:r>
            <a:endParaRPr dirty="0"/>
          </a:p>
          <a:p>
            <a:pPr marL="800100" marR="0" lvl="1" indent="-342900" algn="l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3200" b="1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Cust_id</a:t>
            </a:r>
            <a:endParaRPr sz="32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VARCHAR (because the column will consist of both letters and numbers)</a:t>
            </a:r>
            <a:endParaRPr dirty="0"/>
          </a:p>
          <a:p>
            <a:pPr marL="800100" marR="0" lvl="1" indent="-342900" algn="l" rtl="0">
              <a:spcBef>
                <a:spcPts val="448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12</a:t>
            </a: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19" descr=" 10"/>
          <p:cNvCxnSpPr/>
          <p:nvPr/>
        </p:nvCxnSpPr>
        <p:spPr>
          <a:xfrm rot="10800000">
            <a:off x="1447800" y="1981200"/>
            <a:ext cx="1905000" cy="28194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(2/5)</a:t>
            </a:r>
            <a:endParaRPr/>
          </a:p>
        </p:txBody>
      </p:sp>
      <p:graphicFrame>
        <p:nvGraphicFramePr>
          <p:cNvPr id="253" name="Google Shape;253;p20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" name="Google Shape;256;p20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2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store the first and last name of each Customer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Cust_name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 text data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VARCHAR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20 (20 characters probably enough; can easily increase size if necessary)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(2/5)</a:t>
            </a:r>
            <a:endParaRPr/>
          </a:p>
        </p:txBody>
      </p:sp>
      <p:graphicFrame>
        <p:nvGraphicFramePr>
          <p:cNvPr id="262" name="Google Shape;262;p21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1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2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store the first and last name of each Customer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Cust_name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 text data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VARCHAR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20 (20 characters probably enough; can easily increase size if necessary)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21" descr=" 10"/>
          <p:cNvCxnSpPr/>
          <p:nvPr/>
        </p:nvCxnSpPr>
        <p:spPr>
          <a:xfrm rot="10800000">
            <a:off x="2743200" y="1905000"/>
            <a:ext cx="457200" cy="28956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(3/5)</a:t>
            </a:r>
            <a:endParaRPr/>
          </a:p>
        </p:txBody>
      </p:sp>
      <p:graphicFrame>
        <p:nvGraphicFramePr>
          <p:cNvPr id="273" name="Google Shape;273;p22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" name="Google Shape;277;p22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3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store the date of birth of each Customer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Cust_dob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 Date of Birth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DATE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(automatically handled by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MySQL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(3/5)</a:t>
            </a:r>
            <a:endParaRPr/>
          </a:p>
        </p:txBody>
      </p:sp>
      <p:graphicFrame>
        <p:nvGraphicFramePr>
          <p:cNvPr id="283" name="Google Shape;283;p23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" name="Google Shape;287;p23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3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store the date of birth of each Customer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Cust_dob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 Date of Birth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DATE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(automatically handled by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MySQL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23" descr=" 10"/>
          <p:cNvCxnSpPr/>
          <p:nvPr/>
        </p:nvCxnSpPr>
        <p:spPr>
          <a:xfrm rot="10800000" flipH="1">
            <a:off x="3048000" y="1981200"/>
            <a:ext cx="1143000" cy="28194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(4/5)</a:t>
            </a:r>
            <a:endParaRPr/>
          </a:p>
        </p:txBody>
      </p:sp>
      <p:graphicFrame>
        <p:nvGraphicFramePr>
          <p:cNvPr id="294" name="Google Shape;294;p24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Cust_street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8" name="Google Shape;298;p24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4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store the street address of each Customer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Cust_street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 Street Address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VARCHAR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12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(4/5)</a:t>
            </a:r>
            <a:endParaRPr/>
          </a:p>
        </p:txBody>
      </p:sp>
      <p:graphicFrame>
        <p:nvGraphicFramePr>
          <p:cNvPr id="304" name="Google Shape;304;p25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Cust_street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8" name="Google Shape;308;p25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4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store the street address of each Customer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Cust_street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 Street Address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VARCHAR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12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p25" descr=" 10"/>
          <p:cNvCxnSpPr/>
          <p:nvPr/>
        </p:nvCxnSpPr>
        <p:spPr>
          <a:xfrm rot="10800000" flipH="1">
            <a:off x="3276600" y="2057400"/>
            <a:ext cx="2971800" cy="28194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(5/5)</a:t>
            </a:r>
            <a:endParaRPr/>
          </a:p>
        </p:txBody>
      </p:sp>
      <p:graphicFrame>
        <p:nvGraphicFramePr>
          <p:cNvPr id="315" name="Google Shape;315;p26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Cust_street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9" name="Google Shape;319;p26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5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store the CITY of each Customer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Cust_city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 City of Customers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VARCHAR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12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Design a Table: Customer (5/5)</a:t>
            </a:r>
            <a:endParaRPr/>
          </a:p>
        </p:txBody>
      </p:sp>
      <p:graphicFrame>
        <p:nvGraphicFramePr>
          <p:cNvPr id="325" name="Google Shape;325;p27" descr=" 7"/>
          <p:cNvGraphicFramePr/>
          <p:nvPr/>
        </p:nvGraphicFramePr>
        <p:xfrm>
          <a:off x="457200" y="1600200"/>
          <a:ext cx="8229625" cy="22251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6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Cust_street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9" name="Google Shape;329;p27" descr=" 8"/>
          <p:cNvSpPr txBox="1"/>
          <p:nvPr/>
        </p:nvSpPr>
        <p:spPr>
          <a:xfrm>
            <a:off x="457200" y="4038600"/>
            <a:ext cx="8229600" cy="208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 5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To store the CITY of each Customer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 name: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Cust_city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Contents: City of Customers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Datatype: VARCHAR</a:t>
            </a:r>
            <a:endParaRPr dirty="0"/>
          </a:p>
          <a:p>
            <a:pPr marL="800100" marR="0" lvl="1" indent="-3429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12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0" name="Google Shape;330;p27" descr=" 10"/>
          <p:cNvCxnSpPr/>
          <p:nvPr/>
        </p:nvCxnSpPr>
        <p:spPr>
          <a:xfrm rot="10800000" flipH="1">
            <a:off x="3276600" y="2057400"/>
            <a:ext cx="4419600" cy="28194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153cef009_0_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do we need Database?</a:t>
            </a:r>
            <a:endParaRPr dirty="0"/>
          </a:p>
        </p:txBody>
      </p:sp>
      <p:sp>
        <p:nvSpPr>
          <p:cNvPr id="106" name="Google Shape;106;g12153cef009_0_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dirty="0"/>
              <a:t>We have some data that needs to be stored, so we need a database.</a:t>
            </a:r>
            <a:endParaRPr dirty="0"/>
          </a:p>
          <a:p>
            <a:pPr indent="-457200"/>
            <a:r>
              <a:rPr lang="en-US" dirty="0"/>
              <a:t>Use the file system and spreadsheets to store the data.</a:t>
            </a:r>
            <a:endParaRPr dirty="0"/>
          </a:p>
          <a:p>
            <a:pPr indent="-457200"/>
            <a:r>
              <a:rPr lang="en-US" dirty="0"/>
              <a:t>Having a database just because we have some data is not the main reason. The issue is what comes after we store the data.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12153cef009_0_10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Create Table</a:t>
            </a:r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Basic syntax: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CREATE TABLE </a:t>
            </a:r>
            <a:r>
              <a:rPr lang="en-US" i="1" dirty="0" err="1"/>
              <a:t>table_name</a:t>
            </a:r>
            <a:endParaRPr i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(</a:t>
            </a:r>
            <a:r>
              <a:rPr lang="en-US" i="1" dirty="0"/>
              <a:t>column_name1</a:t>
            </a:r>
            <a:r>
              <a:rPr lang="en-US" dirty="0"/>
              <a:t> datatype [DEFAULT value],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column_name2</a:t>
            </a:r>
            <a:r>
              <a:rPr lang="en-US" dirty="0"/>
              <a:t> datatype [DEFAULT value],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column_name3</a:t>
            </a:r>
            <a:r>
              <a:rPr lang="en-US" dirty="0"/>
              <a:t> datatype [DEFAULT value], …);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Create a Table </a:t>
            </a:r>
            <a:r>
              <a:rPr lang="en-US" i="1">
                <a:solidFill>
                  <a:srgbClr val="FF0000"/>
                </a:solidFill>
              </a:rPr>
              <a:t>Customer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Create table </a:t>
            </a:r>
            <a:r>
              <a:rPr lang="en-US" i="1" dirty="0">
                <a:solidFill>
                  <a:srgbClr val="FF0000"/>
                </a:solidFill>
              </a:rPr>
              <a:t>Customer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(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i="1" dirty="0" err="1">
                <a:solidFill>
                  <a:srgbClr val="FF0000"/>
                </a:solidFill>
              </a:rPr>
              <a:t>Cust_id</a:t>
            </a:r>
            <a:r>
              <a:rPr lang="en-US" dirty="0"/>
              <a:t> VARCHAR(12) NOT NULL,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i="1" dirty="0" err="1">
                <a:solidFill>
                  <a:srgbClr val="FF0000"/>
                </a:solidFill>
              </a:rPr>
              <a:t>Cust_name</a:t>
            </a:r>
            <a:r>
              <a:rPr lang="en-US" dirty="0"/>
              <a:t> VARCHAR(20),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i="1" dirty="0" err="1">
                <a:solidFill>
                  <a:srgbClr val="FF0000"/>
                </a:solidFill>
              </a:rPr>
              <a:t>Cust_dob</a:t>
            </a:r>
            <a:r>
              <a:rPr lang="en-US" dirty="0"/>
              <a:t> DATE,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i="1" dirty="0" err="1">
                <a:solidFill>
                  <a:srgbClr val="FF0000"/>
                </a:solidFill>
              </a:rPr>
              <a:t>Cust_street</a:t>
            </a:r>
            <a:r>
              <a:rPr lang="en-US" dirty="0"/>
              <a:t> VARCHAR(12),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i="1" dirty="0" err="1">
                <a:solidFill>
                  <a:srgbClr val="FF0000"/>
                </a:solidFill>
              </a:rPr>
              <a:t>Cust_city</a:t>
            </a:r>
            <a:r>
              <a:rPr lang="en-US" dirty="0"/>
              <a:t> VARCHAR(12) DEFAULT 'DHAKA'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);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Insert Data</a:t>
            </a:r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Form of INSERT Command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Single-Row Insert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Multi Row Insert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Single Row INSERT Command (1/4)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Basic Syntax</a:t>
            </a:r>
            <a:r>
              <a:rPr lang="en-US" dirty="0"/>
              <a:t>: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INSERT INTO </a:t>
            </a:r>
            <a:r>
              <a:rPr lang="en-US" i="1" dirty="0" err="1"/>
              <a:t>table_name</a:t>
            </a:r>
            <a:r>
              <a:rPr lang="en-US" dirty="0"/>
              <a:t> (</a:t>
            </a:r>
            <a:r>
              <a:rPr lang="en-US" i="1" dirty="0"/>
              <a:t>column1,column2,column3</a:t>
            </a:r>
            <a:r>
              <a:rPr lang="en-US" dirty="0"/>
              <a:t>,...) VALUES (</a:t>
            </a:r>
            <a:r>
              <a:rPr lang="en-US" i="1" dirty="0"/>
              <a:t>value1,value2,value3,</a:t>
            </a:r>
            <a:r>
              <a:rPr lang="en-US" dirty="0"/>
              <a:t>...);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Try </a:t>
            </a:r>
            <a:endParaRPr/>
          </a:p>
        </p:txBody>
      </p:sp>
      <p:sp>
        <p:nvSpPr>
          <p:cNvPr id="372" name="Google Shape;372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Basic Syntax</a:t>
            </a:r>
            <a:r>
              <a:rPr lang="en-US"/>
              <a:t>: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 INSERT INTO </a:t>
            </a:r>
            <a:r>
              <a:rPr lang="en-US" i="1"/>
              <a:t>table_name</a:t>
            </a:r>
            <a:r>
              <a:rPr lang="en-US"/>
              <a:t> (</a:t>
            </a:r>
            <a:r>
              <a:rPr lang="en-US" i="1"/>
              <a:t>column1,column2,column3</a:t>
            </a:r>
            <a:r>
              <a:rPr lang="en-US"/>
              <a:t>,...) VALUES (</a:t>
            </a:r>
            <a:r>
              <a:rPr lang="en-US" i="1"/>
              <a:t>value1,value2,value3,</a:t>
            </a:r>
            <a:r>
              <a:rPr lang="en-US"/>
              <a:t>...);</a:t>
            </a:r>
            <a:endParaRPr/>
          </a:p>
          <a:p>
            <a:pPr marL="342900" lvl="0" indent="-3429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Table Name: </a:t>
            </a:r>
            <a:r>
              <a:rPr lang="en-US" sz="2800" i="1">
                <a:solidFill>
                  <a:srgbClr val="FF0000"/>
                </a:solidFill>
              </a:rPr>
              <a:t>Customer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376" name="Google Shape;376;p32"/>
          <p:cNvGraphicFramePr/>
          <p:nvPr/>
        </p:nvGraphicFramePr>
        <p:xfrm>
          <a:off x="457200" y="4744720"/>
          <a:ext cx="8229625" cy="74170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Cust_street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C00000000001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C_A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c_street_006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c_city_001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Single Row INSERT Command (2/4)</a:t>
            </a:r>
            <a:endParaRPr/>
          </a:p>
        </p:txBody>
      </p:sp>
      <p:sp>
        <p:nvSpPr>
          <p:cNvPr id="383" name="Google Shape;383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INSERT INTO </a:t>
            </a:r>
            <a:r>
              <a:rPr lang="en-US" i="1" dirty="0">
                <a:solidFill>
                  <a:srgbClr val="FF0000"/>
                </a:solidFill>
              </a:rPr>
              <a:t>CUSTOMER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(</a:t>
            </a:r>
            <a:r>
              <a:rPr lang="en-US" i="1" dirty="0" err="1"/>
              <a:t>Cust_id</a:t>
            </a:r>
            <a:r>
              <a:rPr lang="en-US" i="1" dirty="0"/>
              <a:t>, </a:t>
            </a:r>
            <a:r>
              <a:rPr lang="en-US" i="1" dirty="0" err="1"/>
              <a:t>Cust_name</a:t>
            </a:r>
            <a:r>
              <a:rPr lang="en-US" i="1" dirty="0"/>
              <a:t>, </a:t>
            </a:r>
            <a:r>
              <a:rPr lang="en-US" i="1" dirty="0" err="1"/>
              <a:t>Cust_dob</a:t>
            </a:r>
            <a:r>
              <a:rPr lang="en-US" i="1" dirty="0"/>
              <a:t>, </a:t>
            </a:r>
            <a:r>
              <a:rPr lang="en-US" i="1" dirty="0" err="1"/>
              <a:t>Cust_street</a:t>
            </a:r>
            <a:r>
              <a:rPr lang="en-US" i="1" dirty="0"/>
              <a:t>,   </a:t>
            </a:r>
            <a:r>
              <a:rPr lang="en-US" i="1" dirty="0" err="1"/>
              <a:t>Cust_city</a:t>
            </a:r>
            <a:r>
              <a:rPr lang="en-US" dirty="0"/>
              <a:t>) VALUES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(</a:t>
            </a:r>
            <a:r>
              <a:rPr lang="en-US" i="1" dirty="0"/>
              <a:t>‘C000000001', 'C_A’, ‘2020-01-15’</a:t>
            </a:r>
            <a:r>
              <a:rPr lang="en-US" dirty="0"/>
              <a:t>, </a:t>
            </a:r>
            <a:r>
              <a:rPr lang="en-US" i="1" dirty="0"/>
              <a:t>'c_street_006', 'c_city_001'</a:t>
            </a:r>
            <a:r>
              <a:rPr lang="en-US" dirty="0"/>
              <a:t>);</a:t>
            </a:r>
            <a:endParaRPr dirty="0"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rgbClr val="010473"/>
              </a:buClr>
              <a:buSzPts val="3200"/>
              <a:buNone/>
            </a:pPr>
            <a:r>
              <a:rPr lang="en-US" dirty="0">
                <a:solidFill>
                  <a:srgbClr val="010473"/>
                </a:solidFill>
              </a:rPr>
              <a:t>After executing this, one will see the message: </a:t>
            </a:r>
            <a:endParaRPr dirty="0"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rgbClr val="010473"/>
              </a:buClr>
              <a:buSzPts val="3200"/>
              <a:buNone/>
            </a:pPr>
            <a:r>
              <a:rPr lang="en-US" dirty="0">
                <a:solidFill>
                  <a:srgbClr val="010473"/>
                </a:solidFill>
              </a:rPr>
              <a:t>"1 row created"</a:t>
            </a:r>
            <a:endParaRPr dirty="0">
              <a:solidFill>
                <a:srgbClr val="010473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Single Row INSERT Command (3/4)</a:t>
            </a:r>
            <a:endParaRPr/>
          </a:p>
        </p:txBody>
      </p:sp>
      <p:sp>
        <p:nvSpPr>
          <p:cNvPr id="401" name="Google Shape;401;p35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INSERT INTO </a:t>
            </a:r>
            <a:r>
              <a:rPr lang="en-US" i="1">
                <a:solidFill>
                  <a:srgbClr val="FF0000"/>
                </a:solidFill>
              </a:rPr>
              <a:t>CUSTOMER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b="1">
                <a:solidFill>
                  <a:srgbClr val="FF0000"/>
                </a:solidFill>
              </a:rPr>
              <a:t>	</a:t>
            </a:r>
            <a:r>
              <a:rPr lang="en-US"/>
              <a:t>(</a:t>
            </a:r>
            <a:r>
              <a:rPr lang="en-US" i="1"/>
              <a:t>Cust_id, Cust_name, Cust_city</a:t>
            </a:r>
            <a:r>
              <a:rPr lang="en-US"/>
              <a:t>) VALUES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(</a:t>
            </a:r>
            <a:r>
              <a:rPr lang="en-US" i="1"/>
              <a:t>'C00000000002', 'C_B', 'c_city_002'</a:t>
            </a:r>
            <a:r>
              <a:rPr lang="en-US"/>
              <a:t>);</a:t>
            </a:r>
            <a:endParaRPr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104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rgbClr val="010473"/>
              </a:buClr>
              <a:buSzPts val="3200"/>
              <a:buNone/>
            </a:pPr>
            <a:r>
              <a:rPr lang="en-US">
                <a:solidFill>
                  <a:srgbClr val="010473"/>
                </a:solidFill>
              </a:rPr>
              <a:t>After executing this, one will see the message: </a:t>
            </a:r>
            <a:endParaRPr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rgbClr val="010473"/>
              </a:buClr>
              <a:buSzPts val="3200"/>
              <a:buNone/>
            </a:pPr>
            <a:r>
              <a:rPr lang="en-US">
                <a:solidFill>
                  <a:srgbClr val="010473"/>
                </a:solidFill>
              </a:rPr>
              <a:t>"1 row created"</a:t>
            </a:r>
            <a:endParaRPr/>
          </a:p>
          <a:p>
            <a:pPr marL="342900" lvl="0" indent="-1397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10473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Single Row INSERT Command (3/3)</a:t>
            </a:r>
            <a:endParaRPr/>
          </a:p>
        </p:txBody>
      </p:sp>
      <p:sp>
        <p:nvSpPr>
          <p:cNvPr id="410" name="Google Shape;410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Any missing values will be NULL, unless a DEFAULT value is provided in the table definition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Column list is optional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Multi-Row INSERT Command</a:t>
            </a:r>
            <a:endParaRPr/>
          </a:p>
        </p:txBody>
      </p:sp>
      <p:sp>
        <p:nvSpPr>
          <p:cNvPr id="419" name="Google Shape;419;p37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 </a:t>
            </a:r>
            <a:r>
              <a:rPr lang="en-US" sz="3300"/>
              <a:t>Basic Syntax</a:t>
            </a:r>
            <a:endParaRPr/>
          </a:p>
          <a:p>
            <a:pPr marL="342900" lvl="0" indent="-26657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sz="1300"/>
          </a:p>
          <a:p>
            <a:pPr marL="342900" lvl="0" indent="-342900" algn="l" rtl="0">
              <a:spcBef>
                <a:spcPts val="68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/>
              <a:t>	</a:t>
            </a:r>
            <a:r>
              <a:rPr lang="en-US" sz="3300"/>
              <a:t>Uses a sub query allowing zero, one or more rows to insert</a:t>
            </a:r>
            <a:endParaRPr sz="3700"/>
          </a:p>
          <a:p>
            <a:pPr marL="742950" lvl="1" indent="-285750" algn="l" rtl="0">
              <a:spcBef>
                <a:spcPts val="62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400"/>
          </a:p>
          <a:p>
            <a:pPr marL="342900" lvl="0" indent="-3429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 b="1"/>
              <a:t>Example:</a:t>
            </a:r>
            <a:endParaRPr/>
          </a:p>
          <a:p>
            <a:pPr marL="342900" lvl="0" indent="-3429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 b="1"/>
              <a:t>   </a:t>
            </a:r>
            <a:r>
              <a:rPr lang="en-US" sz="3000"/>
              <a:t>Create a new table named </a:t>
            </a:r>
            <a:r>
              <a:rPr lang="en-US" sz="3000" i="1">
                <a:solidFill>
                  <a:srgbClr val="FF0000"/>
                </a:solidFill>
              </a:rPr>
              <a:t>NEW_CUSTOMER</a:t>
            </a:r>
            <a:r>
              <a:rPr lang="en-US" sz="3000"/>
              <a:t> using similar columns of table </a:t>
            </a:r>
            <a:r>
              <a:rPr lang="en-US" sz="3000" i="1">
                <a:solidFill>
                  <a:srgbClr val="FF0000"/>
                </a:solidFill>
              </a:rPr>
              <a:t>CUSTOMER</a:t>
            </a:r>
            <a:r>
              <a:rPr lang="en-US" sz="3000" i="1"/>
              <a:t> </a:t>
            </a:r>
            <a:r>
              <a:rPr lang="en-US" sz="3000"/>
              <a:t>                    </a:t>
            </a:r>
            <a:endParaRPr/>
          </a:p>
          <a:p>
            <a:pPr marL="1143000" lvl="2" indent="-2286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n-US" sz="3000"/>
              <a:t>                      </a:t>
            </a:r>
            <a:endParaRPr/>
          </a:p>
          <a:p>
            <a:pPr marL="742950" lvl="1" indent="-28575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 "/>
            </a:pPr>
            <a:r>
              <a:rPr lang="en-US" sz="3000"/>
              <a:t>  </a:t>
            </a:r>
            <a:endParaRPr sz="3000"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Multi-Row INSERT Command</a:t>
            </a:r>
            <a:endParaRPr/>
          </a:p>
        </p:txBody>
      </p:sp>
      <p:sp>
        <p:nvSpPr>
          <p:cNvPr id="428" name="Google Shape;428;p38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INSERT INTO </a:t>
            </a:r>
            <a:r>
              <a:rPr lang="en-US" i="1">
                <a:solidFill>
                  <a:srgbClr val="FF0000"/>
                </a:solidFill>
              </a:rPr>
              <a:t>NEW_CUSTOMER</a:t>
            </a: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SELECT * FROM </a:t>
            </a:r>
            <a:r>
              <a:rPr lang="en-US" i="1">
                <a:solidFill>
                  <a:srgbClr val="FF0000"/>
                </a:solidFill>
              </a:rPr>
              <a:t>CUSTOMER</a:t>
            </a:r>
            <a:r>
              <a:rPr lang="en-US"/>
              <a:t>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153cef009_0_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of storing Data</a:t>
            </a:r>
            <a:endParaRPr/>
          </a:p>
        </p:txBody>
      </p:sp>
      <p:sp>
        <p:nvSpPr>
          <p:cNvPr id="114" name="Google Shape;114;g12153cef009_0_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Size of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Ease of updating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Accuracy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Security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Redundancy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Incomplete data</a:t>
            </a:r>
            <a:endParaRPr dirty="0"/>
          </a:p>
        </p:txBody>
      </p:sp>
      <p:sp>
        <p:nvSpPr>
          <p:cNvPr id="115" name="Google Shape;115;g12153cef009_0_17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Multi-Row INSERT Command</a:t>
            </a:r>
            <a:endParaRPr/>
          </a:p>
        </p:txBody>
      </p:sp>
      <p:sp>
        <p:nvSpPr>
          <p:cNvPr id="437" name="Google Shape;437;p39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INSERT INTO </a:t>
            </a:r>
            <a:r>
              <a:rPr lang="en-US" i="1">
                <a:solidFill>
                  <a:srgbClr val="FF0000"/>
                </a:solidFill>
              </a:rPr>
              <a:t>NEW_CUSTOMER</a:t>
            </a: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SELECT * FROM </a:t>
            </a:r>
            <a:r>
              <a:rPr lang="en-US" i="1">
                <a:solidFill>
                  <a:srgbClr val="FF0000"/>
                </a:solidFill>
              </a:rPr>
              <a:t>CUSTOMER</a:t>
            </a:r>
            <a:r>
              <a:rPr lang="en-US"/>
              <a:t>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Now Write,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SELECT * FROM </a:t>
            </a:r>
            <a:r>
              <a:rPr lang="en-US" i="1">
                <a:solidFill>
                  <a:srgbClr val="FF0000"/>
                </a:solidFill>
              </a:rPr>
              <a:t>NEW_CUSTOMER</a:t>
            </a:r>
            <a:endParaRPr i="1"/>
          </a:p>
        </p:txBody>
      </p:sp>
      <p:graphicFrame>
        <p:nvGraphicFramePr>
          <p:cNvPr id="441" name="Google Shape;441;p39" descr=" 7"/>
          <p:cNvGraphicFramePr/>
          <p:nvPr/>
        </p:nvGraphicFramePr>
        <p:xfrm>
          <a:off x="533400" y="4876801"/>
          <a:ext cx="8229625" cy="111255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Cust_street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C00000000001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C_A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c_street_006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c_city_001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C00000000002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C_B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c_city_002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Problems!</a:t>
            </a:r>
            <a:endParaRPr/>
          </a:p>
        </p:txBody>
      </p:sp>
      <p:sp>
        <p:nvSpPr>
          <p:cNvPr id="447" name="Google Shape;447;p40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How can we show the inserted data from the database?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Problems!</a:t>
            </a:r>
            <a:endParaRPr/>
          </a:p>
        </p:txBody>
      </p:sp>
      <p:sp>
        <p:nvSpPr>
          <p:cNvPr id="456" name="Google Shape;456;p41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How can we show the inserted data from the database?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</p:txBody>
      </p:sp>
      <p:sp>
        <p:nvSpPr>
          <p:cNvPr id="460" name="Google Shape;460;p41" descr=" 7"/>
          <p:cNvSpPr/>
          <p:nvPr/>
        </p:nvSpPr>
        <p:spPr>
          <a:xfrm>
            <a:off x="2286000" y="3962400"/>
            <a:ext cx="4191000" cy="1447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Command!!!</a:t>
            </a:r>
            <a:endParaRPr sz="18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SELECT Statement</a:t>
            </a:r>
            <a:endParaRPr/>
          </a:p>
        </p:txBody>
      </p:sp>
      <p:sp>
        <p:nvSpPr>
          <p:cNvPr id="466" name="Google Shape;466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SELECT statements are used to retrieve data from the database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SELECT Statement</a:t>
            </a:r>
            <a:endParaRPr/>
          </a:p>
        </p:txBody>
      </p:sp>
      <p:sp>
        <p:nvSpPr>
          <p:cNvPr id="475" name="Google Shape;475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r>
              <a:rPr lang="en-US" b="1"/>
              <a:t>Basic Syntax: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Every SELECT statement is required to have a SELECT and FROM clause. A clause always begins with a keyword.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The SELECT clause is used to identify the column or columns to be retrieved from a table</a:t>
            </a:r>
            <a:endParaRPr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 The name of the table is identified in the FROM clause.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SELECT Statement</a:t>
            </a:r>
            <a:endParaRPr/>
          </a:p>
        </p:txBody>
      </p:sp>
      <p:sp>
        <p:nvSpPr>
          <p:cNvPr id="484" name="Google Shape;484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dirty="0"/>
              <a:t> Select all of the data (i.e., all rows and columns) in a table</a:t>
            </a:r>
            <a:endParaRPr dirty="0"/>
          </a:p>
          <a:p>
            <a:pPr marL="342900" lvl="1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	SELECT * FROM CUSTOMER;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dirty="0"/>
              <a:t>Select </a:t>
            </a:r>
            <a:r>
              <a:rPr lang="en-US" dirty="0" err="1"/>
              <a:t>cust_name</a:t>
            </a:r>
            <a:r>
              <a:rPr lang="en-US" dirty="0"/>
              <a:t> column from the Customer table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dirty="0"/>
              <a:t>Select </a:t>
            </a:r>
            <a:r>
              <a:rPr lang="en-US" dirty="0" err="1"/>
              <a:t>cust_id</a:t>
            </a:r>
            <a:r>
              <a:rPr lang="en-US" dirty="0"/>
              <a:t>, </a:t>
            </a:r>
            <a:r>
              <a:rPr lang="en-US" dirty="0" err="1"/>
              <a:t>cust_name</a:t>
            </a:r>
            <a:r>
              <a:rPr lang="en-US" dirty="0"/>
              <a:t>, </a:t>
            </a:r>
            <a:r>
              <a:rPr lang="en-US" dirty="0" err="1"/>
              <a:t>cust_city</a:t>
            </a:r>
            <a:r>
              <a:rPr lang="en-US" dirty="0"/>
              <a:t> columns from the Customer table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DO it !</a:t>
            </a:r>
            <a:endParaRPr/>
          </a:p>
        </p:txBody>
      </p:sp>
      <p:sp>
        <p:nvSpPr>
          <p:cNvPr id="493" name="Google Shape;493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Create an </a:t>
            </a:r>
            <a:r>
              <a:rPr lang="en-US" i="1">
                <a:solidFill>
                  <a:srgbClr val="FF0000"/>
                </a:solidFill>
              </a:rPr>
              <a:t>EMPLOYEE</a:t>
            </a:r>
            <a:r>
              <a:rPr lang="en-US"/>
              <a:t> table which consists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r>
              <a:rPr lang="en-US" sz="2800"/>
              <a:t>- Emp_id, datatype VARCHAR2, size 20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- Emp_name, datatype VARCHAR2, size 20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- Emp_dob, datatype DATE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	- Emp_salary, datatype NUMBER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- Emp_city, datatype VARCHAR2, size 20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DO it !</a:t>
            </a:r>
            <a:endParaRPr/>
          </a:p>
        </p:txBody>
      </p:sp>
      <p:graphicFrame>
        <p:nvGraphicFramePr>
          <p:cNvPr id="505" name="Google Shape;505;p46" descr=" 7"/>
          <p:cNvGraphicFramePr/>
          <p:nvPr/>
        </p:nvGraphicFramePr>
        <p:xfrm>
          <a:off x="467436" y="2438400"/>
          <a:ext cx="8229625" cy="245367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Emp_salary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21-JUN-1985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E_003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E_C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18-MAR-1995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6" name="Google Shape;506;p46"/>
          <p:cNvSpPr txBox="1"/>
          <p:nvPr/>
        </p:nvSpPr>
        <p:spPr>
          <a:xfrm>
            <a:off x="381000" y="1524000"/>
            <a:ext cx="1905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Problems!</a:t>
            </a:r>
            <a:endParaRPr/>
          </a:p>
        </p:txBody>
      </p:sp>
      <p:sp>
        <p:nvSpPr>
          <p:cNvPr id="512" name="Google Shape;512;p47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dirty="0"/>
              <a:t>What'll be done if any one inserts wrong data by mistake?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dirty="0"/>
              <a:t>How can we insert the missing data of row2?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Problems!</a:t>
            </a:r>
            <a:endParaRPr/>
          </a:p>
        </p:txBody>
      </p:sp>
      <p:sp>
        <p:nvSpPr>
          <p:cNvPr id="521" name="Google Shape;521;p48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What'll be done if any one inserts wrong data by mistake?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How can we insert the missing data of row2?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</p:txBody>
      </p:sp>
      <p:sp>
        <p:nvSpPr>
          <p:cNvPr id="525" name="Google Shape;525;p48" descr=" 8"/>
          <p:cNvSpPr/>
          <p:nvPr/>
        </p:nvSpPr>
        <p:spPr>
          <a:xfrm>
            <a:off x="2286000" y="4419600"/>
            <a:ext cx="4191000" cy="1447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Command!!!</a:t>
            </a:r>
            <a:endParaRPr sz="18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dirty="0"/>
              <a:t>Database vs File Systems </a:t>
            </a:r>
            <a:endParaRPr dirty="0"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 b="1" dirty="0"/>
              <a:t>Much Faster Access- </a:t>
            </a:r>
            <a:r>
              <a:rPr lang="en-US" sz="3000" dirty="0"/>
              <a:t>indexing</a:t>
            </a:r>
            <a:r>
              <a:rPr lang="en-US" sz="3000" b="1" dirty="0"/>
              <a:t> </a:t>
            </a:r>
            <a:endParaRPr dirty="0"/>
          </a:p>
          <a:p>
            <a:pPr marL="342900" lvl="0" indent="-3429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 b="1" dirty="0"/>
              <a:t>Concurrent Access- </a:t>
            </a:r>
            <a:r>
              <a:rPr lang="en-US" sz="3000" dirty="0"/>
              <a:t>multiple user access at the same time</a:t>
            </a:r>
            <a:endParaRPr dirty="0"/>
          </a:p>
          <a:p>
            <a:pPr marL="342900" lvl="0" indent="-3429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 b="1" dirty="0"/>
              <a:t>Transaction Support- </a:t>
            </a:r>
            <a:r>
              <a:rPr lang="en-US" sz="3000" dirty="0"/>
              <a:t>Atomic transactions guarantee complete failure or success of an operation.</a:t>
            </a:r>
            <a:endParaRPr dirty="0"/>
          </a:p>
          <a:p>
            <a:pPr marL="342900" lvl="0" indent="-3429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 b="1" dirty="0"/>
              <a:t>Scalability- </a:t>
            </a:r>
            <a:r>
              <a:rPr lang="en-US" sz="3000" dirty="0"/>
              <a:t>can easily be expanded to fit larger data</a:t>
            </a:r>
            <a:endParaRPr dirty="0"/>
          </a:p>
          <a:p>
            <a:pPr marL="342900" lvl="0" indent="-34290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 b="1" dirty="0"/>
              <a:t>Standards Enforcement- </a:t>
            </a:r>
            <a:r>
              <a:rPr lang="en-US" sz="3000" dirty="0"/>
              <a:t>enforce specific conditions on data for more authentic data</a:t>
            </a:r>
            <a:endParaRPr dirty="0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46" name="Google Shape;146;p6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UPDATE</a:t>
            </a:r>
            <a:endParaRPr/>
          </a:p>
        </p:txBody>
      </p:sp>
      <p:sp>
        <p:nvSpPr>
          <p:cNvPr id="531" name="Google Shape;531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dirty="0"/>
              <a:t>Use UPDATE command to -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 Change existing values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dirty="0"/>
              <a:t>Add values to an existing row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Basic Syntax: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UPDATE </a:t>
            </a:r>
            <a:r>
              <a:rPr lang="en-US" i="1" dirty="0" err="1"/>
              <a:t>tablename</a:t>
            </a:r>
            <a:endParaRPr i="1" dirty="0"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SET </a:t>
            </a:r>
            <a:r>
              <a:rPr lang="en-US" i="1" dirty="0" err="1"/>
              <a:t>columnname</a:t>
            </a:r>
            <a:r>
              <a:rPr lang="en-US" dirty="0"/>
              <a:t> = </a:t>
            </a:r>
            <a:r>
              <a:rPr lang="en-US" i="1" dirty="0" err="1"/>
              <a:t>newvalue</a:t>
            </a:r>
            <a:endParaRPr i="1" dirty="0"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[WHERE condition];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UPDATE</a:t>
            </a:r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/>
              <a:t>UPDATE clause identifies the table</a:t>
            </a:r>
            <a:endParaRPr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/>
              <a:t>SET clause identifies the column(s) being changed and new value(s)</a:t>
            </a:r>
            <a:endParaRPr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/>
              <a:t>Optional WHERE clause specifies row(s) to be changed; </a:t>
            </a:r>
            <a:endParaRPr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	if omitted, it will update all rows</a:t>
            </a:r>
            <a:endParaRPr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/>
              <a:t>Basic Syntax:</a:t>
            </a:r>
            <a:endParaRPr dirty="0"/>
          </a:p>
          <a:p>
            <a:pPr marL="342900" lvl="0" indent="-342900" algn="l" rtl="0">
              <a:spcBef>
                <a:spcPts val="21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342900" lvl="0" indent="-342900" algn="ctr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UPDATE </a:t>
            </a:r>
            <a:r>
              <a:rPr lang="en-US" i="1" dirty="0" err="1"/>
              <a:t>tablename</a:t>
            </a:r>
            <a:endParaRPr i="1" dirty="0"/>
          </a:p>
          <a:p>
            <a:pPr marL="342900" lvl="0" indent="-342900" algn="ctr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SET </a:t>
            </a:r>
            <a:r>
              <a:rPr lang="en-US" i="1" dirty="0" err="1"/>
              <a:t>columnname</a:t>
            </a:r>
            <a:r>
              <a:rPr lang="en-US" dirty="0"/>
              <a:t> = </a:t>
            </a:r>
            <a:r>
              <a:rPr lang="en-US" i="1" dirty="0" err="1"/>
              <a:t>newvalue</a:t>
            </a:r>
            <a:endParaRPr i="1" dirty="0"/>
          </a:p>
          <a:p>
            <a:pPr marL="342900" lvl="0" indent="-342900" algn="ctr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[WHERE condition];</a:t>
            </a:r>
            <a:endParaRPr dirty="0"/>
          </a:p>
          <a:p>
            <a:pPr marL="742950" lvl="1" indent="-147955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  <a:p>
            <a:pPr marL="742950" lvl="1" indent="-147955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UPDATE</a:t>
            </a:r>
            <a:endParaRPr/>
          </a:p>
        </p:txBody>
      </p:sp>
      <p:sp>
        <p:nvSpPr>
          <p:cNvPr id="549" name="Google Shape;549;p51"/>
          <p:cNvSpPr txBox="1">
            <a:spLocks noGrp="1"/>
          </p:cNvSpPr>
          <p:nvPr>
            <p:ph type="body" idx="1"/>
          </p:nvPr>
        </p:nvSpPr>
        <p:spPr>
          <a:xfrm>
            <a:off x="491319" y="2590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UPDATE </a:t>
            </a:r>
            <a:r>
              <a:rPr lang="en-US" sz="2400" i="1"/>
              <a:t>tablename</a:t>
            </a:r>
            <a:endParaRPr sz="2400" i="1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SET </a:t>
            </a:r>
            <a:r>
              <a:rPr lang="en-US" sz="2400" i="1"/>
              <a:t>columnname</a:t>
            </a:r>
            <a:r>
              <a:rPr lang="en-US" sz="2400"/>
              <a:t> = </a:t>
            </a:r>
            <a:r>
              <a:rPr lang="en-US" sz="2400" i="1"/>
              <a:t>newvalue</a:t>
            </a:r>
            <a:endParaRPr sz="2400" i="1"/>
          </a:p>
          <a:p>
            <a:pPr marL="342900" lvl="0" indent="-34290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[WHERE condition];</a:t>
            </a:r>
            <a:endParaRPr/>
          </a:p>
        </p:txBody>
      </p:sp>
      <p:graphicFrame>
        <p:nvGraphicFramePr>
          <p:cNvPr id="553" name="Google Shape;553;p51" descr=" 7"/>
          <p:cNvGraphicFramePr/>
          <p:nvPr/>
        </p:nvGraphicFramePr>
        <p:xfrm>
          <a:off x="457200" y="1295400"/>
          <a:ext cx="8229625" cy="245367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Cust_salary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Cust_city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21-JUN-1985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30000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E_003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E_C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18-MAR-1995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UPDATE</a:t>
            </a:r>
            <a:endParaRPr/>
          </a:p>
        </p:txBody>
      </p:sp>
      <p:sp>
        <p:nvSpPr>
          <p:cNvPr id="559" name="Google Shape;559;p52"/>
          <p:cNvSpPr txBox="1">
            <a:spLocks noGrp="1"/>
          </p:cNvSpPr>
          <p:nvPr>
            <p:ph type="body" idx="1"/>
          </p:nvPr>
        </p:nvSpPr>
        <p:spPr>
          <a:xfrm>
            <a:off x="0" y="2590800"/>
            <a:ext cx="9296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Example: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 b="1"/>
              <a:t>UPDATE</a:t>
            </a:r>
            <a:r>
              <a:rPr lang="en-US" sz="2400"/>
              <a:t> </a:t>
            </a:r>
            <a:r>
              <a:rPr lang="en-US" sz="2400" i="1">
                <a:solidFill>
                  <a:srgbClr val="FF0000"/>
                </a:solidFill>
              </a:rPr>
              <a:t>Employee </a:t>
            </a:r>
            <a:r>
              <a:rPr lang="en-US" sz="2400" b="1"/>
              <a:t>SET</a:t>
            </a:r>
            <a:r>
              <a:rPr lang="en-US" sz="2400"/>
              <a:t> </a:t>
            </a:r>
            <a:r>
              <a:rPr lang="en-US" sz="2400" i="1">
                <a:solidFill>
                  <a:srgbClr val="FF0000"/>
                </a:solidFill>
              </a:rPr>
              <a:t>Emp_salary</a:t>
            </a:r>
            <a:r>
              <a:rPr lang="en-US" sz="2400"/>
              <a:t>=50000 </a:t>
            </a:r>
            <a:r>
              <a:rPr lang="en-US" sz="2400" b="1"/>
              <a:t>Where</a:t>
            </a:r>
            <a:r>
              <a:rPr lang="en-US" sz="2400"/>
              <a:t> </a:t>
            </a:r>
            <a:r>
              <a:rPr lang="en-US" sz="2400" i="1">
                <a:solidFill>
                  <a:srgbClr val="FF0000"/>
                </a:solidFill>
              </a:rPr>
              <a:t>Emp_id</a:t>
            </a:r>
            <a:r>
              <a:rPr lang="en-US" sz="2400"/>
              <a:t>=‘E_002’ ;</a:t>
            </a:r>
            <a:endParaRPr sz="2400"/>
          </a:p>
        </p:txBody>
      </p:sp>
      <p:graphicFrame>
        <p:nvGraphicFramePr>
          <p:cNvPr id="563" name="Google Shape;563;p52" descr=" 7"/>
          <p:cNvGraphicFramePr/>
          <p:nvPr/>
        </p:nvGraphicFramePr>
        <p:xfrm>
          <a:off x="457200" y="1295400"/>
          <a:ext cx="8229625" cy="245367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Emp_salary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21-JUN-1985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50000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E_003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E_C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18-MAR-1995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3" descr="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Adding Values to an Existing Row</a:t>
            </a:r>
            <a:endParaRPr/>
          </a:p>
        </p:txBody>
      </p:sp>
      <p:sp>
        <p:nvSpPr>
          <p:cNvPr id="569" name="Google Shape;569;p53" descr="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573" name="Google Shape;573;p53" descr=" 7"/>
          <p:cNvGraphicFramePr/>
          <p:nvPr/>
        </p:nvGraphicFramePr>
        <p:xfrm>
          <a:off x="457200" y="1295400"/>
          <a:ext cx="8229625" cy="245367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Emp_salary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21-JUN-1985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50000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-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E_003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E_C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18-MAR-1995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4" name="Google Shape;574;p53"/>
          <p:cNvSpPr/>
          <p:nvPr/>
        </p:nvSpPr>
        <p:spPr>
          <a:xfrm>
            <a:off x="6553200" y="2286000"/>
            <a:ext cx="2286000" cy="762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685800" y="4572000"/>
            <a:ext cx="8001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‘Dhaka’ as employee city to the employee who has an employee id E_002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UPDATE</a:t>
            </a:r>
            <a:endParaRPr/>
          </a:p>
        </p:txBody>
      </p:sp>
      <p:sp>
        <p:nvSpPr>
          <p:cNvPr id="581" name="Google Shape;581;p54"/>
          <p:cNvSpPr txBox="1">
            <a:spLocks noGrp="1"/>
          </p:cNvSpPr>
          <p:nvPr>
            <p:ph type="body" idx="1"/>
          </p:nvPr>
        </p:nvSpPr>
        <p:spPr>
          <a:xfrm>
            <a:off x="-19334" y="2667000"/>
            <a:ext cx="923953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Example: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UPDATE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Employee</a:t>
            </a:r>
            <a:r>
              <a:rPr lang="en-US" sz="2400" dirty="0"/>
              <a:t> </a:t>
            </a:r>
            <a:r>
              <a:rPr lang="en-US" sz="2400" b="1" dirty="0"/>
              <a:t>SET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Emp_city</a:t>
            </a:r>
            <a:r>
              <a:rPr lang="en-US" sz="2400" dirty="0"/>
              <a:t> = ‘Dhaka’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rgbClr val="FF0000"/>
                </a:solidFill>
              </a:rPr>
              <a:t>Emp_id</a:t>
            </a:r>
            <a:r>
              <a:rPr lang="en-US" sz="2400" dirty="0"/>
              <a:t> =‘E_002’;</a:t>
            </a:r>
            <a:endParaRPr sz="2400" dirty="0"/>
          </a:p>
        </p:txBody>
      </p:sp>
      <p:graphicFrame>
        <p:nvGraphicFramePr>
          <p:cNvPr id="585" name="Google Shape;585;p54" descr=" 7"/>
          <p:cNvGraphicFramePr/>
          <p:nvPr/>
        </p:nvGraphicFramePr>
        <p:xfrm>
          <a:off x="457200" y="1295400"/>
          <a:ext cx="8229625" cy="245367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Emp_salary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21-JUN-1985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50000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E_003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E_C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18-MAR-1995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 Operations within SELECT Statement</a:t>
            </a:r>
            <a:endParaRPr/>
          </a:p>
        </p:txBody>
      </p:sp>
      <p:sp>
        <p:nvSpPr>
          <p:cNvPr id="609" name="Google Shape;609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Column alias can be used for column headings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Suppress duplicates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Concatenate data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Column Alias (1/3)</a:t>
            </a:r>
            <a:endParaRPr/>
          </a:p>
        </p:txBody>
      </p:sp>
      <p:sp>
        <p:nvSpPr>
          <p:cNvPr id="618" name="Google Shape;618;p58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32</a:t>
            </a:r>
            <a:endParaRPr/>
          </a:p>
        </p:txBody>
      </p:sp>
      <p:sp>
        <p:nvSpPr>
          <p:cNvPr id="619" name="Google Shape;619;p5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620" name="Google Shape;620;p58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  <p:graphicFrame>
        <p:nvGraphicFramePr>
          <p:cNvPr id="621" name="Google Shape;621;p58" descr=" 7"/>
          <p:cNvGraphicFramePr/>
          <p:nvPr/>
        </p:nvGraphicFramePr>
        <p:xfrm>
          <a:off x="304800" y="1169158"/>
          <a:ext cx="8458225" cy="228604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Emp_dob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Emp_salary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Emp_city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21-JUN-1985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50000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E_003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E_C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18-MAR-1995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22" name="Google Shape;622;p58" descr=" 7"/>
          <p:cNvGraphicFramePr/>
          <p:nvPr/>
        </p:nvGraphicFramePr>
        <p:xfrm>
          <a:off x="230874" y="3930751"/>
          <a:ext cx="8532125" cy="256036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89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Employee ID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Employee Name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Date 0f Birth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Employee Salary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Employee City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E_B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21-JUN-1985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50000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E_003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E_C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18-MAR-1995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40000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3" name="Google Shape;623;p58"/>
          <p:cNvSpPr txBox="1"/>
          <p:nvPr/>
        </p:nvSpPr>
        <p:spPr>
          <a:xfrm>
            <a:off x="228600" y="3352800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Aliasing ( After customizing column name)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Column Alias (2/3)</a:t>
            </a:r>
            <a:endParaRPr/>
          </a:p>
        </p:txBody>
      </p:sp>
      <p:sp>
        <p:nvSpPr>
          <p:cNvPr id="629" name="Google Shape;629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Basic Syntax: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 SELECT </a:t>
            </a:r>
            <a:r>
              <a:rPr lang="en-US" sz="2800" i="1"/>
              <a:t>column_name</a:t>
            </a:r>
            <a:r>
              <a:rPr lang="en-US" sz="2800"/>
              <a:t> "</a:t>
            </a:r>
            <a:r>
              <a:rPr lang="en-US" sz="2800" i="1"/>
              <a:t>The name you want to display</a:t>
            </a:r>
            <a:r>
              <a:rPr lang="en-US" sz="2800"/>
              <a:t>" FROM </a:t>
            </a:r>
            <a:r>
              <a:rPr lang="en-US" sz="2800" i="1"/>
              <a:t>table_name</a:t>
            </a:r>
            <a:endParaRPr sz="2800" i="1"/>
          </a:p>
          <a:p>
            <a:pPr marL="342900" lvl="0" indent="-3429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endParaRPr sz="900"/>
          </a:p>
          <a:p>
            <a:pPr marL="742950" lvl="1" indent="-285750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OR</a:t>
            </a:r>
            <a:endParaRPr sz="240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 SELECT </a:t>
            </a:r>
            <a:r>
              <a:rPr lang="en-US" sz="2800" i="1"/>
              <a:t>column_name </a:t>
            </a:r>
            <a:r>
              <a:rPr lang="en-US" sz="2800" b="1">
                <a:solidFill>
                  <a:srgbClr val="FF0000"/>
                </a:solidFill>
              </a:rPr>
              <a:t>AS </a:t>
            </a:r>
            <a:r>
              <a:rPr lang="en-US" sz="2800"/>
              <a:t>"</a:t>
            </a:r>
            <a:r>
              <a:rPr lang="en-US" sz="2800" i="1"/>
              <a:t>The name you want to display</a:t>
            </a:r>
            <a:r>
              <a:rPr lang="en-US" sz="2800"/>
              <a:t>" FROM </a:t>
            </a:r>
            <a:r>
              <a:rPr lang="en-US" sz="2800" i="1"/>
              <a:t>table_name</a:t>
            </a:r>
            <a:endParaRPr sz="2800" i="1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</p:txBody>
      </p:sp>
      <p:sp>
        <p:nvSpPr>
          <p:cNvPr id="630" name="Google Shape;630;p59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631" name="Google Shape;631;p5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632" name="Google Shape;632;p59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Column Alias (3/3)</a:t>
            </a:r>
            <a:endParaRPr/>
          </a:p>
        </p:txBody>
      </p:sp>
      <p:sp>
        <p:nvSpPr>
          <p:cNvPr id="638" name="Google Shape;638;p60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639" name="Google Shape;639;p6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640" name="Google Shape;640;p60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  <p:graphicFrame>
        <p:nvGraphicFramePr>
          <p:cNvPr id="641" name="Google Shape;641;p60"/>
          <p:cNvGraphicFramePr/>
          <p:nvPr/>
        </p:nvGraphicFramePr>
        <p:xfrm>
          <a:off x="990600" y="1371600"/>
          <a:ext cx="2590800" cy="2331775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Emp_id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E_001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E_003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2" name="Google Shape;642;p60"/>
          <p:cNvSpPr/>
          <p:nvPr/>
        </p:nvSpPr>
        <p:spPr>
          <a:xfrm>
            <a:off x="3962400" y="2667000"/>
            <a:ext cx="12954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43" name="Google Shape;643;p60"/>
          <p:cNvGraphicFramePr/>
          <p:nvPr/>
        </p:nvGraphicFramePr>
        <p:xfrm>
          <a:off x="5867400" y="1371600"/>
          <a:ext cx="2590800" cy="2331775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Employee ID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E_001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E_003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4" name="Google Shape;644;p60"/>
          <p:cNvSpPr/>
          <p:nvPr/>
        </p:nvSpPr>
        <p:spPr>
          <a:xfrm>
            <a:off x="381000" y="3962400"/>
            <a:ext cx="8458200" cy="1369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Emp_id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ID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FROM 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 sz="2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Emp_id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Employee ID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FROM 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</a:t>
            </a:r>
            <a:endParaRPr/>
          </a:p>
        </p:txBody>
      </p:sp>
      <p:sp>
        <p:nvSpPr>
          <p:cNvPr id="645" name="Google Shape;645;p60"/>
          <p:cNvSpPr/>
          <p:nvPr/>
        </p:nvSpPr>
        <p:spPr>
          <a:xfrm>
            <a:off x="386687" y="3962400"/>
            <a:ext cx="8458200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column_name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name you want to display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FROM 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table_name</a:t>
            </a:r>
            <a:endParaRPr sz="2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4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column_name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name you want to display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FROM </a:t>
            </a:r>
            <a:r>
              <a:rPr lang="en-US" sz="2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table_name</a:t>
            </a:r>
            <a:endParaRPr sz="28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Used Databases 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981200"/>
            <a:ext cx="1605065" cy="256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457200" y="2438400"/>
            <a:ext cx="19812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Produced by oracle Corporation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Database (RDBMS)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Single, integrated back-end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3275162" y="2546427"/>
            <a:ext cx="2593675" cy="307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produced by Oracle Corporation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open-source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Relational database management system (RDBMS)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8719" y="1452859"/>
            <a:ext cx="1733550" cy="89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8788" y="1672405"/>
            <a:ext cx="1848893" cy="874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6608916" y="2604186"/>
            <a:ext cx="223028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Cross-platform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into the end- program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RDBMS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Popular choice for small apps, even lite websites</a:t>
            </a: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729797" y="1898993"/>
            <a:ext cx="45719" cy="3873520"/>
          </a:xfrm>
          <a:prstGeom prst="rect">
            <a:avLst/>
          </a:prstGeom>
          <a:solidFill>
            <a:srgbClr val="0F243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183093" y="1898993"/>
            <a:ext cx="45719" cy="3873520"/>
          </a:xfrm>
          <a:prstGeom prst="rect">
            <a:avLst/>
          </a:prstGeom>
          <a:solidFill>
            <a:srgbClr val="0F243E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Suppress duplicates</a:t>
            </a:r>
            <a:endParaRPr/>
          </a:p>
        </p:txBody>
      </p:sp>
      <p:sp>
        <p:nvSpPr>
          <p:cNvPr id="651" name="Google Shape;651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Name the cities where employees live.</a:t>
            </a:r>
            <a:endParaRPr/>
          </a:p>
        </p:txBody>
      </p:sp>
      <p:sp>
        <p:nvSpPr>
          <p:cNvPr id="652" name="Google Shape;652;p61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653" name="Google Shape;653;p6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654" name="Google Shape;654;p61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  <p:graphicFrame>
        <p:nvGraphicFramePr>
          <p:cNvPr id="655" name="Google Shape;655;p61"/>
          <p:cNvGraphicFramePr/>
          <p:nvPr/>
        </p:nvGraphicFramePr>
        <p:xfrm>
          <a:off x="1143000" y="2286000"/>
          <a:ext cx="2590800" cy="2331775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Emp_city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6" name="Google Shape;656;p61"/>
          <p:cNvSpPr txBox="1"/>
          <p:nvPr/>
        </p:nvSpPr>
        <p:spPr>
          <a:xfrm>
            <a:off x="4419600" y="2895600"/>
            <a:ext cx="39624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unnecessary duplicate values!!!!</a:t>
            </a:r>
            <a:endParaRPr sz="32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Suppressing Duplicates</a:t>
            </a:r>
            <a:endParaRPr/>
          </a:p>
        </p:txBody>
      </p:sp>
      <p:sp>
        <p:nvSpPr>
          <p:cNvPr id="662" name="Google Shape;66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dirty="0"/>
              <a:t>To suppress duplicate values, enter </a:t>
            </a:r>
            <a:r>
              <a:rPr lang="en-US" b="1" i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  after the SELECT keyword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dirty="0"/>
              <a:t>SELECT </a:t>
            </a:r>
            <a:r>
              <a:rPr lang="en-US" b="1" i="1" dirty="0">
                <a:solidFill>
                  <a:srgbClr val="FF0000"/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/>
              <a:t>Emp_city</a:t>
            </a:r>
            <a:r>
              <a:rPr lang="en-US" dirty="0"/>
              <a:t> FROM Employee;</a:t>
            </a:r>
            <a:endParaRPr dirty="0"/>
          </a:p>
        </p:txBody>
      </p:sp>
      <p:sp>
        <p:nvSpPr>
          <p:cNvPr id="663" name="Google Shape;663;p62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664" name="Google Shape;664;p62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665" name="Google Shape;665;p62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  <p:graphicFrame>
        <p:nvGraphicFramePr>
          <p:cNvPr id="666" name="Google Shape;666;p62"/>
          <p:cNvGraphicFramePr/>
          <p:nvPr/>
        </p:nvGraphicFramePr>
        <p:xfrm>
          <a:off x="838200" y="2819401"/>
          <a:ext cx="2590800" cy="191182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Emp_city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 dirty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67" name="Google Shape;667;p62"/>
          <p:cNvGraphicFramePr/>
          <p:nvPr/>
        </p:nvGraphicFramePr>
        <p:xfrm>
          <a:off x="4953000" y="2819400"/>
          <a:ext cx="2590800" cy="139647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Emp_city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Sylhet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8" name="Google Shape;668;p62"/>
          <p:cNvSpPr/>
          <p:nvPr/>
        </p:nvSpPr>
        <p:spPr>
          <a:xfrm>
            <a:off x="3657600" y="3733800"/>
            <a:ext cx="838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Concatenate data</a:t>
            </a:r>
            <a:endParaRPr/>
          </a:p>
        </p:txBody>
      </p:sp>
      <p:sp>
        <p:nvSpPr>
          <p:cNvPr id="674" name="Google Shape;674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E_A has an Employee ID E_001. </a:t>
            </a:r>
            <a:endParaRPr/>
          </a:p>
        </p:txBody>
      </p:sp>
      <p:sp>
        <p:nvSpPr>
          <p:cNvPr id="675" name="Google Shape;675;p63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676" name="Google Shape;676;p6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677" name="Google Shape;677;p63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  <p:grpSp>
        <p:nvGrpSpPr>
          <p:cNvPr id="678" name="Google Shape;678;p63"/>
          <p:cNvGrpSpPr/>
          <p:nvPr/>
        </p:nvGrpSpPr>
        <p:grpSpPr>
          <a:xfrm>
            <a:off x="1447800" y="1521725"/>
            <a:ext cx="4038600" cy="3771360"/>
            <a:chOff x="1447800" y="1521725"/>
            <a:chExt cx="4038600" cy="3771360"/>
          </a:xfrm>
        </p:grpSpPr>
        <p:sp>
          <p:nvSpPr>
            <p:cNvPr id="679" name="Google Shape;679;p63"/>
            <p:cNvSpPr/>
            <p:nvPr/>
          </p:nvSpPr>
          <p:spPr>
            <a:xfrm>
              <a:off x="1447800" y="1521725"/>
              <a:ext cx="3657600" cy="7620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80" name="Google Shape;680;p63"/>
            <p:cNvCxnSpPr/>
            <p:nvPr/>
          </p:nvCxnSpPr>
          <p:spPr>
            <a:xfrm rot="10800000">
              <a:off x="3352800" y="2590800"/>
              <a:ext cx="304800" cy="2133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81" name="Google Shape;681;p63"/>
            <p:cNvSpPr txBox="1"/>
            <p:nvPr/>
          </p:nvSpPr>
          <p:spPr>
            <a:xfrm>
              <a:off x="2895600" y="4769865"/>
              <a:ext cx="2590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Extra String !!! </a:t>
              </a:r>
              <a:endParaRPr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Concatenation</a:t>
            </a:r>
            <a:endParaRPr/>
          </a:p>
        </p:txBody>
      </p:sp>
      <p:sp>
        <p:nvSpPr>
          <p:cNvPr id="687" name="Google Shape;687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Can combine data with a string literal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Use the concatenation operator ||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Allows use of column aliasing</a:t>
            </a:r>
            <a:endParaRPr/>
          </a:p>
        </p:txBody>
      </p:sp>
      <p:sp>
        <p:nvSpPr>
          <p:cNvPr id="688" name="Google Shape;688;p64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689" name="Google Shape;689;p6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690" name="Google Shape;690;p64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Concatenation</a:t>
            </a:r>
            <a:endParaRPr/>
          </a:p>
        </p:txBody>
      </p:sp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 dirty="0"/>
              <a:t>Basic Syntax</a:t>
            </a:r>
            <a:endParaRPr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	SELECT CONCAT(</a:t>
            </a:r>
            <a:r>
              <a:rPr lang="en-US" i="1" dirty="0" err="1"/>
              <a:t>Column_Name</a:t>
            </a:r>
            <a:r>
              <a:rPr lang="en-US" i="1" dirty="0"/>
              <a:t>, “Hello world”, </a:t>
            </a:r>
            <a:r>
              <a:rPr lang="en-US" i="1" dirty="0" err="1"/>
              <a:t>Column_Name</a:t>
            </a:r>
            <a:r>
              <a:rPr lang="en-US" i="1" dirty="0"/>
              <a:t> </a:t>
            </a:r>
            <a:r>
              <a:rPr lang="en-US" dirty="0"/>
              <a:t>FROM </a:t>
            </a:r>
            <a:r>
              <a:rPr lang="en-US" i="1" dirty="0" err="1"/>
              <a:t>table_name</a:t>
            </a:r>
            <a:r>
              <a:rPr lang="en-US" dirty="0"/>
              <a:t>;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698" name="Google Shape;698;p6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699" name="Google Shape;699;p65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Concatenation</a:t>
            </a:r>
            <a:endParaRPr/>
          </a:p>
        </p:txBody>
      </p:sp>
      <p:sp>
        <p:nvSpPr>
          <p:cNvPr id="705" name="Google Shape;705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   E_A has an Employee ID E_001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SELECT CONCAT(</a:t>
            </a:r>
            <a:r>
              <a:rPr lang="en-US" i="1" dirty="0" err="1"/>
              <a:t>Column_Name</a:t>
            </a:r>
            <a:r>
              <a:rPr lang="en-US" i="1" dirty="0"/>
              <a:t>,</a:t>
            </a:r>
            <a:r>
              <a:rPr lang="en-US" dirty="0"/>
              <a:t> ' </a:t>
            </a:r>
            <a:r>
              <a:rPr lang="en-US" i="1" dirty="0"/>
              <a:t>The string you want to </a:t>
            </a:r>
            <a:r>
              <a:rPr lang="en-US" i="1" dirty="0" err="1"/>
              <a:t>concate</a:t>
            </a:r>
            <a:r>
              <a:rPr lang="en-US" dirty="0"/>
              <a:t>  ' ,</a:t>
            </a:r>
            <a:r>
              <a:rPr lang="en-US" i="1" dirty="0" err="1"/>
              <a:t>Column_Name</a:t>
            </a:r>
            <a:r>
              <a:rPr lang="en-US" i="1" dirty="0"/>
              <a:t>) </a:t>
            </a:r>
            <a:r>
              <a:rPr lang="en-US" dirty="0"/>
              <a:t>FROM </a:t>
            </a:r>
            <a:r>
              <a:rPr lang="en-US" i="1" dirty="0" err="1"/>
              <a:t>table_name</a:t>
            </a:r>
            <a:r>
              <a:rPr lang="en-US" dirty="0"/>
              <a:t>;</a:t>
            </a:r>
            <a:endParaRPr dirty="0"/>
          </a:p>
        </p:txBody>
      </p:sp>
      <p:sp>
        <p:nvSpPr>
          <p:cNvPr id="706" name="Google Shape;706;p66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707" name="Google Shape;707;p6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08" name="Google Shape;708;p66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Concatenation</a:t>
            </a:r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       E_A has an Employee ID E_001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SELECT </a:t>
            </a:r>
            <a:r>
              <a:rPr lang="en-US" i="1"/>
              <a:t>Emp_name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|| ' has an Employee ID ' || </a:t>
            </a:r>
            <a:r>
              <a:rPr lang="en-US" i="1"/>
              <a:t>Emp_id</a:t>
            </a:r>
            <a:r>
              <a:rPr lang="en-US"/>
              <a:t> FROM </a:t>
            </a:r>
            <a:r>
              <a:rPr lang="en-US" i="1"/>
              <a:t>Employee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i="1"/>
              <a:t>WHERE</a:t>
            </a:r>
            <a:r>
              <a:rPr lang="en-US" i="1">
                <a:solidFill>
                  <a:srgbClr val="FF0000"/>
                </a:solidFill>
              </a:rPr>
              <a:t> </a:t>
            </a:r>
            <a:r>
              <a:rPr lang="en-US" i="1"/>
              <a:t>Emp_id = ‘E_001’ </a:t>
            </a:r>
            <a:r>
              <a:rPr lang="en-US"/>
              <a:t>;</a:t>
            </a:r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17" name="Google Shape;717;p67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Date Format</a:t>
            </a:r>
            <a:endParaRPr/>
          </a:p>
        </p:txBody>
      </p:sp>
      <p:sp>
        <p:nvSpPr>
          <p:cNvPr id="723" name="Google Shape;723;p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To show any DATE in a specific format – 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SELECT </a:t>
            </a:r>
            <a:r>
              <a:rPr lang="en-US">
                <a:solidFill>
                  <a:srgbClr val="FF0000"/>
                </a:solidFill>
              </a:rPr>
              <a:t>to_char</a:t>
            </a:r>
            <a:r>
              <a:rPr lang="en-US"/>
              <a:t>(Emp_dob, 'mm/dd/yyyy') FROM </a:t>
            </a:r>
            <a:r>
              <a:rPr lang="en-US" i="1">
                <a:solidFill>
                  <a:srgbClr val="FF0000"/>
                </a:solidFill>
              </a:rPr>
              <a:t>Employee</a:t>
            </a:r>
            <a:r>
              <a:rPr lang="en-US"/>
              <a:t>;</a:t>
            </a:r>
            <a:endParaRPr/>
          </a:p>
        </p:txBody>
      </p:sp>
      <p:sp>
        <p:nvSpPr>
          <p:cNvPr id="724" name="Google Shape;724;p68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  <p:graphicFrame>
        <p:nvGraphicFramePr>
          <p:cNvPr id="727" name="Google Shape;727;p68"/>
          <p:cNvGraphicFramePr/>
          <p:nvPr/>
        </p:nvGraphicFramePr>
        <p:xfrm>
          <a:off x="838200" y="2362200"/>
          <a:ext cx="2590800" cy="191182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Emp_dob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21-JUN-1985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18-MAR-1995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8" name="Google Shape;728;p68"/>
          <p:cNvSpPr/>
          <p:nvPr/>
        </p:nvSpPr>
        <p:spPr>
          <a:xfrm>
            <a:off x="3713328" y="3276600"/>
            <a:ext cx="838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29" name="Google Shape;729;p68"/>
          <p:cNvGraphicFramePr/>
          <p:nvPr/>
        </p:nvGraphicFramePr>
        <p:xfrm>
          <a:off x="4800600" y="2320710"/>
          <a:ext cx="2590800" cy="191182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Emp_dob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11/JAN/1982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21/JUN/1985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18/MAR/1995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</a:t>
            </a:r>
            <a:r>
              <a:rPr lang="en-US" sz="3600"/>
              <a:t>TO_DATE() Function</a:t>
            </a:r>
            <a:endParaRPr/>
          </a:p>
        </p:txBody>
      </p:sp>
      <p:sp>
        <p:nvSpPr>
          <p:cNvPr id="735" name="Google Shape;735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TO_DATE converts </a:t>
            </a:r>
            <a:r>
              <a:rPr lang="en-US" i="1"/>
              <a:t>char</a:t>
            </a:r>
            <a:r>
              <a:rPr lang="en-US"/>
              <a:t> of CHAR, VARCHAR2, NCHAR, or NVARCHAR2 data type to a value of DATE data type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Syntax:</a:t>
            </a:r>
            <a:endParaRPr/>
          </a:p>
          <a:p>
            <a:pPr marL="342900" lvl="0" indent="-3429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SELECT </a:t>
            </a:r>
            <a:r>
              <a:rPr lang="en-US">
                <a:solidFill>
                  <a:srgbClr val="FF0000"/>
                </a:solidFill>
              </a:rPr>
              <a:t>TO_DATE</a:t>
            </a:r>
            <a:r>
              <a:rPr lang="en-US"/>
              <a:t>('1999-JAN-05', 'YYYY-MON-DD') FROM Customer;</a:t>
            </a:r>
            <a:endParaRPr/>
          </a:p>
        </p:txBody>
      </p:sp>
      <p:sp>
        <p:nvSpPr>
          <p:cNvPr id="736" name="Google Shape;736;p69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737" name="Google Shape;737;p6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38" name="Google Shape;738;p69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DELETE (1/3) </a:t>
            </a:r>
            <a:endParaRPr/>
          </a:p>
        </p:txBody>
      </p:sp>
      <p:sp>
        <p:nvSpPr>
          <p:cNvPr id="744" name="Google Shape;744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DELETE command removes entire rows from a table</a:t>
            </a:r>
            <a:endParaRPr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Cannot be applied for specific column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If no WHERE clause is </a:t>
            </a:r>
            <a:r>
              <a:rPr lang="en-US" sz="2400"/>
              <a:t>specified, all rows will be deleted</a:t>
            </a:r>
            <a:endParaRPr sz="2400"/>
          </a:p>
        </p:txBody>
      </p:sp>
      <p:sp>
        <p:nvSpPr>
          <p:cNvPr id="745" name="Google Shape;745;p70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746" name="Google Shape;746;p7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47" name="Google Shape;747;p70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DB Ranking</a:t>
            </a: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1712E-EF65-00FE-D0B2-5B9CD7DAB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52" y="1849684"/>
            <a:ext cx="8392696" cy="3743847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DELETE (2/3)</a:t>
            </a:r>
            <a:endParaRPr/>
          </a:p>
        </p:txBody>
      </p:sp>
      <p:sp>
        <p:nvSpPr>
          <p:cNvPr id="753" name="Google Shape;753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Basic Syntax</a:t>
            </a:r>
            <a:endParaRPr/>
          </a:p>
          <a:p>
            <a:pPr marL="342900" lvl="0" indent="-3429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 sz="105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DELETE FROM </a:t>
            </a:r>
            <a:r>
              <a:rPr lang="en-US" i="1">
                <a:solidFill>
                  <a:srgbClr val="FF0000"/>
                </a:solidFill>
              </a:rPr>
              <a:t>tablename</a:t>
            </a:r>
            <a:endParaRPr i="1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[WHERE condition];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Example: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DELETE FROM </a:t>
            </a:r>
            <a:r>
              <a:rPr lang="en-US" i="1">
                <a:solidFill>
                  <a:srgbClr val="FF0000"/>
                </a:solidFill>
              </a:rPr>
              <a:t>Employee</a:t>
            </a:r>
            <a:r>
              <a:rPr lang="en-US"/>
              <a:t>;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DELETE FROM </a:t>
            </a:r>
            <a:r>
              <a:rPr lang="en-US" i="1">
                <a:solidFill>
                  <a:srgbClr val="FF0000"/>
                </a:solidFill>
              </a:rPr>
              <a:t>Employee </a:t>
            </a:r>
            <a:r>
              <a:rPr lang="en-US"/>
              <a:t>WHERE Emp_id = ‘E_001’</a:t>
            </a:r>
            <a:endParaRPr/>
          </a:p>
        </p:txBody>
      </p:sp>
      <p:sp>
        <p:nvSpPr>
          <p:cNvPr id="754" name="Google Shape;754;p71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755" name="Google Shape;755;p7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56" name="Google Shape;756;p71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DELETE (3/3)</a:t>
            </a:r>
            <a:endParaRPr/>
          </a:p>
        </p:txBody>
      </p:sp>
      <p:sp>
        <p:nvSpPr>
          <p:cNvPr id="762" name="Google Shape;762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 </a:t>
            </a:r>
            <a:r>
              <a:rPr lang="en-US"/>
              <a:t>To delete the whole table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800"/>
              <a:t>			</a:t>
            </a:r>
            <a:r>
              <a:rPr lang="en-US" sz="2800"/>
              <a:t>DROP TABLE </a:t>
            </a:r>
            <a:r>
              <a:rPr lang="en-US" sz="2800" i="1"/>
              <a:t>table_name</a:t>
            </a:r>
            <a:r>
              <a:rPr lang="en-US" sz="2800"/>
              <a:t>;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Example: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DROP TABLE </a:t>
            </a:r>
            <a:r>
              <a:rPr lang="en-US" sz="2800" b="1">
                <a:solidFill>
                  <a:srgbClr val="FF0000"/>
                </a:solidFill>
              </a:rPr>
              <a:t>Employee</a:t>
            </a:r>
            <a:r>
              <a:rPr lang="en-US" sz="2800"/>
              <a:t>;</a:t>
            </a:r>
            <a:endParaRPr sz="2800"/>
          </a:p>
        </p:txBody>
      </p:sp>
      <p:sp>
        <p:nvSpPr>
          <p:cNvPr id="763" name="Google Shape;763;p72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764" name="Google Shape;764;p72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65" name="Google Shape;765;p72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Practice 1</a:t>
            </a:r>
            <a:endParaRPr/>
          </a:p>
        </p:txBody>
      </p:sp>
      <p:sp>
        <p:nvSpPr>
          <p:cNvPr id="771" name="Google Shape;771;p7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Create and Insert the following data into the </a:t>
            </a:r>
            <a:r>
              <a:rPr lang="en-US" sz="2400">
                <a:solidFill>
                  <a:srgbClr val="FF0000"/>
                </a:solidFill>
              </a:rPr>
              <a:t>EMPLOYEE</a:t>
            </a:r>
            <a:r>
              <a:rPr lang="en-US" sz="2400"/>
              <a:t> table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772" name="Google Shape;772;p73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41</a:t>
            </a:r>
            <a:endParaRPr/>
          </a:p>
        </p:txBody>
      </p:sp>
      <p:sp>
        <p:nvSpPr>
          <p:cNvPr id="773" name="Google Shape;773;p7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74" name="Google Shape;774;p73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  <p:graphicFrame>
        <p:nvGraphicFramePr>
          <p:cNvPr id="775" name="Google Shape;775;p73"/>
          <p:cNvGraphicFramePr/>
          <p:nvPr/>
        </p:nvGraphicFramePr>
        <p:xfrm>
          <a:off x="533400" y="1965960"/>
          <a:ext cx="8229600" cy="3403670"/>
        </p:xfrm>
        <a:graphic>
          <a:graphicData uri="http://schemas.openxmlformats.org/drawingml/2006/table">
            <a:tbl>
              <a:tblPr firstRow="1" bandRow="1">
                <a:noFill/>
                <a:tableStyleId>{61C82A61-056B-416B-BE0C-7EDB13D8577D}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E_id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E_name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E_dob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E_street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E_city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Times"/>
                          <a:ea typeface="Times"/>
                          <a:cs typeface="Times"/>
                          <a:sym typeface="Times"/>
                        </a:rPr>
                        <a:t>E_startdate</a:t>
                      </a:r>
                      <a:endParaRPr sz="1800" b="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E01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Nayeem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11-JAN-1996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e_s_001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1-JAN-2012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E02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Sayed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06-FEB-1996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e_s_002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Khulna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1-JAN-2013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E03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Ashraf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08-MAR-1996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e_s_003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1-JAN-2014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E04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Ashik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1-JUN-1996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e_s_004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Dhaka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1-JAN-2012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E05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Shovon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1-JAN-1996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e_s_005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Barisal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1-JAN-2013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E06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Iffat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1-DEC-1996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e_s_006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Khulna</a:t>
                      </a:r>
                      <a:endParaRPr sz="1800">
                        <a:latin typeface="Times"/>
                        <a:ea typeface="Times"/>
                        <a:cs typeface="Times"/>
                        <a:sym typeface="Times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"/>
                        <a:buNone/>
                      </a:pPr>
                      <a:r>
                        <a:rPr lang="en-US" sz="1800">
                          <a:latin typeface="Times"/>
                          <a:ea typeface="Times"/>
                          <a:cs typeface="Times"/>
                          <a:sym typeface="Times"/>
                        </a:rPr>
                        <a:t>1-JAN-2015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Practice 1</a:t>
            </a:r>
            <a:endParaRPr/>
          </a:p>
        </p:txBody>
      </p:sp>
      <p:sp>
        <p:nvSpPr>
          <p:cNvPr id="781" name="Google Shape;781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 Display all of the records in the </a:t>
            </a:r>
            <a:r>
              <a:rPr lang="en-US" i="1">
                <a:solidFill>
                  <a:srgbClr val="FF0000"/>
                </a:solidFill>
              </a:rPr>
              <a:t>EMPLOYEE</a:t>
            </a:r>
            <a:r>
              <a:rPr lang="en-US"/>
              <a:t> table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Display the employee id and employee city names for all records in the </a:t>
            </a:r>
            <a:r>
              <a:rPr lang="en-US" i="1">
                <a:solidFill>
                  <a:srgbClr val="FF0000"/>
                </a:solidFill>
              </a:rPr>
              <a:t>EMPLOYEE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/>
              <a:t>Table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 Display the name, living street, and date of birth of the employees for all records in the </a:t>
            </a:r>
            <a:r>
              <a:rPr lang="en-US" i="1">
                <a:solidFill>
                  <a:srgbClr val="FF0000"/>
                </a:solidFill>
              </a:rPr>
              <a:t>EMPLOYEE</a:t>
            </a:r>
            <a:r>
              <a:rPr lang="en-US"/>
              <a:t> table.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782" name="Google Shape;782;p74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42</a:t>
            </a:r>
            <a:endParaRPr/>
          </a:p>
        </p:txBody>
      </p:sp>
      <p:sp>
        <p:nvSpPr>
          <p:cNvPr id="783" name="Google Shape;783;p7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84" name="Google Shape;784;p74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Practice 1</a:t>
            </a:r>
            <a:endParaRPr/>
          </a:p>
        </p:txBody>
      </p:sp>
      <p:sp>
        <p:nvSpPr>
          <p:cNvPr id="790" name="Google Shape;790;p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Display the Employee_name and Employee_id for all of the records in the Employee table. There should be a column alias “Name of the Employee”, “ID of the Employee”  for both the column.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Display a list of unique Employee_city records within the Employee table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6. Display the concatenation of the Employee_name, “lives in” and Employee_city for all of the records in the Employee table.</a:t>
            </a:r>
            <a:endParaRPr/>
          </a:p>
        </p:txBody>
      </p:sp>
      <p:sp>
        <p:nvSpPr>
          <p:cNvPr id="791" name="Google Shape;791;p75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792" name="Google Shape;792;p7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793" name="Google Shape;793;p75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/>
              <a:t> References</a:t>
            </a:r>
            <a:endParaRPr/>
          </a:p>
        </p:txBody>
      </p:sp>
      <p:sp>
        <p:nvSpPr>
          <p:cNvPr id="799" name="Google Shape;799;p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Oracle Built-in Datatypes</a:t>
            </a:r>
            <a:endParaRPr sz="2400"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Stackoverflow</a:t>
            </a:r>
            <a:endParaRPr sz="2400"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Book: Database System Concepts written by Avi Silberschatz, Henry F. Korth, S. Sudarshan</a:t>
            </a:r>
            <a:endParaRPr sz="2400"/>
          </a:p>
          <a:p>
            <a:pPr marL="514350" lvl="0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514350" lvl="0" indent="-3619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800" name="Google Shape;800;p76"/>
          <p:cNvSpPr txBox="1">
            <a:spLocks noGrp="1"/>
          </p:cNvSpPr>
          <p:nvPr>
            <p:ph type="sldNum" idx="12"/>
          </p:nvPr>
        </p:nvSpPr>
        <p:spPr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45</a:t>
            </a:r>
            <a:endParaRPr/>
          </a:p>
        </p:txBody>
      </p:sp>
      <p:sp>
        <p:nvSpPr>
          <p:cNvPr id="801" name="Google Shape;801;p7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2/10/2019</a:t>
            </a:r>
            <a:endParaRPr/>
          </a:p>
        </p:txBody>
      </p:sp>
      <p:sp>
        <p:nvSpPr>
          <p:cNvPr id="802" name="Google Shape;802;p76"/>
          <p:cNvSpPr txBox="1">
            <a:spLocks noGrp="1"/>
          </p:cNvSpPr>
          <p:nvPr>
            <p:ph type="ftr" idx="11"/>
          </p:nvPr>
        </p:nvSpPr>
        <p:spPr>
          <a:xfrm>
            <a:off x="2590800" y="6553200"/>
            <a:ext cx="39624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– 302 (Database Management Sessional)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142999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8" name="Google Shape;808;p77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18414C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9" name="Google Shape;809;p77" descr="D:\Lecturer MIST\Course\Term-2-2015\CSE - 211\T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057400"/>
            <a:ext cx="7620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2933A7C-B61E-33B6-2862-FCAB18E68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2465318F-AFD3-9EAF-6BA5-758525151C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381000"/>
            <a:ext cx="8305800" cy="16764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None/>
            </a:pPr>
            <a:r>
              <a:rPr lang="en-US" sz="4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– </a:t>
            </a:r>
            <a:r>
              <a:rPr lang="en-US" sz="4800" dirty="0">
                <a:solidFill>
                  <a:schemeClr val="lt1"/>
                </a:solidFill>
              </a:rPr>
              <a:t>3522</a:t>
            </a:r>
            <a:br>
              <a:rPr lang="en-US" sz="4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</a:t>
            </a:r>
            <a:r>
              <a:rPr lang="en-US" sz="4000" dirty="0">
                <a:solidFill>
                  <a:schemeClr val="lt1"/>
                </a:solidFill>
              </a:rPr>
              <a:t> Laboratory</a:t>
            </a:r>
            <a:endParaRPr dirty="0"/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D16DF5FF-6B28-8E87-A94A-16B9592A28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6300" y="3276600"/>
            <a:ext cx="7391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8414C"/>
              </a:buClr>
              <a:buSzPts val="3600"/>
              <a:buNone/>
            </a:pPr>
            <a:r>
              <a:rPr lang="en-US" sz="3600" dirty="0"/>
              <a:t>SQL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18414C"/>
              </a:buClr>
              <a:buSzPts val="3200"/>
              <a:buNone/>
            </a:pPr>
            <a:r>
              <a:rPr lang="en-US" dirty="0"/>
              <a:t>(STRUCTURED QUERY LANGUAGE)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1802B3-2BD0-0BD5-84B3-C868C3D7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3289"/>
            <a:ext cx="9144000" cy="8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18414C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imes New Roman"/>
              <a:buNone/>
            </a:pPr>
            <a:r>
              <a:rPr lang="en-US" sz="4000"/>
              <a:t> Database</a:t>
            </a:r>
            <a:endParaRPr sz="400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A database is a collection of information, that is organized so that it can be accessed, managed, and updated easily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3628</Words>
  <Application>Microsoft Office PowerPoint</Application>
  <PresentationFormat>On-screen Show (4:3)</PresentationFormat>
  <Paragraphs>806</Paragraphs>
  <Slides>76</Slides>
  <Notes>76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Noto Sans Symbols</vt:lpstr>
      <vt:lpstr>Times</vt:lpstr>
      <vt:lpstr>Times New Roman</vt:lpstr>
      <vt:lpstr>Office Theme</vt:lpstr>
      <vt:lpstr>CSE – 3522 Database Management System Laboratory</vt:lpstr>
      <vt:lpstr>What is a Database? </vt:lpstr>
      <vt:lpstr>Why do we need Database?</vt:lpstr>
      <vt:lpstr>Problems of storing Data</vt:lpstr>
      <vt:lpstr>Database vs File Systems </vt:lpstr>
      <vt:lpstr>Used Databases </vt:lpstr>
      <vt:lpstr>DB Ranking</vt:lpstr>
      <vt:lpstr>CSE – 3522 Database Management System Laboratory</vt:lpstr>
      <vt:lpstr> Database</vt:lpstr>
      <vt:lpstr> Database</vt:lpstr>
      <vt:lpstr> Steps</vt:lpstr>
      <vt:lpstr> Character Datatypes</vt:lpstr>
      <vt:lpstr> Numeric Datatypes</vt:lpstr>
      <vt:lpstr> Numeric Datatypes</vt:lpstr>
      <vt:lpstr> Date/Time Datatypes</vt:lpstr>
      <vt:lpstr> Table Design</vt:lpstr>
      <vt:lpstr> When You Create a Table (1/3)</vt:lpstr>
      <vt:lpstr> When You Create a Table (2/3)</vt:lpstr>
      <vt:lpstr> When You Create a Table (3/3)</vt:lpstr>
      <vt:lpstr>  Design a Table: Customer (1/5)</vt:lpstr>
      <vt:lpstr>  Design a Table: Customer (1/5)</vt:lpstr>
      <vt:lpstr>  Design a Table: Customer (2/5)</vt:lpstr>
      <vt:lpstr>  Design a Table: Customer (2/5)</vt:lpstr>
      <vt:lpstr>  Design a Table: Customer (3/5)</vt:lpstr>
      <vt:lpstr>  Design a Table: Customer (3/5)</vt:lpstr>
      <vt:lpstr>  Design a Table: Customer (4/5)</vt:lpstr>
      <vt:lpstr>  Design a Table: Customer (4/5)</vt:lpstr>
      <vt:lpstr>  Design a Table: Customer (5/5)</vt:lpstr>
      <vt:lpstr>  Design a Table: Customer (5/5)</vt:lpstr>
      <vt:lpstr> Create Table</vt:lpstr>
      <vt:lpstr> Create a Table Customer</vt:lpstr>
      <vt:lpstr> Insert Data</vt:lpstr>
      <vt:lpstr> Single Row INSERT Command (1/4)</vt:lpstr>
      <vt:lpstr> Try </vt:lpstr>
      <vt:lpstr> Single Row INSERT Command (2/4)</vt:lpstr>
      <vt:lpstr> Single Row INSERT Command (3/4)</vt:lpstr>
      <vt:lpstr> Single Row INSERT Command (3/3)</vt:lpstr>
      <vt:lpstr>  Multi-Row INSERT Command</vt:lpstr>
      <vt:lpstr>  Multi-Row INSERT Command</vt:lpstr>
      <vt:lpstr>  Multi-Row INSERT Command</vt:lpstr>
      <vt:lpstr> Problems!</vt:lpstr>
      <vt:lpstr> Problems!</vt:lpstr>
      <vt:lpstr> SELECT Statement</vt:lpstr>
      <vt:lpstr> SELECT Statement</vt:lpstr>
      <vt:lpstr> SELECT Statement</vt:lpstr>
      <vt:lpstr> DO it !</vt:lpstr>
      <vt:lpstr>  DO it !</vt:lpstr>
      <vt:lpstr> Problems!</vt:lpstr>
      <vt:lpstr> Problems!</vt:lpstr>
      <vt:lpstr> UPDATE</vt:lpstr>
      <vt:lpstr> UPDATE</vt:lpstr>
      <vt:lpstr> UPDATE</vt:lpstr>
      <vt:lpstr> UPDATE</vt:lpstr>
      <vt:lpstr> Adding Values to an Existing Row</vt:lpstr>
      <vt:lpstr> UPDATE</vt:lpstr>
      <vt:lpstr>  Operations within SELECT Statement</vt:lpstr>
      <vt:lpstr> Column Alias (1/3)</vt:lpstr>
      <vt:lpstr> Column Alias (2/3)</vt:lpstr>
      <vt:lpstr> Column Alias (3/3)</vt:lpstr>
      <vt:lpstr>Suppress duplicates</vt:lpstr>
      <vt:lpstr> Suppressing Duplicates</vt:lpstr>
      <vt:lpstr> Concatenate data</vt:lpstr>
      <vt:lpstr> Concatenation</vt:lpstr>
      <vt:lpstr> Concatenation</vt:lpstr>
      <vt:lpstr> Concatenation</vt:lpstr>
      <vt:lpstr> Concatenation</vt:lpstr>
      <vt:lpstr> Date Format</vt:lpstr>
      <vt:lpstr> TO_DATE() Function</vt:lpstr>
      <vt:lpstr> DELETE (1/3) </vt:lpstr>
      <vt:lpstr> DELETE (2/3)</vt:lpstr>
      <vt:lpstr> DELETE (3/3)</vt:lpstr>
      <vt:lpstr> Practice 1</vt:lpstr>
      <vt:lpstr> Practice 1</vt:lpstr>
      <vt:lpstr> Practice 1</vt:lpstr>
      <vt:lpstr> 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Tumpa</dc:creator>
  <cp:lastModifiedBy>Saifur Rahman</cp:lastModifiedBy>
  <cp:revision>2</cp:revision>
  <dcterms:created xsi:type="dcterms:W3CDTF">2015-06-30T14:43:46Z</dcterms:created>
  <dcterms:modified xsi:type="dcterms:W3CDTF">2025-08-03T07:09:08Z</dcterms:modified>
</cp:coreProperties>
</file>