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368" r:id="rId4"/>
    <p:sldId id="25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259" r:id="rId13"/>
    <p:sldId id="260" r:id="rId14"/>
    <p:sldId id="261" r:id="rId15"/>
    <p:sldId id="262" r:id="rId16"/>
    <p:sldId id="35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284" r:id="rId47"/>
    <p:sldId id="361" r:id="rId48"/>
    <p:sldId id="362" r:id="rId49"/>
    <p:sldId id="363" r:id="rId50"/>
    <p:sldId id="364" r:id="rId51"/>
    <p:sldId id="360" r:id="rId52"/>
    <p:sldId id="285" r:id="rId53"/>
    <p:sldId id="286" r:id="rId54"/>
    <p:sldId id="365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66" r:id="rId71"/>
    <p:sldId id="302" r:id="rId72"/>
    <p:sldId id="303" r:id="rId73"/>
    <p:sldId id="367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331" r:id="rId102"/>
    <p:sldId id="332" r:id="rId103"/>
    <p:sldId id="333" r:id="rId104"/>
    <p:sldId id="334" r:id="rId105"/>
    <p:sldId id="335" r:id="rId106"/>
    <p:sldId id="336" r:id="rId107"/>
    <p:sldId id="337" r:id="rId108"/>
    <p:sldId id="338" r:id="rId109"/>
    <p:sldId id="339" r:id="rId110"/>
    <p:sldId id="340" r:id="rId111"/>
    <p:sldId id="341" r:id="rId112"/>
    <p:sldId id="342" r:id="rId113"/>
    <p:sldId id="343" r:id="rId114"/>
    <p:sldId id="344" r:id="rId115"/>
    <p:sldId id="345" r:id="rId116"/>
    <p:sldId id="346" r:id="rId117"/>
    <p:sldId id="347" r:id="rId118"/>
    <p:sldId id="348" r:id="rId119"/>
    <p:sldId id="349" r:id="rId120"/>
    <p:sldId id="350" r:id="rId1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7B8F2-8009-40B5-A112-AAC035BF6829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DCB65-FAFE-44F4-BD82-E09DECEC3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DCB65-FAFE-44F4-BD82-E09DECEC3F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7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775" y="0"/>
                </a:moveTo>
                <a:lnTo>
                  <a:pt x="0" y="0"/>
                </a:lnTo>
                <a:lnTo>
                  <a:pt x="0" y="6858000"/>
                </a:lnTo>
                <a:lnTo>
                  <a:pt x="104775" y="6858000"/>
                </a:lnTo>
                <a:lnTo>
                  <a:pt x="10477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562" y="0"/>
                </a:moveTo>
                <a:lnTo>
                  <a:pt x="0" y="0"/>
                </a:lnTo>
                <a:lnTo>
                  <a:pt x="0" y="6858000"/>
                </a:lnTo>
                <a:lnTo>
                  <a:pt x="182562" y="6858000"/>
                </a:lnTo>
                <a:lnTo>
                  <a:pt x="182562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12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87" y="0"/>
                </a:moveTo>
                <a:lnTo>
                  <a:pt x="0" y="0"/>
                </a:lnTo>
                <a:lnTo>
                  <a:pt x="0" y="6858000"/>
                </a:lnTo>
                <a:lnTo>
                  <a:pt x="230187" y="6858000"/>
                </a:lnTo>
                <a:lnTo>
                  <a:pt x="230187" y="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FEC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40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199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501" y="1758950"/>
                </a:moveTo>
                <a:lnTo>
                  <a:pt x="1338021" y="1711553"/>
                </a:lnTo>
                <a:lnTo>
                  <a:pt x="1327912" y="1666316"/>
                </a:lnTo>
                <a:lnTo>
                  <a:pt x="1311681" y="1623745"/>
                </a:lnTo>
                <a:lnTo>
                  <a:pt x="1289812" y="1584312"/>
                </a:lnTo>
                <a:lnTo>
                  <a:pt x="1262811" y="1548549"/>
                </a:lnTo>
                <a:lnTo>
                  <a:pt x="1231176" y="1516913"/>
                </a:lnTo>
                <a:lnTo>
                  <a:pt x="1195400" y="1489925"/>
                </a:lnTo>
                <a:lnTo>
                  <a:pt x="1155979" y="1468081"/>
                </a:lnTo>
                <a:lnTo>
                  <a:pt x="1113409" y="1451851"/>
                </a:lnTo>
                <a:lnTo>
                  <a:pt x="1068197" y="1441754"/>
                </a:lnTo>
                <a:lnTo>
                  <a:pt x="1020826" y="1438275"/>
                </a:lnTo>
                <a:lnTo>
                  <a:pt x="973416" y="1441754"/>
                </a:lnTo>
                <a:lnTo>
                  <a:pt x="928179" y="1451851"/>
                </a:lnTo>
                <a:lnTo>
                  <a:pt x="885609" y="1468081"/>
                </a:lnTo>
                <a:lnTo>
                  <a:pt x="846175" y="1489925"/>
                </a:lnTo>
                <a:lnTo>
                  <a:pt x="810412" y="1516913"/>
                </a:lnTo>
                <a:lnTo>
                  <a:pt x="778776" y="1548549"/>
                </a:lnTo>
                <a:lnTo>
                  <a:pt x="751789" y="1584312"/>
                </a:lnTo>
                <a:lnTo>
                  <a:pt x="729945" y="1623745"/>
                </a:lnTo>
                <a:lnTo>
                  <a:pt x="713714" y="1666316"/>
                </a:lnTo>
                <a:lnTo>
                  <a:pt x="703618" y="1711553"/>
                </a:lnTo>
                <a:lnTo>
                  <a:pt x="700151" y="1758950"/>
                </a:lnTo>
                <a:lnTo>
                  <a:pt x="703618" y="1806359"/>
                </a:lnTo>
                <a:lnTo>
                  <a:pt x="713714" y="1851596"/>
                </a:lnTo>
                <a:lnTo>
                  <a:pt x="729945" y="1894166"/>
                </a:lnTo>
                <a:lnTo>
                  <a:pt x="751789" y="1933600"/>
                </a:lnTo>
                <a:lnTo>
                  <a:pt x="778776" y="1969363"/>
                </a:lnTo>
                <a:lnTo>
                  <a:pt x="810412" y="2000999"/>
                </a:lnTo>
                <a:lnTo>
                  <a:pt x="846175" y="2027986"/>
                </a:lnTo>
                <a:lnTo>
                  <a:pt x="885609" y="2049830"/>
                </a:lnTo>
                <a:lnTo>
                  <a:pt x="928179" y="2066061"/>
                </a:lnTo>
                <a:lnTo>
                  <a:pt x="973416" y="2076157"/>
                </a:lnTo>
                <a:lnTo>
                  <a:pt x="1020826" y="2079625"/>
                </a:lnTo>
                <a:lnTo>
                  <a:pt x="1068197" y="2076157"/>
                </a:lnTo>
                <a:lnTo>
                  <a:pt x="1113409" y="2066061"/>
                </a:lnTo>
                <a:lnTo>
                  <a:pt x="1155979" y="2049830"/>
                </a:lnTo>
                <a:lnTo>
                  <a:pt x="1195400" y="2027986"/>
                </a:lnTo>
                <a:lnTo>
                  <a:pt x="1231176" y="2000999"/>
                </a:lnTo>
                <a:lnTo>
                  <a:pt x="1262811" y="1969363"/>
                </a:lnTo>
                <a:lnTo>
                  <a:pt x="1289812" y="1933600"/>
                </a:lnTo>
                <a:lnTo>
                  <a:pt x="1311681" y="1894166"/>
                </a:lnTo>
                <a:lnTo>
                  <a:pt x="1327912" y="1851596"/>
                </a:lnTo>
                <a:lnTo>
                  <a:pt x="1338021" y="1806359"/>
                </a:lnTo>
                <a:lnTo>
                  <a:pt x="1341501" y="175895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5500750"/>
            <a:ext cx="138112" cy="136461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3700" y="4495799"/>
            <a:ext cx="606425" cy="1567180"/>
          </a:xfrm>
          <a:custGeom>
            <a:avLst/>
            <a:gdLst/>
            <a:ahLst/>
            <a:cxnLst/>
            <a:rect l="l" t="t" r="r" b="b"/>
            <a:pathLst>
              <a:path w="606425" h="1567179">
                <a:moveTo>
                  <a:pt x="274701" y="1429537"/>
                </a:moveTo>
                <a:lnTo>
                  <a:pt x="267677" y="1386141"/>
                </a:lnTo>
                <a:lnTo>
                  <a:pt x="248158" y="1348447"/>
                </a:lnTo>
                <a:lnTo>
                  <a:pt x="218401" y="1318729"/>
                </a:lnTo>
                <a:lnTo>
                  <a:pt x="180682" y="1299235"/>
                </a:lnTo>
                <a:lnTo>
                  <a:pt x="137287" y="1292225"/>
                </a:lnTo>
                <a:lnTo>
                  <a:pt x="93891" y="1299235"/>
                </a:lnTo>
                <a:lnTo>
                  <a:pt x="56197" y="1318729"/>
                </a:lnTo>
                <a:lnTo>
                  <a:pt x="26479" y="1348447"/>
                </a:lnTo>
                <a:lnTo>
                  <a:pt x="6997" y="1386141"/>
                </a:lnTo>
                <a:lnTo>
                  <a:pt x="0" y="1429537"/>
                </a:lnTo>
                <a:lnTo>
                  <a:pt x="6997" y="1472946"/>
                </a:lnTo>
                <a:lnTo>
                  <a:pt x="26479" y="1510652"/>
                </a:lnTo>
                <a:lnTo>
                  <a:pt x="56197" y="1540370"/>
                </a:lnTo>
                <a:lnTo>
                  <a:pt x="93891" y="1559864"/>
                </a:lnTo>
                <a:lnTo>
                  <a:pt x="137287" y="1566862"/>
                </a:lnTo>
                <a:lnTo>
                  <a:pt x="180682" y="1559864"/>
                </a:lnTo>
                <a:lnTo>
                  <a:pt x="218401" y="1540370"/>
                </a:lnTo>
                <a:lnTo>
                  <a:pt x="248158" y="1510652"/>
                </a:lnTo>
                <a:lnTo>
                  <a:pt x="267677" y="1472946"/>
                </a:lnTo>
                <a:lnTo>
                  <a:pt x="274701" y="1429537"/>
                </a:lnTo>
                <a:close/>
              </a:path>
              <a:path w="606425" h="1567179">
                <a:moveTo>
                  <a:pt x="606425" y="182499"/>
                </a:moveTo>
                <a:lnTo>
                  <a:pt x="599897" y="134023"/>
                </a:lnTo>
                <a:lnTo>
                  <a:pt x="581482" y="90424"/>
                </a:lnTo>
                <a:lnTo>
                  <a:pt x="552932" y="53492"/>
                </a:lnTo>
                <a:lnTo>
                  <a:pt x="516001" y="24942"/>
                </a:lnTo>
                <a:lnTo>
                  <a:pt x="472401" y="6527"/>
                </a:lnTo>
                <a:lnTo>
                  <a:pt x="423926" y="0"/>
                </a:lnTo>
                <a:lnTo>
                  <a:pt x="375373" y="6527"/>
                </a:lnTo>
                <a:lnTo>
                  <a:pt x="331749" y="24942"/>
                </a:lnTo>
                <a:lnTo>
                  <a:pt x="294792" y="53492"/>
                </a:lnTo>
                <a:lnTo>
                  <a:pt x="266230" y="90424"/>
                </a:lnTo>
                <a:lnTo>
                  <a:pt x="247815" y="134023"/>
                </a:lnTo>
                <a:lnTo>
                  <a:pt x="241300" y="182499"/>
                </a:lnTo>
                <a:lnTo>
                  <a:pt x="247815" y="231051"/>
                </a:lnTo>
                <a:lnTo>
                  <a:pt x="266230" y="274675"/>
                </a:lnTo>
                <a:lnTo>
                  <a:pt x="294792" y="311632"/>
                </a:lnTo>
                <a:lnTo>
                  <a:pt x="331749" y="340194"/>
                </a:lnTo>
                <a:lnTo>
                  <a:pt x="375373" y="358609"/>
                </a:lnTo>
                <a:lnTo>
                  <a:pt x="423926" y="365125"/>
                </a:lnTo>
                <a:lnTo>
                  <a:pt x="472401" y="358609"/>
                </a:lnTo>
                <a:lnTo>
                  <a:pt x="516001" y="340194"/>
                </a:lnTo>
                <a:lnTo>
                  <a:pt x="552932" y="311632"/>
                </a:lnTo>
                <a:lnTo>
                  <a:pt x="581482" y="274675"/>
                </a:lnTo>
                <a:lnTo>
                  <a:pt x="599897" y="231051"/>
                </a:lnTo>
                <a:lnTo>
                  <a:pt x="606425" y="18249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4994" y="4361941"/>
            <a:ext cx="4414011" cy="97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4994" y="4361941"/>
            <a:ext cx="4414011" cy="97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575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00" y="0"/>
                </a:moveTo>
                <a:lnTo>
                  <a:pt x="225309" y="4424"/>
                </a:lnTo>
                <a:lnTo>
                  <a:pt x="178828" y="17182"/>
                </a:lnTo>
                <a:lnTo>
                  <a:pt x="136031" y="37496"/>
                </a:lnTo>
                <a:lnTo>
                  <a:pt x="97693" y="64591"/>
                </a:lnTo>
                <a:lnTo>
                  <a:pt x="64589" y="97692"/>
                </a:lnTo>
                <a:lnTo>
                  <a:pt x="37493" y="136023"/>
                </a:lnTo>
                <a:lnTo>
                  <a:pt x="17180" y="178808"/>
                </a:lnTo>
                <a:lnTo>
                  <a:pt x="4424" y="225271"/>
                </a:lnTo>
                <a:lnTo>
                  <a:pt x="0" y="274637"/>
                </a:lnTo>
                <a:lnTo>
                  <a:pt x="4424" y="324003"/>
                </a:lnTo>
                <a:lnTo>
                  <a:pt x="17180" y="370466"/>
                </a:lnTo>
                <a:lnTo>
                  <a:pt x="37493" y="413251"/>
                </a:lnTo>
                <a:lnTo>
                  <a:pt x="64589" y="451582"/>
                </a:lnTo>
                <a:lnTo>
                  <a:pt x="97693" y="484683"/>
                </a:lnTo>
                <a:lnTo>
                  <a:pt x="136031" y="511778"/>
                </a:lnTo>
                <a:lnTo>
                  <a:pt x="178828" y="532092"/>
                </a:lnTo>
                <a:lnTo>
                  <a:pt x="225309" y="544850"/>
                </a:lnTo>
                <a:lnTo>
                  <a:pt x="274700" y="549275"/>
                </a:lnTo>
                <a:lnTo>
                  <a:pt x="324054" y="544850"/>
                </a:lnTo>
                <a:lnTo>
                  <a:pt x="370506" y="532092"/>
                </a:lnTo>
                <a:lnTo>
                  <a:pt x="413281" y="511778"/>
                </a:lnTo>
                <a:lnTo>
                  <a:pt x="451603" y="484683"/>
                </a:lnTo>
                <a:lnTo>
                  <a:pt x="484696" y="451582"/>
                </a:lnTo>
                <a:lnTo>
                  <a:pt x="511786" y="413251"/>
                </a:lnTo>
                <a:lnTo>
                  <a:pt x="532096" y="370466"/>
                </a:lnTo>
                <a:lnTo>
                  <a:pt x="544851" y="324003"/>
                </a:lnTo>
                <a:lnTo>
                  <a:pt x="549275" y="274637"/>
                </a:lnTo>
                <a:lnTo>
                  <a:pt x="544851" y="225271"/>
                </a:lnTo>
                <a:lnTo>
                  <a:pt x="532096" y="178808"/>
                </a:lnTo>
                <a:lnTo>
                  <a:pt x="511786" y="136023"/>
                </a:lnTo>
                <a:lnTo>
                  <a:pt x="484696" y="97692"/>
                </a:lnTo>
                <a:lnTo>
                  <a:pt x="451603" y="64591"/>
                </a:lnTo>
                <a:lnTo>
                  <a:pt x="413281" y="37496"/>
                </a:lnTo>
                <a:lnTo>
                  <a:pt x="370506" y="17182"/>
                </a:lnTo>
                <a:lnTo>
                  <a:pt x="324054" y="4424"/>
                </a:lnTo>
                <a:lnTo>
                  <a:pt x="274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855" y="1630426"/>
            <a:ext cx="6958965" cy="167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0" y="1524000"/>
            <a:ext cx="3167380" cy="609782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000" b="1" spc="395" dirty="0">
                <a:solidFill>
                  <a:srgbClr val="565F6C"/>
                </a:solidFill>
                <a:latin typeface="Cambria"/>
                <a:cs typeface="Cambria"/>
              </a:rPr>
              <a:t>C</a:t>
            </a:r>
            <a:r>
              <a:rPr sz="2400" b="1" spc="395" dirty="0">
                <a:solidFill>
                  <a:srgbClr val="565F6C"/>
                </a:solidFill>
                <a:latin typeface="Cambria"/>
                <a:cs typeface="Cambria"/>
              </a:rPr>
              <a:t>LASS</a:t>
            </a:r>
            <a:r>
              <a:rPr sz="2400" b="1" spc="32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00" b="1" spc="335" dirty="0">
                <a:solidFill>
                  <a:srgbClr val="565F6C"/>
                </a:solidFill>
                <a:latin typeface="Cambria"/>
                <a:cs typeface="Cambria"/>
              </a:rPr>
              <a:t>&amp;</a:t>
            </a:r>
            <a:r>
              <a:rPr sz="3000" b="1" spc="16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00" b="1" spc="430" dirty="0">
                <a:solidFill>
                  <a:srgbClr val="565F6C"/>
                </a:solidFill>
                <a:latin typeface="Cambria"/>
                <a:cs typeface="Cambria"/>
              </a:rPr>
              <a:t>O</a:t>
            </a:r>
            <a:r>
              <a:rPr sz="2400" b="1" spc="430" dirty="0">
                <a:solidFill>
                  <a:srgbClr val="565F6C"/>
                </a:solidFill>
                <a:latin typeface="Cambria"/>
                <a:cs typeface="Cambria"/>
              </a:rPr>
              <a:t>BJECT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FD87BCDC-EE13-5029-D280-E5604C1F206B}"/>
              </a:ext>
            </a:extLst>
          </p:cNvPr>
          <p:cNvSpPr txBox="1">
            <a:spLocks/>
          </p:cNvSpPr>
          <p:nvPr/>
        </p:nvSpPr>
        <p:spPr>
          <a:xfrm>
            <a:off x="1949900" y="5334000"/>
            <a:ext cx="2622100" cy="94704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1"/>
              </a:spcBef>
            </a:pPr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Shekh. Md. Saifur Rahman</a:t>
            </a:r>
            <a:endParaRPr lang="en-US" sz="1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Lecturer, Department of CSE,  </a:t>
            </a: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United International</a:t>
            </a:r>
            <a:r>
              <a:rPr lang="en-US" sz="1400" kern="0" spc="8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University</a:t>
            </a: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Email id : saifur@cse.uiu.ac.bd</a:t>
            </a:r>
            <a:endParaRPr lang="en-US" sz="1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0010F7-42BE-0778-A420-63F2F46AD1BC}"/>
              </a:ext>
            </a:extLst>
          </p:cNvPr>
          <p:cNvSpPr txBox="1"/>
          <p:nvPr/>
        </p:nvSpPr>
        <p:spPr>
          <a:xfrm>
            <a:off x="5181600" y="6400800"/>
            <a:ext cx="50264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125" dirty="0">
                <a:solidFill>
                  <a:srgbClr val="565F6C"/>
                </a:solidFill>
                <a:latin typeface="Cambria"/>
                <a:cs typeface="Cambria"/>
              </a:rPr>
              <a:t>Acknowledged: </a:t>
            </a:r>
            <a:r>
              <a:rPr sz="1800" b="1" spc="125" dirty="0" err="1">
                <a:solidFill>
                  <a:srgbClr val="565F6C"/>
                </a:solidFill>
                <a:latin typeface="Cambria"/>
                <a:cs typeface="Cambria"/>
              </a:rPr>
              <a:t>Tanjina</a:t>
            </a:r>
            <a:r>
              <a:rPr sz="1800" b="1" spc="5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1800" b="1" spc="125" dirty="0">
                <a:solidFill>
                  <a:srgbClr val="565F6C"/>
                </a:solidFill>
                <a:latin typeface="Cambria"/>
                <a:cs typeface="Cambria"/>
              </a:rPr>
              <a:t>Helaly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80C62-1E44-9291-0F26-29F2DC30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2E9542-04EA-00E2-482C-EF1056BCED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Concept: Object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329D1-02B1-1F37-7E8C-81039AB4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2057400"/>
            <a:ext cx="704948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28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987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H</a:t>
            </a:r>
            <a:r>
              <a:rPr spc="290" dirty="0"/>
              <a:t>OW</a:t>
            </a:r>
            <a:r>
              <a:rPr spc="280" dirty="0"/>
              <a:t> </a:t>
            </a:r>
            <a:r>
              <a:rPr spc="235" dirty="0"/>
              <a:t>TO</a:t>
            </a:r>
            <a:r>
              <a:rPr spc="290" dirty="0"/>
              <a:t> </a:t>
            </a:r>
            <a:r>
              <a:rPr spc="325" dirty="0"/>
              <a:t>ACCESS</a:t>
            </a:r>
            <a:r>
              <a:rPr spc="340" dirty="0"/>
              <a:t> </a:t>
            </a:r>
            <a:r>
              <a:rPr sz="3000" spc="330" dirty="0"/>
              <a:t>C</a:t>
            </a:r>
            <a:r>
              <a:rPr spc="330" dirty="0"/>
              <a:t>LASS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82815" cy="453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package,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10" dirty="0">
                <a:latin typeface="Cambria"/>
                <a:cs typeface="Cambria"/>
              </a:rPr>
              <a:t> name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(short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name).</a:t>
            </a:r>
            <a:endParaRPr sz="2400">
              <a:latin typeface="Cambria"/>
              <a:cs typeface="Cambria"/>
            </a:endParaRPr>
          </a:p>
          <a:p>
            <a:pPr marL="285115" marR="42989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package,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must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tell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full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name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class.</a:t>
            </a:r>
            <a:endParaRPr sz="24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5" dirty="0">
                <a:latin typeface="Cambria"/>
                <a:cs typeface="Cambria"/>
              </a:rPr>
              <a:t>You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either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 </a:t>
            </a:r>
            <a:r>
              <a:rPr sz="2100" spc="70" dirty="0">
                <a:latin typeface="Cambria"/>
                <a:cs typeface="Cambria"/>
              </a:rPr>
              <a:t>Import</a:t>
            </a:r>
            <a:r>
              <a:rPr sz="2100" spc="90" dirty="0">
                <a:latin typeface="Cambria"/>
                <a:cs typeface="Cambria"/>
              </a:rPr>
              <a:t> statement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at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top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your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source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code,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short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name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40" dirty="0">
                <a:latin typeface="Cambria"/>
                <a:cs typeface="Cambria"/>
              </a:rPr>
              <a:t>you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can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type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full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name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every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place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you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spc="75" dirty="0">
                <a:latin typeface="Cambria"/>
                <a:cs typeface="Cambria"/>
              </a:rPr>
              <a:t>class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in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your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code.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ambria"/>
              <a:cs typeface="Cambria"/>
            </a:endParaRPr>
          </a:p>
          <a:p>
            <a:pPr marL="285115" marR="181610" indent="-273050">
              <a:lnSpc>
                <a:spcPct val="1002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50" dirty="0">
                <a:latin typeface="Cambria"/>
                <a:cs typeface="Cambria"/>
              </a:rPr>
              <a:t>java.lang.*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always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implicitly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get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imported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229" dirty="0">
                <a:latin typeface="Cambria"/>
                <a:cs typeface="Cambria"/>
              </a:rPr>
              <a:t>Java. </a:t>
            </a:r>
            <a:r>
              <a:rPr sz="2400" spc="-45" dirty="0">
                <a:latin typeface="Cambria"/>
                <a:cs typeface="Cambria"/>
              </a:rPr>
              <a:t>[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explicit </a:t>
            </a:r>
            <a:r>
              <a:rPr sz="2400" spc="65" dirty="0">
                <a:latin typeface="Cambria"/>
                <a:cs typeface="Cambria"/>
              </a:rPr>
              <a:t>import </a:t>
            </a:r>
            <a:r>
              <a:rPr sz="2400" spc="85" dirty="0">
                <a:latin typeface="Cambria"/>
                <a:cs typeface="Cambria"/>
              </a:rPr>
              <a:t>is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50" dirty="0">
                <a:latin typeface="Cambria"/>
                <a:cs typeface="Cambria"/>
              </a:rPr>
              <a:t>needed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package]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75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0" dirty="0"/>
              <a:t>C</a:t>
            </a:r>
            <a:r>
              <a:rPr spc="330" dirty="0"/>
              <a:t>LASS</a:t>
            </a:r>
            <a:r>
              <a:rPr spc="285" dirty="0"/>
              <a:t> </a:t>
            </a:r>
            <a:r>
              <a:rPr spc="254" dirty="0"/>
              <a:t>IN</a:t>
            </a:r>
            <a:r>
              <a:rPr spc="285" dirty="0"/>
              <a:t> </a:t>
            </a:r>
            <a:r>
              <a:rPr sz="3000" spc="320" dirty="0"/>
              <a:t>S</a:t>
            </a:r>
            <a:r>
              <a:rPr spc="320" dirty="0"/>
              <a:t>AME</a:t>
            </a:r>
            <a:r>
              <a:rPr spc="295" dirty="0"/>
              <a:t> </a:t>
            </a:r>
            <a:r>
              <a:rPr sz="3000" spc="320" dirty="0"/>
              <a:t>P</a:t>
            </a:r>
            <a:r>
              <a:rPr spc="320" dirty="0"/>
              <a:t>ACKAGE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5808345" cy="440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Test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744220" marR="3235960">
              <a:lnSpc>
                <a:spcPct val="100000"/>
              </a:lnSpc>
              <a:spcBef>
                <a:spcPts val="15"/>
              </a:spcBef>
            </a:pP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uiu.cse;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Test{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display()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800" spc="65" dirty="0">
                <a:latin typeface="Cambria"/>
                <a:cs typeface="Cambria"/>
              </a:rPr>
              <a:t>System.out.println(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"Hello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Test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class."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0" dirty="0">
                <a:latin typeface="Cambria"/>
                <a:cs typeface="Cambria"/>
              </a:rPr>
              <a:t>Main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uiu.cse;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TestMain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199515" marR="752475" indent="-182880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static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main(String[]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args)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Test </a:t>
            </a:r>
            <a:r>
              <a:rPr sz="1800" spc="60" dirty="0">
                <a:latin typeface="Cambria"/>
                <a:cs typeface="Cambria"/>
              </a:rPr>
              <a:t>test 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40" dirty="0">
                <a:latin typeface="Cambria"/>
                <a:cs typeface="Cambria"/>
              </a:rPr>
              <a:t>new  </a:t>
            </a:r>
            <a:r>
              <a:rPr sz="1800" spc="15" dirty="0">
                <a:latin typeface="Cambria"/>
                <a:cs typeface="Cambria"/>
              </a:rPr>
              <a:t>Test(); 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test.display();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6827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330" dirty="0"/>
              <a:t>C</a:t>
            </a:r>
            <a:r>
              <a:rPr spc="330" dirty="0"/>
              <a:t>LASS</a:t>
            </a:r>
            <a:r>
              <a:rPr spc="300" dirty="0"/>
              <a:t> </a:t>
            </a:r>
            <a:r>
              <a:rPr spc="254" dirty="0"/>
              <a:t>IN</a:t>
            </a:r>
            <a:r>
              <a:rPr spc="300" dirty="0"/>
              <a:t> </a:t>
            </a:r>
            <a:r>
              <a:rPr sz="3000" spc="285" dirty="0"/>
              <a:t>D</a:t>
            </a:r>
            <a:r>
              <a:rPr spc="285" dirty="0"/>
              <a:t>IFFERENT</a:t>
            </a:r>
            <a:r>
              <a:rPr spc="330" dirty="0"/>
              <a:t> </a:t>
            </a:r>
            <a:r>
              <a:rPr sz="3000" spc="320" dirty="0"/>
              <a:t>P</a:t>
            </a:r>
            <a:r>
              <a:rPr spc="320" dirty="0"/>
              <a:t>ACKAGE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z="3000" spc="350" dirty="0"/>
              <a:t>F</a:t>
            </a:r>
            <a:r>
              <a:rPr spc="350" dirty="0"/>
              <a:t>ULL </a:t>
            </a:r>
            <a:r>
              <a:rPr spc="-509" dirty="0"/>
              <a:t> </a:t>
            </a:r>
            <a:r>
              <a:rPr sz="3000" spc="320" dirty="0"/>
              <a:t>N</a:t>
            </a:r>
            <a:r>
              <a:rPr spc="320" dirty="0"/>
              <a:t>AME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934200" cy="467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Test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744220" marR="4361815">
              <a:lnSpc>
                <a:spcPct val="100000"/>
              </a:lnSpc>
              <a:spcBef>
                <a:spcPts val="15"/>
              </a:spcBef>
            </a:pP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uiu.cse;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Test{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display()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800" spc="65" dirty="0">
                <a:latin typeface="Cambria"/>
                <a:cs typeface="Cambria"/>
              </a:rPr>
              <a:t>System.out.println(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"Hello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Test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class."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0" dirty="0">
                <a:latin typeface="Cambria"/>
                <a:cs typeface="Cambria"/>
              </a:rPr>
              <a:t>Main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uiu.cse.test;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380" dirty="0">
                <a:latin typeface="Cambria"/>
                <a:cs typeface="Cambria"/>
              </a:rPr>
              <a:t>//</a:t>
            </a:r>
            <a:r>
              <a:rPr sz="1800" spc="-36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other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than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uiu.cse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TestMain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static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main(String[]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args)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800" spc="90" dirty="0">
                <a:latin typeface="Cambria"/>
                <a:cs typeface="Cambria"/>
              </a:rPr>
              <a:t>uiu</a:t>
            </a:r>
            <a:r>
              <a:rPr sz="1800" spc="40" dirty="0">
                <a:latin typeface="Cambria"/>
                <a:cs typeface="Cambria"/>
              </a:rPr>
              <a:t>.</a:t>
            </a:r>
            <a:r>
              <a:rPr sz="1800" spc="95" dirty="0">
                <a:latin typeface="Cambria"/>
                <a:cs typeface="Cambria"/>
              </a:rPr>
              <a:t>c</a:t>
            </a:r>
            <a:r>
              <a:rPr sz="1800" spc="45" dirty="0">
                <a:latin typeface="Cambria"/>
                <a:cs typeface="Cambria"/>
              </a:rPr>
              <a:t>s</a:t>
            </a:r>
            <a:r>
              <a:rPr sz="1800" spc="75" dirty="0">
                <a:latin typeface="Cambria"/>
                <a:cs typeface="Cambria"/>
              </a:rPr>
              <a:t>e.Test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te</a:t>
            </a:r>
            <a:r>
              <a:rPr sz="1800" spc="45" dirty="0">
                <a:latin typeface="Cambria"/>
                <a:cs typeface="Cambria"/>
              </a:rPr>
              <a:t>s</a:t>
            </a:r>
            <a:r>
              <a:rPr sz="1800" spc="90" dirty="0">
                <a:latin typeface="Cambria"/>
                <a:cs typeface="Cambria"/>
              </a:rPr>
              <a:t>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uiu</a:t>
            </a:r>
            <a:r>
              <a:rPr sz="1800" spc="40" dirty="0">
                <a:latin typeface="Cambria"/>
                <a:cs typeface="Cambria"/>
              </a:rPr>
              <a:t>.</a:t>
            </a:r>
            <a:r>
              <a:rPr sz="1800" spc="95" dirty="0">
                <a:latin typeface="Cambria"/>
                <a:cs typeface="Cambria"/>
              </a:rPr>
              <a:t>c</a:t>
            </a:r>
            <a:r>
              <a:rPr sz="1800" spc="45" dirty="0">
                <a:latin typeface="Cambria"/>
                <a:cs typeface="Cambria"/>
              </a:rPr>
              <a:t>s</a:t>
            </a:r>
            <a:r>
              <a:rPr sz="1800" spc="75" dirty="0">
                <a:latin typeface="Cambria"/>
                <a:cs typeface="Cambria"/>
              </a:rPr>
              <a:t>e.Tes</a:t>
            </a:r>
            <a:r>
              <a:rPr sz="1800" spc="50" dirty="0">
                <a:latin typeface="Cambria"/>
                <a:cs typeface="Cambria"/>
              </a:rPr>
              <a:t>t</a:t>
            </a:r>
            <a:r>
              <a:rPr sz="1800" spc="-55" dirty="0">
                <a:latin typeface="Cambria"/>
                <a:cs typeface="Cambria"/>
              </a:rPr>
              <a:t>();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Fu</a:t>
            </a:r>
            <a:r>
              <a:rPr sz="1800" spc="75" dirty="0">
                <a:latin typeface="Cambria"/>
                <a:cs typeface="Cambria"/>
              </a:rPr>
              <a:t>ll</a:t>
            </a:r>
            <a:r>
              <a:rPr sz="1800" spc="85" dirty="0">
                <a:latin typeface="Cambria"/>
                <a:cs typeface="Cambria"/>
              </a:rPr>
              <a:t> name</a:t>
            </a:r>
            <a:endParaRPr sz="18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800" spc="40" dirty="0">
                <a:latin typeface="Cambria"/>
                <a:cs typeface="Cambria"/>
              </a:rPr>
              <a:t>test.display();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96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0" dirty="0"/>
              <a:t>C</a:t>
            </a:r>
            <a:r>
              <a:rPr spc="330" dirty="0"/>
              <a:t>LASS</a:t>
            </a:r>
            <a:r>
              <a:rPr spc="295" dirty="0"/>
              <a:t> </a:t>
            </a:r>
            <a:r>
              <a:rPr spc="254" dirty="0"/>
              <a:t>IN</a:t>
            </a:r>
            <a:r>
              <a:rPr spc="295" dirty="0"/>
              <a:t> </a:t>
            </a:r>
            <a:r>
              <a:rPr sz="3000" spc="285" dirty="0"/>
              <a:t>D</a:t>
            </a:r>
            <a:r>
              <a:rPr spc="285" dirty="0"/>
              <a:t>IFFERENT</a:t>
            </a:r>
            <a:r>
              <a:rPr spc="335" dirty="0"/>
              <a:t> </a:t>
            </a:r>
            <a:r>
              <a:rPr sz="3000" spc="320" dirty="0"/>
              <a:t>P</a:t>
            </a:r>
            <a:r>
              <a:rPr spc="320" dirty="0"/>
              <a:t>ACKAGE </a:t>
            </a:r>
            <a:r>
              <a:rPr sz="3000" dirty="0"/>
              <a:t>-</a:t>
            </a:r>
            <a:r>
              <a:rPr sz="3000" spc="165" dirty="0"/>
              <a:t> </a:t>
            </a:r>
            <a:r>
              <a:rPr spc="240" dirty="0"/>
              <a:t>IMPORT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59295" cy="4909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85" dirty="0">
                <a:latin typeface="Cambria"/>
                <a:cs typeface="Cambria"/>
              </a:rPr>
              <a:t>Test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Class</a:t>
            </a:r>
            <a:endParaRPr sz="2000">
              <a:latin typeface="Cambria"/>
              <a:cs typeface="Cambria"/>
            </a:endParaRPr>
          </a:p>
          <a:p>
            <a:pPr marL="744220" marR="4689475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uiu.cse; 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Test{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display()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System.out.println(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"Hello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for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Test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class."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);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45" dirty="0">
                <a:latin typeface="Cambria"/>
                <a:cs typeface="Cambria"/>
              </a:rPr>
              <a:t>Main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Class</a:t>
            </a:r>
            <a:endParaRPr sz="2000">
              <a:latin typeface="Cambria"/>
              <a:cs typeface="Cambria"/>
            </a:endParaRPr>
          </a:p>
          <a:p>
            <a:pPr marL="744220" marR="1866264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latin typeface="Cambria"/>
                <a:cs typeface="Cambria"/>
              </a:rPr>
              <a:t>import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uiu.cse.Test;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Need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import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class.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TestMain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199515" marR="2047239" indent="-182880">
              <a:lnSpc>
                <a:spcPct val="100000"/>
              </a:lnSpc>
              <a:spcBef>
                <a:spcPts val="5"/>
              </a:spcBef>
            </a:pPr>
            <a:r>
              <a:rPr sz="1600" spc="40" dirty="0">
                <a:latin typeface="Cambria"/>
                <a:cs typeface="Cambria"/>
              </a:rPr>
              <a:t>public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main(String[]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args)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T</a:t>
            </a:r>
            <a:r>
              <a:rPr sz="1600" spc="6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75" dirty="0">
                <a:latin typeface="Cambria"/>
                <a:cs typeface="Cambria"/>
              </a:rPr>
              <a:t>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75" dirty="0">
                <a:latin typeface="Cambria"/>
                <a:cs typeface="Cambria"/>
              </a:rPr>
              <a:t>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T</a:t>
            </a:r>
            <a:r>
              <a:rPr sz="1600" spc="6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25" dirty="0">
                <a:latin typeface="Cambria"/>
                <a:cs typeface="Cambria"/>
              </a:rPr>
              <a:t>t()</a:t>
            </a:r>
            <a:r>
              <a:rPr sz="1600" spc="-1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use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Sh</a:t>
            </a:r>
            <a:r>
              <a:rPr sz="1600" spc="85" dirty="0">
                <a:latin typeface="Cambria"/>
                <a:cs typeface="Cambria"/>
              </a:rPr>
              <a:t>o</a:t>
            </a:r>
            <a:r>
              <a:rPr sz="1600" spc="60" dirty="0">
                <a:latin typeface="Cambria"/>
                <a:cs typeface="Cambria"/>
              </a:rPr>
              <a:t>rt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na</a:t>
            </a:r>
            <a:r>
              <a:rPr sz="1600" spc="114" dirty="0">
                <a:latin typeface="Cambria"/>
                <a:cs typeface="Cambria"/>
              </a:rPr>
              <a:t>m</a:t>
            </a:r>
            <a:r>
              <a:rPr sz="1600" spc="10" dirty="0">
                <a:latin typeface="Cambria"/>
                <a:cs typeface="Cambria"/>
              </a:rPr>
              <a:t>e  </a:t>
            </a:r>
            <a:r>
              <a:rPr sz="1600" spc="35" dirty="0">
                <a:latin typeface="Cambria"/>
                <a:cs typeface="Cambria"/>
              </a:rPr>
              <a:t>test.display();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7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40" dirty="0">
                <a:latin typeface="Cambria"/>
                <a:cs typeface="Cambria"/>
              </a:rPr>
              <a:t>To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import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all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classes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under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package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we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need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use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*</a:t>
            </a:r>
            <a:endParaRPr sz="20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000" spc="75" dirty="0">
                <a:latin typeface="Cambria"/>
                <a:cs typeface="Cambria"/>
              </a:rPr>
              <a:t>after</a:t>
            </a:r>
            <a:r>
              <a:rPr sz="2000" spc="80" dirty="0">
                <a:latin typeface="Cambria"/>
                <a:cs typeface="Cambria"/>
              </a:rPr>
              <a:t> 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package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name.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Example:</a:t>
            </a:r>
            <a:endParaRPr sz="2000">
              <a:latin typeface="Cambria"/>
              <a:cs typeface="Cambria"/>
            </a:endParaRPr>
          </a:p>
          <a:p>
            <a:pPr marL="722630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latin typeface="Cambria"/>
                <a:cs typeface="Cambria"/>
              </a:rPr>
              <a:t>import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uiu.cse.*;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33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5" dirty="0"/>
              <a:t>A</a:t>
            </a:r>
            <a:r>
              <a:rPr spc="335" dirty="0"/>
              <a:t>CCESS</a:t>
            </a:r>
            <a:r>
              <a:rPr spc="310" dirty="0"/>
              <a:t> </a:t>
            </a:r>
            <a:r>
              <a:rPr sz="3000" spc="250" dirty="0"/>
              <a:t>C</a:t>
            </a:r>
            <a:r>
              <a:rPr spc="250" dirty="0"/>
              <a:t>ONTROL</a:t>
            </a:r>
            <a:r>
              <a:rPr sz="3000" spc="250" dirty="0"/>
              <a:t>/A</a:t>
            </a:r>
            <a:r>
              <a:rPr spc="250" dirty="0"/>
              <a:t>CCESS</a:t>
            </a:r>
            <a:r>
              <a:rPr spc="315" dirty="0"/>
              <a:t> </a:t>
            </a:r>
            <a:r>
              <a:rPr sz="3000" spc="275" dirty="0"/>
              <a:t>M</a:t>
            </a:r>
            <a:r>
              <a:rPr spc="275" dirty="0"/>
              <a:t>ODIFIER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132320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5750">
              <a:lnSpc>
                <a:spcPts val="287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How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member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accessed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determined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endParaRPr sz="2400">
              <a:latin typeface="Cambria"/>
              <a:cs typeface="Cambria"/>
            </a:endParaRPr>
          </a:p>
          <a:p>
            <a:pPr marR="75565" algn="ctr">
              <a:lnSpc>
                <a:spcPts val="2875"/>
              </a:lnSpc>
            </a:pP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i="1" spc="70" dirty="0">
                <a:latin typeface="Cambria"/>
                <a:cs typeface="Cambria"/>
              </a:rPr>
              <a:t>access</a:t>
            </a:r>
            <a:r>
              <a:rPr sz="2400" i="1" spc="105" dirty="0">
                <a:latin typeface="Cambria"/>
                <a:cs typeface="Cambria"/>
              </a:rPr>
              <a:t> modifier </a:t>
            </a:r>
            <a:r>
              <a:rPr sz="2400" i="1" spc="75" dirty="0">
                <a:latin typeface="Cambria"/>
                <a:cs typeface="Cambria"/>
              </a:rPr>
              <a:t>attached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to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its</a:t>
            </a:r>
            <a:r>
              <a:rPr sz="2400" i="1" spc="1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declaration.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" dirty="0">
                <a:latin typeface="Cambria"/>
                <a:cs typeface="Cambria"/>
              </a:rPr>
              <a:t>4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types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55" dirty="0">
                <a:latin typeface="Cambria"/>
                <a:cs typeface="Cambria"/>
              </a:rPr>
              <a:t>public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55" dirty="0">
                <a:latin typeface="Cambria"/>
                <a:cs typeface="Cambria"/>
              </a:rPr>
              <a:t>Protected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0" dirty="0">
                <a:latin typeface="Cambria"/>
                <a:cs typeface="Cambria"/>
              </a:rPr>
              <a:t>Default/Package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Access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–</a:t>
            </a:r>
            <a:r>
              <a:rPr sz="2100" spc="105" dirty="0">
                <a:latin typeface="Cambria"/>
                <a:cs typeface="Cambria"/>
              </a:rPr>
              <a:t> No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modifier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Private</a:t>
            </a:r>
            <a:endParaRPr sz="21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Outer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class</a:t>
            </a:r>
            <a:r>
              <a:rPr sz="2400" b="1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only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declared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public</a:t>
            </a:r>
            <a:r>
              <a:rPr sz="2400" b="1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b="1" spc="150" dirty="0">
                <a:latin typeface="Cambria"/>
                <a:cs typeface="Cambria"/>
              </a:rPr>
              <a:t>default</a:t>
            </a:r>
            <a:r>
              <a:rPr sz="2400" spc="15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48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/>
              <a:t>P</a:t>
            </a:r>
            <a:r>
              <a:rPr spc="245" dirty="0"/>
              <a:t>RIVATE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33259" cy="456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Members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declared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private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accessible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only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Private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solidFill>
                  <a:srgbClr val="FF0000"/>
                </a:solidFill>
                <a:latin typeface="Cambria"/>
                <a:cs typeface="Cambria"/>
              </a:rPr>
              <a:t>private</a:t>
            </a:r>
            <a:r>
              <a:rPr sz="18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String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name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=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"Private";</a:t>
            </a:r>
            <a:endParaRPr sz="1800">
              <a:latin typeface="Cambria"/>
              <a:cs typeface="Cambria"/>
            </a:endParaRPr>
          </a:p>
          <a:p>
            <a:pPr marL="1199515" marR="2905760" indent="-182880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print()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 </a:t>
            </a:r>
            <a:r>
              <a:rPr sz="1800" spc="-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System.out.println(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name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ts val="216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ts val="192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PrivateExample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292860" marR="1849120" indent="-276225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static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main(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String[]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args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90" dirty="0">
                <a:latin typeface="Cambria"/>
                <a:cs typeface="Cambria"/>
              </a:rPr>
              <a:t>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Private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Private(); 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pr</a:t>
            </a:r>
            <a:r>
              <a:rPr sz="1800" spc="40" dirty="0">
                <a:latin typeface="Cambria"/>
                <a:cs typeface="Cambria"/>
              </a:rPr>
              <a:t>.</a:t>
            </a:r>
            <a:r>
              <a:rPr sz="1800" spc="15" dirty="0">
                <a:latin typeface="Cambria"/>
                <a:cs typeface="Cambria"/>
              </a:rPr>
              <a:t>print();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245" dirty="0">
                <a:latin typeface="Cambria"/>
                <a:cs typeface="Cambria"/>
              </a:rPr>
              <a:t>OK</a:t>
            </a:r>
            <a:endParaRPr sz="18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latin typeface="Cambria"/>
                <a:cs typeface="Cambria"/>
              </a:rPr>
              <a:t>System.out.println(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pr.name</a:t>
            </a:r>
            <a:r>
              <a:rPr sz="18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);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Compile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error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ts val="216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ts val="192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763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/>
              <a:t>D</a:t>
            </a:r>
            <a:r>
              <a:rPr spc="245" dirty="0"/>
              <a:t>EFAULT</a:t>
            </a:r>
            <a:r>
              <a:rPr sz="3000" spc="245" dirty="0"/>
              <a:t>/P</a:t>
            </a:r>
            <a:r>
              <a:rPr spc="245" dirty="0"/>
              <a:t>ACKAGE</a:t>
            </a:r>
            <a:r>
              <a:rPr spc="320" dirty="0"/>
              <a:t> </a:t>
            </a:r>
            <a:r>
              <a:rPr sz="3000" spc="335" dirty="0"/>
              <a:t>A</a:t>
            </a:r>
            <a:r>
              <a:rPr spc="335" dirty="0"/>
              <a:t>CCESS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126605" cy="2101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no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modifier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specified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65" dirty="0">
                <a:latin typeface="Cambria"/>
                <a:cs typeface="Cambria"/>
              </a:rPr>
              <a:t>Accessible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285115" marR="1905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Not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accessible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outside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80" dirty="0">
                <a:latin typeface="Cambria"/>
                <a:cs typeface="Cambria"/>
              </a:rPr>
              <a:t>contains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class.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5" dirty="0">
                <a:latin typeface="Cambria"/>
                <a:cs typeface="Cambria"/>
              </a:rPr>
              <a:t>Not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even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child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class.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7284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/>
              <a:t>D</a:t>
            </a:r>
            <a:r>
              <a:rPr spc="245" dirty="0"/>
              <a:t>EFAULT</a:t>
            </a:r>
            <a:r>
              <a:rPr sz="3000" spc="245" dirty="0"/>
              <a:t>/P</a:t>
            </a:r>
            <a:r>
              <a:rPr spc="245" dirty="0"/>
              <a:t>ACKAGE</a:t>
            </a:r>
            <a:r>
              <a:rPr spc="355" dirty="0"/>
              <a:t> </a:t>
            </a:r>
            <a:r>
              <a:rPr sz="3000" spc="335" dirty="0"/>
              <a:t>A</a:t>
            </a:r>
            <a:r>
              <a:rPr spc="335" dirty="0"/>
              <a:t>CCESS</a:t>
            </a:r>
            <a:r>
              <a:rPr spc="310" dirty="0"/>
              <a:t> </a:t>
            </a:r>
            <a:r>
              <a:rPr sz="3000" dirty="0"/>
              <a:t>-</a:t>
            </a:r>
            <a:r>
              <a:rPr sz="3000" spc="16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519874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that</a:t>
            </a: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will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be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accessed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from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other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classes</a:t>
            </a:r>
            <a:endParaRPr sz="1600">
              <a:latin typeface="Cambria"/>
              <a:cs typeface="Cambria"/>
            </a:endParaRPr>
          </a:p>
          <a:p>
            <a:pPr marL="12700" marR="3895090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 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Default{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90" dirty="0">
                <a:latin typeface="Cambria"/>
                <a:cs typeface="Cambria"/>
              </a:rPr>
              <a:t>String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name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“Default“;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under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different</a:t>
            </a: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test1;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DefaultExample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 marR="1106805" indent="-36449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dfl=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Default();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105" dirty="0">
                <a:latin typeface="Cambria"/>
                <a:cs typeface="Cambria"/>
              </a:rPr>
              <a:t>Sys</a:t>
            </a:r>
            <a:r>
              <a:rPr sz="1600" spc="80" dirty="0">
                <a:latin typeface="Cambria"/>
                <a:cs typeface="Cambria"/>
              </a:rPr>
              <a:t>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m.out.println(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600" spc="1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1600" spc="75" dirty="0">
                <a:solidFill>
                  <a:srgbClr val="FF0000"/>
                </a:solidFill>
                <a:latin typeface="Cambria"/>
                <a:cs typeface="Cambria"/>
              </a:rPr>
              <a:t>l.name</a:t>
            </a:r>
            <a:r>
              <a:rPr sz="16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);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Co</a:t>
            </a:r>
            <a:r>
              <a:rPr sz="1600" spc="60" dirty="0">
                <a:latin typeface="Cambria"/>
                <a:cs typeface="Cambria"/>
              </a:rPr>
              <a:t>m</a:t>
            </a:r>
            <a:r>
              <a:rPr sz="1600" spc="35" dirty="0">
                <a:latin typeface="Cambria"/>
                <a:cs typeface="Cambria"/>
              </a:rPr>
              <a:t>p</a:t>
            </a:r>
            <a:r>
              <a:rPr sz="1600" spc="45" dirty="0">
                <a:latin typeface="Cambria"/>
                <a:cs typeface="Cambria"/>
              </a:rPr>
              <a:t>ile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20" dirty="0">
                <a:latin typeface="Cambria"/>
                <a:cs typeface="Cambria"/>
              </a:rPr>
              <a:t>rror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under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same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DefaultExample1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 marR="996315" indent="-36449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dfl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Default(); 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Sys</a:t>
            </a:r>
            <a:r>
              <a:rPr sz="1600" spc="80" dirty="0">
                <a:latin typeface="Cambria"/>
                <a:cs typeface="Cambria"/>
              </a:rPr>
              <a:t>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m.out.println(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d</a:t>
            </a:r>
            <a:r>
              <a:rPr sz="1600" spc="15" dirty="0">
                <a:latin typeface="Cambria"/>
                <a:cs typeface="Cambria"/>
              </a:rPr>
              <a:t>f</a:t>
            </a:r>
            <a:r>
              <a:rPr sz="1600" spc="75" dirty="0">
                <a:latin typeface="Cambria"/>
                <a:cs typeface="Cambria"/>
              </a:rPr>
              <a:t>l.name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);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7284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/>
              <a:t>D</a:t>
            </a:r>
            <a:r>
              <a:rPr spc="245" dirty="0"/>
              <a:t>EFAULT</a:t>
            </a:r>
            <a:r>
              <a:rPr sz="3000" spc="245" dirty="0"/>
              <a:t>/P</a:t>
            </a:r>
            <a:r>
              <a:rPr spc="245" dirty="0"/>
              <a:t>ACKAGE</a:t>
            </a:r>
            <a:r>
              <a:rPr spc="355" dirty="0"/>
              <a:t> </a:t>
            </a:r>
            <a:r>
              <a:rPr sz="3000" spc="335" dirty="0"/>
              <a:t>A</a:t>
            </a:r>
            <a:r>
              <a:rPr spc="335" dirty="0"/>
              <a:t>CCESS</a:t>
            </a:r>
            <a:r>
              <a:rPr spc="310" dirty="0"/>
              <a:t> </a:t>
            </a:r>
            <a:r>
              <a:rPr sz="3000" dirty="0"/>
              <a:t>-</a:t>
            </a:r>
            <a:r>
              <a:rPr sz="3000" spc="16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874647"/>
            <a:ext cx="383794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Child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different</a:t>
            </a:r>
            <a:r>
              <a:rPr sz="1600" b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test1;</a:t>
            </a:r>
            <a:endParaRPr sz="1600">
              <a:latin typeface="Cambria"/>
              <a:cs typeface="Cambria"/>
            </a:endParaRPr>
          </a:p>
          <a:p>
            <a:pPr marL="379730" marR="410845" indent="-367665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DefaultChild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extends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DefaultChild()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600" spc="75" dirty="0">
                <a:solidFill>
                  <a:srgbClr val="C00000"/>
                </a:solidFill>
                <a:latin typeface="Cambria"/>
                <a:cs typeface="Cambria"/>
              </a:rPr>
              <a:t>na</a:t>
            </a:r>
            <a:r>
              <a:rPr sz="1600" spc="114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1600" spc="15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16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sz="16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C00000"/>
                </a:solidFill>
                <a:latin typeface="Cambria"/>
                <a:cs typeface="Cambria"/>
              </a:rPr>
              <a:t>“Child”</a:t>
            </a:r>
            <a:r>
              <a:rPr sz="1600" spc="45" dirty="0">
                <a:solidFill>
                  <a:srgbClr val="C00000"/>
                </a:solidFill>
                <a:latin typeface="Cambria"/>
                <a:cs typeface="Cambria"/>
              </a:rPr>
              <a:t>;</a:t>
            </a:r>
            <a:r>
              <a:rPr sz="16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-345" dirty="0">
                <a:solidFill>
                  <a:srgbClr val="C00000"/>
                </a:solidFill>
                <a:latin typeface="Cambria"/>
                <a:cs typeface="Cambria"/>
              </a:rPr>
              <a:t>//</a:t>
            </a:r>
            <a:r>
              <a:rPr sz="16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C00000"/>
                </a:solidFill>
                <a:latin typeface="Cambria"/>
                <a:cs typeface="Cambria"/>
              </a:rPr>
              <a:t>Co</a:t>
            </a:r>
            <a:r>
              <a:rPr sz="1600" spc="6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1600" spc="3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1600" spc="45" dirty="0">
                <a:solidFill>
                  <a:srgbClr val="C00000"/>
                </a:solidFill>
                <a:latin typeface="Cambria"/>
                <a:cs typeface="Cambria"/>
              </a:rPr>
              <a:t>ile</a:t>
            </a:r>
            <a:r>
              <a:rPr sz="16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1600" spc="20" dirty="0">
                <a:solidFill>
                  <a:srgbClr val="C00000"/>
                </a:solidFill>
                <a:latin typeface="Cambria"/>
                <a:cs typeface="Cambria"/>
              </a:rPr>
              <a:t>rror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Child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same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</a:t>
            </a:r>
            <a:endParaRPr sz="1600">
              <a:latin typeface="Cambria"/>
              <a:cs typeface="Cambria"/>
            </a:endParaRPr>
          </a:p>
          <a:p>
            <a:pPr marL="379730" marR="297815" indent="-367665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DefaultChild1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extends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Default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DefaultChild1()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600" spc="75" dirty="0">
                <a:latin typeface="Cambria"/>
                <a:cs typeface="Cambria"/>
              </a:rPr>
              <a:t>na</a:t>
            </a:r>
            <a:r>
              <a:rPr sz="1600" spc="114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“Child”</a:t>
            </a:r>
            <a:r>
              <a:rPr sz="1600" spc="4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038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/>
              <a:t>P</a:t>
            </a:r>
            <a:r>
              <a:rPr spc="275" dirty="0"/>
              <a:t>ROTECTED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99643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Members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declared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protected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directly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55" dirty="0">
                <a:latin typeface="Cambria"/>
                <a:cs typeface="Cambria"/>
              </a:rPr>
              <a:t>accessible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subclasses,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0" dirty="0">
                <a:latin typeface="Cambria"/>
                <a:cs typeface="Cambria"/>
              </a:rPr>
              <a:t>Even </a:t>
            </a:r>
            <a:r>
              <a:rPr sz="2100" spc="70" dirty="0">
                <a:latin typeface="Cambria"/>
                <a:cs typeface="Cambria"/>
              </a:rPr>
              <a:t>if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child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different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package</a:t>
            </a:r>
            <a:endParaRPr sz="21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65" dirty="0">
                <a:latin typeface="Cambria"/>
                <a:cs typeface="Cambria"/>
              </a:rPr>
              <a:t>directly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accessible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code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package.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DD954-5F7B-C4AD-9987-D2FF76A5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09872D-73C6-42DF-BEB6-DBCCCCFC6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Concept: Object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66608-C3DD-BA66-9788-A0A5664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905000"/>
            <a:ext cx="802116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85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006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/>
              <a:t>P</a:t>
            </a:r>
            <a:r>
              <a:rPr spc="275" dirty="0"/>
              <a:t>ROTECTED</a:t>
            </a:r>
            <a:r>
              <a:rPr spc="315" dirty="0"/>
              <a:t> </a:t>
            </a:r>
            <a:r>
              <a:rPr sz="3000" dirty="0"/>
              <a:t>-</a:t>
            </a:r>
            <a:r>
              <a:rPr sz="3000" spc="16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515747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that</a:t>
            </a: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will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be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accessed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from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other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classes</a:t>
            </a:r>
            <a:endParaRPr sz="1600">
              <a:latin typeface="Cambria"/>
              <a:cs typeface="Cambria"/>
            </a:endParaRPr>
          </a:p>
          <a:p>
            <a:pPr marL="12700" marR="3605529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 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25" dirty="0">
                <a:solidFill>
                  <a:srgbClr val="FF0000"/>
                </a:solidFill>
                <a:latin typeface="Cambria"/>
                <a:cs typeface="Cambria"/>
              </a:rPr>
              <a:t>protected</a:t>
            </a:r>
            <a:r>
              <a:rPr sz="16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String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name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"Protected“;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Different</a:t>
            </a:r>
            <a:r>
              <a:rPr sz="1600" b="1" u="sng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test1;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 </a:t>
            </a:r>
            <a:r>
              <a:rPr sz="1600" spc="60" dirty="0">
                <a:latin typeface="Cambria"/>
                <a:cs typeface="Cambria"/>
              </a:rPr>
              <a:t>ProtectedExample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 marR="1065530" indent="-36449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pr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Protected();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105" dirty="0">
                <a:latin typeface="Cambria"/>
                <a:cs typeface="Cambria"/>
              </a:rPr>
              <a:t>Sys</a:t>
            </a:r>
            <a:r>
              <a:rPr sz="1600" spc="80" dirty="0">
                <a:latin typeface="Cambria"/>
                <a:cs typeface="Cambria"/>
              </a:rPr>
              <a:t>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m.out.println(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0000"/>
                </a:solidFill>
                <a:latin typeface="Cambria"/>
                <a:cs typeface="Cambria"/>
              </a:rPr>
              <a:t>pr.</a:t>
            </a:r>
            <a:r>
              <a:rPr sz="1600" spc="7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600" spc="70" dirty="0">
                <a:solidFill>
                  <a:srgbClr val="FF0000"/>
                </a:solidFill>
                <a:latin typeface="Cambria"/>
                <a:cs typeface="Cambria"/>
              </a:rPr>
              <a:t>am</a:t>
            </a:r>
            <a:r>
              <a:rPr sz="1600" spc="5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16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);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Co</a:t>
            </a:r>
            <a:r>
              <a:rPr sz="1600" spc="60" dirty="0">
                <a:latin typeface="Cambria"/>
                <a:cs typeface="Cambria"/>
              </a:rPr>
              <a:t>m</a:t>
            </a:r>
            <a:r>
              <a:rPr sz="1600" spc="35" dirty="0">
                <a:latin typeface="Cambria"/>
                <a:cs typeface="Cambria"/>
              </a:rPr>
              <a:t>p</a:t>
            </a:r>
            <a:r>
              <a:rPr sz="1600" spc="45" dirty="0">
                <a:latin typeface="Cambria"/>
                <a:cs typeface="Cambria"/>
              </a:rPr>
              <a:t>ile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20" dirty="0">
                <a:latin typeface="Cambria"/>
                <a:cs typeface="Cambria"/>
              </a:rPr>
              <a:t>rror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5" dirty="0">
                <a:latin typeface="Cambria"/>
                <a:cs typeface="Cambria"/>
              </a:rPr>
              <a:t>}}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Same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ProtectedExample1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 marR="996950" indent="-36449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pr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Protected(); 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Sys</a:t>
            </a:r>
            <a:r>
              <a:rPr sz="1600" spc="80" dirty="0">
                <a:latin typeface="Cambria"/>
                <a:cs typeface="Cambria"/>
              </a:rPr>
              <a:t>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m.out.println(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pr.</a:t>
            </a:r>
            <a:r>
              <a:rPr sz="1600" spc="75" dirty="0">
                <a:latin typeface="Cambria"/>
                <a:cs typeface="Cambria"/>
              </a:rPr>
              <a:t>n</a:t>
            </a:r>
            <a:r>
              <a:rPr sz="1600" spc="70" dirty="0">
                <a:latin typeface="Cambria"/>
                <a:cs typeface="Cambria"/>
              </a:rPr>
              <a:t>am</a:t>
            </a:r>
            <a:r>
              <a:rPr sz="1600" spc="55" dirty="0">
                <a:latin typeface="Cambria"/>
                <a:cs typeface="Cambria"/>
              </a:rPr>
              <a:t>e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);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5" dirty="0">
                <a:latin typeface="Cambria"/>
                <a:cs typeface="Cambria"/>
              </a:rPr>
              <a:t>}}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006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/>
              <a:t>P</a:t>
            </a:r>
            <a:r>
              <a:rPr spc="275" dirty="0"/>
              <a:t>ROTECTED</a:t>
            </a:r>
            <a:r>
              <a:rPr spc="315" dirty="0"/>
              <a:t> </a:t>
            </a:r>
            <a:r>
              <a:rPr sz="3000" dirty="0"/>
              <a:t>-</a:t>
            </a:r>
            <a:r>
              <a:rPr sz="3000" spc="16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2118486"/>
            <a:ext cx="392239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Child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Different</a:t>
            </a: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test1;</a:t>
            </a:r>
            <a:endParaRPr sz="1600">
              <a:latin typeface="Cambria"/>
              <a:cs typeface="Cambria"/>
            </a:endParaRPr>
          </a:p>
          <a:p>
            <a:pPr marL="379730" marR="118110" indent="-367665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ProtectedChild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extends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ProtectedChild()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pr.</a:t>
            </a:r>
            <a:r>
              <a:rPr sz="1600" spc="75" dirty="0">
                <a:latin typeface="Cambria"/>
                <a:cs typeface="Cambria"/>
              </a:rPr>
              <a:t>n</a:t>
            </a:r>
            <a:r>
              <a:rPr sz="1600" spc="70" dirty="0">
                <a:latin typeface="Cambria"/>
                <a:cs typeface="Cambria"/>
              </a:rPr>
              <a:t>am</a:t>
            </a:r>
            <a:r>
              <a:rPr sz="1600" spc="55" dirty="0">
                <a:latin typeface="Cambria"/>
                <a:cs typeface="Cambria"/>
              </a:rPr>
              <a:t>e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“Child”</a:t>
            </a:r>
            <a:r>
              <a:rPr sz="1600" spc="4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Child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sz="16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Same</a:t>
            </a:r>
            <a:r>
              <a:rPr sz="16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Package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mbria"/>
                <a:cs typeface="Cambria"/>
              </a:rPr>
              <a:t>package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test;</a:t>
            </a:r>
            <a:endParaRPr sz="1600">
              <a:latin typeface="Cambria"/>
              <a:cs typeface="Cambria"/>
            </a:endParaRPr>
          </a:p>
          <a:p>
            <a:pPr marL="379730" marR="5080" indent="-367665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ProtectedChild1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extends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ProtectedChild1()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pr.</a:t>
            </a:r>
            <a:r>
              <a:rPr sz="1600" spc="75" dirty="0">
                <a:latin typeface="Cambria"/>
                <a:cs typeface="Cambria"/>
              </a:rPr>
              <a:t>n</a:t>
            </a:r>
            <a:r>
              <a:rPr sz="1600" spc="70" dirty="0">
                <a:latin typeface="Cambria"/>
                <a:cs typeface="Cambria"/>
              </a:rPr>
              <a:t>am</a:t>
            </a:r>
            <a:r>
              <a:rPr sz="1600" spc="55" dirty="0">
                <a:latin typeface="Cambria"/>
                <a:cs typeface="Cambria"/>
              </a:rPr>
              <a:t>e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“Child”</a:t>
            </a:r>
            <a:r>
              <a:rPr sz="1600" spc="4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294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P</a:t>
            </a:r>
            <a:r>
              <a:rPr spc="340" dirty="0"/>
              <a:t>UB</a:t>
            </a:r>
            <a:r>
              <a:rPr spc="280" dirty="0"/>
              <a:t>L</a:t>
            </a:r>
            <a:r>
              <a:rPr spc="285" dirty="0"/>
              <a:t>IC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9932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Members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declared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public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accessible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anywhere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accessible</a:t>
            </a:r>
            <a:endParaRPr sz="2400">
              <a:latin typeface="Cambria"/>
              <a:cs typeface="Cambria"/>
            </a:endParaRPr>
          </a:p>
          <a:p>
            <a:pPr marL="285115" marR="76835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5" dirty="0">
                <a:latin typeface="Cambria"/>
                <a:cs typeface="Cambria"/>
              </a:rPr>
              <a:t>All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scenario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described</a:t>
            </a:r>
            <a:r>
              <a:rPr sz="2400" spc="105" dirty="0">
                <a:latin typeface="Cambria"/>
                <a:cs typeface="Cambria"/>
              </a:rPr>
              <a:t> 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3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types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modifier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won’t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give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compile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error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59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5" dirty="0"/>
              <a:t>A</a:t>
            </a:r>
            <a:r>
              <a:rPr spc="335" dirty="0"/>
              <a:t>CCESS</a:t>
            </a:r>
            <a:r>
              <a:rPr spc="310" dirty="0"/>
              <a:t> </a:t>
            </a:r>
            <a:r>
              <a:rPr sz="3000" spc="275" dirty="0"/>
              <a:t>M</a:t>
            </a:r>
            <a:r>
              <a:rPr spc="275" dirty="0"/>
              <a:t>ODIFIER</a:t>
            </a:r>
            <a:r>
              <a:rPr spc="325" dirty="0"/>
              <a:t> </a:t>
            </a:r>
            <a:r>
              <a:rPr sz="3000" spc="295" dirty="0"/>
              <a:t>C</a:t>
            </a:r>
            <a:r>
              <a:rPr spc="295" dirty="0"/>
              <a:t>HART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089" y="2506671"/>
            <a:ext cx="7762192" cy="223931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009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R</a:t>
            </a:r>
            <a:r>
              <a:rPr spc="365" dirty="0"/>
              <a:t>E</a:t>
            </a:r>
            <a:r>
              <a:rPr spc="350" dirty="0"/>
              <a:t>C</a:t>
            </a:r>
            <a:r>
              <a:rPr spc="325" dirty="0"/>
              <a:t>URS</a:t>
            </a:r>
            <a:r>
              <a:rPr spc="170" dirty="0"/>
              <a:t>I</a:t>
            </a:r>
            <a:r>
              <a:rPr spc="310" dirty="0"/>
              <a:t>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75805" cy="511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30" dirty="0">
                <a:latin typeface="Cambria"/>
                <a:cs typeface="Cambria"/>
              </a:rPr>
              <a:t>It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85" dirty="0">
                <a:latin typeface="Cambria"/>
                <a:cs typeface="Cambria"/>
              </a:rPr>
              <a:t> calling</a:t>
            </a:r>
            <a:r>
              <a:rPr sz="2000" spc="80" dirty="0">
                <a:latin typeface="Cambria"/>
                <a:cs typeface="Cambria"/>
              </a:rPr>
              <a:t> itself.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0" dirty="0">
                <a:latin typeface="Cambria"/>
                <a:cs typeface="Cambria"/>
              </a:rPr>
              <a:t>A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recursion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has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10" dirty="0">
                <a:latin typeface="Cambria"/>
                <a:cs typeface="Cambria"/>
              </a:rPr>
              <a:t>two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parts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35" dirty="0">
                <a:latin typeface="Cambria"/>
                <a:cs typeface="Cambria"/>
              </a:rPr>
              <a:t>stop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condition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80" dirty="0">
                <a:latin typeface="Cambria"/>
                <a:cs typeface="Cambria"/>
              </a:rPr>
              <a:t>call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65" dirty="0">
                <a:latin typeface="Cambria"/>
                <a:cs typeface="Cambria"/>
              </a:rPr>
              <a:t>Recursion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expensive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procedure</a:t>
            </a:r>
            <a:r>
              <a:rPr sz="2000" spc="90" dirty="0">
                <a:latin typeface="Cambria"/>
                <a:cs typeface="Cambria"/>
              </a:rPr>
              <a:t> and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better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50" dirty="0">
                <a:latin typeface="Cambria"/>
                <a:cs typeface="Cambria"/>
              </a:rPr>
              <a:t>avoid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recursion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do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need.</a:t>
            </a:r>
            <a:endParaRPr sz="20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00" dirty="0">
                <a:latin typeface="Cambria"/>
                <a:cs typeface="Cambria"/>
              </a:rPr>
              <a:t>Example: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Factorial,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Fibonacci</a:t>
            </a:r>
            <a:endParaRPr sz="2000">
              <a:latin typeface="Cambria"/>
              <a:cs typeface="Cambria"/>
            </a:endParaRPr>
          </a:p>
          <a:p>
            <a:pPr marL="1017269" marR="3089910" indent="-273050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90" dirty="0">
                <a:latin typeface="Cambria"/>
                <a:cs typeface="Cambria"/>
              </a:rPr>
              <a:t> MyMathLibrary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factorial(int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n){</a:t>
            </a:r>
            <a:endParaRPr sz="16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  <a:spcBef>
                <a:spcPts val="5"/>
              </a:spcBef>
            </a:pPr>
            <a:r>
              <a:rPr sz="1600" spc="50" dirty="0">
                <a:latin typeface="Cambria"/>
                <a:cs typeface="Cambria"/>
              </a:rPr>
              <a:t>if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(n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&lt;=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0)</a:t>
            </a:r>
            <a:endParaRPr sz="1600">
              <a:latin typeface="Cambria"/>
              <a:cs typeface="Cambria"/>
            </a:endParaRPr>
          </a:p>
          <a:p>
            <a:pPr marL="1475740">
              <a:lnSpc>
                <a:spcPct val="100000"/>
              </a:lnSpc>
            </a:pPr>
            <a:r>
              <a:rPr sz="1600" spc="30" dirty="0">
                <a:latin typeface="Cambria"/>
                <a:cs typeface="Cambria"/>
              </a:rPr>
              <a:t>re</a:t>
            </a:r>
            <a:r>
              <a:rPr sz="1600" spc="60" dirty="0">
                <a:latin typeface="Cambria"/>
                <a:cs typeface="Cambria"/>
              </a:rPr>
              <a:t>tur</a:t>
            </a:r>
            <a:r>
              <a:rPr sz="1600" spc="85" dirty="0">
                <a:latin typeface="Cambria"/>
                <a:cs typeface="Cambria"/>
              </a:rPr>
              <a:t>n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spc="20" dirty="0">
                <a:latin typeface="Cambria"/>
                <a:cs typeface="Cambria"/>
              </a:rPr>
              <a:t>o</a:t>
            </a:r>
            <a:r>
              <a:rPr sz="1600" spc="25" dirty="0">
                <a:latin typeface="Cambria"/>
                <a:cs typeface="Cambria"/>
              </a:rPr>
              <a:t>p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55" dirty="0">
                <a:latin typeface="Cambria"/>
                <a:cs typeface="Cambria"/>
              </a:rPr>
              <a:t>n</a:t>
            </a:r>
            <a:r>
              <a:rPr sz="1600" spc="45" dirty="0">
                <a:latin typeface="Cambria"/>
                <a:cs typeface="Cambria"/>
              </a:rPr>
              <a:t>d</a:t>
            </a:r>
            <a:r>
              <a:rPr sz="1600" spc="65" dirty="0">
                <a:latin typeface="Cambria"/>
                <a:cs typeface="Cambria"/>
              </a:rPr>
              <a:t>iti</a:t>
            </a:r>
            <a:r>
              <a:rPr sz="1600" spc="-55" dirty="0">
                <a:latin typeface="Cambria"/>
                <a:cs typeface="Cambria"/>
              </a:rPr>
              <a:t>o</a:t>
            </a:r>
            <a:r>
              <a:rPr sz="1600" spc="80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z="1600" spc="55" dirty="0">
                <a:latin typeface="Cambria"/>
                <a:cs typeface="Cambria"/>
              </a:rPr>
              <a:t>return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i="1" spc="114" dirty="0">
                <a:latin typeface="Cambria"/>
                <a:cs typeface="Cambria"/>
              </a:rPr>
              <a:t>n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*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i="1" spc="35" dirty="0">
                <a:latin typeface="Cambria"/>
                <a:cs typeface="Cambria"/>
              </a:rPr>
              <a:t>factorial(n-1);</a:t>
            </a:r>
            <a:r>
              <a:rPr sz="1600" i="1" spc="155" dirty="0">
                <a:latin typeface="Cambria"/>
                <a:cs typeface="Cambria"/>
              </a:rPr>
              <a:t> </a:t>
            </a:r>
            <a:r>
              <a:rPr sz="1600" i="1" spc="220" dirty="0">
                <a:latin typeface="Cambria"/>
                <a:cs typeface="Cambria"/>
              </a:rPr>
              <a:t>//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call</a:t>
            </a:r>
            <a:r>
              <a:rPr sz="1600" i="1" spc="120" dirty="0">
                <a:latin typeface="Cambria"/>
                <a:cs typeface="Cambria"/>
              </a:rPr>
              <a:t> </a:t>
            </a:r>
            <a:r>
              <a:rPr sz="1600" i="1" spc="55" dirty="0">
                <a:latin typeface="Cambria"/>
                <a:cs typeface="Cambria"/>
              </a:rPr>
              <a:t>itself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199515" marR="1077595" indent="-182880">
              <a:lnSpc>
                <a:spcPct val="100000"/>
              </a:lnSpc>
            </a:pPr>
            <a:r>
              <a:rPr sz="1600" spc="40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main(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String[]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){ 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System.</a:t>
            </a:r>
            <a:r>
              <a:rPr sz="1600" i="1" spc="65" dirty="0">
                <a:latin typeface="Cambria"/>
                <a:cs typeface="Cambria"/>
              </a:rPr>
              <a:t>out.print("Factorial</a:t>
            </a:r>
            <a:r>
              <a:rPr sz="1600" i="1" spc="135" dirty="0">
                <a:latin typeface="Cambria"/>
                <a:cs typeface="Cambria"/>
              </a:rPr>
              <a:t> </a:t>
            </a:r>
            <a:r>
              <a:rPr sz="1600" i="1" spc="25" dirty="0">
                <a:latin typeface="Cambria"/>
                <a:cs typeface="Cambria"/>
              </a:rPr>
              <a:t>of</a:t>
            </a:r>
            <a:r>
              <a:rPr sz="1600" i="1" spc="90" dirty="0">
                <a:latin typeface="Cambria"/>
                <a:cs typeface="Cambria"/>
              </a:rPr>
              <a:t> </a:t>
            </a:r>
            <a:r>
              <a:rPr sz="1600" i="1" spc="40" dirty="0">
                <a:latin typeface="Cambria"/>
                <a:cs typeface="Cambria"/>
              </a:rPr>
              <a:t>5</a:t>
            </a:r>
            <a:r>
              <a:rPr sz="1600" i="1" spc="95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is: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15" dirty="0">
                <a:latin typeface="Cambria"/>
                <a:cs typeface="Cambria"/>
              </a:rPr>
              <a:t>"</a:t>
            </a:r>
            <a:r>
              <a:rPr sz="1600" i="1" spc="90" dirty="0">
                <a:latin typeface="Cambria"/>
                <a:cs typeface="Cambria"/>
              </a:rPr>
              <a:t> </a:t>
            </a:r>
            <a:r>
              <a:rPr sz="1600" i="1" spc="120" dirty="0">
                <a:latin typeface="Cambria"/>
                <a:cs typeface="Cambria"/>
              </a:rPr>
              <a:t>+</a:t>
            </a:r>
            <a:r>
              <a:rPr sz="1600" i="1" spc="85" dirty="0">
                <a:latin typeface="Cambria"/>
                <a:cs typeface="Cambria"/>
              </a:rPr>
              <a:t> </a:t>
            </a:r>
            <a:r>
              <a:rPr sz="1600" i="1" spc="25" dirty="0">
                <a:latin typeface="Cambria"/>
                <a:cs typeface="Cambria"/>
              </a:rPr>
              <a:t>factorial(5)); </a:t>
            </a:r>
            <a:r>
              <a:rPr sz="1600" i="1" spc="-3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System.</a:t>
            </a:r>
            <a:r>
              <a:rPr sz="1600" i="1" spc="65" dirty="0">
                <a:latin typeface="Cambria"/>
                <a:cs typeface="Cambria"/>
              </a:rPr>
              <a:t>out.print("Factorial</a:t>
            </a:r>
            <a:r>
              <a:rPr sz="1600" i="1" spc="135" dirty="0">
                <a:latin typeface="Cambria"/>
                <a:cs typeface="Cambria"/>
              </a:rPr>
              <a:t> </a:t>
            </a:r>
            <a:r>
              <a:rPr sz="1600" i="1" spc="25" dirty="0">
                <a:latin typeface="Cambria"/>
                <a:cs typeface="Cambria"/>
              </a:rPr>
              <a:t>of</a:t>
            </a:r>
            <a:r>
              <a:rPr sz="1600" i="1" spc="90" dirty="0">
                <a:latin typeface="Cambria"/>
                <a:cs typeface="Cambria"/>
              </a:rPr>
              <a:t> </a:t>
            </a:r>
            <a:r>
              <a:rPr sz="1600" i="1" spc="40" dirty="0">
                <a:latin typeface="Cambria"/>
                <a:cs typeface="Cambria"/>
              </a:rPr>
              <a:t>6</a:t>
            </a:r>
            <a:r>
              <a:rPr sz="1600" i="1" spc="95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is: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15" dirty="0">
                <a:latin typeface="Cambria"/>
                <a:cs typeface="Cambria"/>
              </a:rPr>
              <a:t>"</a:t>
            </a:r>
            <a:r>
              <a:rPr sz="1600" i="1" spc="90" dirty="0">
                <a:latin typeface="Cambria"/>
                <a:cs typeface="Cambria"/>
              </a:rPr>
              <a:t> </a:t>
            </a:r>
            <a:r>
              <a:rPr sz="1600" i="1" spc="120" dirty="0">
                <a:latin typeface="Cambria"/>
                <a:cs typeface="Cambria"/>
              </a:rPr>
              <a:t>+</a:t>
            </a:r>
            <a:r>
              <a:rPr sz="1600" i="1" spc="85" dirty="0">
                <a:latin typeface="Cambria"/>
                <a:cs typeface="Cambria"/>
              </a:rPr>
              <a:t> </a:t>
            </a:r>
            <a:r>
              <a:rPr sz="1600" i="1" spc="25" dirty="0">
                <a:latin typeface="Cambria"/>
                <a:cs typeface="Cambria"/>
              </a:rPr>
              <a:t>factorial(6));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3136772"/>
            <a:ext cx="3779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V</a:t>
            </a:r>
            <a:r>
              <a:rPr spc="265" dirty="0"/>
              <a:t>ARIABLE</a:t>
            </a:r>
            <a:r>
              <a:rPr spc="325" dirty="0"/>
              <a:t> </a:t>
            </a:r>
            <a:r>
              <a:rPr sz="3000" spc="305" dirty="0"/>
              <a:t>A</a:t>
            </a:r>
            <a:r>
              <a:rPr spc="305" dirty="0"/>
              <a:t>RGUMENT</a:t>
            </a:r>
            <a:endParaRPr sz="30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30426"/>
            <a:ext cx="7235825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Use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array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pass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variable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number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arguments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method.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60"/>
              </a:lnSpc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-3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This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old-style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approach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variable-length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arguments.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20"/>
              </a:lnSpc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PassArray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288290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void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vaTest(int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v[])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System.out.print("Number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args: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v.length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Contents: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");</a:t>
            </a:r>
            <a:endParaRPr sz="16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  <a:spcBef>
                <a:spcPts val="5"/>
              </a:spcBef>
            </a:pPr>
            <a:r>
              <a:rPr sz="1600" spc="25" dirty="0">
                <a:latin typeface="Cambria"/>
                <a:cs typeface="Cambria"/>
              </a:rPr>
              <a:t>for(int</a:t>
            </a:r>
            <a:r>
              <a:rPr sz="1600" spc="85" dirty="0">
                <a:latin typeface="Cambria"/>
                <a:cs typeface="Cambria"/>
              </a:rPr>
              <a:t> x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: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v)</a:t>
            </a:r>
            <a:endParaRPr sz="1600">
              <a:latin typeface="Cambria"/>
              <a:cs typeface="Cambria"/>
            </a:endParaRPr>
          </a:p>
          <a:p>
            <a:pPr marL="654050" marR="4048760" indent="182245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System.out.print(x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");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System.out.println();</a:t>
            </a:r>
            <a:endParaRPr sz="1600">
              <a:latin typeface="Cambria"/>
              <a:cs typeface="Cambria"/>
            </a:endParaRPr>
          </a:p>
          <a:p>
            <a:pPr marL="28829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28829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main(String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args[])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-32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Notice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how</a:t>
            </a:r>
            <a:r>
              <a:rPr sz="1600" spc="90" dirty="0">
                <a:latin typeface="Cambria"/>
                <a:cs typeface="Cambria"/>
              </a:rPr>
              <a:t> an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array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must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be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created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hold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the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arguments.</a:t>
            </a:r>
            <a:endParaRPr sz="1600">
              <a:latin typeface="Cambria"/>
              <a:cs typeface="Cambria"/>
            </a:endParaRPr>
          </a:p>
          <a:p>
            <a:pPr marL="654050">
              <a:lnSpc>
                <a:spcPct val="100000"/>
              </a:lnSpc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n1[]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10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};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848" y="4618482"/>
            <a:ext cx="20021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n2[]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1,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2,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};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n3[]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}; 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5" dirty="0">
                <a:latin typeface="Cambria"/>
                <a:cs typeface="Cambria"/>
              </a:rPr>
              <a:t>t(n1</a:t>
            </a:r>
            <a:r>
              <a:rPr sz="1600" spc="-10" dirty="0">
                <a:latin typeface="Cambria"/>
                <a:cs typeface="Cambria"/>
              </a:rPr>
              <a:t>)</a:t>
            </a:r>
            <a:r>
              <a:rPr sz="1600" spc="20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arg 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5" dirty="0">
                <a:latin typeface="Cambria"/>
                <a:cs typeface="Cambria"/>
              </a:rPr>
              <a:t>t(n2</a:t>
            </a:r>
            <a:r>
              <a:rPr sz="1600" spc="-10" dirty="0">
                <a:latin typeface="Cambria"/>
                <a:cs typeface="Cambria"/>
              </a:rPr>
              <a:t>)</a:t>
            </a:r>
            <a:r>
              <a:rPr sz="1600" spc="20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args 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5" dirty="0">
                <a:latin typeface="Cambria"/>
                <a:cs typeface="Cambria"/>
              </a:rPr>
              <a:t>t(n3</a:t>
            </a:r>
            <a:r>
              <a:rPr sz="1600" spc="-10" dirty="0">
                <a:latin typeface="Cambria"/>
                <a:cs typeface="Cambria"/>
              </a:rPr>
              <a:t>)</a:t>
            </a:r>
            <a:r>
              <a:rPr sz="1600" spc="20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no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837935"/>
            <a:ext cx="368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74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V</a:t>
            </a:r>
            <a:r>
              <a:rPr spc="265" dirty="0"/>
              <a:t>ARIABLE</a:t>
            </a:r>
            <a:r>
              <a:rPr spc="350" dirty="0"/>
              <a:t> </a:t>
            </a:r>
            <a:r>
              <a:rPr sz="3000" spc="305" dirty="0"/>
              <a:t>A</a:t>
            </a:r>
            <a:r>
              <a:rPr spc="305" dirty="0"/>
              <a:t>RGUMENT</a:t>
            </a:r>
            <a:r>
              <a:rPr spc="285" dirty="0"/>
              <a:t> </a:t>
            </a:r>
            <a:r>
              <a:rPr sz="3000" spc="165" dirty="0"/>
              <a:t>–</a:t>
            </a:r>
            <a:r>
              <a:rPr sz="3000" spc="175" dirty="0"/>
              <a:t> </a:t>
            </a:r>
            <a:r>
              <a:rPr sz="3000" spc="315" dirty="0"/>
              <a:t>O</a:t>
            </a:r>
            <a:r>
              <a:rPr spc="315" dirty="0"/>
              <a:t>LD</a:t>
            </a:r>
            <a:r>
              <a:rPr spc="310" dirty="0"/>
              <a:t> </a:t>
            </a:r>
            <a:r>
              <a:rPr sz="3000" spc="280" dirty="0"/>
              <a:t>A</a:t>
            </a:r>
            <a:r>
              <a:rPr spc="280" dirty="0"/>
              <a:t>PPROACH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4724400" y="4800600"/>
            <a:ext cx="2879725" cy="10160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Output: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args: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Contents: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  <a:p>
            <a:pPr marL="92075" marR="1111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args: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Contents: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args: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Contents: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967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V</a:t>
            </a:r>
            <a:r>
              <a:rPr spc="265" dirty="0"/>
              <a:t>ARIABLE</a:t>
            </a:r>
            <a:r>
              <a:rPr spc="350" dirty="0"/>
              <a:t> </a:t>
            </a:r>
            <a:r>
              <a:rPr sz="3000" spc="305" dirty="0"/>
              <a:t>A</a:t>
            </a:r>
            <a:r>
              <a:rPr spc="305" dirty="0"/>
              <a:t>RGUMENT</a:t>
            </a:r>
            <a:r>
              <a:rPr spc="285" dirty="0"/>
              <a:t> </a:t>
            </a:r>
            <a:r>
              <a:rPr sz="3000" spc="165" dirty="0"/>
              <a:t>–</a:t>
            </a:r>
            <a:r>
              <a:rPr sz="3000" spc="175" dirty="0"/>
              <a:t> </a:t>
            </a:r>
            <a:r>
              <a:rPr sz="3000" spc="295" dirty="0"/>
              <a:t>N</a:t>
            </a:r>
            <a:r>
              <a:rPr spc="295" dirty="0"/>
              <a:t>EW</a:t>
            </a:r>
            <a:r>
              <a:rPr spc="305" dirty="0"/>
              <a:t> </a:t>
            </a:r>
            <a:r>
              <a:rPr sz="3000" spc="280" dirty="0"/>
              <a:t>A</a:t>
            </a:r>
            <a:r>
              <a:rPr spc="280" dirty="0"/>
              <a:t>PPROACH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097395" cy="4583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65" dirty="0">
                <a:latin typeface="Cambria"/>
                <a:cs typeface="Cambria"/>
              </a:rPr>
              <a:t>Introduced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5.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15" dirty="0">
                <a:latin typeface="Cambria"/>
                <a:cs typeface="Cambria"/>
              </a:rPr>
              <a:t>Can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variable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argument.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feature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called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b="1" i="1" spc="150" dirty="0">
                <a:latin typeface="Cambria"/>
                <a:cs typeface="Cambria"/>
              </a:rPr>
              <a:t>varargs</a:t>
            </a:r>
            <a:r>
              <a:rPr sz="2400" b="1" i="1" spc="140" dirty="0">
                <a:latin typeface="Cambria"/>
                <a:cs typeface="Cambria"/>
              </a:rPr>
              <a:t> </a:t>
            </a:r>
            <a:r>
              <a:rPr sz="2400" i="1" spc="30" dirty="0">
                <a:latin typeface="Cambria"/>
                <a:cs typeface="Cambria"/>
              </a:rPr>
              <a:t>-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short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i="1" spc="90" dirty="0">
                <a:latin typeface="Cambria"/>
                <a:cs typeface="Cambria"/>
              </a:rPr>
              <a:t>variable-length</a:t>
            </a:r>
            <a:r>
              <a:rPr sz="2400" i="1" spc="75" dirty="0">
                <a:latin typeface="Cambria"/>
                <a:cs typeface="Cambria"/>
              </a:rPr>
              <a:t> </a:t>
            </a:r>
            <a:r>
              <a:rPr sz="2400" i="1" spc="110" dirty="0">
                <a:latin typeface="Cambria"/>
                <a:cs typeface="Cambria"/>
              </a:rPr>
              <a:t>arguments.</a:t>
            </a:r>
            <a:endParaRPr sz="2400">
              <a:latin typeface="Cambria"/>
              <a:cs typeface="Cambria"/>
            </a:endParaRPr>
          </a:p>
          <a:p>
            <a:pPr marL="285115" marR="24066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i="1" spc="275" dirty="0">
                <a:latin typeface="Cambria"/>
                <a:cs typeface="Cambria"/>
              </a:rPr>
              <a:t>A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method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80" dirty="0">
                <a:latin typeface="Cambria"/>
                <a:cs typeface="Cambria"/>
              </a:rPr>
              <a:t>that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70" dirty="0">
                <a:latin typeface="Cambria"/>
                <a:cs typeface="Cambria"/>
              </a:rPr>
              <a:t>takes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a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variable</a:t>
            </a:r>
            <a:r>
              <a:rPr sz="2400" i="1" spc="105" dirty="0"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number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 </a:t>
            </a:r>
            <a:r>
              <a:rPr sz="2400" i="1" spc="45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arguments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145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called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variable-arity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i="1" spc="105" dirty="0">
                <a:latin typeface="Cambria"/>
                <a:cs typeface="Cambria"/>
              </a:rPr>
              <a:t>method,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35" dirty="0">
                <a:latin typeface="Cambria"/>
                <a:cs typeface="Cambria"/>
              </a:rPr>
              <a:t>or </a:t>
            </a:r>
            <a:r>
              <a:rPr sz="2400" i="1" spc="-515" dirty="0">
                <a:latin typeface="Cambria"/>
                <a:cs typeface="Cambria"/>
              </a:rPr>
              <a:t> </a:t>
            </a:r>
            <a:r>
              <a:rPr sz="2400" i="1" spc="145" dirty="0">
                <a:latin typeface="Cambria"/>
                <a:cs typeface="Cambria"/>
              </a:rPr>
              <a:t>simply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a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varargs </a:t>
            </a:r>
            <a:r>
              <a:rPr sz="2400" i="1" spc="105" dirty="0">
                <a:latin typeface="Cambria"/>
                <a:cs typeface="Cambria"/>
              </a:rPr>
              <a:t>method.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ts val="2870"/>
              </a:lnSpc>
              <a:spcBef>
                <a:spcPts val="72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variable-length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argument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specified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three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periods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(</a:t>
            </a:r>
            <a:r>
              <a:rPr sz="2400" b="1" spc="125" dirty="0">
                <a:latin typeface="Cambria"/>
                <a:cs typeface="Cambria"/>
              </a:rPr>
              <a:t>…).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Example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static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void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vaTest(int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75" dirty="0">
                <a:latin typeface="Cambria"/>
                <a:cs typeface="Cambria"/>
              </a:rPr>
              <a:t>...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v)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{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argument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v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act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array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32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0" dirty="0"/>
              <a:t>V</a:t>
            </a:r>
            <a:r>
              <a:rPr spc="280" dirty="0"/>
              <a:t>ARARG</a:t>
            </a:r>
            <a:r>
              <a:rPr spc="295" dirty="0"/>
              <a:t> </a:t>
            </a:r>
            <a:r>
              <a:rPr sz="3000" dirty="0"/>
              <a:t>-</a:t>
            </a:r>
            <a:r>
              <a:rPr sz="3000" spc="155" dirty="0"/>
              <a:t> </a:t>
            </a:r>
            <a:r>
              <a:rPr spc="295" dirty="0"/>
              <a:t>EXAMPLE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6423025" cy="465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6330">
              <a:lnSpc>
                <a:spcPct val="100000"/>
              </a:lnSpc>
              <a:spcBef>
                <a:spcPts val="95"/>
              </a:spcBef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70" dirty="0">
                <a:latin typeface="Cambria"/>
                <a:cs typeface="Cambria"/>
              </a:rPr>
              <a:t>D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40" dirty="0">
                <a:latin typeface="Cambria"/>
                <a:cs typeface="Cambria"/>
              </a:rPr>
              <a:t>mon</a:t>
            </a:r>
            <a:r>
              <a:rPr sz="1600" spc="30" dirty="0">
                <a:latin typeface="Cambria"/>
                <a:cs typeface="Cambria"/>
              </a:rPr>
              <a:t>s</a:t>
            </a:r>
            <a:r>
              <a:rPr sz="1600" spc="75" dirty="0">
                <a:latin typeface="Cambria"/>
                <a:cs typeface="Cambria"/>
              </a:rPr>
              <a:t>tra</a:t>
            </a:r>
            <a:r>
              <a:rPr sz="1600" spc="65" dirty="0">
                <a:latin typeface="Cambria"/>
                <a:cs typeface="Cambria"/>
              </a:rPr>
              <a:t>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50" dirty="0">
                <a:latin typeface="Cambria"/>
                <a:cs typeface="Cambria"/>
              </a:rPr>
              <a:t>ariabl</a:t>
            </a:r>
            <a:r>
              <a:rPr sz="1600" spc="85" dirty="0">
                <a:latin typeface="Cambria"/>
                <a:cs typeface="Cambria"/>
              </a:rPr>
              <a:t>e</a:t>
            </a:r>
            <a:r>
              <a:rPr sz="1600" spc="-5" dirty="0">
                <a:latin typeface="Cambria"/>
                <a:cs typeface="Cambria"/>
              </a:rPr>
              <a:t>-</a:t>
            </a:r>
            <a:r>
              <a:rPr sz="1600" spc="30" dirty="0">
                <a:latin typeface="Cambria"/>
                <a:cs typeface="Cambria"/>
              </a:rPr>
              <a:t>l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75" dirty="0">
                <a:latin typeface="Cambria"/>
                <a:cs typeface="Cambria"/>
              </a:rPr>
              <a:t>n</a:t>
            </a:r>
            <a:r>
              <a:rPr sz="1600" spc="55" dirty="0">
                <a:latin typeface="Cambria"/>
                <a:cs typeface="Cambria"/>
              </a:rPr>
              <a:t>g</a:t>
            </a:r>
            <a:r>
              <a:rPr sz="1600" spc="60" dirty="0">
                <a:latin typeface="Cambria"/>
                <a:cs typeface="Cambria"/>
              </a:rPr>
              <a:t>t</a:t>
            </a:r>
            <a:r>
              <a:rPr sz="1600" spc="105" dirty="0">
                <a:latin typeface="Cambria"/>
                <a:cs typeface="Cambria"/>
              </a:rPr>
              <a:t>h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arg</a:t>
            </a:r>
            <a:r>
              <a:rPr sz="1600" spc="70" dirty="0">
                <a:latin typeface="Cambria"/>
                <a:cs typeface="Cambria"/>
              </a:rPr>
              <a:t>u</a:t>
            </a:r>
            <a:r>
              <a:rPr sz="1600" spc="95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70" dirty="0">
                <a:latin typeface="Cambria"/>
                <a:cs typeface="Cambria"/>
              </a:rPr>
              <a:t>nts</a:t>
            </a:r>
            <a:r>
              <a:rPr sz="1600" spc="120" dirty="0">
                <a:latin typeface="Cambria"/>
                <a:cs typeface="Cambria"/>
              </a:rPr>
              <a:t>. 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VarArgs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06680" marR="3552190">
              <a:lnSpc>
                <a:spcPct val="100000"/>
              </a:lnSpc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35" dirty="0">
                <a:latin typeface="Cambria"/>
                <a:cs typeface="Cambria"/>
              </a:rPr>
              <a:t>t(</a:t>
            </a:r>
            <a:r>
              <a:rPr sz="1600" spc="-30" dirty="0">
                <a:latin typeface="Cambria"/>
                <a:cs typeface="Cambria"/>
              </a:rPr>
              <a:t>)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now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us</a:t>
            </a:r>
            <a:r>
              <a:rPr sz="1600" spc="5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65" dirty="0">
                <a:latin typeface="Cambria"/>
                <a:cs typeface="Cambria"/>
              </a:rPr>
              <a:t>ararg</a:t>
            </a:r>
            <a:r>
              <a:rPr sz="1600" spc="120" dirty="0">
                <a:latin typeface="Cambria"/>
                <a:cs typeface="Cambria"/>
              </a:rPr>
              <a:t>. 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vaTest(int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...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v)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471170" marR="5080">
              <a:lnSpc>
                <a:spcPct val="100000"/>
              </a:lnSpc>
              <a:spcBef>
                <a:spcPts val="5"/>
              </a:spcBef>
            </a:pPr>
            <a:r>
              <a:rPr sz="1600" spc="60" dirty="0">
                <a:latin typeface="Cambria"/>
                <a:cs typeface="Cambria"/>
              </a:rPr>
              <a:t>System.out.print("Number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args: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v.length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Contents: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");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for(int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x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: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v)</a:t>
            </a:r>
            <a:endParaRPr sz="1600">
              <a:latin typeface="Cambria"/>
              <a:cs typeface="Cambria"/>
            </a:endParaRPr>
          </a:p>
          <a:p>
            <a:pPr marL="471170" marR="3418840" indent="182880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System.out.print(x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");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System.out.println();</a:t>
            </a:r>
            <a:endParaRPr sz="1600">
              <a:latin typeface="Cambria"/>
              <a:cs typeface="Cambria"/>
            </a:endParaRPr>
          </a:p>
          <a:p>
            <a:pPr marL="10668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0668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main(String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args[])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471170">
              <a:lnSpc>
                <a:spcPct val="100000"/>
              </a:lnSpc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Noti</a:t>
            </a:r>
            <a:r>
              <a:rPr sz="1600" spc="10" dirty="0">
                <a:latin typeface="Cambria"/>
                <a:cs typeface="Cambria"/>
              </a:rPr>
              <a:t>ce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how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35" dirty="0">
                <a:latin typeface="Cambria"/>
                <a:cs typeface="Cambria"/>
              </a:rPr>
              <a:t>t(</a:t>
            </a:r>
            <a:r>
              <a:rPr sz="1600" spc="-30" dirty="0">
                <a:latin typeface="Cambria"/>
                <a:cs typeface="Cambria"/>
              </a:rPr>
              <a:t>)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can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be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call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25" dirty="0">
                <a:latin typeface="Cambria"/>
                <a:cs typeface="Cambria"/>
              </a:rPr>
              <a:t>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</a:t>
            </a:r>
            <a:r>
              <a:rPr sz="1600" spc="75" dirty="0">
                <a:latin typeface="Cambria"/>
                <a:cs typeface="Cambria"/>
              </a:rPr>
              <a:t>ith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  <a:p>
            <a:pPr marL="471170" marR="2861945">
              <a:lnSpc>
                <a:spcPct val="100000"/>
              </a:lnSpc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50" dirty="0">
                <a:latin typeface="Cambria"/>
                <a:cs typeface="Cambria"/>
              </a:rPr>
              <a:t>ariabl</a:t>
            </a:r>
            <a:r>
              <a:rPr sz="1600" spc="65" dirty="0">
                <a:latin typeface="Cambria"/>
                <a:cs typeface="Cambria"/>
              </a:rPr>
              <a:t>e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n</a:t>
            </a:r>
            <a:r>
              <a:rPr sz="1600" spc="75" dirty="0">
                <a:latin typeface="Cambria"/>
                <a:cs typeface="Cambria"/>
              </a:rPr>
              <a:t>u</a:t>
            </a:r>
            <a:r>
              <a:rPr sz="1600" spc="35" dirty="0">
                <a:latin typeface="Cambria"/>
                <a:cs typeface="Cambria"/>
              </a:rPr>
              <a:t>mbe</a:t>
            </a:r>
            <a:r>
              <a:rPr sz="1600" spc="25" dirty="0">
                <a:latin typeface="Cambria"/>
                <a:cs typeface="Cambria"/>
              </a:rPr>
              <a:t>r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o</a:t>
            </a:r>
            <a:r>
              <a:rPr sz="1600" spc="45" dirty="0">
                <a:latin typeface="Cambria"/>
                <a:cs typeface="Cambria"/>
              </a:rPr>
              <a:t>f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arg</a:t>
            </a:r>
            <a:r>
              <a:rPr sz="1600" spc="70" dirty="0">
                <a:latin typeface="Cambria"/>
                <a:cs typeface="Cambria"/>
              </a:rPr>
              <a:t>u</a:t>
            </a:r>
            <a:r>
              <a:rPr sz="1600" spc="95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70" dirty="0">
                <a:latin typeface="Cambria"/>
                <a:cs typeface="Cambria"/>
              </a:rPr>
              <a:t>nts</a:t>
            </a:r>
            <a:r>
              <a:rPr sz="1600" spc="120" dirty="0">
                <a:latin typeface="Cambria"/>
                <a:cs typeface="Cambria"/>
              </a:rPr>
              <a:t>. 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15" dirty="0">
                <a:latin typeface="Cambria"/>
                <a:cs typeface="Cambria"/>
              </a:rPr>
              <a:t>t(10)</a:t>
            </a:r>
            <a:r>
              <a:rPr sz="1600" spc="-10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arg</a:t>
            </a:r>
            <a:endParaRPr sz="1600">
              <a:latin typeface="Cambria"/>
              <a:cs typeface="Cambria"/>
            </a:endParaRPr>
          </a:p>
          <a:p>
            <a:pPr marL="471170" marR="3749040">
              <a:lnSpc>
                <a:spcPct val="100000"/>
              </a:lnSpc>
              <a:spcBef>
                <a:spcPts val="5"/>
              </a:spcBef>
            </a:pP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25" dirty="0">
                <a:latin typeface="Cambria"/>
                <a:cs typeface="Cambria"/>
              </a:rPr>
              <a:t>t(1</a:t>
            </a:r>
            <a:r>
              <a:rPr sz="1600" spc="15" dirty="0">
                <a:latin typeface="Cambria"/>
                <a:cs typeface="Cambria"/>
              </a:rPr>
              <a:t>,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2</a:t>
            </a:r>
            <a:r>
              <a:rPr sz="1600" spc="30" dirty="0">
                <a:latin typeface="Cambria"/>
                <a:cs typeface="Cambria"/>
              </a:rPr>
              <a:t>,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3)</a:t>
            </a:r>
            <a:r>
              <a:rPr sz="1600" spc="-1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args 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75" dirty="0">
                <a:latin typeface="Cambria"/>
                <a:cs typeface="Cambria"/>
              </a:rPr>
              <a:t>aTe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-25" dirty="0">
                <a:latin typeface="Cambria"/>
                <a:cs typeface="Cambria"/>
              </a:rPr>
              <a:t>t()</a:t>
            </a:r>
            <a:r>
              <a:rPr sz="1600" spc="-15" dirty="0">
                <a:latin typeface="Cambria"/>
                <a:cs typeface="Cambria"/>
              </a:rPr>
              <a:t>;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no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args</a:t>
            </a:r>
            <a:endParaRPr sz="1600">
              <a:latin typeface="Cambria"/>
              <a:cs typeface="Cambria"/>
            </a:endParaRPr>
          </a:p>
          <a:p>
            <a:pPr marL="10668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80" dirty="0">
                <a:latin typeface="Cambria"/>
                <a:cs typeface="Cambria"/>
              </a:rPr>
              <a:t>Output: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Same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as </a:t>
            </a:r>
            <a:r>
              <a:rPr sz="1600" spc="10" dirty="0">
                <a:latin typeface="Cambria"/>
                <a:cs typeface="Cambria"/>
              </a:rPr>
              <a:t>before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78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V</a:t>
            </a:r>
            <a:r>
              <a:rPr spc="265" dirty="0"/>
              <a:t>ARIABLE</a:t>
            </a:r>
            <a:r>
              <a:rPr spc="320" dirty="0"/>
              <a:t> </a:t>
            </a:r>
            <a:r>
              <a:rPr sz="3000" spc="305" dirty="0"/>
              <a:t>A</a:t>
            </a:r>
            <a:r>
              <a:rPr spc="305" dirty="0"/>
              <a:t>RGUMENT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720330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“normal”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parameters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along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variable-length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parameter.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However,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variable-length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parameter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last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parameter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declared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method.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example,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65" dirty="0">
                <a:latin typeface="Cambria"/>
                <a:cs typeface="Cambria"/>
              </a:rPr>
              <a:t>Following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method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declaration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perfectly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acceptable: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1010"/>
              </a:spcBef>
            </a:pP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95" dirty="0">
                <a:latin typeface="Cambria"/>
                <a:cs typeface="Cambria"/>
              </a:rPr>
              <a:t> </a:t>
            </a:r>
            <a:r>
              <a:rPr sz="1600" i="1" spc="50" dirty="0">
                <a:latin typeface="Cambria"/>
                <a:cs typeface="Cambria"/>
              </a:rPr>
              <a:t>doIt(int</a:t>
            </a:r>
            <a:r>
              <a:rPr sz="1600" i="1" spc="125" dirty="0">
                <a:latin typeface="Cambria"/>
                <a:cs typeface="Cambria"/>
              </a:rPr>
              <a:t> </a:t>
            </a:r>
            <a:r>
              <a:rPr sz="1600" i="1" spc="95" dirty="0">
                <a:latin typeface="Cambria"/>
                <a:cs typeface="Cambria"/>
              </a:rPr>
              <a:t>a,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85" dirty="0">
                <a:latin typeface="Cambria"/>
                <a:cs typeface="Cambria"/>
              </a:rPr>
              <a:t>b,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60" dirty="0">
                <a:latin typeface="Cambria"/>
                <a:cs typeface="Cambria"/>
              </a:rPr>
              <a:t>double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c,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14" dirty="0">
                <a:latin typeface="Cambria"/>
                <a:cs typeface="Cambria"/>
              </a:rPr>
              <a:t> </a:t>
            </a:r>
            <a:r>
              <a:rPr sz="1600" i="1" spc="120" dirty="0">
                <a:latin typeface="Cambria"/>
                <a:cs typeface="Cambria"/>
              </a:rPr>
              <a:t>...</a:t>
            </a:r>
            <a:r>
              <a:rPr sz="1600" i="1" spc="114" dirty="0">
                <a:latin typeface="Cambria"/>
                <a:cs typeface="Cambria"/>
              </a:rPr>
              <a:t> </a:t>
            </a:r>
            <a:r>
              <a:rPr sz="1600" i="1" spc="55" dirty="0">
                <a:latin typeface="Cambria"/>
                <a:cs typeface="Cambria"/>
              </a:rPr>
              <a:t>vals)</a:t>
            </a:r>
            <a:r>
              <a:rPr sz="1600" i="1" spc="120" dirty="0">
                <a:latin typeface="Cambria"/>
                <a:cs typeface="Cambria"/>
              </a:rPr>
              <a:t> </a:t>
            </a:r>
            <a:r>
              <a:rPr sz="1600" i="1" spc="-7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65" dirty="0">
                <a:latin typeface="Cambria"/>
                <a:cs typeface="Cambria"/>
              </a:rPr>
              <a:t>Inacceptable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1000"/>
              </a:spcBef>
            </a:pP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50" dirty="0">
                <a:latin typeface="Cambria"/>
                <a:cs typeface="Cambria"/>
              </a:rPr>
              <a:t>doIt(int</a:t>
            </a:r>
            <a:r>
              <a:rPr sz="1600" i="1" spc="125" dirty="0">
                <a:latin typeface="Cambria"/>
                <a:cs typeface="Cambria"/>
              </a:rPr>
              <a:t> </a:t>
            </a:r>
            <a:r>
              <a:rPr sz="1600" i="1" spc="95" dirty="0">
                <a:latin typeface="Cambria"/>
                <a:cs typeface="Cambria"/>
              </a:rPr>
              <a:t>a,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85" dirty="0">
                <a:latin typeface="Cambria"/>
                <a:cs typeface="Cambria"/>
              </a:rPr>
              <a:t>b,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60" dirty="0">
                <a:latin typeface="Cambria"/>
                <a:cs typeface="Cambria"/>
              </a:rPr>
              <a:t>double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c,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20" dirty="0">
                <a:latin typeface="Cambria"/>
                <a:cs typeface="Cambria"/>
              </a:rPr>
              <a:t> ...</a:t>
            </a:r>
            <a:r>
              <a:rPr sz="1600" i="1" spc="114" dirty="0">
                <a:latin typeface="Cambria"/>
                <a:cs typeface="Cambria"/>
              </a:rPr>
              <a:t> </a:t>
            </a:r>
            <a:r>
              <a:rPr sz="1600" i="1" spc="90" dirty="0">
                <a:latin typeface="Cambria"/>
                <a:cs typeface="Cambria"/>
              </a:rPr>
              <a:t>vals,</a:t>
            </a:r>
            <a:r>
              <a:rPr sz="1600" i="1" spc="130" dirty="0">
                <a:latin typeface="Cambria"/>
                <a:cs typeface="Cambria"/>
              </a:rPr>
              <a:t> </a:t>
            </a:r>
            <a:r>
              <a:rPr sz="1600" i="1" spc="40" dirty="0">
                <a:latin typeface="Cambria"/>
                <a:cs typeface="Cambria"/>
              </a:rPr>
              <a:t>boolean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55" dirty="0">
                <a:latin typeface="Cambria"/>
                <a:cs typeface="Cambria"/>
              </a:rPr>
              <a:t>stopFlag)</a:t>
            </a:r>
            <a:r>
              <a:rPr sz="1600" i="1" spc="150" dirty="0">
                <a:latin typeface="Cambria"/>
                <a:cs typeface="Cambria"/>
              </a:rPr>
              <a:t> </a:t>
            </a:r>
            <a:r>
              <a:rPr sz="1600" i="1" spc="-70" dirty="0">
                <a:latin typeface="Cambria"/>
                <a:cs typeface="Cambria"/>
              </a:rPr>
              <a:t>{</a:t>
            </a:r>
            <a:r>
              <a:rPr sz="1600" i="1" spc="95" dirty="0">
                <a:latin typeface="Cambria"/>
                <a:cs typeface="Cambria"/>
              </a:rPr>
              <a:t> </a:t>
            </a:r>
            <a:r>
              <a:rPr sz="1600" i="1" spc="220" dirty="0">
                <a:latin typeface="Cambria"/>
                <a:cs typeface="Cambria"/>
              </a:rPr>
              <a:t>//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75" dirty="0">
                <a:latin typeface="Cambria"/>
                <a:cs typeface="Cambria"/>
              </a:rPr>
              <a:t>Error!</a:t>
            </a:r>
            <a:endParaRPr sz="16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Can’t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have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more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than </a:t>
            </a:r>
            <a:r>
              <a:rPr sz="2100" spc="25" dirty="0">
                <a:latin typeface="Cambria"/>
                <a:cs typeface="Cambria"/>
              </a:rPr>
              <a:t>one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vararg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parameter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95"/>
              </a:spcBef>
            </a:pP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50" dirty="0">
                <a:latin typeface="Cambria"/>
                <a:cs typeface="Cambria"/>
              </a:rPr>
              <a:t>doIt(int</a:t>
            </a:r>
            <a:r>
              <a:rPr sz="1600" i="1" spc="130" dirty="0">
                <a:latin typeface="Cambria"/>
                <a:cs typeface="Cambria"/>
              </a:rPr>
              <a:t> </a:t>
            </a:r>
            <a:r>
              <a:rPr sz="1600" i="1" spc="95" dirty="0">
                <a:latin typeface="Cambria"/>
                <a:cs typeface="Cambria"/>
              </a:rPr>
              <a:t>a,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85" dirty="0">
                <a:latin typeface="Cambria"/>
                <a:cs typeface="Cambria"/>
              </a:rPr>
              <a:t>b,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60" dirty="0">
                <a:latin typeface="Cambria"/>
                <a:cs typeface="Cambria"/>
              </a:rPr>
              <a:t>double</a:t>
            </a:r>
            <a:r>
              <a:rPr sz="1600" i="1" spc="114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c,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70" dirty="0">
                <a:latin typeface="Cambria"/>
                <a:cs typeface="Cambria"/>
              </a:rPr>
              <a:t>int</a:t>
            </a:r>
            <a:r>
              <a:rPr sz="1600" i="1" spc="120" dirty="0">
                <a:latin typeface="Cambria"/>
                <a:cs typeface="Cambria"/>
              </a:rPr>
              <a:t> ... </a:t>
            </a:r>
            <a:r>
              <a:rPr sz="1600" i="1" spc="90" dirty="0">
                <a:latin typeface="Cambria"/>
                <a:cs typeface="Cambria"/>
              </a:rPr>
              <a:t>vals,</a:t>
            </a:r>
            <a:r>
              <a:rPr sz="1600" i="1" spc="125" dirty="0">
                <a:latin typeface="Cambria"/>
                <a:cs typeface="Cambria"/>
              </a:rPr>
              <a:t> </a:t>
            </a:r>
            <a:r>
              <a:rPr sz="1600" i="1" spc="60" dirty="0">
                <a:latin typeface="Cambria"/>
                <a:cs typeface="Cambria"/>
              </a:rPr>
              <a:t>double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120" dirty="0">
                <a:latin typeface="Cambria"/>
                <a:cs typeface="Cambria"/>
              </a:rPr>
              <a:t>... </a:t>
            </a:r>
            <a:r>
              <a:rPr sz="1600" i="1" spc="45" dirty="0">
                <a:latin typeface="Cambria"/>
                <a:cs typeface="Cambria"/>
              </a:rPr>
              <a:t>morevals)</a:t>
            </a:r>
            <a:r>
              <a:rPr sz="1600" i="1" spc="150" dirty="0">
                <a:latin typeface="Cambria"/>
                <a:cs typeface="Cambria"/>
              </a:rPr>
              <a:t> </a:t>
            </a:r>
            <a:r>
              <a:rPr sz="1600" i="1" spc="-70" dirty="0">
                <a:latin typeface="Cambria"/>
                <a:cs typeface="Cambria"/>
              </a:rPr>
              <a:t>{</a:t>
            </a:r>
            <a:r>
              <a:rPr sz="1600" i="1" spc="100" dirty="0">
                <a:latin typeface="Cambria"/>
                <a:cs typeface="Cambria"/>
              </a:rPr>
              <a:t> </a:t>
            </a:r>
            <a:r>
              <a:rPr sz="1600" i="1" spc="220" dirty="0">
                <a:latin typeface="Cambria"/>
                <a:cs typeface="Cambria"/>
              </a:rPr>
              <a:t>//</a:t>
            </a:r>
            <a:r>
              <a:rPr sz="1600" i="1" spc="110" dirty="0">
                <a:latin typeface="Cambria"/>
                <a:cs typeface="Cambria"/>
              </a:rPr>
              <a:t> </a:t>
            </a:r>
            <a:r>
              <a:rPr sz="1600" i="1" spc="75" dirty="0">
                <a:latin typeface="Cambria"/>
                <a:cs typeface="Cambria"/>
              </a:rPr>
              <a:t>Error!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958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0" dirty="0"/>
              <a:t>C</a:t>
            </a:r>
            <a:r>
              <a:rPr spc="330" dirty="0"/>
              <a:t>LASS</a:t>
            </a:r>
            <a:r>
              <a:rPr spc="275" dirty="0"/>
              <a:t> </a:t>
            </a:r>
            <a:r>
              <a:rPr sz="3000" spc="380" dirty="0"/>
              <a:t>&amp;</a:t>
            </a:r>
            <a:r>
              <a:rPr sz="3000" spc="14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6835775" cy="41084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Object</a:t>
            </a:r>
            <a:endParaRPr sz="2400" dirty="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55" dirty="0">
                <a:latin typeface="Cambria"/>
                <a:cs typeface="Cambria"/>
              </a:rPr>
              <a:t>An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object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software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bundle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related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behavior.</a:t>
            </a:r>
            <a:endParaRPr sz="2100" dirty="0">
              <a:latin typeface="Cambria"/>
              <a:cs typeface="Cambria"/>
            </a:endParaRPr>
          </a:p>
          <a:p>
            <a:pPr marL="652780" marR="8953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Software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objects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often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used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model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real-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world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objects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you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find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everyday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life.</a:t>
            </a:r>
            <a:endParaRPr sz="21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Segoe UI Symbol"/>
              <a:buChar char="⚫"/>
            </a:pPr>
            <a:endParaRPr sz="305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Class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4" dirty="0">
                <a:latin typeface="Cambria"/>
                <a:cs typeface="Cambria"/>
              </a:rPr>
              <a:t>A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class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b="1" spc="125" dirty="0">
                <a:latin typeface="Cambria"/>
                <a:cs typeface="Cambria"/>
              </a:rPr>
              <a:t>blueprint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b="1" spc="120" dirty="0">
                <a:latin typeface="Cambria"/>
                <a:cs typeface="Cambria"/>
              </a:rPr>
              <a:t>prototype</a:t>
            </a:r>
            <a:r>
              <a:rPr sz="2100" b="1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from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endParaRPr sz="21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30" dirty="0">
                <a:latin typeface="Cambria"/>
                <a:cs typeface="Cambria"/>
              </a:rPr>
              <a:t>objects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created.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35" dirty="0">
                <a:latin typeface="Cambria"/>
                <a:cs typeface="Cambria"/>
              </a:rPr>
              <a:t>It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defines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what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should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each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object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how</a:t>
            </a:r>
            <a:endParaRPr sz="21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spc="75" dirty="0">
                <a:latin typeface="Cambria"/>
                <a:cs typeface="Cambria"/>
              </a:rPr>
              <a:t>each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object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should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behave.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07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R</a:t>
            </a:r>
            <a:r>
              <a:rPr spc="335" dirty="0"/>
              <a:t>E</a:t>
            </a:r>
            <a:r>
              <a:rPr spc="310" dirty="0"/>
              <a:t>F</a:t>
            </a:r>
            <a:r>
              <a:rPr spc="280" dirty="0"/>
              <a:t>E</a:t>
            </a:r>
            <a:r>
              <a:rPr spc="295" dirty="0"/>
              <a:t>R</a:t>
            </a:r>
            <a:r>
              <a:rPr spc="360" dirty="0"/>
              <a:t>EN</a:t>
            </a:r>
            <a:r>
              <a:rPr spc="315" dirty="0"/>
              <a:t>C</a:t>
            </a:r>
            <a:r>
              <a:rPr spc="350"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5869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Java:Complete </a:t>
            </a:r>
            <a:r>
              <a:rPr sz="2400" spc="70" dirty="0">
                <a:latin typeface="Cambria"/>
                <a:cs typeface="Cambria"/>
              </a:rPr>
              <a:t>Reference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Chapter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6,7,9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86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65" dirty="0"/>
              <a:t> </a:t>
            </a:r>
            <a:r>
              <a:rPr spc="254" dirty="0"/>
              <a:t>IS</a:t>
            </a:r>
            <a:r>
              <a:rPr spc="270" dirty="0"/>
              <a:t> </a:t>
            </a:r>
            <a:r>
              <a:rPr sz="3000" spc="330" dirty="0"/>
              <a:t>C</a:t>
            </a:r>
            <a:r>
              <a:rPr spc="330" dirty="0"/>
              <a:t>LASS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13600" cy="380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spc="95" dirty="0">
                <a:latin typeface="Cambria"/>
                <a:cs typeface="Cambria"/>
              </a:rPr>
              <a:t> 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basis</a:t>
            </a:r>
            <a:r>
              <a:rPr sz="2400" b="1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object-oriented</a:t>
            </a:r>
            <a:endParaRPr sz="24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5"/>
              </a:spcBef>
            </a:pPr>
            <a:r>
              <a:rPr sz="2400" spc="80" dirty="0">
                <a:latin typeface="Cambria"/>
                <a:cs typeface="Cambria"/>
              </a:rPr>
              <a:t>programming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225" dirty="0">
                <a:latin typeface="Cambria"/>
                <a:cs typeface="Cambria"/>
              </a:rPr>
              <a:t>Java.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spc="105" dirty="0">
                <a:latin typeface="Cambria"/>
                <a:cs typeface="Cambria"/>
              </a:rPr>
              <a:t> 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defines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b="1" spc="165" dirty="0">
                <a:highlight>
                  <a:srgbClr val="FFFF00"/>
                </a:highlight>
                <a:latin typeface="Cambria"/>
                <a:cs typeface="Cambria"/>
              </a:rPr>
              <a:t>new</a:t>
            </a:r>
            <a:r>
              <a:rPr sz="2400" b="1" spc="16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b="1" spc="165" dirty="0">
                <a:highlight>
                  <a:srgbClr val="FFFF00"/>
                </a:highlight>
                <a:latin typeface="Cambria"/>
                <a:cs typeface="Cambria"/>
              </a:rPr>
              <a:t>data</a:t>
            </a:r>
            <a:r>
              <a:rPr sz="2400" b="1" spc="15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b="1" spc="150" dirty="0">
                <a:highlight>
                  <a:srgbClr val="FFFF00"/>
                </a:highlight>
                <a:latin typeface="Cambria"/>
                <a:cs typeface="Cambria"/>
              </a:rPr>
              <a:t>type</a:t>
            </a:r>
            <a:r>
              <a:rPr sz="2400" spc="15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Once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defined,</a:t>
            </a:r>
            <a:r>
              <a:rPr sz="2400" spc="100" dirty="0">
                <a:latin typeface="Cambria"/>
                <a:cs typeface="Cambria"/>
              </a:rPr>
              <a:t> this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type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create</a:t>
            </a:r>
            <a:r>
              <a:rPr lang="en-US" sz="2400" spc="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objects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type.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Thus,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40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100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spc="75" dirty="0">
                <a:highlight>
                  <a:srgbClr val="FFFF00"/>
                </a:highlight>
                <a:latin typeface="Cambria"/>
                <a:cs typeface="Cambria"/>
              </a:rPr>
              <a:t>class</a:t>
            </a:r>
            <a:r>
              <a:rPr sz="2100" spc="12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spc="70" dirty="0">
                <a:highlight>
                  <a:srgbClr val="FFFF00"/>
                </a:highlight>
                <a:latin typeface="Cambria"/>
                <a:cs typeface="Cambria"/>
              </a:rPr>
              <a:t>is</a:t>
            </a:r>
            <a:r>
              <a:rPr sz="2100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spc="140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100" spc="12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55" dirty="0">
                <a:highlight>
                  <a:srgbClr val="FFFF00"/>
                </a:highlight>
                <a:latin typeface="Cambria"/>
                <a:cs typeface="Cambria"/>
              </a:rPr>
              <a:t>template</a:t>
            </a:r>
            <a:r>
              <a:rPr sz="2100" i="1" spc="11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45" dirty="0">
                <a:highlight>
                  <a:srgbClr val="FFFF00"/>
                </a:highlight>
                <a:latin typeface="Cambria"/>
                <a:cs typeface="Cambria"/>
              </a:rPr>
              <a:t>for</a:t>
            </a:r>
            <a:r>
              <a:rPr sz="2100" i="1" spc="125" dirty="0">
                <a:highlight>
                  <a:srgbClr val="FFFF00"/>
                </a:highlight>
                <a:latin typeface="Cambria"/>
                <a:cs typeface="Cambria"/>
              </a:rPr>
              <a:t> an</a:t>
            </a:r>
            <a:r>
              <a:rPr sz="2100" i="1" spc="11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45" dirty="0">
                <a:highlight>
                  <a:srgbClr val="FFFF00"/>
                </a:highlight>
                <a:latin typeface="Cambria"/>
                <a:cs typeface="Cambria"/>
              </a:rPr>
              <a:t>object</a:t>
            </a:r>
            <a:r>
              <a:rPr sz="2100" i="1" spc="45" dirty="0">
                <a:latin typeface="Cambria"/>
                <a:cs typeface="Cambria"/>
              </a:rPr>
              <a:t>,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i="1" spc="140" dirty="0">
                <a:latin typeface="Cambria"/>
                <a:cs typeface="Cambria"/>
              </a:rPr>
              <a:t>and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i="1" spc="125" dirty="0">
                <a:highlight>
                  <a:srgbClr val="FFFF00"/>
                </a:highlight>
                <a:latin typeface="Cambria"/>
                <a:cs typeface="Cambria"/>
              </a:rPr>
              <a:t>an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25" dirty="0">
                <a:highlight>
                  <a:srgbClr val="FFFF00"/>
                </a:highlight>
                <a:latin typeface="Cambria"/>
                <a:cs typeface="Cambria"/>
              </a:rPr>
              <a:t>object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30" dirty="0">
                <a:highlight>
                  <a:srgbClr val="FFFF00"/>
                </a:highlight>
                <a:latin typeface="Cambria"/>
                <a:cs typeface="Cambria"/>
              </a:rPr>
              <a:t>is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25" dirty="0">
                <a:highlight>
                  <a:srgbClr val="FFFF00"/>
                </a:highlight>
                <a:latin typeface="Cambria"/>
                <a:cs typeface="Cambria"/>
              </a:rPr>
              <a:t>an</a:t>
            </a:r>
            <a:r>
              <a:rPr sz="2100" i="1" spc="13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85" dirty="0">
                <a:highlight>
                  <a:srgbClr val="FFFF00"/>
                </a:highlight>
                <a:latin typeface="Cambria"/>
                <a:cs typeface="Cambria"/>
              </a:rPr>
              <a:t>instance</a:t>
            </a:r>
            <a:r>
              <a:rPr sz="2100" i="1" spc="12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35" dirty="0">
                <a:highlight>
                  <a:srgbClr val="FFFF00"/>
                </a:highlight>
                <a:latin typeface="Cambria"/>
                <a:cs typeface="Cambria"/>
              </a:rPr>
              <a:t>of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00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10" dirty="0">
                <a:highlight>
                  <a:srgbClr val="FFFF00"/>
                </a:highlight>
                <a:latin typeface="Cambria"/>
                <a:cs typeface="Cambria"/>
              </a:rPr>
              <a:t>class</a:t>
            </a:r>
            <a:r>
              <a:rPr sz="2100" i="1" spc="110" dirty="0">
                <a:latin typeface="Cambria"/>
                <a:cs typeface="Cambria"/>
              </a:rPr>
              <a:t>.</a:t>
            </a:r>
            <a:endParaRPr sz="2100" dirty="0">
              <a:latin typeface="Cambria"/>
              <a:cs typeface="Cambria"/>
            </a:endParaRPr>
          </a:p>
          <a:p>
            <a:pPr marL="652780" marR="30543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i="1" spc="80" dirty="0">
                <a:latin typeface="Cambria"/>
                <a:cs typeface="Cambria"/>
              </a:rPr>
              <a:t>Because</a:t>
            </a:r>
            <a:r>
              <a:rPr sz="2100" i="1" spc="135" dirty="0">
                <a:latin typeface="Cambria"/>
                <a:cs typeface="Cambria"/>
              </a:rPr>
              <a:t> </a:t>
            </a:r>
            <a:r>
              <a:rPr sz="2100" i="1" spc="125" dirty="0">
                <a:latin typeface="Cambria"/>
                <a:cs typeface="Cambria"/>
              </a:rPr>
              <a:t>an</a:t>
            </a:r>
            <a:r>
              <a:rPr sz="2100" i="1" spc="120" dirty="0">
                <a:latin typeface="Cambria"/>
                <a:cs typeface="Cambria"/>
              </a:rPr>
              <a:t> </a:t>
            </a:r>
            <a:r>
              <a:rPr sz="2100" i="1" spc="25" dirty="0">
                <a:latin typeface="Cambria"/>
                <a:cs typeface="Cambria"/>
              </a:rPr>
              <a:t>object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i="1" spc="130" dirty="0">
                <a:latin typeface="Cambria"/>
                <a:cs typeface="Cambria"/>
              </a:rPr>
              <a:t>is </a:t>
            </a:r>
            <a:r>
              <a:rPr sz="2100" i="1" spc="125" dirty="0">
                <a:latin typeface="Cambria"/>
                <a:cs typeface="Cambria"/>
              </a:rPr>
              <a:t>an</a:t>
            </a:r>
            <a:r>
              <a:rPr sz="2100" i="1" spc="1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instance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class,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you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often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see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two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words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i="1" spc="25" dirty="0">
                <a:highlight>
                  <a:srgbClr val="FFFF00"/>
                </a:highlight>
                <a:latin typeface="Cambria"/>
                <a:cs typeface="Cambria"/>
              </a:rPr>
              <a:t>object</a:t>
            </a:r>
            <a:r>
              <a:rPr sz="2100" i="1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40" dirty="0">
                <a:highlight>
                  <a:srgbClr val="FFFF00"/>
                </a:highlight>
                <a:latin typeface="Cambria"/>
                <a:cs typeface="Cambria"/>
              </a:rPr>
              <a:t>and</a:t>
            </a:r>
            <a:r>
              <a:rPr sz="2100" i="1" spc="13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85" dirty="0">
                <a:highlight>
                  <a:srgbClr val="FFFF00"/>
                </a:highlight>
                <a:latin typeface="Cambria"/>
                <a:cs typeface="Cambria"/>
              </a:rPr>
              <a:t>instance</a:t>
            </a:r>
            <a:r>
              <a:rPr sz="2100" i="1" spc="12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110" dirty="0">
                <a:highlight>
                  <a:srgbClr val="FFFF00"/>
                </a:highlight>
                <a:latin typeface="Cambria"/>
                <a:cs typeface="Cambria"/>
              </a:rPr>
              <a:t>used </a:t>
            </a:r>
            <a:r>
              <a:rPr sz="2100" i="1" spc="11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i="1" spc="80" dirty="0">
                <a:highlight>
                  <a:srgbClr val="FFFF00"/>
                </a:highlight>
                <a:latin typeface="Cambria"/>
                <a:cs typeface="Cambria"/>
              </a:rPr>
              <a:t>interchangeably</a:t>
            </a:r>
            <a:endParaRPr sz="2100" dirty="0">
              <a:highlight>
                <a:srgbClr val="FFFF00"/>
              </a:highlight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93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30" dirty="0"/>
              <a:t>C</a:t>
            </a:r>
            <a:r>
              <a:rPr spc="330" dirty="0"/>
              <a:t>LASS</a:t>
            </a:r>
            <a:r>
              <a:rPr spc="250" dirty="0"/>
              <a:t> </a:t>
            </a:r>
            <a:r>
              <a:rPr sz="3000" spc="310" dirty="0"/>
              <a:t>M</a:t>
            </a:r>
            <a:r>
              <a:rPr spc="310" dirty="0"/>
              <a:t>EMBERS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082155" cy="3978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Class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contains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2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members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highlight>
                  <a:srgbClr val="FFFF00"/>
                </a:highlight>
                <a:latin typeface="Cambria"/>
                <a:cs typeface="Cambria"/>
              </a:rPr>
              <a:t>instance</a:t>
            </a:r>
            <a:r>
              <a:rPr sz="2100" spc="8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100" spc="30" dirty="0">
                <a:highlight>
                  <a:srgbClr val="FFFF00"/>
                </a:highlight>
                <a:latin typeface="Cambria"/>
                <a:cs typeface="Cambria"/>
              </a:rPr>
              <a:t>variables</a:t>
            </a:r>
            <a:r>
              <a:rPr sz="2100" spc="30" dirty="0">
                <a:latin typeface="Cambria"/>
                <a:cs typeface="Cambria"/>
              </a:rPr>
              <a:t>(fields/properties/attributes)</a:t>
            </a:r>
            <a:endParaRPr sz="2100" dirty="0">
              <a:latin typeface="Cambria"/>
              <a:cs typeface="Cambria"/>
            </a:endParaRPr>
          </a:p>
          <a:p>
            <a:pPr marL="927100" marR="359410" lvl="2" indent="-182880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lang="en-US" sz="1800" b="1" spc="125" dirty="0">
                <a:latin typeface="Cambria"/>
                <a:cs typeface="Cambria"/>
              </a:rPr>
              <a:t> Each</a:t>
            </a:r>
            <a:r>
              <a:rPr sz="1800" b="1" spc="114" dirty="0">
                <a:latin typeface="Cambria"/>
                <a:cs typeface="Cambria"/>
              </a:rPr>
              <a:t> instance</a:t>
            </a:r>
            <a:r>
              <a:rPr sz="1800" b="1" spc="100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of</a:t>
            </a:r>
            <a:r>
              <a:rPr sz="1800" b="1" spc="120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the</a:t>
            </a:r>
            <a:r>
              <a:rPr sz="1800" b="1" spc="12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class</a:t>
            </a:r>
            <a:r>
              <a:rPr sz="1800" b="1" spc="11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(that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is,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each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object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lang="en-US" sz="1800" spc="6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class)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contains</a:t>
            </a:r>
            <a:r>
              <a:rPr sz="1800" b="1" spc="110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its </a:t>
            </a:r>
            <a:r>
              <a:rPr sz="1800" b="1" spc="125" dirty="0">
                <a:latin typeface="Cambria"/>
                <a:cs typeface="Cambria"/>
              </a:rPr>
              <a:t>own</a:t>
            </a:r>
            <a:r>
              <a:rPr sz="1800" b="1" spc="120" dirty="0">
                <a:latin typeface="Cambria"/>
                <a:cs typeface="Cambria"/>
              </a:rPr>
              <a:t> copy</a:t>
            </a:r>
            <a:r>
              <a:rPr sz="1800" b="1" spc="10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of</a:t>
            </a:r>
            <a:r>
              <a:rPr sz="1800" b="1" spc="120" dirty="0">
                <a:latin typeface="Cambria"/>
                <a:cs typeface="Cambria"/>
              </a:rPr>
              <a:t> </a:t>
            </a:r>
            <a:r>
              <a:rPr sz="1800" b="1" spc="95" dirty="0">
                <a:latin typeface="Cambria"/>
                <a:cs typeface="Cambria"/>
              </a:rPr>
              <a:t>these</a:t>
            </a:r>
            <a:r>
              <a:rPr sz="1800" b="1" spc="120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variables</a:t>
            </a:r>
            <a:r>
              <a:rPr sz="1800" spc="110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105" dirty="0">
                <a:latin typeface="Cambria"/>
                <a:cs typeface="Cambria"/>
              </a:rPr>
              <a:t>Thus,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one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object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separate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unique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from</a:t>
            </a:r>
            <a:endParaRPr sz="18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data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another.</a:t>
            </a:r>
            <a:endParaRPr sz="18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5" dirty="0">
                <a:latin typeface="Cambria"/>
                <a:cs typeface="Cambria"/>
              </a:rPr>
              <a:t>Methods(action/behavior)</a:t>
            </a:r>
            <a:endParaRPr sz="2100" dirty="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i="1" spc="105" dirty="0">
                <a:latin typeface="Cambria"/>
                <a:cs typeface="Cambria"/>
              </a:rPr>
              <a:t>The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i="1" spc="30" dirty="0">
                <a:latin typeface="Cambria"/>
                <a:cs typeface="Cambria"/>
              </a:rPr>
              <a:t>code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i="1" spc="110" dirty="0">
                <a:latin typeface="Cambria"/>
                <a:cs typeface="Cambria"/>
              </a:rPr>
              <a:t>is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contained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within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i="1" spc="75" dirty="0">
                <a:latin typeface="Cambria"/>
                <a:cs typeface="Cambria"/>
              </a:rPr>
              <a:t>methods</a:t>
            </a:r>
            <a:endParaRPr sz="1800" dirty="0">
              <a:latin typeface="Cambria"/>
              <a:cs typeface="Cambria"/>
            </a:endParaRPr>
          </a:p>
          <a:p>
            <a:pPr marL="927100" marR="5080" lvl="2" indent="-182880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114" dirty="0">
                <a:latin typeface="Cambria"/>
                <a:cs typeface="Cambria"/>
              </a:rPr>
              <a:t>In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most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classes,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instance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variables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are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acted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upon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and</a:t>
            </a:r>
            <a:r>
              <a:rPr lang="en-US" sz="1800" spc="7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accessed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by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methods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defined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class.</a:t>
            </a:r>
            <a:endParaRPr sz="1800" dirty="0">
              <a:latin typeface="Cambria"/>
              <a:cs typeface="Cambria"/>
            </a:endParaRPr>
          </a:p>
          <a:p>
            <a:pPr marL="927100" marR="166370" lvl="2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105" dirty="0">
                <a:latin typeface="Cambria"/>
                <a:cs typeface="Cambria"/>
              </a:rPr>
              <a:t>Thus, </a:t>
            </a:r>
            <a:r>
              <a:rPr sz="1800" spc="85" dirty="0">
                <a:latin typeface="Cambria"/>
                <a:cs typeface="Cambria"/>
              </a:rPr>
              <a:t>as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general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rule,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methods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determine</a:t>
            </a:r>
            <a:r>
              <a:rPr lang="en-US" sz="1800" spc="5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how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lang="en-US" sz="1800" spc="45" dirty="0" err="1">
                <a:latin typeface="Cambria"/>
                <a:cs typeface="Cambria"/>
              </a:rPr>
              <a:t>class’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can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be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used.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657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/>
              <a:t>T</a:t>
            </a:r>
            <a:r>
              <a:rPr spc="305" dirty="0"/>
              <a:t>HE</a:t>
            </a:r>
            <a:r>
              <a:rPr spc="290" dirty="0"/>
              <a:t> </a:t>
            </a:r>
            <a:r>
              <a:rPr sz="3000" spc="325" dirty="0"/>
              <a:t>G</a:t>
            </a:r>
            <a:r>
              <a:rPr spc="325" dirty="0"/>
              <a:t>ENERAL</a:t>
            </a:r>
            <a:r>
              <a:rPr spc="340" dirty="0"/>
              <a:t> </a:t>
            </a:r>
            <a:r>
              <a:rPr sz="3000" spc="310" dirty="0"/>
              <a:t>F</a:t>
            </a:r>
            <a:r>
              <a:rPr spc="310" dirty="0"/>
              <a:t>ORM</a:t>
            </a:r>
            <a:r>
              <a:rPr spc="290" dirty="0"/>
              <a:t> </a:t>
            </a:r>
            <a:r>
              <a:rPr spc="305" dirty="0"/>
              <a:t>OF</a:t>
            </a:r>
            <a:r>
              <a:rPr spc="280" dirty="0"/>
              <a:t> </a:t>
            </a:r>
            <a:r>
              <a:rPr spc="235" dirty="0"/>
              <a:t>A</a:t>
            </a:r>
            <a:r>
              <a:rPr spc="295" dirty="0"/>
              <a:t> </a:t>
            </a:r>
            <a:r>
              <a:rPr sz="3000" spc="330" dirty="0"/>
              <a:t>C</a:t>
            </a:r>
            <a:r>
              <a:rPr spc="330" dirty="0"/>
              <a:t>LASS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3874770" cy="435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i="1" spc="75" dirty="0">
                <a:latin typeface="Cambria"/>
                <a:cs typeface="Cambria"/>
              </a:rPr>
              <a:t>classname</a:t>
            </a:r>
            <a:r>
              <a:rPr sz="1600" i="1" spc="120" dirty="0">
                <a:latin typeface="Cambria"/>
                <a:cs typeface="Cambria"/>
              </a:rPr>
              <a:t> </a:t>
            </a:r>
            <a:r>
              <a:rPr sz="1600" i="1" spc="-7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379730" marR="1174750">
              <a:lnSpc>
                <a:spcPct val="100000"/>
              </a:lnSpc>
              <a:spcBef>
                <a:spcPts val="10"/>
              </a:spcBef>
            </a:pPr>
            <a:r>
              <a:rPr sz="1400" i="1" spc="40" dirty="0">
                <a:latin typeface="Cambria"/>
                <a:cs typeface="Cambria"/>
              </a:rPr>
              <a:t>datatype </a:t>
            </a:r>
            <a:r>
              <a:rPr sz="1400" i="1" spc="50" dirty="0">
                <a:latin typeface="Cambria"/>
                <a:cs typeface="Cambria"/>
              </a:rPr>
              <a:t>instance-variable1; </a:t>
            </a:r>
            <a:r>
              <a:rPr sz="1400" i="1" spc="-295" dirty="0">
                <a:latin typeface="Cambria"/>
                <a:cs typeface="Cambria"/>
              </a:rPr>
              <a:t> </a:t>
            </a:r>
            <a:r>
              <a:rPr sz="1400" i="1" spc="40" dirty="0">
                <a:latin typeface="Cambria"/>
                <a:cs typeface="Cambria"/>
              </a:rPr>
              <a:t>datatype</a:t>
            </a:r>
            <a:r>
              <a:rPr sz="1400" i="1" spc="1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instance-variable2;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i="1" spc="195" dirty="0">
                <a:latin typeface="Cambria"/>
                <a:cs typeface="Cambria"/>
              </a:rPr>
              <a:t>//</a:t>
            </a:r>
            <a:r>
              <a:rPr sz="1400" i="1" spc="40" dirty="0">
                <a:latin typeface="Cambria"/>
                <a:cs typeface="Cambria"/>
              </a:rPr>
              <a:t> </a:t>
            </a:r>
            <a:r>
              <a:rPr sz="1400" i="1" spc="110" dirty="0">
                <a:latin typeface="Cambria"/>
                <a:cs typeface="Cambria"/>
              </a:rPr>
              <a:t>...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i="1" spc="40" dirty="0">
                <a:latin typeface="Cambria"/>
                <a:cs typeface="Cambria"/>
              </a:rPr>
              <a:t>datatype</a:t>
            </a:r>
            <a:r>
              <a:rPr sz="1400" i="1" spc="55" dirty="0">
                <a:latin typeface="Cambria"/>
                <a:cs typeface="Cambria"/>
              </a:rPr>
              <a:t> instance-variableN;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i="1" spc="35" dirty="0">
                <a:latin typeface="Cambria"/>
                <a:cs typeface="Cambria"/>
              </a:rPr>
              <a:t>retyrntype</a:t>
            </a:r>
            <a:r>
              <a:rPr sz="1400" i="1" spc="60" dirty="0">
                <a:latin typeface="Cambria"/>
                <a:cs typeface="Cambria"/>
              </a:rPr>
              <a:t> </a:t>
            </a:r>
            <a:r>
              <a:rPr sz="1400" i="1" spc="40" dirty="0">
                <a:latin typeface="Cambria"/>
                <a:cs typeface="Cambria"/>
              </a:rPr>
              <a:t>methodname1(parameter-list)</a:t>
            </a:r>
            <a:r>
              <a:rPr sz="1400" i="1" spc="50" dirty="0">
                <a:latin typeface="Cambria"/>
                <a:cs typeface="Cambria"/>
              </a:rPr>
              <a:t> </a:t>
            </a:r>
            <a:r>
              <a:rPr sz="1400" i="1" spc="-6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m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25" dirty="0">
                <a:latin typeface="Cambria"/>
                <a:cs typeface="Cambria"/>
              </a:rPr>
              <a:t>d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i="1" spc="40" dirty="0">
                <a:latin typeface="Cambria"/>
                <a:cs typeface="Cambria"/>
              </a:rPr>
              <a:t>returntype</a:t>
            </a:r>
            <a:r>
              <a:rPr sz="1400" i="1" spc="65" dirty="0">
                <a:latin typeface="Cambria"/>
                <a:cs typeface="Cambria"/>
              </a:rPr>
              <a:t> </a:t>
            </a:r>
            <a:r>
              <a:rPr sz="1400" i="1" spc="40" dirty="0">
                <a:latin typeface="Cambria"/>
                <a:cs typeface="Cambria"/>
              </a:rPr>
              <a:t>methodname2(parameter-list)</a:t>
            </a:r>
            <a:r>
              <a:rPr sz="1400" i="1" spc="35" dirty="0">
                <a:latin typeface="Cambria"/>
                <a:cs typeface="Cambria"/>
              </a:rPr>
              <a:t> </a:t>
            </a:r>
            <a:r>
              <a:rPr sz="1400" i="1" spc="-6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m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25" dirty="0">
                <a:latin typeface="Cambria"/>
                <a:cs typeface="Cambria"/>
              </a:rPr>
              <a:t>d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...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i="1" spc="40" dirty="0">
                <a:latin typeface="Cambria"/>
                <a:cs typeface="Cambria"/>
              </a:rPr>
              <a:t>returntype</a:t>
            </a:r>
            <a:r>
              <a:rPr sz="1400" i="1" spc="30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methodnameN(parameter-list)</a:t>
            </a:r>
            <a:r>
              <a:rPr sz="1400" i="1" spc="5" dirty="0">
                <a:latin typeface="Cambria"/>
                <a:cs typeface="Cambria"/>
              </a:rPr>
              <a:t> </a:t>
            </a:r>
            <a:r>
              <a:rPr sz="1400" i="1" spc="-6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dy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m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25" dirty="0">
                <a:latin typeface="Cambria"/>
                <a:cs typeface="Cambria"/>
              </a:rPr>
              <a:t>d</a:t>
            </a:r>
            <a:endParaRPr sz="1400">
              <a:latin typeface="Cambria"/>
              <a:cs typeface="Cambria"/>
            </a:endParaRPr>
          </a:p>
          <a:p>
            <a:pPr marL="379730">
              <a:lnSpc>
                <a:spcPts val="1675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914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90D9-6A9E-F7DB-732D-ACB945CE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Class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62FF3-F8EC-1A41-F220-0474060C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9" y="2667000"/>
            <a:ext cx="8316502" cy="18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5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87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A</a:t>
            </a:r>
            <a:r>
              <a:rPr sz="3000" spc="140" dirty="0"/>
              <a:t> </a:t>
            </a:r>
            <a:r>
              <a:rPr sz="3000" spc="295" dirty="0"/>
              <a:t>S</a:t>
            </a:r>
            <a:r>
              <a:rPr spc="295" dirty="0"/>
              <a:t>IMPLE</a:t>
            </a:r>
            <a:r>
              <a:rPr spc="280" dirty="0"/>
              <a:t> </a:t>
            </a:r>
            <a:r>
              <a:rPr sz="3000" spc="330" dirty="0"/>
              <a:t>C</a:t>
            </a:r>
            <a:r>
              <a:rPr spc="330" dirty="0"/>
              <a:t>LASS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888363"/>
            <a:ext cx="4993005" cy="449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30" dirty="0">
                <a:latin typeface="Cambria"/>
                <a:cs typeface="Cambria"/>
              </a:rPr>
              <a:t>public</a:t>
            </a:r>
            <a:r>
              <a:rPr sz="2000" b="1" spc="114" dirty="0">
                <a:latin typeface="Cambria"/>
                <a:cs typeface="Cambria"/>
              </a:rPr>
              <a:t> class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165" dirty="0">
                <a:latin typeface="Cambria"/>
                <a:cs typeface="Cambria"/>
              </a:rPr>
              <a:t>BankAccount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{</a:t>
            </a:r>
            <a:endParaRPr sz="2000" dirty="0">
              <a:latin typeface="Cambria"/>
              <a:cs typeface="Cambria"/>
            </a:endParaRPr>
          </a:p>
          <a:p>
            <a:pPr marL="377825" marR="1930400">
              <a:lnSpc>
                <a:spcPct val="99800"/>
              </a:lnSpc>
              <a:spcBef>
                <a:spcPts val="10"/>
              </a:spcBef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Ins</a:t>
            </a:r>
            <a:r>
              <a:rPr sz="1800" spc="70" dirty="0">
                <a:latin typeface="Cambria"/>
                <a:cs typeface="Cambria"/>
              </a:rPr>
              <a:t>t</a:t>
            </a:r>
            <a:r>
              <a:rPr sz="1800" spc="55" dirty="0">
                <a:latin typeface="Cambria"/>
                <a:cs typeface="Cambria"/>
              </a:rPr>
              <a:t>anc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v</a:t>
            </a:r>
            <a:r>
              <a:rPr sz="1800" spc="80" dirty="0">
                <a:latin typeface="Cambria"/>
                <a:cs typeface="Cambria"/>
              </a:rPr>
              <a:t>ari</a:t>
            </a:r>
            <a:r>
              <a:rPr sz="1800" spc="95" dirty="0">
                <a:latin typeface="Cambria"/>
                <a:cs typeface="Cambria"/>
              </a:rPr>
              <a:t>a</a:t>
            </a:r>
            <a:r>
              <a:rPr sz="1800" spc="55" dirty="0">
                <a:latin typeface="Cambria"/>
                <a:cs typeface="Cambria"/>
              </a:rPr>
              <a:t>b</a:t>
            </a:r>
            <a:r>
              <a:rPr sz="1800" spc="20" dirty="0">
                <a:latin typeface="Cambria"/>
                <a:cs typeface="Cambria"/>
              </a:rPr>
              <a:t>l</a:t>
            </a:r>
            <a:r>
              <a:rPr sz="1800" spc="30" dirty="0">
                <a:latin typeface="Cambria"/>
                <a:cs typeface="Cambria"/>
              </a:rPr>
              <a:t>es  </a:t>
            </a:r>
            <a:r>
              <a:rPr sz="1800" b="1" spc="120" dirty="0">
                <a:latin typeface="Cambria"/>
                <a:cs typeface="Cambria"/>
              </a:rPr>
              <a:t>public </a:t>
            </a:r>
            <a:r>
              <a:rPr sz="1800" b="1" spc="150" dirty="0">
                <a:latin typeface="Cambria"/>
                <a:cs typeface="Cambria"/>
              </a:rPr>
              <a:t>String </a:t>
            </a:r>
            <a:r>
              <a:rPr sz="1800" b="1" spc="95" dirty="0">
                <a:latin typeface="Cambria"/>
                <a:cs typeface="Cambria"/>
              </a:rPr>
              <a:t>name; </a:t>
            </a:r>
            <a:r>
              <a:rPr sz="1800" b="1" spc="100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public </a:t>
            </a:r>
            <a:r>
              <a:rPr sz="1800" b="1" spc="150" dirty="0">
                <a:latin typeface="Cambria"/>
                <a:cs typeface="Cambria"/>
              </a:rPr>
              <a:t>String </a:t>
            </a:r>
            <a:r>
              <a:rPr sz="1800" b="1" spc="70" dirty="0">
                <a:latin typeface="Cambria"/>
                <a:cs typeface="Cambria"/>
              </a:rPr>
              <a:t>id; 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double balance;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50" dirty="0">
              <a:latin typeface="Cambria"/>
              <a:cs typeface="Cambria"/>
            </a:endParaRPr>
          </a:p>
          <a:p>
            <a:pPr marL="377825">
              <a:lnSpc>
                <a:spcPts val="2155"/>
              </a:lnSpc>
              <a:spcBef>
                <a:spcPts val="5"/>
              </a:spcBef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Methods</a:t>
            </a:r>
            <a:endParaRPr sz="1800" dirty="0">
              <a:latin typeface="Cambria"/>
              <a:cs typeface="Cambria"/>
            </a:endParaRPr>
          </a:p>
          <a:p>
            <a:pPr marL="377825">
              <a:lnSpc>
                <a:spcPts val="2155"/>
              </a:lnSpc>
            </a:pP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void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deposit(double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amount){</a:t>
            </a:r>
            <a:endParaRPr sz="18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10"/>
              </a:spcBef>
            </a:pP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amount;</a:t>
            </a:r>
            <a:endParaRPr sz="1800" dirty="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ambria"/>
              <a:cs typeface="Cambria"/>
            </a:endParaRPr>
          </a:p>
          <a:p>
            <a:pPr marL="652780" marR="5080" indent="-274955">
              <a:lnSpc>
                <a:spcPct val="100000"/>
              </a:lnSpc>
            </a:pPr>
            <a:r>
              <a:rPr sz="1800" b="1" spc="120" dirty="0">
                <a:latin typeface="Cambria"/>
                <a:cs typeface="Cambria"/>
              </a:rPr>
              <a:t>public </a:t>
            </a:r>
            <a:r>
              <a:rPr sz="1800" b="1" spc="110" dirty="0">
                <a:latin typeface="Cambria"/>
                <a:cs typeface="Cambria"/>
              </a:rPr>
              <a:t>void </a:t>
            </a:r>
            <a:r>
              <a:rPr sz="1800" b="1" spc="105" dirty="0">
                <a:latin typeface="Cambria"/>
                <a:cs typeface="Cambria"/>
              </a:rPr>
              <a:t>withdraw(double </a:t>
            </a:r>
            <a:r>
              <a:rPr sz="1800" b="1" spc="85" dirty="0">
                <a:latin typeface="Cambria"/>
                <a:cs typeface="Cambria"/>
              </a:rPr>
              <a:t>amount){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if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(amount&lt;balance)</a:t>
            </a:r>
            <a:endParaRPr sz="18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-=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amount;</a:t>
            </a:r>
            <a:endParaRPr sz="1800" dirty="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110" dirty="0">
                <a:latin typeface="Cambria"/>
                <a:cs typeface="Cambria"/>
              </a:rPr>
              <a:t>}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55" y="1792351"/>
            <a:ext cx="7466330" cy="44069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 indent="-207645">
              <a:lnSpc>
                <a:spcPts val="2900"/>
              </a:lnSpc>
              <a:spcBef>
                <a:spcPts val="105"/>
              </a:spcBef>
              <a:buClr>
                <a:srgbClr val="DF752E"/>
              </a:buClr>
              <a:buSzPct val="65384"/>
              <a:buFont typeface="Wingdings"/>
              <a:buChar char=""/>
              <a:tabLst>
                <a:tab pos="220345" algn="l"/>
              </a:tabLst>
            </a:pPr>
            <a:r>
              <a:rPr sz="2600" spc="145" dirty="0">
                <a:latin typeface="Cambria"/>
                <a:cs typeface="Cambria"/>
              </a:rPr>
              <a:t>Creating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40" dirty="0">
                <a:latin typeface="Cambria"/>
                <a:cs typeface="Cambria"/>
              </a:rPr>
              <a:t>objects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i="1" spc="105" dirty="0">
                <a:latin typeface="Cambria"/>
                <a:cs typeface="Cambria"/>
              </a:rPr>
              <a:t>use</a:t>
            </a:r>
            <a:r>
              <a:rPr sz="2600" i="1" spc="130" dirty="0">
                <a:latin typeface="Cambria"/>
                <a:cs typeface="Cambria"/>
              </a:rPr>
              <a:t> </a:t>
            </a:r>
            <a:r>
              <a:rPr sz="2600" b="1" i="1" spc="155" dirty="0">
                <a:latin typeface="Cambria"/>
                <a:cs typeface="Cambria"/>
              </a:rPr>
              <a:t>new</a:t>
            </a:r>
            <a:r>
              <a:rPr sz="2600" b="1" i="1" spc="120" dirty="0">
                <a:latin typeface="Cambria"/>
                <a:cs typeface="Cambria"/>
              </a:rPr>
              <a:t> </a:t>
            </a:r>
            <a:r>
              <a:rPr sz="2600" i="1" spc="90" dirty="0">
                <a:latin typeface="Cambria"/>
                <a:cs typeface="Cambria"/>
              </a:rPr>
              <a:t>keyword</a:t>
            </a:r>
            <a:endParaRPr sz="2600" dirty="0">
              <a:latin typeface="Cambria"/>
              <a:cs typeface="Cambria"/>
            </a:endParaRPr>
          </a:p>
          <a:p>
            <a:pPr marL="562610" lvl="1" indent="-183515">
              <a:lnSpc>
                <a:spcPts val="2060"/>
              </a:lnSpc>
              <a:buClr>
                <a:srgbClr val="DF752E"/>
              </a:buClr>
              <a:buSzPct val="78947"/>
              <a:buFont typeface="Segoe UI Symbol"/>
              <a:buChar char="⚫"/>
              <a:tabLst>
                <a:tab pos="563245" algn="l"/>
              </a:tabLst>
            </a:pPr>
            <a:r>
              <a:rPr sz="1900" spc="120" dirty="0">
                <a:highlight>
                  <a:srgbClr val="FFFF00"/>
                </a:highlight>
                <a:latin typeface="Cambria"/>
                <a:cs typeface="Cambria"/>
              </a:rPr>
              <a:t>ClassName </a:t>
            </a:r>
            <a:r>
              <a:rPr sz="1900" spc="75" dirty="0">
                <a:highlight>
                  <a:srgbClr val="FFFF00"/>
                </a:highlight>
                <a:latin typeface="Cambria"/>
                <a:cs typeface="Cambria"/>
              </a:rPr>
              <a:t>refVariable</a:t>
            </a:r>
            <a:r>
              <a:rPr sz="1900" spc="13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900" spc="95" dirty="0">
                <a:highlight>
                  <a:srgbClr val="FFFF00"/>
                </a:highlight>
                <a:latin typeface="Cambria"/>
                <a:cs typeface="Cambria"/>
              </a:rPr>
              <a:t>=</a:t>
            </a:r>
            <a:r>
              <a:rPr sz="1900" spc="10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900" spc="40" dirty="0">
                <a:highlight>
                  <a:srgbClr val="FFFF00"/>
                </a:highlight>
                <a:latin typeface="Cambria"/>
                <a:cs typeface="Cambria"/>
              </a:rPr>
              <a:t>new</a:t>
            </a:r>
            <a:r>
              <a:rPr sz="1900" spc="10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900" spc="70" dirty="0">
                <a:highlight>
                  <a:srgbClr val="FFFF00"/>
                </a:highlight>
                <a:latin typeface="Cambria"/>
                <a:cs typeface="Cambria"/>
              </a:rPr>
              <a:t>ClassName(parameter-list);</a:t>
            </a:r>
            <a:endParaRPr sz="1900" dirty="0">
              <a:highlight>
                <a:srgbClr val="FFFF00"/>
              </a:highlight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har char="⚫"/>
            </a:pPr>
            <a:endParaRPr sz="2300" dirty="0">
              <a:latin typeface="Cambria"/>
              <a:cs typeface="Cambria"/>
            </a:endParaRPr>
          </a:p>
          <a:p>
            <a:pPr marL="311150" indent="-299085">
              <a:lnSpc>
                <a:spcPts val="2810"/>
              </a:lnSpc>
              <a:spcBef>
                <a:spcPts val="1655"/>
              </a:spcBef>
              <a:buClr>
                <a:srgbClr val="DF752E"/>
              </a:buClr>
              <a:buSzPct val="65384"/>
              <a:buFont typeface="Wingdings"/>
              <a:buChar char=""/>
              <a:tabLst>
                <a:tab pos="311785" algn="l"/>
              </a:tabLst>
            </a:pPr>
            <a:r>
              <a:rPr sz="2600" spc="5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60" dirty="0">
                <a:latin typeface="Cambria"/>
                <a:cs typeface="Cambria"/>
              </a:rPr>
              <a:t>access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instance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variables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70" dirty="0">
                <a:latin typeface="Cambria"/>
                <a:cs typeface="Cambria"/>
              </a:rPr>
              <a:t>methods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-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i="1" spc="105" dirty="0">
                <a:latin typeface="Cambria"/>
                <a:cs typeface="Cambria"/>
              </a:rPr>
              <a:t>use</a:t>
            </a:r>
            <a:endParaRPr sz="2600" dirty="0">
              <a:latin typeface="Cambria"/>
              <a:cs typeface="Cambria"/>
            </a:endParaRPr>
          </a:p>
          <a:p>
            <a:pPr marL="195580">
              <a:lnSpc>
                <a:spcPts val="2810"/>
              </a:lnSpc>
            </a:pPr>
            <a:r>
              <a:rPr sz="2600" b="1" i="1" spc="155" dirty="0">
                <a:latin typeface="Cambria"/>
                <a:cs typeface="Cambria"/>
              </a:rPr>
              <a:t>dot</a:t>
            </a:r>
            <a:r>
              <a:rPr sz="2600" b="1" i="1" spc="120" dirty="0">
                <a:latin typeface="Cambria"/>
                <a:cs typeface="Cambria"/>
              </a:rPr>
              <a:t> </a:t>
            </a:r>
            <a:r>
              <a:rPr sz="2600" i="1" spc="30" dirty="0">
                <a:latin typeface="Cambria"/>
                <a:cs typeface="Cambria"/>
              </a:rPr>
              <a:t>operator(.)</a:t>
            </a:r>
            <a:endParaRPr sz="2600" dirty="0">
              <a:latin typeface="Cambria"/>
              <a:cs typeface="Cambria"/>
            </a:endParaRPr>
          </a:p>
          <a:p>
            <a:pPr marL="562610" lvl="1" indent="-183515">
              <a:lnSpc>
                <a:spcPts val="2520"/>
              </a:lnSpc>
              <a:spcBef>
                <a:spcPts val="1955"/>
              </a:spcBef>
              <a:buClr>
                <a:srgbClr val="DF752E"/>
              </a:buClr>
              <a:buSzPct val="78260"/>
              <a:buFont typeface="Segoe UI Symbol"/>
              <a:buChar char="⚫"/>
              <a:tabLst>
                <a:tab pos="563245" algn="l"/>
              </a:tabLst>
            </a:pPr>
            <a:r>
              <a:rPr sz="2300" spc="75" dirty="0">
                <a:latin typeface="Cambria"/>
                <a:cs typeface="Cambria"/>
              </a:rPr>
              <a:t>Accessing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instance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variables</a:t>
            </a:r>
            <a:endParaRPr sz="2300" dirty="0">
              <a:latin typeface="Cambria"/>
              <a:cs typeface="Cambria"/>
            </a:endParaRPr>
          </a:p>
          <a:p>
            <a:pPr marL="836930" lvl="2" indent="-183515">
              <a:lnSpc>
                <a:spcPts val="1920"/>
              </a:lnSpc>
              <a:buClr>
                <a:srgbClr val="DF752E"/>
              </a:buClr>
              <a:buSzPct val="60000"/>
              <a:buFont typeface="Wingdings"/>
              <a:buChar char=""/>
              <a:tabLst>
                <a:tab pos="837565" algn="l"/>
              </a:tabLst>
            </a:pPr>
            <a:r>
              <a:rPr sz="2000" spc="85" dirty="0">
                <a:highlight>
                  <a:srgbClr val="FFFF00"/>
                </a:highlight>
                <a:latin typeface="Cambria"/>
                <a:cs typeface="Cambria"/>
              </a:rPr>
              <a:t>refVariable.instance_variable</a:t>
            </a:r>
            <a:r>
              <a:rPr sz="2000" spc="6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000" spc="105" dirty="0">
                <a:highlight>
                  <a:srgbClr val="FFFF00"/>
                </a:highlight>
                <a:latin typeface="Cambria"/>
                <a:cs typeface="Cambria"/>
              </a:rPr>
              <a:t>=</a:t>
            </a:r>
            <a:r>
              <a:rPr sz="2000" spc="9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000" spc="75" dirty="0">
                <a:highlight>
                  <a:srgbClr val="FFFF00"/>
                </a:highlight>
                <a:latin typeface="Cambria"/>
                <a:cs typeface="Cambria"/>
              </a:rPr>
              <a:t>value</a:t>
            </a:r>
            <a:r>
              <a:rPr sz="2000" spc="75" dirty="0">
                <a:latin typeface="Cambria"/>
                <a:cs typeface="Cambria"/>
              </a:rPr>
              <a:t>;</a:t>
            </a:r>
            <a:endParaRPr sz="2000" dirty="0">
              <a:latin typeface="Cambria"/>
              <a:cs typeface="Cambria"/>
            </a:endParaRPr>
          </a:p>
          <a:p>
            <a:pPr marL="836930" lvl="2" indent="-183515">
              <a:lnSpc>
                <a:spcPts val="1920"/>
              </a:lnSpc>
              <a:buClr>
                <a:srgbClr val="DF752E"/>
              </a:buClr>
              <a:buSzPct val="60000"/>
              <a:buFont typeface="Wingdings"/>
              <a:buChar char=""/>
              <a:tabLst>
                <a:tab pos="837565" algn="l"/>
              </a:tabLst>
            </a:pPr>
            <a:r>
              <a:rPr sz="2000" spc="155" dirty="0">
                <a:latin typeface="Cambria"/>
                <a:cs typeface="Cambria"/>
              </a:rPr>
              <a:t>Or</a:t>
            </a:r>
            <a:endParaRPr sz="2000" dirty="0">
              <a:latin typeface="Cambria"/>
              <a:cs typeface="Cambria"/>
            </a:endParaRPr>
          </a:p>
          <a:p>
            <a:pPr marL="836930" lvl="2" indent="-183515">
              <a:lnSpc>
                <a:spcPts val="2160"/>
              </a:lnSpc>
              <a:buClr>
                <a:srgbClr val="DF752E"/>
              </a:buClr>
              <a:buSzPct val="60000"/>
              <a:buFont typeface="Wingdings"/>
              <a:buChar char=""/>
              <a:tabLst>
                <a:tab pos="837565" algn="l"/>
              </a:tabLst>
            </a:pPr>
            <a:r>
              <a:rPr sz="2000" spc="75" dirty="0">
                <a:highlight>
                  <a:srgbClr val="FFFF00"/>
                </a:highlight>
                <a:latin typeface="Cambria"/>
                <a:cs typeface="Cambria"/>
              </a:rPr>
              <a:t>datatype</a:t>
            </a:r>
            <a:r>
              <a:rPr sz="2000" spc="10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000" spc="85" dirty="0">
                <a:highlight>
                  <a:srgbClr val="FFFF00"/>
                </a:highlight>
                <a:latin typeface="Cambria"/>
                <a:cs typeface="Cambria"/>
              </a:rPr>
              <a:t>value</a:t>
            </a:r>
            <a:r>
              <a:rPr sz="2000" spc="11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000" spc="105" dirty="0">
                <a:highlight>
                  <a:srgbClr val="FFFF00"/>
                </a:highlight>
                <a:latin typeface="Cambria"/>
                <a:cs typeface="Cambria"/>
              </a:rPr>
              <a:t>=</a:t>
            </a:r>
            <a:r>
              <a:rPr sz="2000" spc="13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000" spc="80" dirty="0">
                <a:highlight>
                  <a:srgbClr val="FFFF00"/>
                </a:highlight>
                <a:latin typeface="Cambria"/>
                <a:cs typeface="Cambria"/>
              </a:rPr>
              <a:t>refVariable.instance_variable</a:t>
            </a:r>
            <a:r>
              <a:rPr sz="2000" spc="80" dirty="0">
                <a:latin typeface="Cambria"/>
                <a:cs typeface="Cambria"/>
              </a:rPr>
              <a:t>;</a:t>
            </a:r>
            <a:endParaRPr sz="2000" dirty="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DF752E"/>
              </a:buClr>
              <a:buFont typeface="Wingdings"/>
              <a:buChar char=""/>
            </a:pPr>
            <a:endParaRPr sz="3250" dirty="0">
              <a:latin typeface="Cambria"/>
              <a:cs typeface="Cambria"/>
            </a:endParaRPr>
          </a:p>
          <a:p>
            <a:pPr marL="562610" lvl="1" indent="-183515">
              <a:lnSpc>
                <a:spcPts val="2520"/>
              </a:lnSpc>
              <a:buClr>
                <a:srgbClr val="DF752E"/>
              </a:buClr>
              <a:buSzPct val="78260"/>
              <a:buFont typeface="Segoe UI Symbol"/>
              <a:buChar char="⚫"/>
              <a:tabLst>
                <a:tab pos="563245" algn="l"/>
              </a:tabLst>
            </a:pPr>
            <a:r>
              <a:rPr sz="2300" spc="140" dirty="0">
                <a:latin typeface="Cambria"/>
                <a:cs typeface="Cambria"/>
              </a:rPr>
              <a:t>Calling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methods</a:t>
            </a:r>
            <a:endParaRPr sz="2300" dirty="0">
              <a:latin typeface="Cambria"/>
              <a:cs typeface="Cambria"/>
            </a:endParaRPr>
          </a:p>
          <a:p>
            <a:pPr marL="836930" lvl="2" indent="-183515">
              <a:lnSpc>
                <a:spcPts val="2160"/>
              </a:lnSpc>
              <a:buClr>
                <a:srgbClr val="DF752E"/>
              </a:buClr>
              <a:buSzPct val="60000"/>
              <a:buFont typeface="Wingdings"/>
              <a:buChar char=""/>
              <a:tabLst>
                <a:tab pos="837565" algn="l"/>
              </a:tabLst>
            </a:pPr>
            <a:r>
              <a:rPr sz="2000" spc="65" dirty="0">
                <a:highlight>
                  <a:srgbClr val="FFFF00"/>
                </a:highlight>
                <a:latin typeface="Cambria"/>
                <a:cs typeface="Cambria"/>
              </a:rPr>
              <a:t>refVariable.methodName(parameter-list);</a:t>
            </a:r>
            <a:endParaRPr sz="2000" dirty="0">
              <a:highlight>
                <a:srgbClr val="FFFF00"/>
              </a:highlight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34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REATE</a:t>
            </a:r>
            <a:r>
              <a:rPr spc="31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r>
              <a:rPr spc="345" dirty="0"/>
              <a:t> </a:t>
            </a:r>
            <a:r>
              <a:rPr spc="275" dirty="0"/>
              <a:t>AND</a:t>
            </a:r>
            <a:r>
              <a:rPr spc="300" dirty="0"/>
              <a:t> </a:t>
            </a:r>
            <a:r>
              <a:rPr spc="325" dirty="0"/>
              <a:t>ACCESS</a:t>
            </a:r>
            <a:r>
              <a:rPr spc="340" dirty="0"/>
              <a:t> </a:t>
            </a:r>
            <a:r>
              <a:rPr sz="3000" spc="310" dirty="0"/>
              <a:t>M</a:t>
            </a:r>
            <a:r>
              <a:rPr spc="310" dirty="0"/>
              <a:t>EMBERS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700" y="2425700"/>
            <a:ext cx="2235200" cy="254000"/>
            <a:chOff x="3187700" y="2425700"/>
            <a:chExt cx="2235200" cy="254000"/>
          </a:xfrm>
        </p:grpSpPr>
        <p:sp>
          <p:nvSpPr>
            <p:cNvPr id="3" name="object 3"/>
            <p:cNvSpPr/>
            <p:nvPr/>
          </p:nvSpPr>
          <p:spPr>
            <a:xfrm>
              <a:off x="3200400" y="24384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2209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09800" y="2286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24384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34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REATE</a:t>
            </a:r>
            <a:r>
              <a:rPr spc="31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r>
              <a:rPr spc="345" dirty="0"/>
              <a:t> </a:t>
            </a:r>
            <a:r>
              <a:rPr spc="275" dirty="0"/>
              <a:t>AND</a:t>
            </a:r>
            <a:r>
              <a:rPr spc="300" dirty="0"/>
              <a:t> </a:t>
            </a:r>
            <a:r>
              <a:rPr spc="325" dirty="0"/>
              <a:t>ACCESS</a:t>
            </a:r>
            <a:r>
              <a:rPr spc="340" dirty="0"/>
              <a:t> </a:t>
            </a:r>
            <a:r>
              <a:rPr sz="3000" spc="310" dirty="0"/>
              <a:t>M</a:t>
            </a:r>
            <a:r>
              <a:rPr spc="310" dirty="0"/>
              <a:t>EMBERS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35940" y="1744802"/>
            <a:ext cx="4620895" cy="1265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 </a:t>
            </a:r>
            <a:r>
              <a:rPr sz="1400" b="1" spc="100" dirty="0">
                <a:latin typeface="Cambria"/>
                <a:cs typeface="Cambria"/>
              </a:rPr>
              <a:t>TestBankAccount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520"/>
              </a:lnSpc>
              <a:spcBef>
                <a:spcPts val="1010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static</a:t>
            </a:r>
            <a:r>
              <a:rPr sz="1400" b="1" spc="5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main(String[]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args)</a:t>
            </a:r>
            <a:r>
              <a:rPr sz="1400" b="1" spc="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5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95" dirty="0">
                <a:latin typeface="Cambria"/>
                <a:cs typeface="Cambria"/>
              </a:rPr>
              <a:t>a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60" dirty="0">
                <a:latin typeface="Cambria"/>
                <a:cs typeface="Cambria"/>
              </a:rPr>
              <a:t>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15" dirty="0">
                <a:latin typeface="Cambria"/>
                <a:cs typeface="Cambria"/>
              </a:rPr>
              <a:t>bj</a:t>
            </a:r>
            <a:r>
              <a:rPr sz="1400" spc="30" dirty="0">
                <a:latin typeface="Cambria"/>
                <a:cs typeface="Cambria"/>
              </a:rPr>
              <a:t>e</a:t>
            </a:r>
            <a:r>
              <a:rPr sz="1400" spc="40" dirty="0">
                <a:latin typeface="Cambria"/>
                <a:cs typeface="Cambria"/>
              </a:rPr>
              <a:t>c</a:t>
            </a:r>
            <a:r>
              <a:rPr sz="1400" spc="35" dirty="0">
                <a:latin typeface="Cambria"/>
                <a:cs typeface="Cambria"/>
              </a:rPr>
              <a:t>t</a:t>
            </a:r>
            <a:r>
              <a:rPr sz="1400" spc="4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510"/>
              </a:lnSpc>
            </a:pPr>
            <a:r>
              <a:rPr sz="1400" spc="65" dirty="0">
                <a:latin typeface="Cambria"/>
                <a:cs typeface="Cambria"/>
              </a:rPr>
              <a:t>BankAccount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account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new</a:t>
            </a:r>
            <a:r>
              <a:rPr sz="1400" b="1" spc="85" dirty="0">
                <a:latin typeface="Cambria"/>
                <a:cs typeface="Cambria"/>
              </a:rPr>
              <a:t> BankAccount();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00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A</a:t>
            </a:r>
            <a:r>
              <a:rPr sz="1400" spc="50" dirty="0">
                <a:latin typeface="Cambria"/>
                <a:cs typeface="Cambria"/>
              </a:rPr>
              <a:t>ssig</a:t>
            </a:r>
            <a:r>
              <a:rPr sz="1400" spc="60" dirty="0">
                <a:latin typeface="Cambria"/>
                <a:cs typeface="Cambria"/>
              </a:rPr>
              <a:t>ning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values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in</a:t>
            </a:r>
            <a:r>
              <a:rPr sz="1400" spc="50" dirty="0">
                <a:latin typeface="Cambria"/>
                <a:cs typeface="Cambria"/>
              </a:rPr>
              <a:t>s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variab</a:t>
            </a:r>
            <a:r>
              <a:rPr sz="1400" spc="35" dirty="0">
                <a:latin typeface="Cambria"/>
                <a:cs typeface="Cambria"/>
              </a:rPr>
              <a:t>l</a:t>
            </a:r>
            <a:r>
              <a:rPr sz="1400" spc="5" dirty="0">
                <a:latin typeface="Cambria"/>
                <a:cs typeface="Cambria"/>
              </a:rPr>
              <a:t>e</a:t>
            </a:r>
            <a:r>
              <a:rPr sz="1400" spc="4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200" y="2982912"/>
            <a:ext cx="2209800" cy="522605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290"/>
              </a:lnSpc>
            </a:pPr>
            <a:r>
              <a:rPr sz="1400" spc="50" dirty="0">
                <a:latin typeface="Cambria"/>
                <a:cs typeface="Cambria"/>
              </a:rPr>
              <a:t>account.name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"Rashid";</a:t>
            </a:r>
            <a:endParaRPr sz="1400">
              <a:latin typeface="Cambria"/>
              <a:cs typeface="Cambria"/>
            </a:endParaRPr>
          </a:p>
          <a:p>
            <a:pPr marL="60960">
              <a:lnSpc>
                <a:spcPts val="1345"/>
              </a:lnSpc>
            </a:pPr>
            <a:r>
              <a:rPr sz="1400" spc="45" dirty="0">
                <a:latin typeface="Cambria"/>
                <a:cs typeface="Cambria"/>
              </a:rPr>
              <a:t>account.id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“1000500”;</a:t>
            </a:r>
            <a:endParaRPr sz="1400">
              <a:latin typeface="Cambria"/>
              <a:cs typeface="Cambria"/>
            </a:endParaRPr>
          </a:p>
          <a:p>
            <a:pPr marL="60960">
              <a:lnSpc>
                <a:spcPts val="1475"/>
              </a:lnSpc>
            </a:pPr>
            <a:r>
              <a:rPr sz="1400" spc="45" dirty="0">
                <a:latin typeface="Cambria"/>
                <a:cs typeface="Cambria"/>
              </a:rPr>
              <a:t>account.balance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1000;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713" y="3624452"/>
            <a:ext cx="593852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Print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bala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sz="1400" spc="100" dirty="0">
                <a:latin typeface="Cambria"/>
                <a:cs typeface="Cambria"/>
              </a:rPr>
              <a:t>System.</a:t>
            </a:r>
            <a:r>
              <a:rPr sz="1400" b="1" i="1" spc="100" dirty="0">
                <a:latin typeface="Cambria"/>
                <a:cs typeface="Cambria"/>
              </a:rPr>
              <a:t>out.println(“Balance</a:t>
            </a:r>
            <a:r>
              <a:rPr sz="1400" b="1" i="1" spc="55" dirty="0">
                <a:latin typeface="Cambria"/>
                <a:cs typeface="Cambria"/>
              </a:rPr>
              <a:t> before</a:t>
            </a:r>
            <a:r>
              <a:rPr sz="1400" b="1" i="1" spc="65" dirty="0">
                <a:latin typeface="Cambria"/>
                <a:cs typeface="Cambria"/>
              </a:rPr>
              <a:t> </a:t>
            </a:r>
            <a:r>
              <a:rPr sz="1400" b="1" i="1" spc="70" dirty="0">
                <a:latin typeface="Cambria"/>
                <a:cs typeface="Cambria"/>
              </a:rPr>
              <a:t>deposit: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account.balance);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55" dirty="0">
                <a:latin typeface="Cambria"/>
                <a:cs typeface="Cambria"/>
              </a:rPr>
              <a:t>alli</a:t>
            </a:r>
            <a:r>
              <a:rPr sz="1400" spc="95" dirty="0">
                <a:latin typeface="Cambria"/>
                <a:cs typeface="Cambria"/>
              </a:rPr>
              <a:t>n</a:t>
            </a:r>
            <a:r>
              <a:rPr sz="1400" spc="60" dirty="0">
                <a:latin typeface="Cambria"/>
                <a:cs typeface="Cambria"/>
              </a:rPr>
              <a:t>g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me</a:t>
            </a:r>
            <a:r>
              <a:rPr sz="1400" spc="4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0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500"/>
              </a:lnSpc>
            </a:pPr>
            <a:r>
              <a:rPr sz="1400" spc="15" dirty="0">
                <a:latin typeface="Cambria"/>
                <a:cs typeface="Cambria"/>
              </a:rPr>
              <a:t>account.deposit(2000);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648961"/>
            <a:ext cx="6560184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>
              <a:lnSpc>
                <a:spcPts val="1510"/>
              </a:lnSpc>
              <a:spcBef>
                <a:spcPts val="10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Print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bala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45"/>
              </a:lnSpc>
            </a:pPr>
            <a:r>
              <a:rPr sz="1400" spc="100" dirty="0">
                <a:latin typeface="Cambria"/>
                <a:cs typeface="Cambria"/>
              </a:rPr>
              <a:t>System.</a:t>
            </a:r>
            <a:r>
              <a:rPr sz="1400" b="1" i="1" spc="100" dirty="0">
                <a:latin typeface="Cambria"/>
                <a:cs typeface="Cambria"/>
              </a:rPr>
              <a:t>out.println(“Balance</a:t>
            </a:r>
            <a:r>
              <a:rPr sz="1400" b="1" i="1" spc="55" dirty="0">
                <a:latin typeface="Cambria"/>
                <a:cs typeface="Cambria"/>
              </a:rPr>
              <a:t> </a:t>
            </a:r>
            <a:r>
              <a:rPr sz="1400" b="1" i="1" spc="80" dirty="0">
                <a:latin typeface="Cambria"/>
                <a:cs typeface="Cambria"/>
              </a:rPr>
              <a:t>after </a:t>
            </a:r>
            <a:r>
              <a:rPr sz="1400" b="1" i="1" spc="70" dirty="0">
                <a:latin typeface="Cambria"/>
                <a:cs typeface="Cambria"/>
              </a:rPr>
              <a:t>deposit: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account.balance);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345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b="1" spc="90" dirty="0">
                <a:latin typeface="Cambria"/>
                <a:cs typeface="Cambria"/>
              </a:rPr>
              <a:t>Output:</a:t>
            </a:r>
            <a:endParaRPr sz="1300">
              <a:latin typeface="Cambria"/>
              <a:cs typeface="Cambria"/>
            </a:endParaRPr>
          </a:p>
          <a:p>
            <a:pPr marL="12700" marR="4224655">
              <a:lnSpc>
                <a:spcPct val="118500"/>
              </a:lnSpc>
              <a:spcBef>
                <a:spcPts val="15"/>
              </a:spcBef>
            </a:pPr>
            <a:r>
              <a:rPr sz="1300" spc="60" dirty="0">
                <a:latin typeface="Cambria"/>
                <a:cs typeface="Cambria"/>
              </a:rPr>
              <a:t>Balance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before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deposit: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1000.0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60" dirty="0">
                <a:latin typeface="Cambria"/>
                <a:cs typeface="Cambria"/>
              </a:rPr>
              <a:t>Balance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after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deposit: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3000.0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66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80" dirty="0"/>
              <a:t>C</a:t>
            </a:r>
            <a:r>
              <a:rPr spc="275" dirty="0"/>
              <a:t>ONTENT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769860" cy="493468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u="heavy" spc="15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Overview of Object Oriented Programming (OOP)</a:t>
            </a:r>
          </a:p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5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Class</a:t>
            </a:r>
            <a:r>
              <a:rPr sz="2400" u="heavy" spc="114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3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&amp;</a:t>
            </a:r>
            <a:r>
              <a:rPr sz="2400" u="heavy" spc="1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0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Object.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Initializing</a:t>
            </a:r>
            <a:r>
              <a:rPr sz="2400" u="heavy" spc="8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6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Fields/Instance</a:t>
            </a:r>
            <a:r>
              <a:rPr sz="2400" u="heavy" spc="9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variables.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6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Scope</a:t>
            </a:r>
            <a:r>
              <a:rPr sz="24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3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&amp;</a:t>
            </a:r>
            <a:r>
              <a:rPr sz="2400" u="heavy" spc="12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Lifetime</a:t>
            </a:r>
            <a:r>
              <a:rPr sz="2400" u="heavy" spc="12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-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of</a:t>
            </a:r>
            <a:r>
              <a:rPr sz="24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2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Variable.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Arrays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Parameter</a:t>
            </a:r>
            <a:r>
              <a:rPr sz="24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2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Passing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3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Garbage</a:t>
            </a:r>
            <a:r>
              <a:rPr sz="2400" u="heavy" spc="6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7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Collection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2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Package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6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Access</a:t>
            </a:r>
            <a:r>
              <a:rPr sz="2400" u="heavy" spc="10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7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Modifier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Recursion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u="heavy" spc="1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Variable</a:t>
            </a:r>
            <a:r>
              <a:rPr sz="2400" u="heavy" spc="12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14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Argument</a:t>
            </a:r>
            <a:r>
              <a:rPr sz="2400" u="heavy" spc="14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-</a:t>
            </a:r>
            <a:r>
              <a:rPr sz="2400" u="heavy" spc="13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10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</a:rPr>
              <a:t>vararg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700" y="2389504"/>
            <a:ext cx="2682240" cy="290195"/>
            <a:chOff x="3187700" y="2389504"/>
            <a:chExt cx="2682240" cy="290195"/>
          </a:xfrm>
        </p:grpSpPr>
        <p:sp>
          <p:nvSpPr>
            <p:cNvPr id="3" name="object 3"/>
            <p:cNvSpPr/>
            <p:nvPr/>
          </p:nvSpPr>
          <p:spPr>
            <a:xfrm>
              <a:off x="3200400" y="2438399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2209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09800" y="2286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2438399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2389504"/>
              <a:ext cx="459740" cy="183515"/>
            </a:xfrm>
            <a:custGeom>
              <a:avLst/>
              <a:gdLst/>
              <a:ahLst/>
              <a:cxnLst/>
              <a:rect l="l" t="t" r="r" b="b"/>
              <a:pathLst>
                <a:path w="459739" h="183514">
                  <a:moveTo>
                    <a:pt x="70992" y="85217"/>
                  </a:moveTo>
                  <a:lnTo>
                    <a:pt x="66928" y="85471"/>
                  </a:lnTo>
                  <a:lnTo>
                    <a:pt x="0" y="163195"/>
                  </a:lnTo>
                  <a:lnTo>
                    <a:pt x="97154" y="182625"/>
                  </a:lnTo>
                  <a:lnTo>
                    <a:pt x="100584" y="183261"/>
                  </a:lnTo>
                  <a:lnTo>
                    <a:pt x="103886" y="181102"/>
                  </a:lnTo>
                  <a:lnTo>
                    <a:pt x="104648" y="177673"/>
                  </a:lnTo>
                  <a:lnTo>
                    <a:pt x="105283" y="174117"/>
                  </a:lnTo>
                  <a:lnTo>
                    <a:pt x="103124" y="170815"/>
                  </a:lnTo>
                  <a:lnTo>
                    <a:pt x="99695" y="170180"/>
                  </a:lnTo>
                  <a:lnTo>
                    <a:pt x="74220" y="165100"/>
                  </a:lnTo>
                  <a:lnTo>
                    <a:pt x="13970" y="165100"/>
                  </a:lnTo>
                  <a:lnTo>
                    <a:pt x="9778" y="153162"/>
                  </a:lnTo>
                  <a:lnTo>
                    <a:pt x="31846" y="145573"/>
                  </a:lnTo>
                  <a:lnTo>
                    <a:pt x="74295" y="96393"/>
                  </a:lnTo>
                  <a:lnTo>
                    <a:pt x="76580" y="93853"/>
                  </a:lnTo>
                  <a:lnTo>
                    <a:pt x="76326" y="89789"/>
                  </a:lnTo>
                  <a:lnTo>
                    <a:pt x="70992" y="85217"/>
                  </a:lnTo>
                  <a:close/>
                </a:path>
                <a:path w="459739" h="183514">
                  <a:moveTo>
                    <a:pt x="31846" y="145573"/>
                  </a:moveTo>
                  <a:lnTo>
                    <a:pt x="9778" y="153162"/>
                  </a:lnTo>
                  <a:lnTo>
                    <a:pt x="13970" y="165100"/>
                  </a:lnTo>
                  <a:lnTo>
                    <a:pt x="19512" y="163195"/>
                  </a:lnTo>
                  <a:lnTo>
                    <a:pt x="16637" y="163195"/>
                  </a:lnTo>
                  <a:lnTo>
                    <a:pt x="13080" y="152908"/>
                  </a:lnTo>
                  <a:lnTo>
                    <a:pt x="25515" y="152908"/>
                  </a:lnTo>
                  <a:lnTo>
                    <a:pt x="31846" y="145573"/>
                  </a:lnTo>
                  <a:close/>
                </a:path>
                <a:path w="459739" h="183514">
                  <a:moveTo>
                    <a:pt x="36092" y="157496"/>
                  </a:moveTo>
                  <a:lnTo>
                    <a:pt x="13970" y="165100"/>
                  </a:lnTo>
                  <a:lnTo>
                    <a:pt x="74220" y="165100"/>
                  </a:lnTo>
                  <a:lnTo>
                    <a:pt x="36092" y="157496"/>
                  </a:lnTo>
                  <a:close/>
                </a:path>
                <a:path w="459739" h="183514">
                  <a:moveTo>
                    <a:pt x="13080" y="152908"/>
                  </a:moveTo>
                  <a:lnTo>
                    <a:pt x="16637" y="163195"/>
                  </a:lnTo>
                  <a:lnTo>
                    <a:pt x="23689" y="155023"/>
                  </a:lnTo>
                  <a:lnTo>
                    <a:pt x="13080" y="152908"/>
                  </a:lnTo>
                  <a:close/>
                </a:path>
                <a:path w="459739" h="183514">
                  <a:moveTo>
                    <a:pt x="23689" y="155023"/>
                  </a:moveTo>
                  <a:lnTo>
                    <a:pt x="16637" y="163195"/>
                  </a:lnTo>
                  <a:lnTo>
                    <a:pt x="19512" y="163195"/>
                  </a:lnTo>
                  <a:lnTo>
                    <a:pt x="36092" y="157496"/>
                  </a:lnTo>
                  <a:lnTo>
                    <a:pt x="23689" y="155023"/>
                  </a:lnTo>
                  <a:close/>
                </a:path>
                <a:path w="459739" h="183514">
                  <a:moveTo>
                    <a:pt x="455167" y="0"/>
                  </a:moveTo>
                  <a:lnTo>
                    <a:pt x="31846" y="145573"/>
                  </a:lnTo>
                  <a:lnTo>
                    <a:pt x="23689" y="155023"/>
                  </a:lnTo>
                  <a:lnTo>
                    <a:pt x="36092" y="157496"/>
                  </a:lnTo>
                  <a:lnTo>
                    <a:pt x="459232" y="12065"/>
                  </a:lnTo>
                  <a:lnTo>
                    <a:pt x="455167" y="0"/>
                  </a:lnTo>
                  <a:close/>
                </a:path>
                <a:path w="459739" h="183514">
                  <a:moveTo>
                    <a:pt x="25515" y="152908"/>
                  </a:moveTo>
                  <a:lnTo>
                    <a:pt x="13080" y="152908"/>
                  </a:lnTo>
                  <a:lnTo>
                    <a:pt x="23689" y="155023"/>
                  </a:lnTo>
                  <a:lnTo>
                    <a:pt x="25515" y="152908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34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REATE</a:t>
            </a:r>
            <a:r>
              <a:rPr spc="31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r>
              <a:rPr spc="345" dirty="0"/>
              <a:t> </a:t>
            </a:r>
            <a:r>
              <a:rPr spc="275" dirty="0"/>
              <a:t>AND</a:t>
            </a:r>
            <a:r>
              <a:rPr spc="300" dirty="0"/>
              <a:t> </a:t>
            </a:r>
            <a:r>
              <a:rPr spc="325" dirty="0"/>
              <a:t>ACCESS</a:t>
            </a:r>
            <a:r>
              <a:rPr spc="340" dirty="0"/>
              <a:t> </a:t>
            </a:r>
            <a:r>
              <a:rPr sz="3000" spc="310" dirty="0"/>
              <a:t>M</a:t>
            </a:r>
            <a:r>
              <a:rPr spc="310" dirty="0"/>
              <a:t>EMBERS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5947028" y="2161158"/>
            <a:ext cx="15417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“new”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keyword </a:t>
            </a:r>
            <a:r>
              <a:rPr sz="1400" spc="-3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create</a:t>
            </a:r>
            <a:r>
              <a:rPr sz="1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575" y="2999308"/>
            <a:ext cx="24803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“dot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operator”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(.)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access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14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methods.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3190875"/>
            <a:ext cx="1219200" cy="103505"/>
          </a:xfrm>
          <a:custGeom>
            <a:avLst/>
            <a:gdLst/>
            <a:ahLst/>
            <a:cxnLst/>
            <a:rect l="l" t="t" r="r" b="b"/>
            <a:pathLst>
              <a:path w="1219200" h="103504">
                <a:moveTo>
                  <a:pt x="88137" y="0"/>
                </a:moveTo>
                <a:lnTo>
                  <a:pt x="85216" y="1777"/>
                </a:lnTo>
                <a:lnTo>
                  <a:pt x="0" y="52324"/>
                </a:lnTo>
                <a:lnTo>
                  <a:pt x="85978" y="101600"/>
                </a:lnTo>
                <a:lnTo>
                  <a:pt x="89026" y="103377"/>
                </a:lnTo>
                <a:lnTo>
                  <a:pt x="92837" y="102362"/>
                </a:lnTo>
                <a:lnTo>
                  <a:pt x="96392" y="96265"/>
                </a:lnTo>
                <a:lnTo>
                  <a:pt x="95376" y="92328"/>
                </a:lnTo>
                <a:lnTo>
                  <a:pt x="92328" y="90677"/>
                </a:lnTo>
                <a:lnTo>
                  <a:pt x="36553" y="58674"/>
                </a:lnTo>
                <a:lnTo>
                  <a:pt x="12573" y="58674"/>
                </a:lnTo>
                <a:lnTo>
                  <a:pt x="12573" y="45974"/>
                </a:lnTo>
                <a:lnTo>
                  <a:pt x="36049" y="45788"/>
                </a:lnTo>
                <a:lnTo>
                  <a:pt x="91694" y="12700"/>
                </a:lnTo>
                <a:lnTo>
                  <a:pt x="94741" y="10922"/>
                </a:lnTo>
                <a:lnTo>
                  <a:pt x="95630" y="6985"/>
                </a:lnTo>
                <a:lnTo>
                  <a:pt x="93852" y="4063"/>
                </a:lnTo>
                <a:lnTo>
                  <a:pt x="92075" y="1015"/>
                </a:lnTo>
                <a:lnTo>
                  <a:pt x="88137" y="0"/>
                </a:lnTo>
                <a:close/>
              </a:path>
              <a:path w="1219200" h="103504">
                <a:moveTo>
                  <a:pt x="36049" y="45788"/>
                </a:moveTo>
                <a:lnTo>
                  <a:pt x="12573" y="45974"/>
                </a:lnTo>
                <a:lnTo>
                  <a:pt x="12573" y="58674"/>
                </a:lnTo>
                <a:lnTo>
                  <a:pt x="36227" y="58487"/>
                </a:lnTo>
                <a:lnTo>
                  <a:pt x="35003" y="57785"/>
                </a:lnTo>
                <a:lnTo>
                  <a:pt x="15875" y="57785"/>
                </a:lnTo>
                <a:lnTo>
                  <a:pt x="15748" y="46736"/>
                </a:lnTo>
                <a:lnTo>
                  <a:pt x="34455" y="46736"/>
                </a:lnTo>
                <a:lnTo>
                  <a:pt x="36049" y="45788"/>
                </a:lnTo>
                <a:close/>
              </a:path>
              <a:path w="1219200" h="103504">
                <a:moveTo>
                  <a:pt x="36227" y="58487"/>
                </a:moveTo>
                <a:lnTo>
                  <a:pt x="12573" y="58674"/>
                </a:lnTo>
                <a:lnTo>
                  <a:pt x="36553" y="58674"/>
                </a:lnTo>
                <a:lnTo>
                  <a:pt x="36227" y="58487"/>
                </a:lnTo>
                <a:close/>
              </a:path>
              <a:path w="1219200" h="103504">
                <a:moveTo>
                  <a:pt x="1219200" y="36449"/>
                </a:moveTo>
                <a:lnTo>
                  <a:pt x="36049" y="45788"/>
                </a:lnTo>
                <a:lnTo>
                  <a:pt x="25268" y="52199"/>
                </a:lnTo>
                <a:lnTo>
                  <a:pt x="36227" y="58487"/>
                </a:lnTo>
                <a:lnTo>
                  <a:pt x="1219200" y="49149"/>
                </a:lnTo>
                <a:lnTo>
                  <a:pt x="1219200" y="36449"/>
                </a:lnTo>
                <a:close/>
              </a:path>
              <a:path w="1219200" h="103504">
                <a:moveTo>
                  <a:pt x="15748" y="46736"/>
                </a:moveTo>
                <a:lnTo>
                  <a:pt x="15875" y="57785"/>
                </a:lnTo>
                <a:lnTo>
                  <a:pt x="25268" y="52199"/>
                </a:lnTo>
                <a:lnTo>
                  <a:pt x="15748" y="46736"/>
                </a:lnTo>
                <a:close/>
              </a:path>
              <a:path w="1219200" h="103504">
                <a:moveTo>
                  <a:pt x="25268" y="52199"/>
                </a:moveTo>
                <a:lnTo>
                  <a:pt x="15875" y="57785"/>
                </a:lnTo>
                <a:lnTo>
                  <a:pt x="35003" y="57785"/>
                </a:lnTo>
                <a:lnTo>
                  <a:pt x="25268" y="52199"/>
                </a:lnTo>
                <a:close/>
              </a:path>
              <a:path w="1219200" h="103504">
                <a:moveTo>
                  <a:pt x="34455" y="46736"/>
                </a:moveTo>
                <a:lnTo>
                  <a:pt x="15748" y="46736"/>
                </a:lnTo>
                <a:lnTo>
                  <a:pt x="25268" y="52199"/>
                </a:lnTo>
                <a:lnTo>
                  <a:pt x="34455" y="46736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0" y="3381121"/>
            <a:ext cx="1299845" cy="1038860"/>
          </a:xfrm>
          <a:custGeom>
            <a:avLst/>
            <a:gdLst/>
            <a:ahLst/>
            <a:cxnLst/>
            <a:rect l="l" t="t" r="r" b="b"/>
            <a:pathLst>
              <a:path w="1299845" h="1038860">
                <a:moveTo>
                  <a:pt x="40639" y="941196"/>
                </a:moveTo>
                <a:lnTo>
                  <a:pt x="36957" y="942847"/>
                </a:lnTo>
                <a:lnTo>
                  <a:pt x="35813" y="946022"/>
                </a:lnTo>
                <a:lnTo>
                  <a:pt x="0" y="1038478"/>
                </a:lnTo>
                <a:lnTo>
                  <a:pt x="19947" y="1035557"/>
                </a:lnTo>
                <a:lnTo>
                  <a:pt x="13715" y="1035557"/>
                </a:lnTo>
                <a:lnTo>
                  <a:pt x="5841" y="1025651"/>
                </a:lnTo>
                <a:lnTo>
                  <a:pt x="24251" y="1010965"/>
                </a:lnTo>
                <a:lnTo>
                  <a:pt x="48895" y="947419"/>
                </a:lnTo>
                <a:lnTo>
                  <a:pt x="47244" y="943736"/>
                </a:lnTo>
                <a:lnTo>
                  <a:pt x="40639" y="941196"/>
                </a:lnTo>
                <a:close/>
              </a:path>
              <a:path w="1299845" h="1038860">
                <a:moveTo>
                  <a:pt x="24251" y="1010965"/>
                </a:moveTo>
                <a:lnTo>
                  <a:pt x="5841" y="1025651"/>
                </a:lnTo>
                <a:lnTo>
                  <a:pt x="13715" y="1035557"/>
                </a:lnTo>
                <a:lnTo>
                  <a:pt x="17059" y="1032890"/>
                </a:lnTo>
                <a:lnTo>
                  <a:pt x="15748" y="1032890"/>
                </a:lnTo>
                <a:lnTo>
                  <a:pt x="8889" y="1024381"/>
                </a:lnTo>
                <a:lnTo>
                  <a:pt x="19662" y="1022798"/>
                </a:lnTo>
                <a:lnTo>
                  <a:pt x="24251" y="1010965"/>
                </a:lnTo>
                <a:close/>
              </a:path>
              <a:path w="1299845" h="1038860">
                <a:moveTo>
                  <a:pt x="99695" y="1011046"/>
                </a:moveTo>
                <a:lnTo>
                  <a:pt x="31982" y="1020987"/>
                </a:lnTo>
                <a:lnTo>
                  <a:pt x="13715" y="1035557"/>
                </a:lnTo>
                <a:lnTo>
                  <a:pt x="19947" y="1035557"/>
                </a:lnTo>
                <a:lnTo>
                  <a:pt x="101473" y="1023619"/>
                </a:lnTo>
                <a:lnTo>
                  <a:pt x="103886" y="1020444"/>
                </a:lnTo>
                <a:lnTo>
                  <a:pt x="102870" y="1013459"/>
                </a:lnTo>
                <a:lnTo>
                  <a:pt x="99695" y="1011046"/>
                </a:lnTo>
                <a:close/>
              </a:path>
              <a:path w="1299845" h="1038860">
                <a:moveTo>
                  <a:pt x="19662" y="1022798"/>
                </a:moveTo>
                <a:lnTo>
                  <a:pt x="8889" y="1024381"/>
                </a:lnTo>
                <a:lnTo>
                  <a:pt x="15748" y="1032890"/>
                </a:lnTo>
                <a:lnTo>
                  <a:pt x="19662" y="1022798"/>
                </a:lnTo>
                <a:close/>
              </a:path>
              <a:path w="1299845" h="1038860">
                <a:moveTo>
                  <a:pt x="31982" y="1020987"/>
                </a:moveTo>
                <a:lnTo>
                  <a:pt x="19662" y="1022798"/>
                </a:lnTo>
                <a:lnTo>
                  <a:pt x="15748" y="1032890"/>
                </a:lnTo>
                <a:lnTo>
                  <a:pt x="17059" y="1032890"/>
                </a:lnTo>
                <a:lnTo>
                  <a:pt x="31982" y="1020987"/>
                </a:lnTo>
                <a:close/>
              </a:path>
              <a:path w="1299845" h="1038860">
                <a:moveTo>
                  <a:pt x="1291463" y="0"/>
                </a:moveTo>
                <a:lnTo>
                  <a:pt x="24251" y="1010965"/>
                </a:lnTo>
                <a:lnTo>
                  <a:pt x="19662" y="1022798"/>
                </a:lnTo>
                <a:lnTo>
                  <a:pt x="31982" y="1020987"/>
                </a:lnTo>
                <a:lnTo>
                  <a:pt x="1299337" y="10032"/>
                </a:lnTo>
                <a:lnTo>
                  <a:pt x="1291463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744802"/>
            <a:ext cx="2919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TestBankAccount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2086482"/>
            <a:ext cx="3569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static</a:t>
            </a:r>
            <a:r>
              <a:rPr sz="1400" b="1" spc="5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main(String[] </a:t>
            </a:r>
            <a:r>
              <a:rPr sz="1400" b="1" spc="65" dirty="0">
                <a:latin typeface="Cambria"/>
                <a:cs typeface="Cambria"/>
              </a:rPr>
              <a:t>args)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7713" y="2258695"/>
            <a:ext cx="150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95" dirty="0">
                <a:latin typeface="Cambria"/>
                <a:cs typeface="Cambria"/>
              </a:rPr>
              <a:t>a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60" dirty="0">
                <a:latin typeface="Cambria"/>
                <a:cs typeface="Cambria"/>
              </a:rPr>
              <a:t>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15" dirty="0">
                <a:latin typeface="Cambria"/>
                <a:cs typeface="Cambria"/>
              </a:rPr>
              <a:t>bj</a:t>
            </a:r>
            <a:r>
              <a:rPr sz="1400" spc="30" dirty="0">
                <a:latin typeface="Cambria"/>
                <a:cs typeface="Cambria"/>
              </a:rPr>
              <a:t>e</a:t>
            </a:r>
            <a:r>
              <a:rPr sz="1400" spc="40" dirty="0">
                <a:latin typeface="Cambria"/>
                <a:cs typeface="Cambria"/>
              </a:rPr>
              <a:t>c</a:t>
            </a:r>
            <a:r>
              <a:rPr sz="1400" spc="35" dirty="0">
                <a:latin typeface="Cambria"/>
                <a:cs typeface="Cambria"/>
              </a:rPr>
              <a:t>t</a:t>
            </a:r>
            <a:r>
              <a:rPr sz="1400" spc="4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713" y="2429382"/>
            <a:ext cx="3889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5" dirty="0">
                <a:latin typeface="Cambria"/>
                <a:cs typeface="Cambria"/>
              </a:rPr>
              <a:t>BankAccount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account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new</a:t>
            </a:r>
            <a:r>
              <a:rPr sz="1400" b="1" spc="85" dirty="0">
                <a:latin typeface="Cambria"/>
                <a:cs typeface="Cambria"/>
              </a:rPr>
              <a:t> BankAccount();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713" y="2770758"/>
            <a:ext cx="3314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A</a:t>
            </a:r>
            <a:r>
              <a:rPr sz="1400" spc="50" dirty="0">
                <a:latin typeface="Cambria"/>
                <a:cs typeface="Cambria"/>
              </a:rPr>
              <a:t>ssig</a:t>
            </a:r>
            <a:r>
              <a:rPr sz="1400" spc="60" dirty="0">
                <a:latin typeface="Cambria"/>
                <a:cs typeface="Cambria"/>
              </a:rPr>
              <a:t>ning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values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in</a:t>
            </a:r>
            <a:r>
              <a:rPr sz="1400" spc="50" dirty="0">
                <a:latin typeface="Cambria"/>
                <a:cs typeface="Cambria"/>
              </a:rPr>
              <a:t>s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variab</a:t>
            </a:r>
            <a:r>
              <a:rPr sz="1400" spc="35" dirty="0">
                <a:latin typeface="Cambria"/>
                <a:cs typeface="Cambria"/>
              </a:rPr>
              <a:t>l</a:t>
            </a:r>
            <a:r>
              <a:rPr sz="1400" spc="5" dirty="0">
                <a:latin typeface="Cambria"/>
                <a:cs typeface="Cambria"/>
              </a:rPr>
              <a:t>e</a:t>
            </a:r>
            <a:r>
              <a:rPr sz="1400" spc="4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2982912"/>
            <a:ext cx="2209800" cy="522605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290"/>
              </a:lnSpc>
            </a:pPr>
            <a:r>
              <a:rPr sz="1400" spc="50" dirty="0">
                <a:latin typeface="Cambria"/>
                <a:cs typeface="Cambria"/>
              </a:rPr>
              <a:t>account.name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"Rashid";</a:t>
            </a:r>
            <a:endParaRPr sz="1400">
              <a:latin typeface="Cambria"/>
              <a:cs typeface="Cambria"/>
            </a:endParaRPr>
          </a:p>
          <a:p>
            <a:pPr marL="60960">
              <a:lnSpc>
                <a:spcPts val="1345"/>
              </a:lnSpc>
            </a:pPr>
            <a:r>
              <a:rPr sz="1400" spc="45" dirty="0">
                <a:latin typeface="Cambria"/>
                <a:cs typeface="Cambria"/>
              </a:rPr>
              <a:t>account.id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“1000500”;</a:t>
            </a:r>
            <a:endParaRPr sz="1400">
              <a:latin typeface="Cambria"/>
              <a:cs typeface="Cambria"/>
            </a:endParaRPr>
          </a:p>
          <a:p>
            <a:pPr marL="60960">
              <a:lnSpc>
                <a:spcPts val="1475"/>
              </a:lnSpc>
            </a:pPr>
            <a:r>
              <a:rPr sz="1400" spc="45" dirty="0">
                <a:latin typeface="Cambria"/>
                <a:cs typeface="Cambria"/>
              </a:rPr>
              <a:t>account.balance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1000;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7713" y="3624452"/>
            <a:ext cx="593852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Print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bala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sz="1400" spc="100" dirty="0">
                <a:latin typeface="Cambria"/>
                <a:cs typeface="Cambria"/>
              </a:rPr>
              <a:t>System.</a:t>
            </a:r>
            <a:r>
              <a:rPr sz="1400" b="1" i="1" spc="100" dirty="0">
                <a:latin typeface="Cambria"/>
                <a:cs typeface="Cambria"/>
              </a:rPr>
              <a:t>out.println(“Balance</a:t>
            </a:r>
            <a:r>
              <a:rPr sz="1400" b="1" i="1" spc="55" dirty="0">
                <a:latin typeface="Cambria"/>
                <a:cs typeface="Cambria"/>
              </a:rPr>
              <a:t> before</a:t>
            </a:r>
            <a:r>
              <a:rPr sz="1400" b="1" i="1" spc="65" dirty="0">
                <a:latin typeface="Cambria"/>
                <a:cs typeface="Cambria"/>
              </a:rPr>
              <a:t> </a:t>
            </a:r>
            <a:r>
              <a:rPr sz="1400" b="1" i="1" spc="70" dirty="0">
                <a:latin typeface="Cambria"/>
                <a:cs typeface="Cambria"/>
              </a:rPr>
              <a:t>deposit: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account.balance);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55" dirty="0">
                <a:latin typeface="Cambria"/>
                <a:cs typeface="Cambria"/>
              </a:rPr>
              <a:t>alli</a:t>
            </a:r>
            <a:r>
              <a:rPr sz="1400" spc="95" dirty="0">
                <a:latin typeface="Cambria"/>
                <a:cs typeface="Cambria"/>
              </a:rPr>
              <a:t>n</a:t>
            </a:r>
            <a:r>
              <a:rPr sz="1400" spc="60" dirty="0">
                <a:latin typeface="Cambria"/>
                <a:cs typeface="Cambria"/>
              </a:rPr>
              <a:t>g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me</a:t>
            </a:r>
            <a:r>
              <a:rPr sz="1400" spc="4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0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500"/>
              </a:lnSpc>
            </a:pPr>
            <a:r>
              <a:rPr sz="1400" spc="15" dirty="0">
                <a:latin typeface="Cambria"/>
                <a:cs typeface="Cambria"/>
              </a:rPr>
              <a:t>account.deposit(2000);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4648961"/>
            <a:ext cx="6560184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>
              <a:lnSpc>
                <a:spcPts val="1510"/>
              </a:lnSpc>
              <a:spcBef>
                <a:spcPts val="100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Print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bala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45"/>
              </a:lnSpc>
            </a:pPr>
            <a:r>
              <a:rPr sz="1400" spc="100" dirty="0">
                <a:latin typeface="Cambria"/>
                <a:cs typeface="Cambria"/>
              </a:rPr>
              <a:t>System.</a:t>
            </a:r>
            <a:r>
              <a:rPr sz="1400" b="1" i="1" spc="100" dirty="0">
                <a:latin typeface="Cambria"/>
                <a:cs typeface="Cambria"/>
              </a:rPr>
              <a:t>out.println(“Balance</a:t>
            </a:r>
            <a:r>
              <a:rPr sz="1400" b="1" i="1" spc="55" dirty="0">
                <a:latin typeface="Cambria"/>
                <a:cs typeface="Cambria"/>
              </a:rPr>
              <a:t> </a:t>
            </a:r>
            <a:r>
              <a:rPr sz="1400" b="1" i="1" spc="80" dirty="0">
                <a:latin typeface="Cambria"/>
                <a:cs typeface="Cambria"/>
              </a:rPr>
              <a:t>after </a:t>
            </a:r>
            <a:r>
              <a:rPr sz="1400" b="1" i="1" spc="70" dirty="0">
                <a:latin typeface="Cambria"/>
                <a:cs typeface="Cambria"/>
              </a:rPr>
              <a:t>deposit: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account.balance);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345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b="1" spc="90" dirty="0">
                <a:latin typeface="Cambria"/>
                <a:cs typeface="Cambria"/>
              </a:rPr>
              <a:t>Output:</a:t>
            </a:r>
            <a:endParaRPr sz="1300">
              <a:latin typeface="Cambria"/>
              <a:cs typeface="Cambria"/>
            </a:endParaRPr>
          </a:p>
          <a:p>
            <a:pPr marL="12700" marR="4224655">
              <a:lnSpc>
                <a:spcPct val="118500"/>
              </a:lnSpc>
              <a:spcBef>
                <a:spcPts val="15"/>
              </a:spcBef>
            </a:pPr>
            <a:r>
              <a:rPr sz="1300" spc="60" dirty="0">
                <a:latin typeface="Cambria"/>
                <a:cs typeface="Cambria"/>
              </a:rPr>
              <a:t>Balance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before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deposit: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1000.0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60" dirty="0">
                <a:latin typeface="Cambria"/>
                <a:cs typeface="Cambria"/>
              </a:rPr>
              <a:t>Balance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after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deposit: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15" dirty="0">
                <a:latin typeface="Cambria"/>
                <a:cs typeface="Cambria"/>
              </a:rPr>
              <a:t>3000.0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30426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mbria"/>
                <a:cs typeface="Cambria"/>
              </a:rPr>
              <a:t>BankAccount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account;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682366"/>
            <a:ext cx="323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"/>
                <a:cs typeface="Cambria"/>
              </a:rPr>
              <a:t>account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BankAccount();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008120"/>
            <a:ext cx="273240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00"/>
              </a:spcBef>
            </a:pPr>
            <a:r>
              <a:rPr sz="1800" spc="65" dirty="0">
                <a:latin typeface="Cambria"/>
                <a:cs typeface="Cambria"/>
              </a:rPr>
              <a:t>account.name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65" dirty="0">
                <a:latin typeface="Cambria"/>
                <a:cs typeface="Cambria"/>
              </a:rPr>
              <a:t>“Rashid”;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account.id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“1000500”;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60" dirty="0">
                <a:latin typeface="Cambria"/>
                <a:cs typeface="Cambria"/>
              </a:rPr>
              <a:t>account.balance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1000;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8817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</a:t>
            </a:r>
            <a:r>
              <a:rPr spc="29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endParaRPr sz="3000"/>
          </a:p>
        </p:txBody>
      </p:sp>
      <p:sp>
        <p:nvSpPr>
          <p:cNvPr id="6" name="object 6"/>
          <p:cNvSpPr/>
          <p:nvPr/>
        </p:nvSpPr>
        <p:spPr>
          <a:xfrm>
            <a:off x="4648200" y="16764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800"/>
                </a:moveTo>
                <a:lnTo>
                  <a:pt x="1143000" y="304800"/>
                </a:lnTo>
                <a:lnTo>
                  <a:pt x="1143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9375" y="1705102"/>
            <a:ext cx="561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3124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5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3617" y="3153536"/>
            <a:ext cx="561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9365" y="2959100"/>
            <a:ext cx="3670935" cy="939800"/>
            <a:chOff x="3809365" y="2959100"/>
            <a:chExt cx="3670935" cy="939800"/>
          </a:xfrm>
        </p:grpSpPr>
        <p:sp>
          <p:nvSpPr>
            <p:cNvPr id="11" name="object 11"/>
            <p:cNvSpPr/>
            <p:nvPr/>
          </p:nvSpPr>
          <p:spPr>
            <a:xfrm>
              <a:off x="3809365" y="30048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200" y="29718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400" y="914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4900" y="3063621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4900" y="3322701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4900" y="3581780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00" y="3298825"/>
            <a:ext cx="1295400" cy="282575"/>
          </a:xfrm>
          <a:custGeom>
            <a:avLst/>
            <a:gdLst/>
            <a:ahLst/>
            <a:cxnLst/>
            <a:rect l="l" t="t" r="r" b="b"/>
            <a:pathLst>
              <a:path w="1295400" h="282575">
                <a:moveTo>
                  <a:pt x="0" y="0"/>
                </a:moveTo>
                <a:lnTo>
                  <a:pt x="1295400" y="0"/>
                </a:lnTo>
              </a:path>
              <a:path w="1295400" h="282575">
                <a:moveTo>
                  <a:pt x="0" y="282575"/>
                </a:moveTo>
                <a:lnTo>
                  <a:pt x="12954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0800" y="5486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7417" y="5516067"/>
            <a:ext cx="561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accou</a:t>
            </a:r>
            <a:r>
              <a:rPr sz="1200" spc="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3165" y="5321300"/>
            <a:ext cx="3670935" cy="939800"/>
            <a:chOff x="3733165" y="5321300"/>
            <a:chExt cx="3670935" cy="939800"/>
          </a:xfrm>
        </p:grpSpPr>
        <p:sp>
          <p:nvSpPr>
            <p:cNvPr id="20" name="object 20"/>
            <p:cNvSpPr/>
            <p:nvPr/>
          </p:nvSpPr>
          <p:spPr>
            <a:xfrm>
              <a:off x="3733165" y="53670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1" y="40187"/>
                  </a:moveTo>
                  <a:lnTo>
                    <a:pt x="0" y="265455"/>
                  </a:lnTo>
                  <a:lnTo>
                    <a:pt x="1270" y="278104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1" y="40187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1" y="40187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1" y="40187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000" y="53340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0" y="914400"/>
                  </a:moveTo>
                  <a:lnTo>
                    <a:pt x="1295400" y="914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08700" y="5426150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Rashid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8700" y="5685535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1000500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8700" y="5944616"/>
            <a:ext cx="127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96000" y="5661025"/>
            <a:ext cx="1295400" cy="282575"/>
          </a:xfrm>
          <a:custGeom>
            <a:avLst/>
            <a:gdLst/>
            <a:ahLst/>
            <a:cxnLst/>
            <a:rect l="l" t="t" r="r" b="b"/>
            <a:pathLst>
              <a:path w="1295400" h="282575">
                <a:moveTo>
                  <a:pt x="0" y="0"/>
                </a:moveTo>
                <a:lnTo>
                  <a:pt x="1295400" y="0"/>
                </a:lnTo>
              </a:path>
              <a:path w="1295400" h="282575">
                <a:moveTo>
                  <a:pt x="0" y="282575"/>
                </a:moveTo>
                <a:lnTo>
                  <a:pt x="12954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34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REATE</a:t>
            </a:r>
            <a:r>
              <a:rPr spc="31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r>
              <a:rPr spc="345" dirty="0"/>
              <a:t> </a:t>
            </a:r>
            <a:r>
              <a:rPr spc="275" dirty="0"/>
              <a:t>AND</a:t>
            </a:r>
            <a:r>
              <a:rPr spc="300" dirty="0"/>
              <a:t> </a:t>
            </a:r>
            <a:r>
              <a:rPr spc="325" dirty="0"/>
              <a:t>ACCESS</a:t>
            </a:r>
            <a:r>
              <a:rPr spc="340" dirty="0"/>
              <a:t> </a:t>
            </a:r>
            <a:r>
              <a:rPr sz="3000" spc="310" dirty="0"/>
              <a:t>M</a:t>
            </a:r>
            <a:r>
              <a:rPr spc="310" dirty="0"/>
              <a:t>EMBERS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744802"/>
            <a:ext cx="6366510" cy="457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 </a:t>
            </a:r>
            <a:r>
              <a:rPr sz="1400" b="1" spc="100" dirty="0">
                <a:latin typeface="Cambria"/>
                <a:cs typeface="Cambria"/>
              </a:rPr>
              <a:t>TestBankAccount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520"/>
              </a:lnSpc>
              <a:spcBef>
                <a:spcPts val="1010"/>
              </a:spcBef>
            </a:pPr>
            <a:r>
              <a:rPr sz="1400" b="1" spc="90" dirty="0">
                <a:latin typeface="Cambria"/>
                <a:cs typeface="Cambria"/>
              </a:rPr>
              <a:t>public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static</a:t>
            </a:r>
            <a:r>
              <a:rPr sz="1400" b="1" spc="5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main(String[]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args)</a:t>
            </a:r>
            <a:r>
              <a:rPr sz="1400" b="1" spc="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50"/>
              </a:lnSpc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95" dirty="0">
                <a:latin typeface="Cambria"/>
                <a:cs typeface="Cambria"/>
              </a:rPr>
              <a:t>a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60" dirty="0">
                <a:latin typeface="Cambria"/>
                <a:cs typeface="Cambria"/>
              </a:rPr>
              <a:t>ing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15" dirty="0">
                <a:latin typeface="Cambria"/>
                <a:cs typeface="Cambria"/>
              </a:rPr>
              <a:t>bj</a:t>
            </a:r>
            <a:r>
              <a:rPr sz="1400" spc="30" dirty="0">
                <a:latin typeface="Cambria"/>
                <a:cs typeface="Cambria"/>
              </a:rPr>
              <a:t>e</a:t>
            </a:r>
            <a:r>
              <a:rPr sz="1400" spc="40" dirty="0">
                <a:latin typeface="Cambria"/>
                <a:cs typeface="Cambria"/>
              </a:rPr>
              <a:t>c</a:t>
            </a:r>
            <a:r>
              <a:rPr sz="1400" spc="35" dirty="0">
                <a:latin typeface="Cambria"/>
                <a:cs typeface="Cambria"/>
              </a:rPr>
              <a:t>t</a:t>
            </a:r>
            <a:r>
              <a:rPr sz="1400" spc="4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45"/>
              </a:lnSpc>
            </a:pPr>
            <a:r>
              <a:rPr sz="1400" spc="65" dirty="0">
                <a:latin typeface="Cambria"/>
                <a:cs typeface="Cambria"/>
              </a:rPr>
              <a:t>BankAccount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accountR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new</a:t>
            </a:r>
            <a:r>
              <a:rPr sz="1400" b="1" spc="7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BankAccount();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510"/>
              </a:lnSpc>
            </a:pPr>
            <a:r>
              <a:rPr sz="1400" spc="65" dirty="0">
                <a:latin typeface="Cambria"/>
                <a:cs typeface="Cambria"/>
              </a:rPr>
              <a:t>BankAccount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accountK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new</a:t>
            </a:r>
            <a:r>
              <a:rPr sz="1400" b="1" spc="65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BankAccount();</a:t>
            </a:r>
            <a:endParaRPr sz="1400">
              <a:latin typeface="Cambria"/>
              <a:cs typeface="Cambria"/>
            </a:endParaRPr>
          </a:p>
          <a:p>
            <a:pPr marL="744220" marR="2323465">
              <a:lnSpc>
                <a:spcPct val="80000"/>
              </a:lnSpc>
              <a:spcBef>
                <a:spcPts val="134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A</a:t>
            </a:r>
            <a:r>
              <a:rPr sz="1400" spc="45" dirty="0">
                <a:latin typeface="Cambria"/>
                <a:cs typeface="Cambria"/>
              </a:rPr>
              <a:t>s</a:t>
            </a:r>
            <a:r>
              <a:rPr sz="1400" spc="35" dirty="0">
                <a:latin typeface="Cambria"/>
                <a:cs typeface="Cambria"/>
              </a:rPr>
              <a:t>s</a:t>
            </a:r>
            <a:r>
              <a:rPr sz="1400" spc="55" dirty="0">
                <a:latin typeface="Cambria"/>
                <a:cs typeface="Cambria"/>
              </a:rPr>
              <a:t>ig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40" dirty="0">
                <a:latin typeface="Cambria"/>
                <a:cs typeface="Cambria"/>
              </a:rPr>
              <a:t>i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60" dirty="0">
                <a:latin typeface="Cambria"/>
                <a:cs typeface="Cambria"/>
              </a:rPr>
              <a:t>g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val</a:t>
            </a:r>
            <a:r>
              <a:rPr sz="1400" spc="80" dirty="0">
                <a:latin typeface="Cambria"/>
                <a:cs typeface="Cambria"/>
              </a:rPr>
              <a:t>u</a:t>
            </a:r>
            <a:r>
              <a:rPr sz="1400" spc="20" dirty="0">
                <a:latin typeface="Cambria"/>
                <a:cs typeface="Cambria"/>
              </a:rPr>
              <a:t>e</a:t>
            </a:r>
            <a:r>
              <a:rPr sz="1400" spc="45" dirty="0">
                <a:latin typeface="Cambria"/>
                <a:cs typeface="Cambria"/>
              </a:rPr>
              <a:t>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-40" dirty="0">
                <a:latin typeface="Cambria"/>
                <a:cs typeface="Cambria"/>
              </a:rPr>
              <a:t>o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</a:t>
            </a:r>
            <a:r>
              <a:rPr sz="1400" spc="7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sta</a:t>
            </a:r>
            <a:r>
              <a:rPr sz="1400" spc="8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variab</a:t>
            </a:r>
            <a:r>
              <a:rPr sz="1400" spc="25" dirty="0">
                <a:latin typeface="Cambria"/>
                <a:cs typeface="Cambria"/>
              </a:rPr>
              <a:t>l</a:t>
            </a:r>
            <a:r>
              <a:rPr sz="1400" spc="40" dirty="0">
                <a:latin typeface="Cambria"/>
                <a:cs typeface="Cambria"/>
              </a:rPr>
              <a:t>e</a:t>
            </a:r>
            <a:r>
              <a:rPr sz="1400" spc="30" dirty="0">
                <a:latin typeface="Cambria"/>
                <a:cs typeface="Cambria"/>
              </a:rPr>
              <a:t>s  </a:t>
            </a:r>
            <a:r>
              <a:rPr sz="1400" spc="55" dirty="0">
                <a:latin typeface="Cambria"/>
                <a:cs typeface="Cambria"/>
              </a:rPr>
              <a:t>accountR.name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45" dirty="0">
                <a:latin typeface="Cambria"/>
                <a:cs typeface="Cambria"/>
              </a:rPr>
              <a:t>"Rashid"; </a:t>
            </a:r>
            <a:r>
              <a:rPr sz="1400" spc="50" dirty="0">
                <a:latin typeface="Cambria"/>
                <a:cs typeface="Cambria"/>
              </a:rPr>
              <a:t> accountR.balance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dirty="0">
                <a:latin typeface="Cambria"/>
                <a:cs typeface="Cambria"/>
              </a:rPr>
              <a:t>1000;</a:t>
            </a:r>
            <a:endParaRPr sz="1400">
              <a:latin typeface="Cambria"/>
              <a:cs typeface="Cambria"/>
            </a:endParaRPr>
          </a:p>
          <a:p>
            <a:pPr marL="744220" marR="3266440">
              <a:lnSpc>
                <a:spcPts val="1340"/>
              </a:lnSpc>
              <a:spcBef>
                <a:spcPts val="1335"/>
              </a:spcBef>
            </a:pPr>
            <a:r>
              <a:rPr sz="1400" spc="60" dirty="0">
                <a:latin typeface="Cambria"/>
                <a:cs typeface="Cambria"/>
              </a:rPr>
              <a:t>accountK.name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60" dirty="0">
                <a:latin typeface="Cambria"/>
                <a:cs typeface="Cambria"/>
              </a:rPr>
              <a:t>"Kashem";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accountK.balance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1000;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515"/>
              </a:lnSpc>
              <a:spcBef>
                <a:spcPts val="102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15" dirty="0">
                <a:latin typeface="Cambria"/>
                <a:cs typeface="Cambria"/>
              </a:rPr>
              <a:t>C</a:t>
            </a:r>
            <a:r>
              <a:rPr sz="1400" spc="55" dirty="0">
                <a:latin typeface="Cambria"/>
                <a:cs typeface="Cambria"/>
              </a:rPr>
              <a:t>alli</a:t>
            </a:r>
            <a:r>
              <a:rPr sz="1400" spc="95" dirty="0">
                <a:latin typeface="Cambria"/>
                <a:cs typeface="Cambria"/>
              </a:rPr>
              <a:t>n</a:t>
            </a:r>
            <a:r>
              <a:rPr sz="1400" spc="60" dirty="0">
                <a:latin typeface="Cambria"/>
                <a:cs typeface="Cambria"/>
              </a:rPr>
              <a:t>g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me</a:t>
            </a:r>
            <a:r>
              <a:rPr sz="1400" spc="40" dirty="0">
                <a:latin typeface="Cambria"/>
                <a:cs typeface="Cambria"/>
              </a:rPr>
              <a:t>t</a:t>
            </a:r>
            <a:r>
              <a:rPr sz="1400" spc="75" dirty="0">
                <a:latin typeface="Cambria"/>
                <a:cs typeface="Cambria"/>
              </a:rPr>
              <a:t>h</a:t>
            </a:r>
            <a:r>
              <a:rPr sz="1400" spc="-40" dirty="0">
                <a:latin typeface="Cambria"/>
                <a:cs typeface="Cambria"/>
              </a:rPr>
              <a:t>o</a:t>
            </a:r>
            <a:r>
              <a:rPr sz="1400" spc="35" dirty="0">
                <a:latin typeface="Cambria"/>
                <a:cs typeface="Cambria"/>
              </a:rPr>
              <a:t>ds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515"/>
              </a:lnSpc>
            </a:pPr>
            <a:r>
              <a:rPr sz="1400" spc="25" dirty="0">
                <a:latin typeface="Cambria"/>
                <a:cs typeface="Cambria"/>
              </a:rPr>
              <a:t>accountK.deposit(2000);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510"/>
              </a:lnSpc>
              <a:spcBef>
                <a:spcPts val="1005"/>
              </a:spcBef>
            </a:pP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Print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bala</a:t>
            </a:r>
            <a:r>
              <a:rPr sz="1400" spc="70" dirty="0">
                <a:latin typeface="Cambria"/>
                <a:cs typeface="Cambria"/>
              </a:rPr>
              <a:t>n</a:t>
            </a:r>
            <a:r>
              <a:rPr sz="1400" spc="10" dirty="0">
                <a:latin typeface="Cambria"/>
                <a:cs typeface="Cambria"/>
              </a:rPr>
              <a:t>ce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o</a:t>
            </a:r>
            <a:r>
              <a:rPr sz="1400" spc="40" dirty="0">
                <a:latin typeface="Cambria"/>
                <a:cs typeface="Cambria"/>
              </a:rPr>
              <a:t>f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</a:t>
            </a:r>
            <a:r>
              <a:rPr sz="1400" spc="-15" dirty="0">
                <a:latin typeface="Cambria"/>
                <a:cs typeface="Cambria"/>
              </a:rPr>
              <a:t>o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85" dirty="0">
                <a:latin typeface="Cambria"/>
                <a:cs typeface="Cambria"/>
              </a:rPr>
              <a:t>h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acc</a:t>
            </a:r>
            <a:r>
              <a:rPr sz="1400" spc="20" dirty="0">
                <a:latin typeface="Cambria"/>
                <a:cs typeface="Cambria"/>
              </a:rPr>
              <a:t>o</a:t>
            </a:r>
            <a:r>
              <a:rPr sz="1400" spc="70" dirty="0">
                <a:latin typeface="Cambria"/>
                <a:cs typeface="Cambria"/>
              </a:rPr>
              <a:t>u</a:t>
            </a:r>
            <a:r>
              <a:rPr sz="1400" spc="65" dirty="0">
                <a:latin typeface="Cambria"/>
                <a:cs typeface="Cambria"/>
              </a:rPr>
              <a:t>n</a:t>
            </a:r>
            <a:r>
              <a:rPr sz="1400" spc="70" dirty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45"/>
              </a:lnSpc>
            </a:pPr>
            <a:r>
              <a:rPr sz="1400" spc="85" dirty="0">
                <a:latin typeface="Cambria"/>
                <a:cs typeface="Cambria"/>
              </a:rPr>
              <a:t>System.</a:t>
            </a:r>
            <a:r>
              <a:rPr sz="1400" b="1" i="1" spc="85" dirty="0">
                <a:latin typeface="Cambria"/>
                <a:cs typeface="Cambria"/>
              </a:rPr>
              <a:t>out.println("Kashem's</a:t>
            </a:r>
            <a:r>
              <a:rPr sz="1400" b="1" i="1" spc="65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balance:</a:t>
            </a:r>
            <a:r>
              <a:rPr sz="1400" b="1" i="1" spc="8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11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5" dirty="0">
                <a:latin typeface="Cambria"/>
                <a:cs typeface="Cambria"/>
              </a:rPr>
              <a:t> </a:t>
            </a:r>
            <a:r>
              <a:rPr sz="1400" b="1" i="1" spc="100" dirty="0">
                <a:latin typeface="Cambria"/>
                <a:cs typeface="Cambria"/>
              </a:rPr>
              <a:t>accountK.balance);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345"/>
              </a:lnSpc>
            </a:pPr>
            <a:r>
              <a:rPr sz="1400" spc="90" dirty="0">
                <a:latin typeface="Cambria"/>
                <a:cs typeface="Cambria"/>
              </a:rPr>
              <a:t>System.</a:t>
            </a:r>
            <a:r>
              <a:rPr sz="1400" b="1" i="1" spc="90" dirty="0">
                <a:latin typeface="Cambria"/>
                <a:cs typeface="Cambria"/>
              </a:rPr>
              <a:t>out.println("Rashid's</a:t>
            </a:r>
            <a:r>
              <a:rPr sz="1400" b="1" i="1" spc="70" dirty="0">
                <a:latin typeface="Cambria"/>
                <a:cs typeface="Cambria"/>
              </a:rPr>
              <a:t> </a:t>
            </a:r>
            <a:r>
              <a:rPr sz="1400" b="1" i="1" spc="95" dirty="0">
                <a:latin typeface="Cambria"/>
                <a:cs typeface="Cambria"/>
              </a:rPr>
              <a:t>balance:</a:t>
            </a:r>
            <a:r>
              <a:rPr sz="1400" b="1" i="1" spc="9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"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spc="45" dirty="0">
                <a:latin typeface="Cambria"/>
                <a:cs typeface="Cambria"/>
              </a:rPr>
              <a:t>+</a:t>
            </a:r>
            <a:r>
              <a:rPr sz="1400" b="1" i="1" spc="105" dirty="0">
                <a:latin typeface="Cambria"/>
                <a:cs typeface="Cambria"/>
              </a:rPr>
              <a:t> accountR.balance);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345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sz="1400" spc="-75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95" dirty="0">
                <a:latin typeface="Cambria"/>
                <a:cs typeface="Cambria"/>
              </a:rPr>
              <a:t>Output:</a:t>
            </a:r>
            <a:endParaRPr sz="18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55" dirty="0">
                <a:latin typeface="Cambria"/>
                <a:cs typeface="Cambria"/>
              </a:rPr>
              <a:t>Kashem's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balance: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3000.0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Rashid's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balance: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1000.0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28902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Before</a:t>
            </a:r>
            <a:r>
              <a:rPr sz="1800" b="1" u="sng" spc="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deposit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365497"/>
            <a:ext cx="1967230" cy="596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After</a:t>
            </a:r>
            <a:r>
              <a:rPr sz="1800" b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deposit:</a:t>
            </a:r>
            <a:endParaRPr sz="1800">
              <a:latin typeface="Cambria"/>
              <a:cs typeface="Cambria"/>
            </a:endParaRPr>
          </a:p>
          <a:p>
            <a:pPr marL="130810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8817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</a:t>
            </a:r>
            <a:r>
              <a:rPr spc="29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667000" y="1981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5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010283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09365" y="1816100"/>
            <a:ext cx="3670935" cy="939800"/>
            <a:chOff x="3809365" y="1816100"/>
            <a:chExt cx="3670935" cy="939800"/>
          </a:xfrm>
        </p:grpSpPr>
        <p:sp>
          <p:nvSpPr>
            <p:cNvPr id="8" name="object 8"/>
            <p:cNvSpPr/>
            <p:nvPr/>
          </p:nvSpPr>
          <p:spPr>
            <a:xfrm>
              <a:off x="3809365" y="1862328"/>
              <a:ext cx="2286635" cy="278130"/>
            </a:xfrm>
            <a:custGeom>
              <a:avLst/>
              <a:gdLst/>
              <a:ahLst/>
              <a:cxnLst/>
              <a:rect l="l" t="t" r="r" b="b"/>
              <a:pathLst>
                <a:path w="2286635" h="278130">
                  <a:moveTo>
                    <a:pt x="2250175" y="39929"/>
                  </a:moveTo>
                  <a:lnTo>
                    <a:pt x="0" y="264922"/>
                  </a:lnTo>
                  <a:lnTo>
                    <a:pt x="1270" y="277622"/>
                  </a:lnTo>
                  <a:lnTo>
                    <a:pt x="2251207" y="52653"/>
                  </a:lnTo>
                  <a:lnTo>
                    <a:pt x="2261576" y="45125"/>
                  </a:lnTo>
                  <a:lnTo>
                    <a:pt x="2250175" y="39929"/>
                  </a:lnTo>
                  <a:close/>
                </a:path>
                <a:path w="2286635" h="278130">
                  <a:moveTo>
                    <a:pt x="2275502" y="37592"/>
                  </a:moveTo>
                  <a:lnTo>
                    <a:pt x="2273554" y="37592"/>
                  </a:lnTo>
                  <a:lnTo>
                    <a:pt x="2274824" y="50292"/>
                  </a:lnTo>
                  <a:lnTo>
                    <a:pt x="2251207" y="52653"/>
                  </a:lnTo>
                  <a:lnTo>
                    <a:pt x="2199005" y="90550"/>
                  </a:lnTo>
                  <a:lnTo>
                    <a:pt x="2196211" y="92710"/>
                  </a:lnTo>
                  <a:lnTo>
                    <a:pt x="2195576" y="96647"/>
                  </a:lnTo>
                  <a:lnTo>
                    <a:pt x="2197608" y="99441"/>
                  </a:lnTo>
                  <a:lnTo>
                    <a:pt x="2199640" y="102362"/>
                  </a:lnTo>
                  <a:lnTo>
                    <a:pt x="2203577" y="102870"/>
                  </a:lnTo>
                  <a:lnTo>
                    <a:pt x="2206498" y="100837"/>
                  </a:lnTo>
                  <a:lnTo>
                    <a:pt x="2286635" y="42672"/>
                  </a:lnTo>
                  <a:lnTo>
                    <a:pt x="2275502" y="37592"/>
                  </a:lnTo>
                  <a:close/>
                </a:path>
                <a:path w="2286635" h="278130">
                  <a:moveTo>
                    <a:pt x="2261576" y="45125"/>
                  </a:moveTo>
                  <a:lnTo>
                    <a:pt x="2251207" y="52653"/>
                  </a:lnTo>
                  <a:lnTo>
                    <a:pt x="2274824" y="50292"/>
                  </a:lnTo>
                  <a:lnTo>
                    <a:pt x="2274760" y="49657"/>
                  </a:lnTo>
                  <a:lnTo>
                    <a:pt x="2271522" y="49657"/>
                  </a:lnTo>
                  <a:lnTo>
                    <a:pt x="2261576" y="45125"/>
                  </a:lnTo>
                  <a:close/>
                </a:path>
                <a:path w="2286635" h="278130">
                  <a:moveTo>
                    <a:pt x="2270379" y="38735"/>
                  </a:moveTo>
                  <a:lnTo>
                    <a:pt x="2261576" y="45125"/>
                  </a:lnTo>
                  <a:lnTo>
                    <a:pt x="2271522" y="49657"/>
                  </a:lnTo>
                  <a:lnTo>
                    <a:pt x="2270379" y="38735"/>
                  </a:lnTo>
                  <a:close/>
                </a:path>
                <a:path w="2286635" h="278130">
                  <a:moveTo>
                    <a:pt x="2273668" y="38735"/>
                  </a:moveTo>
                  <a:lnTo>
                    <a:pt x="2270379" y="38735"/>
                  </a:lnTo>
                  <a:lnTo>
                    <a:pt x="2271522" y="49657"/>
                  </a:lnTo>
                  <a:lnTo>
                    <a:pt x="2274760" y="49657"/>
                  </a:lnTo>
                  <a:lnTo>
                    <a:pt x="2273668" y="38735"/>
                  </a:lnTo>
                  <a:close/>
                </a:path>
                <a:path w="2286635" h="278130">
                  <a:moveTo>
                    <a:pt x="2273554" y="37592"/>
                  </a:moveTo>
                  <a:lnTo>
                    <a:pt x="2250175" y="39929"/>
                  </a:lnTo>
                  <a:lnTo>
                    <a:pt x="2261576" y="45125"/>
                  </a:lnTo>
                  <a:lnTo>
                    <a:pt x="2270379" y="38735"/>
                  </a:lnTo>
                  <a:lnTo>
                    <a:pt x="2273668" y="38735"/>
                  </a:lnTo>
                  <a:lnTo>
                    <a:pt x="2273554" y="37592"/>
                  </a:lnTo>
                  <a:close/>
                </a:path>
                <a:path w="2286635" h="278130">
                  <a:moveTo>
                    <a:pt x="2193290" y="0"/>
                  </a:moveTo>
                  <a:lnTo>
                    <a:pt x="2189607" y="1397"/>
                  </a:lnTo>
                  <a:lnTo>
                    <a:pt x="2188083" y="4699"/>
                  </a:lnTo>
                  <a:lnTo>
                    <a:pt x="2186686" y="7874"/>
                  </a:lnTo>
                  <a:lnTo>
                    <a:pt x="2188083" y="11557"/>
                  </a:lnTo>
                  <a:lnTo>
                    <a:pt x="2191258" y="13081"/>
                  </a:lnTo>
                  <a:lnTo>
                    <a:pt x="2250175" y="39929"/>
                  </a:lnTo>
                  <a:lnTo>
                    <a:pt x="2273554" y="37592"/>
                  </a:lnTo>
                  <a:lnTo>
                    <a:pt x="2275502" y="37592"/>
                  </a:lnTo>
                  <a:lnTo>
                    <a:pt x="2196465" y="1524"/>
                  </a:lnTo>
                  <a:lnTo>
                    <a:pt x="2193290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9800" y="1828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2500" y="192036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Rashid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2500" y="217944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2500" y="2438527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1000.0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2133600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0"/>
                </a:moveTo>
                <a:lnTo>
                  <a:pt x="1371600" y="22225"/>
                </a:lnTo>
              </a:path>
              <a:path w="1371600" h="304800">
                <a:moveTo>
                  <a:pt x="0" y="304800"/>
                </a:moveTo>
                <a:lnTo>
                  <a:pt x="1371600" y="304800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7000" y="30480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5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794" y="3077336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09365" y="2882900"/>
            <a:ext cx="3670935" cy="939800"/>
            <a:chOff x="3809365" y="2882900"/>
            <a:chExt cx="3670935" cy="939800"/>
          </a:xfrm>
        </p:grpSpPr>
        <p:sp>
          <p:nvSpPr>
            <p:cNvPr id="17" name="object 17"/>
            <p:cNvSpPr/>
            <p:nvPr/>
          </p:nvSpPr>
          <p:spPr>
            <a:xfrm>
              <a:off x="3809365" y="29286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30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30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30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30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30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30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30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800" y="28956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2500" y="2910825"/>
            <a:ext cx="1422400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</a:t>
            </a:r>
            <a:endParaRPr sz="1200">
              <a:latin typeface="Cambria"/>
              <a:cs typeface="Cambria"/>
            </a:endParaRPr>
          </a:p>
          <a:p>
            <a:pPr marL="79375">
              <a:lnSpc>
                <a:spcPct val="100000"/>
              </a:lnSpc>
              <a:spcBef>
                <a:spcPts val="600"/>
              </a:spcBef>
            </a:pP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2500" y="3505580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1000.0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2200" y="3222625"/>
            <a:ext cx="1295400" cy="282575"/>
          </a:xfrm>
          <a:custGeom>
            <a:avLst/>
            <a:gdLst/>
            <a:ahLst/>
            <a:cxnLst/>
            <a:rect l="l" t="t" r="r" b="b"/>
            <a:pathLst>
              <a:path w="1295400" h="282575">
                <a:moveTo>
                  <a:pt x="0" y="0"/>
                </a:moveTo>
                <a:lnTo>
                  <a:pt x="1295400" y="0"/>
                </a:lnTo>
              </a:path>
              <a:path w="1295400" h="282575">
                <a:moveTo>
                  <a:pt x="0" y="282575"/>
                </a:moveTo>
                <a:lnTo>
                  <a:pt x="12954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67000" y="4724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09365" y="4559300"/>
            <a:ext cx="3670935" cy="939800"/>
            <a:chOff x="3809365" y="4559300"/>
            <a:chExt cx="3670935" cy="939800"/>
          </a:xfrm>
        </p:grpSpPr>
        <p:sp>
          <p:nvSpPr>
            <p:cNvPr id="24" name="object 24"/>
            <p:cNvSpPr/>
            <p:nvPr/>
          </p:nvSpPr>
          <p:spPr>
            <a:xfrm>
              <a:off x="3809365" y="4605528"/>
              <a:ext cx="2286635" cy="278130"/>
            </a:xfrm>
            <a:custGeom>
              <a:avLst/>
              <a:gdLst/>
              <a:ahLst/>
              <a:cxnLst/>
              <a:rect l="l" t="t" r="r" b="b"/>
              <a:pathLst>
                <a:path w="2286635" h="278129">
                  <a:moveTo>
                    <a:pt x="2250175" y="39929"/>
                  </a:moveTo>
                  <a:lnTo>
                    <a:pt x="0" y="264922"/>
                  </a:lnTo>
                  <a:lnTo>
                    <a:pt x="1270" y="277622"/>
                  </a:lnTo>
                  <a:lnTo>
                    <a:pt x="2251207" y="52653"/>
                  </a:lnTo>
                  <a:lnTo>
                    <a:pt x="2261576" y="45125"/>
                  </a:lnTo>
                  <a:lnTo>
                    <a:pt x="2250175" y="39929"/>
                  </a:lnTo>
                  <a:close/>
                </a:path>
                <a:path w="2286635" h="278129">
                  <a:moveTo>
                    <a:pt x="2275502" y="37592"/>
                  </a:moveTo>
                  <a:lnTo>
                    <a:pt x="2273554" y="37592"/>
                  </a:lnTo>
                  <a:lnTo>
                    <a:pt x="2274824" y="50292"/>
                  </a:lnTo>
                  <a:lnTo>
                    <a:pt x="2251207" y="52653"/>
                  </a:lnTo>
                  <a:lnTo>
                    <a:pt x="2199005" y="90551"/>
                  </a:lnTo>
                  <a:lnTo>
                    <a:pt x="2196211" y="92710"/>
                  </a:lnTo>
                  <a:lnTo>
                    <a:pt x="2195576" y="96647"/>
                  </a:lnTo>
                  <a:lnTo>
                    <a:pt x="2197608" y="99441"/>
                  </a:lnTo>
                  <a:lnTo>
                    <a:pt x="2199640" y="102362"/>
                  </a:lnTo>
                  <a:lnTo>
                    <a:pt x="2203577" y="102870"/>
                  </a:lnTo>
                  <a:lnTo>
                    <a:pt x="2206498" y="100838"/>
                  </a:lnTo>
                  <a:lnTo>
                    <a:pt x="2286635" y="42672"/>
                  </a:lnTo>
                  <a:lnTo>
                    <a:pt x="2275502" y="37592"/>
                  </a:lnTo>
                  <a:close/>
                </a:path>
                <a:path w="2286635" h="278129">
                  <a:moveTo>
                    <a:pt x="2261576" y="45125"/>
                  </a:moveTo>
                  <a:lnTo>
                    <a:pt x="2251207" y="52653"/>
                  </a:lnTo>
                  <a:lnTo>
                    <a:pt x="2274824" y="50292"/>
                  </a:lnTo>
                  <a:lnTo>
                    <a:pt x="2274760" y="49657"/>
                  </a:lnTo>
                  <a:lnTo>
                    <a:pt x="2271522" y="49657"/>
                  </a:lnTo>
                  <a:lnTo>
                    <a:pt x="2261576" y="45125"/>
                  </a:lnTo>
                  <a:close/>
                </a:path>
                <a:path w="2286635" h="278129">
                  <a:moveTo>
                    <a:pt x="2270379" y="38735"/>
                  </a:moveTo>
                  <a:lnTo>
                    <a:pt x="2261576" y="45125"/>
                  </a:lnTo>
                  <a:lnTo>
                    <a:pt x="2271522" y="49657"/>
                  </a:lnTo>
                  <a:lnTo>
                    <a:pt x="2270379" y="38735"/>
                  </a:lnTo>
                  <a:close/>
                </a:path>
                <a:path w="2286635" h="278129">
                  <a:moveTo>
                    <a:pt x="2273668" y="38735"/>
                  </a:moveTo>
                  <a:lnTo>
                    <a:pt x="2270379" y="38735"/>
                  </a:lnTo>
                  <a:lnTo>
                    <a:pt x="2271522" y="49657"/>
                  </a:lnTo>
                  <a:lnTo>
                    <a:pt x="2274760" y="49657"/>
                  </a:lnTo>
                  <a:lnTo>
                    <a:pt x="2273668" y="38735"/>
                  </a:lnTo>
                  <a:close/>
                </a:path>
                <a:path w="2286635" h="278129">
                  <a:moveTo>
                    <a:pt x="2273554" y="37592"/>
                  </a:moveTo>
                  <a:lnTo>
                    <a:pt x="2250175" y="39929"/>
                  </a:lnTo>
                  <a:lnTo>
                    <a:pt x="2261576" y="45125"/>
                  </a:lnTo>
                  <a:lnTo>
                    <a:pt x="2270379" y="38735"/>
                  </a:lnTo>
                  <a:lnTo>
                    <a:pt x="2273668" y="38735"/>
                  </a:lnTo>
                  <a:lnTo>
                    <a:pt x="2273554" y="37592"/>
                  </a:lnTo>
                  <a:close/>
                </a:path>
                <a:path w="2286635" h="278129">
                  <a:moveTo>
                    <a:pt x="2193290" y="0"/>
                  </a:moveTo>
                  <a:lnTo>
                    <a:pt x="2189607" y="1397"/>
                  </a:lnTo>
                  <a:lnTo>
                    <a:pt x="2188083" y="4699"/>
                  </a:lnTo>
                  <a:lnTo>
                    <a:pt x="2186686" y="7874"/>
                  </a:lnTo>
                  <a:lnTo>
                    <a:pt x="2188083" y="11557"/>
                  </a:lnTo>
                  <a:lnTo>
                    <a:pt x="2191258" y="13081"/>
                  </a:lnTo>
                  <a:lnTo>
                    <a:pt x="2250175" y="39929"/>
                  </a:lnTo>
                  <a:lnTo>
                    <a:pt x="2273554" y="37592"/>
                  </a:lnTo>
                  <a:lnTo>
                    <a:pt x="2275502" y="37592"/>
                  </a:lnTo>
                  <a:lnTo>
                    <a:pt x="2196465" y="1524"/>
                  </a:lnTo>
                  <a:lnTo>
                    <a:pt x="2193290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800" y="45720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32500" y="4588001"/>
            <a:ext cx="14224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274320">
              <a:lnSpc>
                <a:spcPct val="1417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Rashid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55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2500" y="5182361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1000.0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72200" y="2279650"/>
            <a:ext cx="2444750" cy="3130550"/>
            <a:chOff x="6172200" y="2279650"/>
            <a:chExt cx="2444750" cy="3130550"/>
          </a:xfrm>
        </p:grpSpPr>
        <p:sp>
          <p:nvSpPr>
            <p:cNvPr id="29" name="object 29"/>
            <p:cNvSpPr/>
            <p:nvPr/>
          </p:nvSpPr>
          <p:spPr>
            <a:xfrm>
              <a:off x="6172200" y="2286000"/>
              <a:ext cx="2438400" cy="2895600"/>
            </a:xfrm>
            <a:custGeom>
              <a:avLst/>
              <a:gdLst/>
              <a:ahLst/>
              <a:cxnLst/>
              <a:rect l="l" t="t" r="r" b="b"/>
              <a:pathLst>
                <a:path w="2438400" h="2895600">
                  <a:moveTo>
                    <a:pt x="1295400" y="0"/>
                  </a:moveTo>
                  <a:lnTo>
                    <a:pt x="2438400" y="1524000"/>
                  </a:lnTo>
                </a:path>
                <a:path w="2438400" h="2895600">
                  <a:moveTo>
                    <a:pt x="0" y="2613025"/>
                  </a:moveTo>
                  <a:lnTo>
                    <a:pt x="1295400" y="2613025"/>
                  </a:lnTo>
                </a:path>
                <a:path w="2438400" h="2895600">
                  <a:moveTo>
                    <a:pt x="0" y="2895600"/>
                  </a:moveTo>
                  <a:lnTo>
                    <a:pt x="1295400" y="2895600"/>
                  </a:lnTo>
                </a:path>
              </a:pathLst>
            </a:custGeom>
            <a:ln w="127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1400" y="3806189"/>
              <a:ext cx="1224280" cy="1604010"/>
            </a:xfrm>
            <a:custGeom>
              <a:avLst/>
              <a:gdLst/>
              <a:ahLst/>
              <a:cxnLst/>
              <a:rect l="l" t="t" r="r" b="b"/>
              <a:pathLst>
                <a:path w="1224279" h="1604010">
                  <a:moveTo>
                    <a:pt x="15748" y="1499743"/>
                  </a:moveTo>
                  <a:lnTo>
                    <a:pt x="12573" y="1502156"/>
                  </a:lnTo>
                  <a:lnTo>
                    <a:pt x="12192" y="1505712"/>
                  </a:lnTo>
                  <a:lnTo>
                    <a:pt x="0" y="1604010"/>
                  </a:lnTo>
                  <a:lnTo>
                    <a:pt x="14749" y="1597914"/>
                  </a:lnTo>
                  <a:lnTo>
                    <a:pt x="12700" y="1597914"/>
                  </a:lnTo>
                  <a:lnTo>
                    <a:pt x="2540" y="1590167"/>
                  </a:lnTo>
                  <a:lnTo>
                    <a:pt x="16851" y="1571383"/>
                  </a:lnTo>
                  <a:lnTo>
                    <a:pt x="24765" y="1507236"/>
                  </a:lnTo>
                  <a:lnTo>
                    <a:pt x="25146" y="1503807"/>
                  </a:lnTo>
                  <a:lnTo>
                    <a:pt x="22732" y="1500632"/>
                  </a:lnTo>
                  <a:lnTo>
                    <a:pt x="19176" y="1500124"/>
                  </a:lnTo>
                  <a:lnTo>
                    <a:pt x="15748" y="1499743"/>
                  </a:lnTo>
                  <a:close/>
                </a:path>
                <a:path w="1224279" h="1604010">
                  <a:moveTo>
                    <a:pt x="16851" y="1571383"/>
                  </a:moveTo>
                  <a:lnTo>
                    <a:pt x="2540" y="1590167"/>
                  </a:lnTo>
                  <a:lnTo>
                    <a:pt x="12700" y="1597914"/>
                  </a:lnTo>
                  <a:lnTo>
                    <a:pt x="15118" y="1594739"/>
                  </a:lnTo>
                  <a:lnTo>
                    <a:pt x="13970" y="1594739"/>
                  </a:lnTo>
                  <a:lnTo>
                    <a:pt x="5206" y="1588135"/>
                  </a:lnTo>
                  <a:lnTo>
                    <a:pt x="15298" y="1583969"/>
                  </a:lnTo>
                  <a:lnTo>
                    <a:pt x="16851" y="1571383"/>
                  </a:lnTo>
                  <a:close/>
                </a:path>
                <a:path w="1224279" h="1604010">
                  <a:moveTo>
                    <a:pt x="89916" y="1553083"/>
                  </a:moveTo>
                  <a:lnTo>
                    <a:pt x="86741" y="1554480"/>
                  </a:lnTo>
                  <a:lnTo>
                    <a:pt x="27005" y="1579137"/>
                  </a:lnTo>
                  <a:lnTo>
                    <a:pt x="12700" y="1597914"/>
                  </a:lnTo>
                  <a:lnTo>
                    <a:pt x="14749" y="1597914"/>
                  </a:lnTo>
                  <a:lnTo>
                    <a:pt x="91567" y="1566164"/>
                  </a:lnTo>
                  <a:lnTo>
                    <a:pt x="94869" y="1564894"/>
                  </a:lnTo>
                  <a:lnTo>
                    <a:pt x="96393" y="1561211"/>
                  </a:lnTo>
                  <a:lnTo>
                    <a:pt x="94996" y="1557909"/>
                  </a:lnTo>
                  <a:lnTo>
                    <a:pt x="93725" y="1554607"/>
                  </a:lnTo>
                  <a:lnTo>
                    <a:pt x="89916" y="1553083"/>
                  </a:lnTo>
                  <a:close/>
                </a:path>
                <a:path w="1224279" h="1604010">
                  <a:moveTo>
                    <a:pt x="15298" y="1583969"/>
                  </a:moveTo>
                  <a:lnTo>
                    <a:pt x="5206" y="1588135"/>
                  </a:lnTo>
                  <a:lnTo>
                    <a:pt x="13970" y="1594739"/>
                  </a:lnTo>
                  <a:lnTo>
                    <a:pt x="15298" y="1583969"/>
                  </a:lnTo>
                  <a:close/>
                </a:path>
                <a:path w="1224279" h="1604010">
                  <a:moveTo>
                    <a:pt x="27005" y="1579137"/>
                  </a:moveTo>
                  <a:lnTo>
                    <a:pt x="15298" y="1583969"/>
                  </a:lnTo>
                  <a:lnTo>
                    <a:pt x="13970" y="1594739"/>
                  </a:lnTo>
                  <a:lnTo>
                    <a:pt x="15118" y="1594739"/>
                  </a:lnTo>
                  <a:lnTo>
                    <a:pt x="27005" y="1579137"/>
                  </a:lnTo>
                  <a:close/>
                </a:path>
                <a:path w="1224279" h="1604010">
                  <a:moveTo>
                    <a:pt x="1214120" y="0"/>
                  </a:moveTo>
                  <a:lnTo>
                    <a:pt x="16851" y="1571383"/>
                  </a:lnTo>
                  <a:lnTo>
                    <a:pt x="15298" y="1583969"/>
                  </a:lnTo>
                  <a:lnTo>
                    <a:pt x="27005" y="1579137"/>
                  </a:lnTo>
                  <a:lnTo>
                    <a:pt x="1224279" y="7620"/>
                  </a:lnTo>
                  <a:lnTo>
                    <a:pt x="1214120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3657600"/>
              <a:ext cx="1143000" cy="1295400"/>
            </a:xfrm>
            <a:custGeom>
              <a:avLst/>
              <a:gdLst/>
              <a:ahLst/>
              <a:cxnLst/>
              <a:rect l="l" t="t" r="r" b="b"/>
              <a:pathLst>
                <a:path w="1143000" h="1295400">
                  <a:moveTo>
                    <a:pt x="0" y="0"/>
                  </a:moveTo>
                  <a:lnTo>
                    <a:pt x="1143000" y="1295400"/>
                  </a:lnTo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67000" y="5791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7794" y="5821171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09365" y="5626100"/>
            <a:ext cx="3670935" cy="939800"/>
            <a:chOff x="3809365" y="5626100"/>
            <a:chExt cx="3670935" cy="939800"/>
          </a:xfrm>
        </p:grpSpPr>
        <p:sp>
          <p:nvSpPr>
            <p:cNvPr id="35" name="object 35"/>
            <p:cNvSpPr/>
            <p:nvPr/>
          </p:nvSpPr>
          <p:spPr>
            <a:xfrm>
              <a:off x="3809365" y="5671794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491" y="40248"/>
                  </a:moveTo>
                  <a:lnTo>
                    <a:pt x="0" y="265480"/>
                  </a:lnTo>
                  <a:lnTo>
                    <a:pt x="1270" y="278129"/>
                  </a:lnTo>
                  <a:lnTo>
                    <a:pt x="2403714" y="52890"/>
                  </a:lnTo>
                  <a:lnTo>
                    <a:pt x="2413933" y="45561"/>
                  </a:lnTo>
                  <a:lnTo>
                    <a:pt x="2402491" y="40248"/>
                  </a:lnTo>
                  <a:close/>
                </a:path>
                <a:path w="2439035" h="278129">
                  <a:moveTo>
                    <a:pt x="2427925" y="38049"/>
                  </a:moveTo>
                  <a:lnTo>
                    <a:pt x="2425954" y="38049"/>
                  </a:lnTo>
                  <a:lnTo>
                    <a:pt x="2427097" y="50698"/>
                  </a:lnTo>
                  <a:lnTo>
                    <a:pt x="2403714" y="52890"/>
                  </a:lnTo>
                  <a:lnTo>
                    <a:pt x="2351151" y="90589"/>
                  </a:lnTo>
                  <a:lnTo>
                    <a:pt x="2348230" y="92621"/>
                  </a:lnTo>
                  <a:lnTo>
                    <a:pt x="2347595" y="96596"/>
                  </a:lnTo>
                  <a:lnTo>
                    <a:pt x="2351659" y="102298"/>
                  </a:lnTo>
                  <a:lnTo>
                    <a:pt x="2355596" y="102946"/>
                  </a:lnTo>
                  <a:lnTo>
                    <a:pt x="2358517" y="100914"/>
                  </a:lnTo>
                  <a:lnTo>
                    <a:pt x="2439035" y="43205"/>
                  </a:lnTo>
                  <a:lnTo>
                    <a:pt x="2427925" y="38049"/>
                  </a:lnTo>
                  <a:close/>
                </a:path>
                <a:path w="2439035" h="278129">
                  <a:moveTo>
                    <a:pt x="2413933" y="45561"/>
                  </a:moveTo>
                  <a:lnTo>
                    <a:pt x="2403714" y="52890"/>
                  </a:lnTo>
                  <a:lnTo>
                    <a:pt x="2427097" y="50698"/>
                  </a:lnTo>
                  <a:lnTo>
                    <a:pt x="2427046" y="50139"/>
                  </a:lnTo>
                  <a:lnTo>
                    <a:pt x="2423795" y="50139"/>
                  </a:lnTo>
                  <a:lnTo>
                    <a:pt x="2413933" y="45561"/>
                  </a:lnTo>
                  <a:close/>
                </a:path>
                <a:path w="2439035" h="278129">
                  <a:moveTo>
                    <a:pt x="2422779" y="39217"/>
                  </a:moveTo>
                  <a:lnTo>
                    <a:pt x="2413933" y="45561"/>
                  </a:lnTo>
                  <a:lnTo>
                    <a:pt x="2423795" y="50139"/>
                  </a:lnTo>
                  <a:lnTo>
                    <a:pt x="2422779" y="39217"/>
                  </a:lnTo>
                  <a:close/>
                </a:path>
                <a:path w="2439035" h="278129">
                  <a:moveTo>
                    <a:pt x="2426059" y="39217"/>
                  </a:moveTo>
                  <a:lnTo>
                    <a:pt x="2422779" y="39217"/>
                  </a:lnTo>
                  <a:lnTo>
                    <a:pt x="2423795" y="50139"/>
                  </a:lnTo>
                  <a:lnTo>
                    <a:pt x="2427046" y="50139"/>
                  </a:lnTo>
                  <a:lnTo>
                    <a:pt x="2426059" y="39217"/>
                  </a:lnTo>
                  <a:close/>
                </a:path>
                <a:path w="2439035" h="278129">
                  <a:moveTo>
                    <a:pt x="2425954" y="38049"/>
                  </a:moveTo>
                  <a:lnTo>
                    <a:pt x="2402491" y="40248"/>
                  </a:lnTo>
                  <a:lnTo>
                    <a:pt x="2413933" y="45561"/>
                  </a:lnTo>
                  <a:lnTo>
                    <a:pt x="2422779" y="39217"/>
                  </a:lnTo>
                  <a:lnTo>
                    <a:pt x="2426059" y="39217"/>
                  </a:lnTo>
                  <a:lnTo>
                    <a:pt x="2425954" y="38049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84"/>
                  </a:lnTo>
                  <a:lnTo>
                    <a:pt x="2339213" y="7746"/>
                  </a:lnTo>
                  <a:lnTo>
                    <a:pt x="2340610" y="11518"/>
                  </a:lnTo>
                  <a:lnTo>
                    <a:pt x="2402491" y="40248"/>
                  </a:lnTo>
                  <a:lnTo>
                    <a:pt x="2425954" y="38049"/>
                  </a:lnTo>
                  <a:lnTo>
                    <a:pt x="2427925" y="38049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9800" y="5638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32500" y="5655055"/>
            <a:ext cx="14224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189230">
              <a:lnSpc>
                <a:spcPct val="1417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55" dirty="0">
                <a:latin typeface="Cambria"/>
                <a:cs typeface="Cambria"/>
              </a:rPr>
              <a:t>null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2500" y="624941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3000.0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2200" y="5965825"/>
            <a:ext cx="1295400" cy="282575"/>
          </a:xfrm>
          <a:custGeom>
            <a:avLst/>
            <a:gdLst/>
            <a:ahLst/>
            <a:cxnLst/>
            <a:rect l="l" t="t" r="r" b="b"/>
            <a:pathLst>
              <a:path w="1295400" h="282575">
                <a:moveTo>
                  <a:pt x="0" y="0"/>
                </a:moveTo>
                <a:lnTo>
                  <a:pt x="1295400" y="0"/>
                </a:lnTo>
              </a:path>
              <a:path w="1295400" h="282575">
                <a:moveTo>
                  <a:pt x="0" y="282575"/>
                </a:moveTo>
                <a:lnTo>
                  <a:pt x="12954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4872863"/>
            <a:ext cx="1224280" cy="1528445"/>
          </a:xfrm>
          <a:custGeom>
            <a:avLst/>
            <a:gdLst/>
            <a:ahLst/>
            <a:cxnLst/>
            <a:rect l="l" t="t" r="r" b="b"/>
            <a:pathLst>
              <a:path w="1224279" h="1528445">
                <a:moveTo>
                  <a:pt x="18160" y="1424051"/>
                </a:moveTo>
                <a:lnTo>
                  <a:pt x="14985" y="1426451"/>
                </a:lnTo>
                <a:lnTo>
                  <a:pt x="0" y="1527962"/>
                </a:lnTo>
                <a:lnTo>
                  <a:pt x="15184" y="1522107"/>
                </a:lnTo>
                <a:lnTo>
                  <a:pt x="12826" y="1522107"/>
                </a:lnTo>
                <a:lnTo>
                  <a:pt x="2921" y="1514170"/>
                </a:lnTo>
                <a:lnTo>
                  <a:pt x="17529" y="1495909"/>
                </a:lnTo>
                <a:lnTo>
                  <a:pt x="27558" y="1428305"/>
                </a:lnTo>
                <a:lnTo>
                  <a:pt x="25146" y="1425079"/>
                </a:lnTo>
                <a:lnTo>
                  <a:pt x="18160" y="1424051"/>
                </a:lnTo>
                <a:close/>
              </a:path>
              <a:path w="1224279" h="1528445">
                <a:moveTo>
                  <a:pt x="17529" y="1495909"/>
                </a:moveTo>
                <a:lnTo>
                  <a:pt x="2921" y="1514170"/>
                </a:lnTo>
                <a:lnTo>
                  <a:pt x="12826" y="1522107"/>
                </a:lnTo>
                <a:lnTo>
                  <a:pt x="15275" y="1519047"/>
                </a:lnTo>
                <a:lnTo>
                  <a:pt x="14097" y="1519047"/>
                </a:lnTo>
                <a:lnTo>
                  <a:pt x="5588" y="1512189"/>
                </a:lnTo>
                <a:lnTo>
                  <a:pt x="15692" y="1508292"/>
                </a:lnTo>
                <a:lnTo>
                  <a:pt x="17529" y="1495909"/>
                </a:lnTo>
                <a:close/>
              </a:path>
              <a:path w="1224279" h="1528445">
                <a:moveTo>
                  <a:pt x="91185" y="1479194"/>
                </a:moveTo>
                <a:lnTo>
                  <a:pt x="27531" y="1503726"/>
                </a:lnTo>
                <a:lnTo>
                  <a:pt x="12826" y="1522107"/>
                </a:lnTo>
                <a:lnTo>
                  <a:pt x="15184" y="1522107"/>
                </a:lnTo>
                <a:lnTo>
                  <a:pt x="95757" y="1491043"/>
                </a:lnTo>
                <a:lnTo>
                  <a:pt x="97408" y="1487373"/>
                </a:lnTo>
                <a:lnTo>
                  <a:pt x="94869" y="1480820"/>
                </a:lnTo>
                <a:lnTo>
                  <a:pt x="91185" y="1479194"/>
                </a:lnTo>
                <a:close/>
              </a:path>
              <a:path w="1224279" h="1528445">
                <a:moveTo>
                  <a:pt x="15692" y="1508292"/>
                </a:moveTo>
                <a:lnTo>
                  <a:pt x="5588" y="1512189"/>
                </a:lnTo>
                <a:lnTo>
                  <a:pt x="14097" y="1519047"/>
                </a:lnTo>
                <a:lnTo>
                  <a:pt x="15692" y="1508292"/>
                </a:lnTo>
                <a:close/>
              </a:path>
              <a:path w="1224279" h="1528445">
                <a:moveTo>
                  <a:pt x="27531" y="1503726"/>
                </a:moveTo>
                <a:lnTo>
                  <a:pt x="15692" y="1508292"/>
                </a:lnTo>
                <a:lnTo>
                  <a:pt x="14097" y="1519047"/>
                </a:lnTo>
                <a:lnTo>
                  <a:pt x="15275" y="1519047"/>
                </a:lnTo>
                <a:lnTo>
                  <a:pt x="27531" y="1503726"/>
                </a:lnTo>
                <a:close/>
              </a:path>
              <a:path w="1224279" h="1528445">
                <a:moveTo>
                  <a:pt x="1214247" y="0"/>
                </a:moveTo>
                <a:lnTo>
                  <a:pt x="17529" y="1495909"/>
                </a:lnTo>
                <a:lnTo>
                  <a:pt x="15692" y="1508292"/>
                </a:lnTo>
                <a:lnTo>
                  <a:pt x="27531" y="1503726"/>
                </a:lnTo>
                <a:lnTo>
                  <a:pt x="1224152" y="7874"/>
                </a:lnTo>
                <a:lnTo>
                  <a:pt x="121424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2888817"/>
            <a:ext cx="5369560" cy="102044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spc="245" dirty="0"/>
              <a:t>I</a:t>
            </a:r>
            <a:r>
              <a:rPr spc="245" dirty="0"/>
              <a:t>NITIALIZING</a:t>
            </a:r>
            <a:r>
              <a:rPr spc="250" dirty="0"/>
              <a:t> </a:t>
            </a:r>
            <a:r>
              <a:rPr sz="3000" spc="235" dirty="0"/>
              <a:t>F</a:t>
            </a:r>
            <a:r>
              <a:rPr spc="235" dirty="0"/>
              <a:t>IELDS</a:t>
            </a:r>
            <a:r>
              <a:rPr sz="3000" spc="235" dirty="0"/>
              <a:t>/I</a:t>
            </a:r>
            <a:r>
              <a:rPr spc="235" dirty="0"/>
              <a:t>NSTANCE</a:t>
            </a:r>
            <a:endParaRPr sz="300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pc="260" dirty="0"/>
              <a:t>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557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/>
              <a:t>I</a:t>
            </a:r>
            <a:r>
              <a:rPr spc="245" dirty="0"/>
              <a:t>NITIALIZING</a:t>
            </a:r>
            <a:r>
              <a:rPr spc="240" dirty="0"/>
              <a:t> </a:t>
            </a:r>
            <a:r>
              <a:rPr sz="3000" spc="305" dirty="0"/>
              <a:t>F</a:t>
            </a:r>
            <a:r>
              <a:rPr spc="305" dirty="0"/>
              <a:t>IELDS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825615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5" dirty="0">
                <a:latin typeface="Cambria"/>
                <a:cs typeface="Cambria"/>
              </a:rPr>
              <a:t>There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ways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field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endParaRPr sz="24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10" dirty="0">
                <a:latin typeface="Cambria"/>
                <a:cs typeface="Cambria"/>
              </a:rPr>
              <a:t>initial</a:t>
            </a:r>
            <a:r>
              <a:rPr sz="2400" spc="85" dirty="0">
                <a:latin typeface="Cambria"/>
                <a:cs typeface="Cambria"/>
              </a:rPr>
              <a:t> value: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Direct </a:t>
            </a:r>
            <a:r>
              <a:rPr sz="2100" spc="95" dirty="0">
                <a:latin typeface="Cambria"/>
                <a:cs typeface="Cambria"/>
              </a:rPr>
              <a:t>Assignment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Instance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Initialization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Block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0" dirty="0">
                <a:latin typeface="Cambria"/>
                <a:cs typeface="Cambria"/>
              </a:rPr>
              <a:t>Constructors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964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/>
              <a:t>1.D</a:t>
            </a:r>
            <a:r>
              <a:rPr spc="229" dirty="0"/>
              <a:t>IRECT</a:t>
            </a:r>
            <a:r>
              <a:rPr spc="315" dirty="0"/>
              <a:t> </a:t>
            </a:r>
            <a:r>
              <a:rPr sz="3000" spc="300" dirty="0"/>
              <a:t>A</a:t>
            </a:r>
            <a:r>
              <a:rPr spc="300" dirty="0"/>
              <a:t>SSIGNMENT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6315710" cy="441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8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class </a:t>
            </a:r>
            <a:r>
              <a:rPr sz="1800" b="1" spc="145" dirty="0">
                <a:latin typeface="Cambria"/>
                <a:cs typeface="Cambria"/>
              </a:rPr>
              <a:t>BankAccount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379730" marR="3588385">
              <a:lnSpc>
                <a:spcPct val="99700"/>
              </a:lnSpc>
              <a:spcBef>
                <a:spcPts val="20"/>
              </a:spcBef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Ins</a:t>
            </a:r>
            <a:r>
              <a:rPr sz="1800" spc="70" dirty="0">
                <a:latin typeface="Cambria"/>
                <a:cs typeface="Cambria"/>
              </a:rPr>
              <a:t>t</a:t>
            </a:r>
            <a:r>
              <a:rPr sz="1800" spc="55" dirty="0">
                <a:latin typeface="Cambria"/>
                <a:cs typeface="Cambria"/>
              </a:rPr>
              <a:t>anc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v</a:t>
            </a:r>
            <a:r>
              <a:rPr sz="1800" spc="80" dirty="0">
                <a:latin typeface="Cambria"/>
                <a:cs typeface="Cambria"/>
              </a:rPr>
              <a:t>ari</a:t>
            </a:r>
            <a:r>
              <a:rPr sz="1800" spc="95" dirty="0">
                <a:latin typeface="Cambria"/>
                <a:cs typeface="Cambria"/>
              </a:rPr>
              <a:t>a</a:t>
            </a:r>
            <a:r>
              <a:rPr sz="1800" spc="55" dirty="0">
                <a:latin typeface="Cambria"/>
                <a:cs typeface="Cambria"/>
              </a:rPr>
              <a:t>b</a:t>
            </a:r>
            <a:r>
              <a:rPr sz="1800" spc="20" dirty="0">
                <a:latin typeface="Cambria"/>
                <a:cs typeface="Cambria"/>
              </a:rPr>
              <a:t>l</a:t>
            </a:r>
            <a:r>
              <a:rPr sz="1800" spc="30" dirty="0">
                <a:latin typeface="Cambria"/>
                <a:cs typeface="Cambria"/>
              </a:rPr>
              <a:t>es  </a:t>
            </a: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55" dirty="0">
                <a:latin typeface="Cambria"/>
                <a:cs typeface="Cambria"/>
              </a:rPr>
              <a:t> </a:t>
            </a:r>
            <a:r>
              <a:rPr sz="1800" b="1" spc="150" dirty="0">
                <a:latin typeface="Cambria"/>
                <a:cs typeface="Cambria"/>
              </a:rPr>
              <a:t>String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spc="95" dirty="0">
                <a:latin typeface="Cambria"/>
                <a:cs typeface="Cambria"/>
              </a:rPr>
              <a:t>name; </a:t>
            </a:r>
            <a:r>
              <a:rPr sz="1800" b="1" spc="-380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90" dirty="0">
                <a:latin typeface="Cambria"/>
                <a:cs typeface="Cambria"/>
              </a:rPr>
              <a:t> </a:t>
            </a:r>
            <a:r>
              <a:rPr sz="1800" b="1" spc="150" dirty="0">
                <a:latin typeface="Cambria"/>
                <a:cs typeface="Cambria"/>
              </a:rPr>
              <a:t>String</a:t>
            </a:r>
            <a:r>
              <a:rPr sz="1800" b="1" spc="100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id;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105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double</a:t>
            </a:r>
            <a:r>
              <a:rPr sz="1800" b="1" spc="130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balance</a:t>
            </a:r>
            <a:r>
              <a:rPr sz="1800" b="1" spc="125" dirty="0">
                <a:latin typeface="Cambria"/>
                <a:cs typeface="Cambria"/>
              </a:rPr>
              <a:t> </a:t>
            </a:r>
            <a:r>
              <a:rPr sz="1800" b="1" spc="20" dirty="0">
                <a:latin typeface="Cambria"/>
                <a:cs typeface="Cambria"/>
              </a:rPr>
              <a:t>=</a:t>
            </a:r>
            <a:r>
              <a:rPr sz="1800" b="1" spc="13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100.0;</a:t>
            </a:r>
            <a:r>
              <a:rPr sz="1800" b="1" spc="140" dirty="0">
                <a:latin typeface="Cambria"/>
                <a:cs typeface="Cambria"/>
              </a:rPr>
              <a:t> </a:t>
            </a:r>
            <a:r>
              <a:rPr sz="1800" b="1" spc="-409" dirty="0">
                <a:latin typeface="Cambria"/>
                <a:cs typeface="Cambria"/>
              </a:rPr>
              <a:t>//</a:t>
            </a:r>
            <a:r>
              <a:rPr sz="1800" b="1" spc="114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direct</a:t>
            </a:r>
            <a:r>
              <a:rPr sz="1800" b="1" spc="110" dirty="0">
                <a:latin typeface="Cambria"/>
                <a:cs typeface="Cambria"/>
              </a:rPr>
              <a:t> assignment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mbria"/>
              <a:cs typeface="Cambria"/>
            </a:endParaRPr>
          </a:p>
          <a:p>
            <a:pPr marL="379730">
              <a:lnSpc>
                <a:spcPts val="2155"/>
              </a:lnSpc>
            </a:pPr>
            <a:r>
              <a:rPr sz="1800" spc="-385" dirty="0">
                <a:latin typeface="Cambria"/>
                <a:cs typeface="Cambria"/>
              </a:rPr>
              <a:t>//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Methods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ts val="2155"/>
              </a:lnSpc>
            </a:pPr>
            <a:r>
              <a:rPr sz="1800" b="1" spc="120" dirty="0">
                <a:latin typeface="Cambria"/>
                <a:cs typeface="Cambria"/>
              </a:rPr>
              <a:t>public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void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deposit(double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amount){</a:t>
            </a:r>
            <a:endParaRPr sz="18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10"/>
              </a:spcBef>
            </a:pP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amount;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mbria"/>
              <a:cs typeface="Cambria"/>
            </a:endParaRPr>
          </a:p>
          <a:p>
            <a:pPr marL="652780" marR="1326515" indent="-273685">
              <a:lnSpc>
                <a:spcPct val="100000"/>
              </a:lnSpc>
              <a:spcBef>
                <a:spcPts val="5"/>
              </a:spcBef>
            </a:pPr>
            <a:r>
              <a:rPr sz="1800" b="1" spc="120" dirty="0">
                <a:latin typeface="Cambria"/>
                <a:cs typeface="Cambria"/>
              </a:rPr>
              <a:t>public </a:t>
            </a:r>
            <a:r>
              <a:rPr sz="1800" b="1" spc="110" dirty="0">
                <a:latin typeface="Cambria"/>
                <a:cs typeface="Cambria"/>
              </a:rPr>
              <a:t>void </a:t>
            </a:r>
            <a:r>
              <a:rPr sz="1800" b="1" spc="105" dirty="0">
                <a:latin typeface="Cambria"/>
                <a:cs typeface="Cambria"/>
              </a:rPr>
              <a:t>withdraw(double </a:t>
            </a:r>
            <a:r>
              <a:rPr sz="1800" b="1" spc="85" dirty="0">
                <a:latin typeface="Cambria"/>
                <a:cs typeface="Cambria"/>
              </a:rPr>
              <a:t>amount){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if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(amount&lt;balance)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spc="60" dirty="0">
                <a:latin typeface="Cambria"/>
                <a:cs typeface="Cambria"/>
              </a:rPr>
              <a:t>balance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-=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amount;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001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/>
              <a:t>2.I</a:t>
            </a:r>
            <a:r>
              <a:rPr spc="254" dirty="0"/>
              <a:t>NSTANCE</a:t>
            </a:r>
            <a:r>
              <a:rPr spc="295" dirty="0"/>
              <a:t> </a:t>
            </a:r>
            <a:r>
              <a:rPr sz="3000" spc="229" dirty="0"/>
              <a:t>I</a:t>
            </a:r>
            <a:r>
              <a:rPr spc="229" dirty="0"/>
              <a:t>NITIALIZATION</a:t>
            </a:r>
            <a:r>
              <a:rPr spc="315" dirty="0"/>
              <a:t> </a:t>
            </a:r>
            <a:r>
              <a:rPr spc="320" dirty="0"/>
              <a:t>BLOCK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49795" cy="32900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90" dirty="0">
                <a:latin typeface="Cambria"/>
                <a:cs typeface="Cambria"/>
              </a:rPr>
              <a:t>Instance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initialization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blocks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indicated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blocks</a:t>
            </a:r>
            <a:endParaRPr sz="22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code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inside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class,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but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outside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any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method.</a:t>
            </a:r>
            <a:endParaRPr sz="22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i="1" spc="60" dirty="0">
                <a:latin typeface="Cambria"/>
                <a:cs typeface="Cambria"/>
              </a:rPr>
              <a:t>Whenever</a:t>
            </a:r>
            <a:r>
              <a:rPr sz="2200" i="1" spc="145" dirty="0">
                <a:latin typeface="Cambria"/>
                <a:cs typeface="Cambria"/>
              </a:rPr>
              <a:t> </a:t>
            </a:r>
            <a:r>
              <a:rPr sz="2200" i="1" spc="130" dirty="0">
                <a:latin typeface="Cambria"/>
                <a:cs typeface="Cambria"/>
              </a:rPr>
              <a:t>an</a:t>
            </a:r>
            <a:r>
              <a:rPr sz="2200" i="1" spc="125" dirty="0">
                <a:latin typeface="Cambria"/>
                <a:cs typeface="Cambria"/>
              </a:rPr>
              <a:t> </a:t>
            </a:r>
            <a:r>
              <a:rPr sz="2200" i="1" spc="25" dirty="0">
                <a:latin typeface="Cambria"/>
                <a:cs typeface="Cambria"/>
              </a:rPr>
              <a:t>object</a:t>
            </a:r>
            <a:r>
              <a:rPr sz="2200" i="1" spc="125" dirty="0">
                <a:latin typeface="Cambria"/>
                <a:cs typeface="Cambria"/>
              </a:rPr>
              <a:t> </a:t>
            </a:r>
            <a:r>
              <a:rPr sz="2200" i="1" spc="130" dirty="0">
                <a:latin typeface="Cambria"/>
                <a:cs typeface="Cambria"/>
              </a:rPr>
              <a:t>is</a:t>
            </a:r>
            <a:r>
              <a:rPr sz="2200" i="1" spc="120" dirty="0">
                <a:latin typeface="Cambria"/>
                <a:cs typeface="Cambria"/>
              </a:rPr>
              <a:t> </a:t>
            </a:r>
            <a:r>
              <a:rPr sz="2200" i="1" spc="45" dirty="0">
                <a:latin typeface="Cambria"/>
                <a:cs typeface="Cambria"/>
              </a:rPr>
              <a:t>created</a:t>
            </a:r>
            <a:r>
              <a:rPr sz="2200" i="1" spc="18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from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a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class</a:t>
            </a:r>
            <a:r>
              <a:rPr lang="en-US" sz="2200" spc="75" dirty="0">
                <a:latin typeface="Cambria"/>
                <a:cs typeface="Cambria"/>
              </a:rPr>
              <a:t>,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code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endParaRPr sz="22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200" i="1" spc="65" dirty="0">
                <a:latin typeface="Cambria"/>
                <a:cs typeface="Cambria"/>
              </a:rPr>
              <a:t>each</a:t>
            </a:r>
            <a:r>
              <a:rPr sz="2200" i="1" spc="140" dirty="0">
                <a:latin typeface="Cambria"/>
                <a:cs typeface="Cambria"/>
              </a:rPr>
              <a:t> </a:t>
            </a:r>
            <a:r>
              <a:rPr sz="2200" i="1" spc="85" dirty="0">
                <a:latin typeface="Cambria"/>
                <a:cs typeface="Cambria"/>
              </a:rPr>
              <a:t>instance</a:t>
            </a:r>
            <a:r>
              <a:rPr sz="2200" i="1" spc="160" dirty="0">
                <a:latin typeface="Cambria"/>
                <a:cs typeface="Cambria"/>
              </a:rPr>
              <a:t> </a:t>
            </a:r>
            <a:r>
              <a:rPr sz="2200" i="1" spc="95" dirty="0">
                <a:latin typeface="Cambria"/>
                <a:cs typeface="Cambria"/>
              </a:rPr>
              <a:t>initialization</a:t>
            </a:r>
            <a:r>
              <a:rPr sz="2200" i="1" spc="195" dirty="0">
                <a:latin typeface="Cambria"/>
                <a:cs typeface="Cambria"/>
              </a:rPr>
              <a:t> </a:t>
            </a:r>
            <a:r>
              <a:rPr sz="2200" i="1" spc="65" dirty="0">
                <a:latin typeface="Cambria"/>
                <a:cs typeface="Cambria"/>
              </a:rPr>
              <a:t>block</a:t>
            </a:r>
            <a:r>
              <a:rPr sz="2200" i="1" spc="135" dirty="0">
                <a:latin typeface="Cambria"/>
                <a:cs typeface="Cambria"/>
              </a:rPr>
              <a:t> </a:t>
            </a:r>
            <a:r>
              <a:rPr sz="2200" i="1" spc="130" dirty="0">
                <a:latin typeface="Cambria"/>
                <a:cs typeface="Cambria"/>
              </a:rPr>
              <a:t>is</a:t>
            </a:r>
            <a:r>
              <a:rPr sz="2200" i="1" spc="145" dirty="0">
                <a:latin typeface="Cambria"/>
                <a:cs typeface="Cambria"/>
              </a:rPr>
              <a:t> </a:t>
            </a:r>
            <a:r>
              <a:rPr sz="2200" i="1" spc="60" dirty="0">
                <a:latin typeface="Cambria"/>
                <a:cs typeface="Cambria"/>
              </a:rPr>
              <a:t>executed</a:t>
            </a:r>
            <a:r>
              <a:rPr sz="2200" spc="60" dirty="0">
                <a:latin typeface="Cambria"/>
                <a:cs typeface="Cambria"/>
              </a:rPr>
              <a:t>.</a:t>
            </a:r>
            <a:endParaRPr sz="2200" dirty="0">
              <a:latin typeface="Cambria"/>
              <a:cs typeface="Cambria"/>
            </a:endParaRPr>
          </a:p>
          <a:p>
            <a:pPr marL="285115" marR="9715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120" dirty="0">
                <a:latin typeface="Cambria"/>
                <a:cs typeface="Cambria"/>
              </a:rPr>
              <a:t>If </a:t>
            </a:r>
            <a:r>
              <a:rPr sz="2200" spc="65" dirty="0">
                <a:latin typeface="Cambria"/>
                <a:cs typeface="Cambria"/>
              </a:rPr>
              <a:t>there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more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one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instance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initialization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block</a:t>
            </a:r>
            <a:r>
              <a:rPr lang="en-US" sz="2200" spc="35" dirty="0">
                <a:latin typeface="Cambria"/>
                <a:cs typeface="Cambria"/>
              </a:rPr>
              <a:t>, </a:t>
            </a:r>
            <a:r>
              <a:rPr sz="2200" spc="75" dirty="0">
                <a:latin typeface="Cambria"/>
                <a:cs typeface="Cambria"/>
              </a:rPr>
              <a:t>they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executed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order,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from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top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to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bottom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lang="en-US" sz="2200" spc="8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class.</a:t>
            </a:r>
            <a:r>
              <a:rPr sz="2200" dirty="0">
                <a:latin typeface="Cambria"/>
                <a:cs typeface="Cambria"/>
              </a:rPr>
              <a:t> </a:t>
            </a:r>
            <a:endParaRPr lang="en-US" sz="2200" dirty="0">
              <a:latin typeface="Cambria"/>
              <a:cs typeface="Cambria"/>
            </a:endParaRPr>
          </a:p>
          <a:p>
            <a:pPr marL="285115" marR="9715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85" dirty="0">
                <a:latin typeface="Cambria"/>
                <a:cs typeface="Cambria"/>
              </a:rPr>
              <a:t>Direct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assignment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and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constructors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used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far</a:t>
            </a:r>
            <a:r>
              <a:rPr lang="en-US" sz="2200" spc="13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more</a:t>
            </a:r>
            <a:r>
              <a:rPr lang="en-US" sz="2200" spc="3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often</a:t>
            </a:r>
            <a:r>
              <a:rPr sz="2200" spc="120" dirty="0">
                <a:latin typeface="Cambria"/>
                <a:cs typeface="Cambria"/>
              </a:rPr>
              <a:t> than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initialization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blocks.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001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/>
              <a:t>2.I</a:t>
            </a:r>
            <a:r>
              <a:rPr spc="254" dirty="0"/>
              <a:t>NSTANCE</a:t>
            </a:r>
            <a:r>
              <a:rPr spc="295" dirty="0"/>
              <a:t> </a:t>
            </a:r>
            <a:r>
              <a:rPr sz="3000" spc="229" dirty="0"/>
              <a:t>I</a:t>
            </a:r>
            <a:r>
              <a:rPr spc="229" dirty="0"/>
              <a:t>NITIALIZATION</a:t>
            </a:r>
            <a:r>
              <a:rPr spc="315" dirty="0"/>
              <a:t> </a:t>
            </a:r>
            <a:r>
              <a:rPr spc="320" dirty="0"/>
              <a:t>BLOCK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4479925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85" dirty="0">
                <a:latin typeface="Cambria"/>
                <a:cs typeface="Cambria"/>
              </a:rPr>
              <a:t>class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125" dirty="0">
                <a:latin typeface="Cambria"/>
                <a:cs typeface="Cambria"/>
              </a:rPr>
              <a:t>BankAccount</a:t>
            </a:r>
            <a:r>
              <a:rPr sz="1600" b="1" spc="14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379730" marR="1717675">
              <a:lnSpc>
                <a:spcPct val="100000"/>
              </a:lnSpc>
              <a:spcBef>
                <a:spcPts val="5"/>
              </a:spcBef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Instanc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50" dirty="0">
                <a:latin typeface="Cambria"/>
                <a:cs typeface="Cambria"/>
              </a:rPr>
              <a:t>ariabl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30" dirty="0">
                <a:latin typeface="Cambria"/>
                <a:cs typeface="Cambria"/>
              </a:rPr>
              <a:t>s  </a:t>
            </a:r>
            <a:r>
              <a:rPr sz="1600" b="1" spc="100" dirty="0">
                <a:latin typeface="Cambria"/>
                <a:cs typeface="Cambria"/>
              </a:rPr>
              <a:t>public </a:t>
            </a:r>
            <a:r>
              <a:rPr sz="1600" b="1" spc="125" dirty="0">
                <a:latin typeface="Cambria"/>
                <a:cs typeface="Cambria"/>
              </a:rPr>
              <a:t>String </a:t>
            </a:r>
            <a:r>
              <a:rPr sz="1600" b="1" spc="75" dirty="0">
                <a:latin typeface="Cambria"/>
                <a:cs typeface="Cambria"/>
              </a:rPr>
              <a:t>name; </a:t>
            </a:r>
            <a:r>
              <a:rPr sz="1600" b="1" spc="80" dirty="0">
                <a:latin typeface="Cambria"/>
                <a:cs typeface="Cambria"/>
              </a:rPr>
              <a:t> </a:t>
            </a: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50" dirty="0">
                <a:latin typeface="Cambria"/>
                <a:cs typeface="Cambria"/>
              </a:rPr>
              <a:t> </a:t>
            </a:r>
            <a:r>
              <a:rPr sz="1600" b="1" spc="125" dirty="0">
                <a:latin typeface="Cambria"/>
                <a:cs typeface="Cambria"/>
              </a:rPr>
              <a:t>String</a:t>
            </a:r>
            <a:r>
              <a:rPr sz="1600" b="1" spc="150" dirty="0">
                <a:latin typeface="Cambria"/>
                <a:cs typeface="Cambria"/>
              </a:rPr>
              <a:t> </a:t>
            </a:r>
            <a:r>
              <a:rPr sz="1600" b="1" spc="55" dirty="0">
                <a:latin typeface="Cambria"/>
                <a:cs typeface="Cambria"/>
              </a:rPr>
              <a:t>id; </a:t>
            </a:r>
            <a:r>
              <a:rPr sz="1600" b="1" spc="60" dirty="0">
                <a:latin typeface="Cambria"/>
                <a:cs typeface="Cambria"/>
              </a:rPr>
              <a:t> </a:t>
            </a: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90" dirty="0">
                <a:latin typeface="Cambria"/>
                <a:cs typeface="Cambria"/>
              </a:rPr>
              <a:t> </a:t>
            </a:r>
            <a:r>
              <a:rPr sz="1600" b="1" spc="85" dirty="0">
                <a:latin typeface="Cambria"/>
                <a:cs typeface="Cambria"/>
              </a:rPr>
              <a:t>double</a:t>
            </a:r>
            <a:r>
              <a:rPr sz="1600" b="1" spc="100" dirty="0">
                <a:latin typeface="Cambria"/>
                <a:cs typeface="Cambria"/>
              </a:rPr>
              <a:t> </a:t>
            </a:r>
            <a:r>
              <a:rPr sz="1600" b="1" spc="85" dirty="0">
                <a:latin typeface="Cambria"/>
                <a:cs typeface="Cambria"/>
              </a:rPr>
              <a:t>balance;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0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30" dirty="0">
                <a:latin typeface="Cambria"/>
                <a:cs typeface="Cambria"/>
              </a:rPr>
              <a:t>th</a:t>
            </a:r>
            <a:r>
              <a:rPr sz="1600" spc="45" dirty="0">
                <a:latin typeface="Cambria"/>
                <a:cs typeface="Cambria"/>
              </a:rPr>
              <a:t>o</a:t>
            </a:r>
            <a:r>
              <a:rPr sz="1600" spc="35" dirty="0">
                <a:latin typeface="Cambria"/>
                <a:cs typeface="Cambria"/>
              </a:rPr>
              <a:t>ds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void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deposit(double</a:t>
            </a:r>
            <a:r>
              <a:rPr sz="1600" b="1" spc="114" dirty="0">
                <a:latin typeface="Cambria"/>
                <a:cs typeface="Cambria"/>
              </a:rPr>
              <a:t> </a:t>
            </a:r>
            <a:r>
              <a:rPr sz="1600" b="1" spc="70" dirty="0">
                <a:latin typeface="Cambria"/>
                <a:cs typeface="Cambria"/>
              </a:rPr>
              <a:t>amount){</a:t>
            </a:r>
            <a:endParaRPr sz="16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600" spc="50" dirty="0">
                <a:latin typeface="Cambria"/>
                <a:cs typeface="Cambria"/>
              </a:rPr>
              <a:t>balance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balance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amount;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652780" marR="5080" indent="-273685">
              <a:lnSpc>
                <a:spcPct val="100000"/>
              </a:lnSpc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void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withdraw(double</a:t>
            </a:r>
            <a:r>
              <a:rPr sz="1600" b="1" spc="140" dirty="0">
                <a:latin typeface="Cambria"/>
                <a:cs typeface="Cambria"/>
              </a:rPr>
              <a:t> </a:t>
            </a:r>
            <a:r>
              <a:rPr sz="1600" b="1" spc="70" dirty="0">
                <a:latin typeface="Cambria"/>
                <a:cs typeface="Cambria"/>
              </a:rPr>
              <a:t>amount){ </a:t>
            </a:r>
            <a:r>
              <a:rPr sz="1600" b="1" spc="-335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if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(amount&lt;balance)</a:t>
            </a:r>
            <a:endParaRPr sz="16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600" spc="50" dirty="0">
                <a:latin typeface="Cambria"/>
                <a:cs typeface="Cambria"/>
              </a:rPr>
              <a:t>balance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-=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amount;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tabLst>
                <a:tab pos="709295" algn="l"/>
              </a:tabLst>
            </a:pPr>
            <a:r>
              <a:rPr sz="1600" spc="-90" dirty="0">
                <a:latin typeface="Cambria"/>
                <a:cs typeface="Cambria"/>
              </a:rPr>
              <a:t>{	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-30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Instance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Initialization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Block</a:t>
            </a:r>
            <a:endParaRPr sz="1600" dirty="0">
              <a:latin typeface="Cambria"/>
              <a:cs typeface="Cambria"/>
            </a:endParaRPr>
          </a:p>
          <a:p>
            <a:pPr marL="654050" marR="129539">
              <a:lnSpc>
                <a:spcPct val="100000"/>
              </a:lnSpc>
              <a:spcBef>
                <a:spcPts val="5"/>
              </a:spcBef>
            </a:pPr>
            <a:r>
              <a:rPr sz="1600" spc="40" dirty="0">
                <a:latin typeface="Cambria"/>
                <a:cs typeface="Cambria"/>
              </a:rPr>
              <a:t>id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lang="en-US" sz="1600" spc="80" dirty="0">
                <a:latin typeface="Cambria"/>
                <a:cs typeface="Cambria"/>
              </a:rPr>
              <a:t>“011”</a:t>
            </a:r>
          </a:p>
          <a:p>
            <a:pPr marL="654050" marR="129539">
              <a:lnSpc>
                <a:spcPct val="100000"/>
              </a:lnSpc>
              <a:spcBef>
                <a:spcPts val="5"/>
              </a:spcBef>
            </a:pPr>
            <a:r>
              <a:rPr sz="1600" spc="50" dirty="0">
                <a:latin typeface="Cambria"/>
                <a:cs typeface="Cambria"/>
              </a:rPr>
              <a:t>balance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100.0;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847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0" dirty="0"/>
              <a:t>3.C</a:t>
            </a:r>
            <a:r>
              <a:rPr spc="270" dirty="0"/>
              <a:t>ONSTRUCTOR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368780"/>
            <a:ext cx="8455660" cy="54130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A </a:t>
            </a:r>
            <a:r>
              <a:rPr lang="en-GB" sz="2400" b="1" spc="235" dirty="0">
                <a:latin typeface="Cambria"/>
                <a:cs typeface="Times New Roman" panose="02020603050405020304" pitchFamily="18" charset="0"/>
              </a:rPr>
              <a:t>Constructor </a:t>
            </a: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is a special member function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Same name as its class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No return type, not even void</a:t>
            </a:r>
          </a:p>
          <a:p>
            <a:pPr marL="742315" lvl="1" indent="-273050"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b="1" spc="235" dirty="0">
                <a:latin typeface="Cambria"/>
                <a:cs typeface="Times New Roman" panose="02020603050405020304" pitchFamily="18" charset="0"/>
              </a:rPr>
              <a:t>This is because the implicit return type of a </a:t>
            </a:r>
            <a:r>
              <a:rPr lang="en-GB" b="1" spc="235" dirty="0" err="1">
                <a:latin typeface="Cambria"/>
                <a:cs typeface="Times New Roman" panose="02020603050405020304" pitchFamily="18" charset="0"/>
              </a:rPr>
              <a:t>class’</a:t>
            </a:r>
            <a:r>
              <a:rPr lang="en-GB" b="1" spc="235" dirty="0">
                <a:latin typeface="Cambria"/>
                <a:cs typeface="Times New Roman" panose="02020603050405020304" pitchFamily="18" charset="0"/>
              </a:rPr>
              <a:t> constructor is the class type itself.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It has to be public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Invoked implicitly when instance/object is created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Can be overloaded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Are called in the order of creation</a:t>
            </a:r>
          </a:p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235" dirty="0">
                <a:latin typeface="Cambria"/>
                <a:cs typeface="Times New Roman" panose="02020603050405020304" pitchFamily="18" charset="0"/>
              </a:rPr>
              <a:t>A</a:t>
            </a:r>
            <a:r>
              <a:rPr lang="en-GB" sz="2400" spc="9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400" i="1" spc="65" dirty="0">
                <a:latin typeface="Cambria"/>
                <a:cs typeface="Times New Roman" panose="02020603050405020304" pitchFamily="18" charset="0"/>
              </a:rPr>
              <a:t>constructor used to</a:t>
            </a:r>
            <a:endParaRPr lang="en-GB" sz="2400" dirty="0">
              <a:latin typeface="Cambria"/>
              <a:cs typeface="Times New Roman" panose="02020603050405020304" pitchFamily="18" charset="0"/>
            </a:endParaRPr>
          </a:p>
          <a:p>
            <a:pPr marL="652780" lvl="1" indent="-273685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en-GB" sz="2100" i="1" spc="70" dirty="0">
                <a:latin typeface="Cambria"/>
                <a:cs typeface="Times New Roman" panose="02020603050405020304" pitchFamily="18" charset="0"/>
              </a:rPr>
              <a:t>Allocate</a:t>
            </a:r>
            <a:r>
              <a:rPr lang="en-GB" sz="2100" i="1" spc="114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60" dirty="0">
                <a:latin typeface="Cambria"/>
                <a:cs typeface="Times New Roman" panose="02020603050405020304" pitchFamily="18" charset="0"/>
              </a:rPr>
              <a:t>space</a:t>
            </a:r>
            <a:r>
              <a:rPr lang="en-GB" sz="2100" i="1" spc="12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45" dirty="0">
                <a:latin typeface="Cambria"/>
                <a:cs typeface="Times New Roman" panose="02020603050405020304" pitchFamily="18" charset="0"/>
              </a:rPr>
              <a:t>for</a:t>
            </a:r>
            <a:r>
              <a:rPr lang="en-GB" sz="2100" i="1" spc="12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85" dirty="0">
                <a:latin typeface="Cambria"/>
                <a:cs typeface="Times New Roman" panose="02020603050405020304" pitchFamily="18" charset="0"/>
              </a:rPr>
              <a:t>instance</a:t>
            </a:r>
            <a:r>
              <a:rPr lang="en-GB" sz="2100" i="1" spc="13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95" dirty="0">
                <a:latin typeface="Cambria"/>
                <a:cs typeface="Times New Roman" panose="02020603050405020304" pitchFamily="18" charset="0"/>
              </a:rPr>
              <a:t>variables.</a:t>
            </a:r>
            <a:endParaRPr lang="en-GB" sz="2100" dirty="0">
              <a:latin typeface="Cambria"/>
              <a:cs typeface="Times New Roman" panose="02020603050405020304" pitchFamily="18" charset="0"/>
            </a:endParaRPr>
          </a:p>
          <a:p>
            <a:pPr marL="652780" marR="127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en-GB" sz="2100" i="1" spc="90" dirty="0">
                <a:latin typeface="Cambria"/>
                <a:cs typeface="Times New Roman" panose="02020603050405020304" pitchFamily="18" charset="0"/>
              </a:rPr>
              <a:t>initializes</a:t>
            </a:r>
            <a:r>
              <a:rPr lang="en-GB" sz="2100" i="1" spc="150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125" dirty="0">
                <a:latin typeface="Cambria"/>
                <a:cs typeface="Times New Roman" panose="02020603050405020304" pitchFamily="18" charset="0"/>
              </a:rPr>
              <a:t>an </a:t>
            </a:r>
            <a:r>
              <a:rPr lang="en-GB" sz="2100" i="1" spc="35" dirty="0">
                <a:latin typeface="Cambria"/>
                <a:cs typeface="Times New Roman" panose="02020603050405020304" pitchFamily="18" charset="0"/>
              </a:rPr>
              <a:t>object(its</a:t>
            </a:r>
            <a:r>
              <a:rPr lang="en-GB" sz="2100" i="1" spc="130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80" dirty="0">
                <a:latin typeface="Cambria"/>
                <a:cs typeface="Times New Roman" panose="02020603050405020304" pitchFamily="18" charset="0"/>
              </a:rPr>
              <a:t>instance</a:t>
            </a:r>
            <a:r>
              <a:rPr lang="en-GB" sz="2100" i="1" spc="12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70" dirty="0">
                <a:latin typeface="Cambria"/>
                <a:cs typeface="Times New Roman" panose="02020603050405020304" pitchFamily="18" charset="0"/>
              </a:rPr>
              <a:t>variables) </a:t>
            </a:r>
            <a:r>
              <a:rPr lang="en-GB" sz="2100" i="1" spc="-44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100" dirty="0">
                <a:latin typeface="Cambria"/>
                <a:cs typeface="Times New Roman" panose="02020603050405020304" pitchFamily="18" charset="0"/>
              </a:rPr>
              <a:t>immediately</a:t>
            </a:r>
            <a:r>
              <a:rPr lang="en-GB" sz="2100" i="1" spc="110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100" dirty="0">
                <a:latin typeface="Cambria"/>
                <a:cs typeface="Times New Roman" panose="02020603050405020304" pitchFamily="18" charset="0"/>
              </a:rPr>
              <a:t>upon</a:t>
            </a:r>
            <a:r>
              <a:rPr lang="en-GB" sz="2100" i="1" spc="125" dirty="0">
                <a:latin typeface="Cambria"/>
                <a:cs typeface="Times New Roman" panose="02020603050405020304" pitchFamily="18" charset="0"/>
              </a:rPr>
              <a:t> </a:t>
            </a:r>
            <a:r>
              <a:rPr lang="en-GB" sz="2100" i="1" spc="65" dirty="0">
                <a:latin typeface="Cambria"/>
                <a:cs typeface="Times New Roman" panose="02020603050405020304" pitchFamily="18" charset="0"/>
              </a:rPr>
              <a:t>creation.</a:t>
            </a:r>
            <a:endParaRPr lang="en-GB" sz="2100" dirty="0">
              <a:latin typeface="Cambri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7446B-8CC4-9718-5960-082C3AF0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F1B1CA-9D27-1374-F35A-2C7354F95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42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/>
              <a:t>T</a:t>
            </a:r>
            <a:r>
              <a:rPr spc="215" dirty="0"/>
              <a:t>WO</a:t>
            </a:r>
            <a:r>
              <a:rPr spc="270" dirty="0"/>
              <a:t> </a:t>
            </a:r>
            <a:r>
              <a:rPr sz="3000" spc="275" dirty="0"/>
              <a:t>P</a:t>
            </a:r>
            <a:r>
              <a:rPr spc="275" dirty="0"/>
              <a:t>ARADIGMS</a:t>
            </a:r>
            <a:r>
              <a:rPr spc="310" dirty="0"/>
              <a:t> </a:t>
            </a:r>
            <a:r>
              <a:rPr spc="254" dirty="0"/>
              <a:t>IN</a:t>
            </a:r>
            <a:r>
              <a:rPr spc="275" dirty="0"/>
              <a:t> </a:t>
            </a:r>
            <a:r>
              <a:rPr sz="3000" spc="335" dirty="0"/>
              <a:t>OOP</a:t>
            </a:r>
            <a:endParaRPr sz="30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944408-7D71-7D27-4A18-60E8F6B01FF6}"/>
              </a:ext>
            </a:extLst>
          </p:cNvPr>
          <p:cNvSpPr txBox="1"/>
          <p:nvPr/>
        </p:nvSpPr>
        <p:spPr>
          <a:xfrm>
            <a:off x="535940" y="1559472"/>
            <a:ext cx="7023100" cy="4752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30" dirty="0">
                <a:latin typeface="Cambria"/>
                <a:cs typeface="Cambria"/>
              </a:rPr>
              <a:t>All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computer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programs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consist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two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elements:</a:t>
            </a:r>
            <a:endParaRPr sz="2200" dirty="0">
              <a:latin typeface="Cambria"/>
              <a:cs typeface="Cambria"/>
            </a:endParaRPr>
          </a:p>
          <a:p>
            <a:pPr marL="652780" lvl="1" indent="-275590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-5" dirty="0">
                <a:highlight>
                  <a:srgbClr val="FFFF00"/>
                </a:highlight>
                <a:latin typeface="Cambria"/>
                <a:cs typeface="Cambria"/>
              </a:rPr>
              <a:t>code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and </a:t>
            </a:r>
            <a:r>
              <a:rPr sz="1900" spc="100" dirty="0">
                <a:highlight>
                  <a:srgbClr val="FFFF00"/>
                </a:highlight>
                <a:latin typeface="Cambria"/>
                <a:cs typeface="Cambria"/>
              </a:rPr>
              <a:t>data</a:t>
            </a:r>
            <a:r>
              <a:rPr sz="1900" spc="100" dirty="0">
                <a:latin typeface="Cambria"/>
                <a:cs typeface="Cambria"/>
              </a:rPr>
              <a:t>.</a:t>
            </a:r>
            <a:endParaRPr sz="1900" dirty="0">
              <a:latin typeface="Cambria"/>
              <a:cs typeface="Cambria"/>
            </a:endParaRPr>
          </a:p>
          <a:p>
            <a:pPr marL="286385" marR="5080" indent="-274320">
              <a:lnSpc>
                <a:spcPts val="2380"/>
              </a:lnSpc>
              <a:spcBef>
                <a:spcPts val="6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215" dirty="0">
                <a:latin typeface="Cambria"/>
                <a:cs typeface="Cambria"/>
              </a:rPr>
              <a:t>A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program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be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conceptually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organized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around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its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code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around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its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data.</a:t>
            </a:r>
            <a:endParaRPr sz="2200" dirty="0">
              <a:latin typeface="Cambria"/>
              <a:cs typeface="Cambria"/>
            </a:endParaRPr>
          </a:p>
          <a:p>
            <a:pPr marL="286385" marR="32384" indent="-274320">
              <a:lnSpc>
                <a:spcPts val="2380"/>
              </a:lnSpc>
              <a:spcBef>
                <a:spcPts val="5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35" dirty="0">
                <a:latin typeface="Cambria"/>
                <a:cs typeface="Cambria"/>
              </a:rPr>
              <a:t>That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is,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some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programs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written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around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“</a:t>
            </a:r>
            <a:r>
              <a:rPr sz="2200" spc="80" dirty="0">
                <a:highlight>
                  <a:srgbClr val="FFFF00"/>
                </a:highlight>
                <a:latin typeface="Cambria"/>
                <a:cs typeface="Cambria"/>
              </a:rPr>
              <a:t>what</a:t>
            </a:r>
            <a:r>
              <a:rPr sz="2200" spc="13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200" spc="75" dirty="0">
                <a:highlight>
                  <a:srgbClr val="FFFF00"/>
                </a:highlight>
                <a:latin typeface="Cambria"/>
                <a:cs typeface="Cambria"/>
              </a:rPr>
              <a:t>is </a:t>
            </a:r>
            <a:r>
              <a:rPr sz="2200" spc="-47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200" spc="80" dirty="0">
                <a:highlight>
                  <a:srgbClr val="FFFF00"/>
                </a:highlight>
                <a:latin typeface="Cambria"/>
                <a:cs typeface="Cambria"/>
              </a:rPr>
              <a:t>happening</a:t>
            </a:r>
            <a:r>
              <a:rPr sz="2200" spc="80" dirty="0">
                <a:latin typeface="Cambria"/>
                <a:cs typeface="Cambria"/>
              </a:rPr>
              <a:t>”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others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written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around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“</a:t>
            </a:r>
            <a:r>
              <a:rPr sz="2200" spc="15" dirty="0">
                <a:highlight>
                  <a:srgbClr val="FFFF00"/>
                </a:highlight>
                <a:latin typeface="Cambria"/>
                <a:cs typeface="Cambria"/>
              </a:rPr>
              <a:t>who</a:t>
            </a:r>
            <a:r>
              <a:rPr sz="2200" spc="13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200" spc="75" dirty="0">
                <a:highlight>
                  <a:srgbClr val="FFFF00"/>
                </a:highlight>
                <a:latin typeface="Cambria"/>
                <a:cs typeface="Cambria"/>
              </a:rPr>
              <a:t>is </a:t>
            </a:r>
            <a:r>
              <a:rPr sz="2200" spc="8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200" spc="65" dirty="0">
                <a:highlight>
                  <a:srgbClr val="FFFF00"/>
                </a:highlight>
                <a:latin typeface="Cambria"/>
                <a:cs typeface="Cambria"/>
              </a:rPr>
              <a:t>being</a:t>
            </a:r>
            <a:r>
              <a:rPr sz="2200" spc="13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200" spc="65" dirty="0">
                <a:highlight>
                  <a:srgbClr val="FFFF00"/>
                </a:highlight>
                <a:latin typeface="Cambria"/>
                <a:cs typeface="Cambria"/>
              </a:rPr>
              <a:t>affected</a:t>
            </a:r>
            <a:r>
              <a:rPr sz="2200" spc="65" dirty="0">
                <a:latin typeface="Cambria"/>
                <a:cs typeface="Cambria"/>
              </a:rPr>
              <a:t>.”</a:t>
            </a:r>
            <a:endParaRPr sz="2200" dirty="0">
              <a:latin typeface="Cambria"/>
              <a:cs typeface="Cambria"/>
            </a:endParaRPr>
          </a:p>
          <a:p>
            <a:pPr marL="286385" marR="393065" indent="-274320">
              <a:lnSpc>
                <a:spcPts val="2380"/>
              </a:lnSpc>
              <a:spcBef>
                <a:spcPts val="58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80" dirty="0">
                <a:latin typeface="Cambria"/>
                <a:cs typeface="Cambria"/>
              </a:rPr>
              <a:t>These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two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paradigms</a:t>
            </a:r>
            <a:r>
              <a:rPr sz="2200" spc="120" dirty="0">
                <a:latin typeface="Cambria"/>
                <a:cs typeface="Cambria"/>
              </a:rPr>
              <a:t> that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govern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how</a:t>
            </a:r>
            <a:r>
              <a:rPr sz="2200" spc="125" dirty="0">
                <a:latin typeface="Cambria"/>
                <a:cs typeface="Cambria"/>
              </a:rPr>
              <a:t> an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245" dirty="0">
                <a:latin typeface="Cambria"/>
                <a:cs typeface="Cambria"/>
              </a:rPr>
              <a:t>OOP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program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constructed.</a:t>
            </a:r>
            <a:endParaRPr sz="2200" dirty="0">
              <a:latin typeface="Cambria"/>
              <a:cs typeface="Cambria"/>
            </a:endParaRPr>
          </a:p>
          <a:p>
            <a:pPr marL="286385" marR="31750" indent="-274320">
              <a:lnSpc>
                <a:spcPts val="2380"/>
              </a:lnSpc>
              <a:spcBef>
                <a:spcPts val="5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40" dirty="0">
                <a:latin typeface="Cambria"/>
                <a:cs typeface="Cambria"/>
              </a:rPr>
              <a:t>In </a:t>
            </a:r>
            <a:r>
              <a:rPr sz="2200" spc="70" dirty="0">
                <a:latin typeface="Cambria"/>
                <a:cs typeface="Cambria"/>
              </a:rPr>
              <a:t>Procedural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language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data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operation/code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are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separate</a:t>
            </a:r>
            <a:endParaRPr sz="2200" dirty="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14" dirty="0">
                <a:latin typeface="Cambria"/>
                <a:cs typeface="Cambria"/>
              </a:rPr>
              <a:t>Example </a:t>
            </a:r>
            <a:r>
              <a:rPr sz="2200" spc="60" dirty="0">
                <a:latin typeface="Cambria"/>
                <a:cs typeface="Cambria"/>
              </a:rPr>
              <a:t>(using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C)</a:t>
            </a:r>
            <a:endParaRPr sz="2200" dirty="0">
              <a:latin typeface="Cambria"/>
              <a:cs typeface="Cambria"/>
            </a:endParaRPr>
          </a:p>
          <a:p>
            <a:pPr marL="652780" lvl="1" indent="-275590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00" dirty="0">
                <a:latin typeface="Cambria"/>
                <a:cs typeface="Cambria"/>
              </a:rPr>
              <a:t>Student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–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4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fields:</a:t>
            </a:r>
            <a:r>
              <a:rPr sz="1900" spc="95" dirty="0">
                <a:latin typeface="Cambria"/>
                <a:cs typeface="Cambria"/>
              </a:rPr>
              <a:t> name,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id,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cgpa,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creditCompleted</a:t>
            </a:r>
            <a:endParaRPr sz="1900" dirty="0">
              <a:latin typeface="Cambria"/>
              <a:cs typeface="Cambria"/>
            </a:endParaRPr>
          </a:p>
          <a:p>
            <a:pPr marL="652780" lvl="1" indent="-275590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00" dirty="0">
                <a:latin typeface="Cambria"/>
                <a:cs typeface="Cambria"/>
              </a:rPr>
              <a:t>Update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cgpa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–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need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25" dirty="0">
                <a:latin typeface="Cambria"/>
                <a:cs typeface="Cambria"/>
              </a:rPr>
              <a:t>a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function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calculate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new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cgpa</a:t>
            </a:r>
            <a:endParaRPr sz="19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9812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847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0" dirty="0"/>
              <a:t>3.C</a:t>
            </a:r>
            <a:r>
              <a:rPr spc="270" dirty="0"/>
              <a:t>ONSTRUCTOR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235190" cy="53110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GB" sz="2400" spc="135" dirty="0">
                <a:latin typeface="Cambria"/>
                <a:cs typeface="Cambria"/>
              </a:rPr>
              <a:t>What</a:t>
            </a:r>
            <a:r>
              <a:rPr lang="en-GB" sz="2400" spc="130" dirty="0">
                <a:latin typeface="Cambria"/>
                <a:cs typeface="Cambria"/>
              </a:rPr>
              <a:t> </a:t>
            </a:r>
            <a:r>
              <a:rPr lang="en-GB" sz="2400" spc="70" dirty="0">
                <a:latin typeface="Cambria"/>
                <a:cs typeface="Cambria"/>
              </a:rPr>
              <a:t>should</a:t>
            </a:r>
            <a:r>
              <a:rPr lang="en-GB" sz="2400" spc="114" dirty="0">
                <a:latin typeface="Cambria"/>
                <a:cs typeface="Cambria"/>
              </a:rPr>
              <a:t> </a:t>
            </a:r>
            <a:r>
              <a:rPr lang="en-GB" sz="2400" spc="10" dirty="0">
                <a:latin typeface="Cambria"/>
                <a:cs typeface="Cambria"/>
              </a:rPr>
              <a:t>go</a:t>
            </a:r>
            <a:r>
              <a:rPr lang="en-GB" sz="2400" spc="135" dirty="0">
                <a:latin typeface="Cambria"/>
                <a:cs typeface="Cambria"/>
              </a:rPr>
              <a:t> </a:t>
            </a:r>
            <a:r>
              <a:rPr lang="en-GB" sz="2400" spc="75" dirty="0">
                <a:latin typeface="Cambria"/>
                <a:cs typeface="Cambria"/>
              </a:rPr>
              <a:t>inside</a:t>
            </a:r>
            <a:r>
              <a:rPr lang="en-GB" sz="2400" spc="110" dirty="0">
                <a:latin typeface="Cambria"/>
                <a:cs typeface="Cambria"/>
              </a:rPr>
              <a:t> </a:t>
            </a:r>
            <a:r>
              <a:rPr lang="en-GB" sz="2400" spc="80" dirty="0">
                <a:latin typeface="Cambria"/>
                <a:cs typeface="Cambria"/>
              </a:rPr>
              <a:t>Constructor</a:t>
            </a:r>
            <a:endParaRPr lang="en-GB" sz="2400" dirty="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en-GB" sz="2100" spc="95" dirty="0">
                <a:latin typeface="Cambria"/>
                <a:cs typeface="Cambria"/>
              </a:rPr>
              <a:t>Normally</a:t>
            </a:r>
            <a:r>
              <a:rPr lang="en-GB" sz="2100" spc="110" dirty="0">
                <a:latin typeface="Cambria"/>
                <a:cs typeface="Cambria"/>
              </a:rPr>
              <a:t> </a:t>
            </a:r>
            <a:r>
              <a:rPr lang="en-GB" sz="2100" spc="80" dirty="0">
                <a:latin typeface="Cambria"/>
                <a:cs typeface="Cambria"/>
              </a:rPr>
              <a:t>the</a:t>
            </a:r>
            <a:r>
              <a:rPr lang="en-GB" sz="2100" spc="125" dirty="0">
                <a:latin typeface="Cambria"/>
                <a:cs typeface="Cambria"/>
              </a:rPr>
              <a:t> </a:t>
            </a:r>
            <a:r>
              <a:rPr lang="en-GB" sz="2100" spc="80" dirty="0">
                <a:latin typeface="Cambria"/>
                <a:cs typeface="Cambria"/>
              </a:rPr>
              <a:t>instance</a:t>
            </a:r>
            <a:r>
              <a:rPr lang="en-GB" sz="2100" spc="135" dirty="0">
                <a:latin typeface="Cambria"/>
                <a:cs typeface="Cambria"/>
              </a:rPr>
              <a:t> </a:t>
            </a:r>
            <a:r>
              <a:rPr lang="en-GB" sz="2100" spc="70" dirty="0">
                <a:latin typeface="Cambria"/>
                <a:cs typeface="Cambria"/>
              </a:rPr>
              <a:t>variables</a:t>
            </a:r>
            <a:r>
              <a:rPr lang="en-GB" sz="2100" spc="125" dirty="0">
                <a:latin typeface="Cambria"/>
                <a:cs typeface="Cambria"/>
              </a:rPr>
              <a:t> </a:t>
            </a:r>
            <a:r>
              <a:rPr lang="en-GB" sz="2100" spc="70" dirty="0">
                <a:latin typeface="Cambria"/>
                <a:cs typeface="Cambria"/>
              </a:rPr>
              <a:t>are</a:t>
            </a:r>
            <a:r>
              <a:rPr lang="en-GB" sz="2100" spc="125" dirty="0">
                <a:latin typeface="Cambria"/>
                <a:cs typeface="Cambria"/>
              </a:rPr>
              <a:t> </a:t>
            </a:r>
            <a:r>
              <a:rPr lang="en-GB" sz="2100" spc="75" dirty="0">
                <a:latin typeface="Cambria"/>
                <a:cs typeface="Cambria"/>
              </a:rPr>
              <a:t>initialized</a:t>
            </a:r>
            <a:r>
              <a:rPr lang="en-GB" sz="2100" spc="135" dirty="0">
                <a:latin typeface="Cambria"/>
                <a:cs typeface="Cambria"/>
              </a:rPr>
              <a:t> </a:t>
            </a:r>
            <a:r>
              <a:rPr lang="en-GB" sz="2100" spc="65" dirty="0">
                <a:latin typeface="Cambria"/>
                <a:cs typeface="Cambria"/>
              </a:rPr>
              <a:t>inside </a:t>
            </a:r>
            <a:r>
              <a:rPr lang="en-GB" sz="2100" spc="-450" dirty="0">
                <a:latin typeface="Cambria"/>
                <a:cs typeface="Cambria"/>
              </a:rPr>
              <a:t> </a:t>
            </a:r>
            <a:r>
              <a:rPr lang="en-GB" sz="2100" spc="80" dirty="0">
                <a:latin typeface="Cambria"/>
                <a:cs typeface="Cambria"/>
              </a:rPr>
              <a:t>the</a:t>
            </a:r>
            <a:r>
              <a:rPr lang="en-GB" sz="2100" spc="114" dirty="0">
                <a:latin typeface="Cambria"/>
                <a:cs typeface="Cambria"/>
              </a:rPr>
              <a:t> </a:t>
            </a:r>
            <a:r>
              <a:rPr lang="en-GB" sz="2100" spc="55" dirty="0">
                <a:latin typeface="Cambria"/>
                <a:cs typeface="Cambria"/>
              </a:rPr>
              <a:t>constructor.</a:t>
            </a:r>
            <a:endParaRPr lang="en-GB" sz="21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lang="en-GB" sz="2100" spc="155" dirty="0">
                <a:latin typeface="Cambria"/>
                <a:cs typeface="Cambria"/>
              </a:rPr>
              <a:t>Or</a:t>
            </a:r>
            <a:endParaRPr lang="en-GB"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en-GB" sz="2100" spc="100" dirty="0">
                <a:latin typeface="Cambria"/>
                <a:cs typeface="Cambria"/>
              </a:rPr>
              <a:t>any</a:t>
            </a:r>
            <a:r>
              <a:rPr lang="en-GB" sz="2100" spc="95" dirty="0">
                <a:latin typeface="Cambria"/>
                <a:cs typeface="Cambria"/>
              </a:rPr>
              <a:t> </a:t>
            </a:r>
            <a:r>
              <a:rPr lang="en-GB" sz="2100" spc="60" dirty="0">
                <a:latin typeface="Cambria"/>
                <a:cs typeface="Cambria"/>
              </a:rPr>
              <a:t>set-up</a:t>
            </a:r>
            <a:r>
              <a:rPr lang="en-GB" sz="2100" spc="95" dirty="0">
                <a:latin typeface="Cambria"/>
                <a:cs typeface="Cambria"/>
              </a:rPr>
              <a:t> </a:t>
            </a:r>
            <a:r>
              <a:rPr lang="en-GB" sz="2100" dirty="0">
                <a:latin typeface="Cambria"/>
                <a:cs typeface="Cambria"/>
              </a:rPr>
              <a:t>code</a:t>
            </a:r>
            <a:endParaRPr lang="en-US" sz="2400" spc="135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100" dirty="0">
                <a:latin typeface="Cambria"/>
                <a:cs typeface="Cambria"/>
              </a:rPr>
              <a:t>Types of Constructor</a:t>
            </a:r>
          </a:p>
          <a:p>
            <a:pPr marL="742315" lvl="1" indent="-273050"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100" dirty="0">
                <a:latin typeface="Cambria"/>
                <a:cs typeface="Cambria"/>
              </a:rPr>
              <a:t>Default constructor/zero-</a:t>
            </a:r>
            <a:r>
              <a:rPr lang="en-US" sz="2100" dirty="0" err="1">
                <a:latin typeface="Cambria"/>
                <a:cs typeface="Cambria"/>
              </a:rPr>
              <a:t>arg</a:t>
            </a:r>
            <a:r>
              <a:rPr lang="en-US" sz="2100" dirty="0">
                <a:latin typeface="Cambria"/>
                <a:cs typeface="Cambria"/>
              </a:rPr>
              <a:t> constructor</a:t>
            </a:r>
          </a:p>
          <a:p>
            <a:pPr marL="742315" lvl="1" indent="-273050"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100" dirty="0">
                <a:latin typeface="Cambria"/>
                <a:cs typeface="Cambria"/>
              </a:rPr>
              <a:t>Parameterized constructor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endParaRPr lang="en-US" sz="21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100" dirty="0">
                <a:latin typeface="Cambria"/>
                <a:cs typeface="Cambria"/>
              </a:rPr>
              <a:t>If a constructor with parameters is defined, then the default constructor is not available. Either one has to use a zero-</a:t>
            </a:r>
            <a:r>
              <a:rPr lang="en-US" sz="2100" dirty="0" err="1">
                <a:latin typeface="Cambria"/>
                <a:cs typeface="Cambria"/>
              </a:rPr>
              <a:t>arg</a:t>
            </a:r>
            <a:r>
              <a:rPr lang="en-US" sz="2100" dirty="0">
                <a:latin typeface="Cambria"/>
                <a:cs typeface="Cambria"/>
              </a:rPr>
              <a:t> constructor or use default </a:t>
            </a:r>
            <a:r>
              <a:rPr lang="en-US" sz="2100" dirty="0" err="1">
                <a:latin typeface="Cambria"/>
                <a:cs typeface="Cambria"/>
              </a:rPr>
              <a:t>args</a:t>
            </a:r>
            <a:r>
              <a:rPr lang="en-US" sz="2100" dirty="0">
                <a:latin typeface="Cambria"/>
                <a:cs typeface="Cambria"/>
              </a:rPr>
              <a:t> with the parameterized constructor.</a:t>
            </a:r>
          </a:p>
          <a:p>
            <a:pPr marL="742315" lvl="1" indent="-273050"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endParaRPr lang="en-US" sz="21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810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0" dirty="0"/>
              <a:t>3.C</a:t>
            </a:r>
            <a:r>
              <a:rPr spc="270" dirty="0"/>
              <a:t>ONSTRUCTOR</a:t>
            </a:r>
            <a:r>
              <a:rPr spc="280" dirty="0"/>
              <a:t> </a:t>
            </a:r>
            <a:r>
              <a:rPr sz="3000" dirty="0"/>
              <a:t>-</a:t>
            </a:r>
            <a:r>
              <a:rPr sz="3000" spc="16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6318885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3310">
              <a:lnSpc>
                <a:spcPct val="113500"/>
              </a:lnSpc>
              <a:spcBef>
                <a:spcPts val="100"/>
              </a:spcBef>
            </a:pPr>
            <a:r>
              <a:rPr sz="1500" b="1" spc="80" dirty="0">
                <a:latin typeface="Cambria"/>
                <a:cs typeface="Cambria"/>
              </a:rPr>
              <a:t>import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java.util.Random; </a:t>
            </a:r>
            <a:r>
              <a:rPr sz="1500" b="1" spc="95" dirty="0">
                <a:latin typeface="Cambria"/>
                <a:cs typeface="Cambria"/>
              </a:rPr>
              <a:t> public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BankAccount</a:t>
            </a:r>
            <a:r>
              <a:rPr sz="1500" b="1" spc="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377825" marR="4003675">
              <a:lnSpc>
                <a:spcPct val="99700"/>
              </a:lnSpc>
              <a:spcBef>
                <a:spcPts val="10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Instanc</a:t>
            </a:r>
            <a:r>
              <a:rPr sz="1300" spc="60" dirty="0">
                <a:latin typeface="Cambria"/>
                <a:cs typeface="Cambria"/>
              </a:rPr>
              <a:t>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variables  </a:t>
            </a:r>
            <a:r>
              <a:rPr sz="1300" b="1" spc="80" dirty="0">
                <a:latin typeface="Cambria"/>
                <a:cs typeface="Cambria"/>
              </a:rPr>
              <a:t>public </a:t>
            </a:r>
            <a:r>
              <a:rPr sz="1300" b="1" spc="100" dirty="0">
                <a:latin typeface="Cambria"/>
                <a:cs typeface="Cambria"/>
              </a:rPr>
              <a:t>String </a:t>
            </a:r>
            <a:r>
              <a:rPr sz="1300" b="1" spc="60" dirty="0">
                <a:latin typeface="Cambria"/>
                <a:cs typeface="Cambria"/>
              </a:rPr>
              <a:t>name; 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14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15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id; 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Constructor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without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parameter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70" dirty="0">
                <a:latin typeface="Cambria"/>
                <a:cs typeface="Cambria"/>
              </a:rPr>
              <a:t>BankAccount(){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65" dirty="0">
                <a:latin typeface="Cambria"/>
                <a:cs typeface="Cambria"/>
              </a:rPr>
              <a:t> 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new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Random().nextInt(99999)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+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85" dirty="0">
                <a:latin typeface="Cambria"/>
                <a:cs typeface="Cambria"/>
              </a:rPr>
              <a:t>"";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b="1" spc="-300" dirty="0">
                <a:latin typeface="Cambria"/>
                <a:cs typeface="Cambria"/>
              </a:rPr>
              <a:t>//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nam</a:t>
            </a:r>
            <a:r>
              <a:rPr sz="1300" b="1" spc="70" dirty="0">
                <a:latin typeface="Cambria"/>
                <a:cs typeface="Cambria"/>
              </a:rPr>
              <a:t>e</a:t>
            </a:r>
            <a:r>
              <a:rPr sz="1300" b="1" spc="95" dirty="0">
                <a:latin typeface="Cambria"/>
                <a:cs typeface="Cambria"/>
              </a:rPr>
              <a:t> and </a:t>
            </a:r>
            <a:r>
              <a:rPr sz="1300" b="1" spc="80" dirty="0">
                <a:latin typeface="Cambria"/>
                <a:cs typeface="Cambria"/>
              </a:rPr>
              <a:t>balance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wil</a:t>
            </a:r>
            <a:r>
              <a:rPr sz="1300" b="1" spc="50" dirty="0">
                <a:latin typeface="Cambria"/>
                <a:cs typeface="Cambria"/>
              </a:rPr>
              <a:t>l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get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default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value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Con</a:t>
            </a:r>
            <a:r>
              <a:rPr sz="1300" spc="50" dirty="0">
                <a:latin typeface="Cambria"/>
                <a:cs typeface="Cambria"/>
              </a:rPr>
              <a:t>str</a:t>
            </a:r>
            <a:r>
              <a:rPr sz="1300" spc="65" dirty="0">
                <a:latin typeface="Cambria"/>
                <a:cs typeface="Cambria"/>
              </a:rPr>
              <a:t>u</a:t>
            </a:r>
            <a:r>
              <a:rPr sz="1300" spc="15" dirty="0">
                <a:latin typeface="Cambria"/>
                <a:cs typeface="Cambria"/>
              </a:rPr>
              <a:t>ctor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75" dirty="0">
                <a:latin typeface="Cambria"/>
                <a:cs typeface="Cambria"/>
              </a:rPr>
              <a:t>h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par</a:t>
            </a:r>
            <a:r>
              <a:rPr sz="1300" spc="45" dirty="0">
                <a:latin typeface="Cambria"/>
                <a:cs typeface="Cambria"/>
              </a:rPr>
              <a:t>a</a:t>
            </a:r>
            <a:r>
              <a:rPr sz="1300" spc="55" dirty="0">
                <a:latin typeface="Cambria"/>
                <a:cs typeface="Cambria"/>
              </a:rPr>
              <a:t>me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25" dirty="0"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BankAccount(String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_name,</a:t>
            </a:r>
            <a:r>
              <a:rPr sz="1300" b="1" spc="11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90" dirty="0">
                <a:latin typeface="Cambria"/>
                <a:cs typeface="Cambria"/>
              </a:rPr>
              <a:t> _id,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114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_balance){</a:t>
            </a:r>
            <a:endParaRPr sz="1300">
              <a:latin typeface="Cambria"/>
              <a:cs typeface="Cambria"/>
            </a:endParaRPr>
          </a:p>
          <a:p>
            <a:pPr marL="744220" marR="4403090">
              <a:lnSpc>
                <a:spcPct val="100000"/>
              </a:lnSpc>
              <a:spcBef>
                <a:spcPts val="15"/>
              </a:spcBef>
            </a:pPr>
            <a:r>
              <a:rPr sz="1300" spc="55" dirty="0">
                <a:latin typeface="Cambria"/>
                <a:cs typeface="Cambria"/>
              </a:rPr>
              <a:t>name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_name; </a:t>
            </a:r>
            <a:r>
              <a:rPr sz="1300" spc="-27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60" dirty="0">
                <a:latin typeface="Cambria"/>
                <a:cs typeface="Cambria"/>
              </a:rPr>
              <a:t>_id;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spc="40" dirty="0">
                <a:latin typeface="Cambria"/>
                <a:cs typeface="Cambria"/>
              </a:rPr>
              <a:t>balance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55" dirty="0">
                <a:latin typeface="Cambria"/>
                <a:cs typeface="Cambria"/>
              </a:rPr>
              <a:t>_balance;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static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void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main(String[]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0" dirty="0">
                <a:latin typeface="Cambria"/>
                <a:cs typeface="Cambria"/>
              </a:rPr>
              <a:t>args)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300" b="1" spc="100" dirty="0">
                <a:latin typeface="Cambria"/>
                <a:cs typeface="Cambria"/>
              </a:rPr>
              <a:t>BankAccount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ba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=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new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BankAccount(“</a:t>
            </a:r>
            <a:r>
              <a:rPr sz="1500" spc="85" dirty="0">
                <a:latin typeface="Cambria"/>
                <a:cs typeface="Cambria"/>
              </a:rPr>
              <a:t>Rashid</a:t>
            </a:r>
            <a:r>
              <a:rPr sz="1300" b="1" spc="85" dirty="0">
                <a:latin typeface="Cambria"/>
                <a:cs typeface="Cambria"/>
              </a:rPr>
              <a:t>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5" dirty="0">
                <a:latin typeface="Cambria"/>
                <a:cs typeface="Cambria"/>
              </a:rPr>
              <a:t>“1000500”,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1000.0);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550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/>
              <a:t>3.D</a:t>
            </a:r>
            <a:r>
              <a:rPr spc="254" dirty="0"/>
              <a:t>EFAULT</a:t>
            </a:r>
            <a:r>
              <a:rPr spc="305" dirty="0"/>
              <a:t> </a:t>
            </a:r>
            <a:r>
              <a:rPr sz="3000" spc="300" dirty="0"/>
              <a:t>C</a:t>
            </a:r>
            <a:r>
              <a:rPr spc="300" dirty="0"/>
              <a:t>ONSTRUCTOR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68616"/>
            <a:ext cx="7127240" cy="46266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When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explicitly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define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constructor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for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class,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85" dirty="0">
                <a:latin typeface="Cambria"/>
                <a:cs typeface="Cambria"/>
              </a:rPr>
              <a:t>then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10" dirty="0">
                <a:latin typeface="Cambria"/>
                <a:cs typeface="Cambria"/>
              </a:rPr>
              <a:t>Java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creates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default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constructor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for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class.</a:t>
            </a:r>
            <a:endParaRPr sz="2000">
              <a:latin typeface="Cambria"/>
              <a:cs typeface="Cambria"/>
            </a:endParaRPr>
          </a:p>
          <a:p>
            <a:pPr marL="652780" marR="304165" lvl="1" indent="-273685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100" dirty="0">
                <a:latin typeface="Cambria"/>
                <a:cs typeface="Cambria"/>
              </a:rPr>
              <a:t>This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why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first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BankAccount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class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code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worked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even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though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b="1" spc="140" dirty="0">
                <a:latin typeface="Cambria"/>
                <a:cs typeface="Cambria"/>
              </a:rPr>
              <a:t>that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30" dirty="0">
                <a:latin typeface="Cambria"/>
                <a:cs typeface="Cambria"/>
              </a:rPr>
              <a:t>did</a:t>
            </a:r>
            <a:r>
              <a:rPr sz="2000" b="1" spc="12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not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define </a:t>
            </a:r>
            <a:r>
              <a:rPr sz="2000" b="1" spc="150" dirty="0">
                <a:latin typeface="Cambria"/>
                <a:cs typeface="Cambria"/>
              </a:rPr>
              <a:t>a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constructor.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⚫"/>
            </a:pPr>
            <a:endParaRPr sz="2950">
              <a:latin typeface="Cambria"/>
              <a:cs typeface="Cambria"/>
            </a:endParaRPr>
          </a:p>
          <a:p>
            <a:pPr marL="285115" marR="624205" indent="-27305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b="1" spc="140" dirty="0">
                <a:latin typeface="Cambria"/>
                <a:cs typeface="Cambria"/>
              </a:rPr>
              <a:t>The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default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constructor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automatically</a:t>
            </a:r>
            <a:r>
              <a:rPr sz="2000" spc="75" dirty="0">
                <a:latin typeface="Cambria"/>
                <a:cs typeface="Cambria"/>
              </a:rPr>
              <a:t> initializes </a:t>
            </a:r>
            <a:r>
              <a:rPr sz="2000" spc="100" dirty="0">
                <a:latin typeface="Cambria"/>
                <a:cs typeface="Cambria"/>
              </a:rPr>
              <a:t>all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instance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variables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their </a:t>
            </a:r>
            <a:r>
              <a:rPr sz="2000" spc="80" dirty="0">
                <a:latin typeface="Cambria"/>
                <a:cs typeface="Cambria"/>
              </a:rPr>
              <a:t>default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values,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5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90" dirty="0">
                <a:latin typeface="Cambria"/>
                <a:cs typeface="Cambria"/>
              </a:rPr>
              <a:t>Default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value</a:t>
            </a:r>
            <a:endParaRPr sz="17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35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7735" algn="l"/>
              </a:tabLst>
            </a:pPr>
            <a:r>
              <a:rPr sz="1400" spc="45" dirty="0">
                <a:latin typeface="Cambria"/>
                <a:cs typeface="Cambria"/>
              </a:rPr>
              <a:t>Boolean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-&gt;</a:t>
            </a:r>
            <a:r>
              <a:rPr sz="1400" spc="45" dirty="0">
                <a:latin typeface="Cambria"/>
                <a:cs typeface="Cambria"/>
              </a:rPr>
              <a:t> false;</a:t>
            </a:r>
            <a:endParaRPr sz="14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33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7735" algn="l"/>
              </a:tabLst>
            </a:pPr>
            <a:r>
              <a:rPr sz="1400" spc="85" dirty="0">
                <a:latin typeface="Cambria"/>
                <a:cs typeface="Cambria"/>
              </a:rPr>
              <a:t>All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primitive</a:t>
            </a:r>
            <a:r>
              <a:rPr sz="1400" spc="35" dirty="0">
                <a:latin typeface="Cambria"/>
                <a:cs typeface="Cambria"/>
              </a:rPr>
              <a:t> except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boolean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-&gt;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(zero)</a:t>
            </a:r>
            <a:endParaRPr sz="14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33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7735" algn="l"/>
              </a:tabLst>
            </a:pPr>
            <a:r>
              <a:rPr sz="1400" spc="40" dirty="0">
                <a:latin typeface="Cambria"/>
                <a:cs typeface="Cambria"/>
              </a:rPr>
              <a:t>Reference </a:t>
            </a:r>
            <a:r>
              <a:rPr sz="1400" spc="35" dirty="0">
                <a:latin typeface="Cambria"/>
                <a:cs typeface="Cambria"/>
              </a:rPr>
              <a:t>type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-&gt;</a:t>
            </a:r>
            <a:r>
              <a:rPr sz="1400" spc="65" dirty="0">
                <a:latin typeface="Cambria"/>
                <a:cs typeface="Cambria"/>
              </a:rPr>
              <a:t> null</a:t>
            </a:r>
            <a:endParaRPr sz="14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Clr>
                <a:srgbClr val="DF752E"/>
              </a:buClr>
              <a:buFont typeface="Wingdings"/>
              <a:buChar char=""/>
            </a:pPr>
            <a:endParaRPr sz="17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DF752E"/>
              </a:buClr>
              <a:buFont typeface="Wingdings"/>
              <a:buChar char=""/>
            </a:pPr>
            <a:endParaRPr sz="13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Once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define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your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own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constructor,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default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45" dirty="0">
                <a:latin typeface="Cambria"/>
                <a:cs typeface="Cambria"/>
              </a:rPr>
              <a:t>constructor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no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longer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used.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759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“</a:t>
            </a:r>
            <a:r>
              <a:rPr spc="235" dirty="0"/>
              <a:t>THIS</a:t>
            </a:r>
            <a:r>
              <a:rPr sz="3000" spc="235" dirty="0"/>
              <a:t>”</a:t>
            </a:r>
            <a:r>
              <a:rPr spc="235" dirty="0"/>
              <a:t>KEYWORD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1239"/>
            <a:ext cx="7240905" cy="2449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5" dirty="0">
                <a:latin typeface="Cambria"/>
                <a:cs typeface="Cambria"/>
              </a:rPr>
              <a:t>refer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current</a:t>
            </a:r>
            <a:r>
              <a:rPr sz="2400" i="1" spc="95" dirty="0">
                <a:latin typeface="Cambria"/>
                <a:cs typeface="Cambria"/>
              </a:rPr>
              <a:t> </a:t>
            </a:r>
            <a:r>
              <a:rPr sz="2400" i="1" spc="50" dirty="0">
                <a:latin typeface="Cambria"/>
                <a:cs typeface="Cambria"/>
              </a:rPr>
              <a:t>object.</a:t>
            </a:r>
            <a:endParaRPr sz="2400">
              <a:latin typeface="Cambria"/>
              <a:cs typeface="Cambria"/>
            </a:endParaRPr>
          </a:p>
          <a:p>
            <a:pPr marL="285115" marR="410209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5" dirty="0">
                <a:latin typeface="Cambria"/>
                <a:cs typeface="Cambria"/>
              </a:rPr>
              <a:t>That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is,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this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10" dirty="0">
                <a:latin typeface="Cambria"/>
                <a:cs typeface="Cambria"/>
              </a:rPr>
              <a:t>is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always </a:t>
            </a:r>
            <a:r>
              <a:rPr sz="2400" b="1" spc="180" dirty="0">
                <a:latin typeface="Cambria"/>
                <a:cs typeface="Cambria"/>
              </a:rPr>
              <a:t>a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reference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to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the 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object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on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90" dirty="0">
                <a:latin typeface="Cambria"/>
                <a:cs typeface="Cambria"/>
              </a:rPr>
              <a:t>which</a:t>
            </a:r>
            <a:r>
              <a:rPr sz="2400" b="1" spc="17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the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method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was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40" dirty="0">
                <a:latin typeface="Cambria"/>
                <a:cs typeface="Cambria"/>
              </a:rPr>
              <a:t>invoked.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90" dirty="0">
                <a:latin typeface="Cambria"/>
                <a:cs typeface="Cambria"/>
              </a:rPr>
              <a:t>You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90" dirty="0">
                <a:latin typeface="Cambria"/>
                <a:cs typeface="Cambria"/>
              </a:rPr>
              <a:t>can</a:t>
            </a:r>
            <a:r>
              <a:rPr sz="2400" b="1" spc="18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this</a:t>
            </a:r>
            <a:r>
              <a:rPr sz="2400" b="1" spc="17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anywhere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80" dirty="0">
                <a:latin typeface="Cambria"/>
                <a:cs typeface="Cambria"/>
              </a:rPr>
              <a:t>a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reference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to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85" dirty="0">
                <a:latin typeface="Cambria"/>
                <a:cs typeface="Cambria"/>
              </a:rPr>
              <a:t>an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object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25" dirty="0">
                <a:latin typeface="Cambria"/>
                <a:cs typeface="Cambria"/>
              </a:rPr>
              <a:t>of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the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current</a:t>
            </a:r>
            <a:r>
              <a:rPr sz="2400" b="1" spc="170" dirty="0">
                <a:latin typeface="Cambria"/>
                <a:cs typeface="Cambria"/>
              </a:rPr>
              <a:t> </a:t>
            </a:r>
            <a:r>
              <a:rPr sz="2400" b="1" spc="114" dirty="0">
                <a:latin typeface="Cambria"/>
                <a:cs typeface="Cambria"/>
              </a:rPr>
              <a:t>class’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type</a:t>
            </a:r>
            <a:r>
              <a:rPr sz="2400" b="1" spc="165" dirty="0">
                <a:latin typeface="Cambria"/>
                <a:cs typeface="Cambria"/>
              </a:rPr>
              <a:t> </a:t>
            </a:r>
            <a:r>
              <a:rPr sz="2400" b="1" spc="110" dirty="0">
                <a:latin typeface="Cambria"/>
                <a:cs typeface="Cambria"/>
              </a:rPr>
              <a:t>is </a:t>
            </a:r>
            <a:r>
              <a:rPr sz="2400" b="1" spc="114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permitted.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9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ONSTRUCTOR</a:t>
            </a:r>
            <a:r>
              <a:rPr spc="285" dirty="0"/>
              <a:t> </a:t>
            </a:r>
            <a:r>
              <a:rPr sz="3000" dirty="0"/>
              <a:t>-</a:t>
            </a:r>
            <a:r>
              <a:rPr sz="3000" spc="15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6318885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3310">
              <a:lnSpc>
                <a:spcPct val="113500"/>
              </a:lnSpc>
              <a:spcBef>
                <a:spcPts val="100"/>
              </a:spcBef>
            </a:pPr>
            <a:r>
              <a:rPr sz="1500" b="1" spc="80" dirty="0">
                <a:latin typeface="Cambria"/>
                <a:cs typeface="Cambria"/>
              </a:rPr>
              <a:t>import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java.util.Random; </a:t>
            </a:r>
            <a:r>
              <a:rPr sz="1500" b="1" spc="95" dirty="0">
                <a:latin typeface="Cambria"/>
                <a:cs typeface="Cambria"/>
              </a:rPr>
              <a:t> public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BankAccount</a:t>
            </a:r>
            <a:r>
              <a:rPr sz="1500" b="1" spc="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377825" marR="4003675">
              <a:lnSpc>
                <a:spcPct val="99700"/>
              </a:lnSpc>
              <a:spcBef>
                <a:spcPts val="10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Instanc</a:t>
            </a:r>
            <a:r>
              <a:rPr sz="1300" spc="60" dirty="0">
                <a:latin typeface="Cambria"/>
                <a:cs typeface="Cambria"/>
              </a:rPr>
              <a:t>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variables  </a:t>
            </a:r>
            <a:r>
              <a:rPr sz="1300" b="1" spc="80" dirty="0">
                <a:latin typeface="Cambria"/>
                <a:cs typeface="Cambria"/>
              </a:rPr>
              <a:t>public </a:t>
            </a:r>
            <a:r>
              <a:rPr sz="1300" b="1" spc="100" dirty="0">
                <a:latin typeface="Cambria"/>
                <a:cs typeface="Cambria"/>
              </a:rPr>
              <a:t>String </a:t>
            </a:r>
            <a:r>
              <a:rPr sz="1300" b="1" spc="60" dirty="0">
                <a:latin typeface="Cambria"/>
                <a:cs typeface="Cambria"/>
              </a:rPr>
              <a:t>name; 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14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15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id; 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Constructor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without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parameter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70" dirty="0">
                <a:latin typeface="Cambria"/>
                <a:cs typeface="Cambria"/>
              </a:rPr>
              <a:t>BankAccount(){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65" dirty="0">
                <a:latin typeface="Cambria"/>
                <a:cs typeface="Cambria"/>
              </a:rPr>
              <a:t> 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new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Random().nextInt(99999)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+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85" dirty="0">
                <a:latin typeface="Cambria"/>
                <a:cs typeface="Cambria"/>
              </a:rPr>
              <a:t>"";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b="1" spc="-300" dirty="0">
                <a:latin typeface="Cambria"/>
                <a:cs typeface="Cambria"/>
              </a:rPr>
              <a:t>//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nam</a:t>
            </a:r>
            <a:r>
              <a:rPr sz="1300" b="1" spc="70" dirty="0">
                <a:latin typeface="Cambria"/>
                <a:cs typeface="Cambria"/>
              </a:rPr>
              <a:t>e</a:t>
            </a:r>
            <a:r>
              <a:rPr sz="1300" b="1" spc="95" dirty="0">
                <a:latin typeface="Cambria"/>
                <a:cs typeface="Cambria"/>
              </a:rPr>
              <a:t> and </a:t>
            </a:r>
            <a:r>
              <a:rPr sz="1300" b="1" spc="80" dirty="0">
                <a:latin typeface="Cambria"/>
                <a:cs typeface="Cambria"/>
              </a:rPr>
              <a:t>balance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wil</a:t>
            </a:r>
            <a:r>
              <a:rPr sz="1300" b="1" spc="50" dirty="0">
                <a:latin typeface="Cambria"/>
                <a:cs typeface="Cambria"/>
              </a:rPr>
              <a:t>l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get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default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value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Con</a:t>
            </a:r>
            <a:r>
              <a:rPr sz="1300" spc="50" dirty="0">
                <a:latin typeface="Cambria"/>
                <a:cs typeface="Cambria"/>
              </a:rPr>
              <a:t>str</a:t>
            </a:r>
            <a:r>
              <a:rPr sz="1300" spc="65" dirty="0">
                <a:latin typeface="Cambria"/>
                <a:cs typeface="Cambria"/>
              </a:rPr>
              <a:t>u</a:t>
            </a:r>
            <a:r>
              <a:rPr sz="1300" spc="15" dirty="0">
                <a:latin typeface="Cambria"/>
                <a:cs typeface="Cambria"/>
              </a:rPr>
              <a:t>ctor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75" dirty="0">
                <a:latin typeface="Cambria"/>
                <a:cs typeface="Cambria"/>
              </a:rPr>
              <a:t>h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par</a:t>
            </a:r>
            <a:r>
              <a:rPr sz="1300" spc="45" dirty="0">
                <a:latin typeface="Cambria"/>
                <a:cs typeface="Cambria"/>
              </a:rPr>
              <a:t>a</a:t>
            </a:r>
            <a:r>
              <a:rPr sz="1300" spc="55" dirty="0">
                <a:latin typeface="Cambria"/>
                <a:cs typeface="Cambria"/>
              </a:rPr>
              <a:t>me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25" dirty="0"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BankAccount(String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_name,</a:t>
            </a:r>
            <a:r>
              <a:rPr sz="1300" b="1" spc="11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90" dirty="0">
                <a:latin typeface="Cambria"/>
                <a:cs typeface="Cambria"/>
              </a:rPr>
              <a:t> _id,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114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_balance){</a:t>
            </a:r>
            <a:endParaRPr sz="1300">
              <a:latin typeface="Cambria"/>
              <a:cs typeface="Cambria"/>
            </a:endParaRPr>
          </a:p>
          <a:p>
            <a:pPr marL="744220" marR="4403090">
              <a:lnSpc>
                <a:spcPct val="100000"/>
              </a:lnSpc>
              <a:spcBef>
                <a:spcPts val="15"/>
              </a:spcBef>
            </a:pPr>
            <a:r>
              <a:rPr sz="1300" spc="55" dirty="0">
                <a:latin typeface="Cambria"/>
                <a:cs typeface="Cambria"/>
              </a:rPr>
              <a:t>name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_name; </a:t>
            </a:r>
            <a:r>
              <a:rPr sz="1300" spc="-27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60" dirty="0">
                <a:latin typeface="Cambria"/>
                <a:cs typeface="Cambria"/>
              </a:rPr>
              <a:t>_id;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spc="40" dirty="0">
                <a:latin typeface="Cambria"/>
                <a:cs typeface="Cambria"/>
              </a:rPr>
              <a:t>balance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55" dirty="0">
                <a:latin typeface="Cambria"/>
                <a:cs typeface="Cambria"/>
              </a:rPr>
              <a:t>_balance;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static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void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main(String[]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0" dirty="0">
                <a:latin typeface="Cambria"/>
                <a:cs typeface="Cambria"/>
              </a:rPr>
              <a:t>args)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300" b="1" spc="100" dirty="0">
                <a:latin typeface="Cambria"/>
                <a:cs typeface="Cambria"/>
              </a:rPr>
              <a:t>BankAccount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ba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=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new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BankAccount(“</a:t>
            </a:r>
            <a:r>
              <a:rPr sz="1500" spc="85" dirty="0">
                <a:latin typeface="Cambria"/>
                <a:cs typeface="Cambria"/>
              </a:rPr>
              <a:t>Rashid</a:t>
            </a:r>
            <a:r>
              <a:rPr sz="1300" b="1" spc="85" dirty="0">
                <a:latin typeface="Cambria"/>
                <a:cs typeface="Cambria"/>
              </a:rPr>
              <a:t>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5" dirty="0">
                <a:latin typeface="Cambria"/>
                <a:cs typeface="Cambria"/>
              </a:rPr>
              <a:t>“1000500”,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1000.0);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9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ONSTRUCTOR</a:t>
            </a:r>
            <a:r>
              <a:rPr spc="285" dirty="0"/>
              <a:t> </a:t>
            </a:r>
            <a:r>
              <a:rPr sz="3000" dirty="0"/>
              <a:t>-</a:t>
            </a:r>
            <a:r>
              <a:rPr sz="3000" spc="15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6318885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3310">
              <a:lnSpc>
                <a:spcPct val="113500"/>
              </a:lnSpc>
              <a:spcBef>
                <a:spcPts val="100"/>
              </a:spcBef>
            </a:pPr>
            <a:r>
              <a:rPr sz="1500" b="1" spc="80" dirty="0">
                <a:latin typeface="Cambria"/>
                <a:cs typeface="Cambria"/>
              </a:rPr>
              <a:t>import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java.util.Random; </a:t>
            </a:r>
            <a:r>
              <a:rPr sz="1500" b="1" spc="95" dirty="0">
                <a:latin typeface="Cambria"/>
                <a:cs typeface="Cambria"/>
              </a:rPr>
              <a:t> public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BankAccount</a:t>
            </a:r>
            <a:r>
              <a:rPr sz="1500" b="1" spc="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377825" marR="4003675">
              <a:lnSpc>
                <a:spcPct val="99700"/>
              </a:lnSpc>
              <a:spcBef>
                <a:spcPts val="10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Instanc</a:t>
            </a:r>
            <a:r>
              <a:rPr sz="1300" spc="60" dirty="0">
                <a:latin typeface="Cambria"/>
                <a:cs typeface="Cambria"/>
              </a:rPr>
              <a:t>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variables  </a:t>
            </a:r>
            <a:r>
              <a:rPr sz="1300" b="1" spc="80" dirty="0">
                <a:latin typeface="Cambria"/>
                <a:cs typeface="Cambria"/>
              </a:rPr>
              <a:t>public </a:t>
            </a:r>
            <a:r>
              <a:rPr sz="1300" b="1" spc="100" dirty="0">
                <a:latin typeface="Cambria"/>
                <a:cs typeface="Cambria"/>
              </a:rPr>
              <a:t>String </a:t>
            </a:r>
            <a:r>
              <a:rPr sz="1300" b="1" spc="60" dirty="0">
                <a:latin typeface="Cambria"/>
                <a:cs typeface="Cambria"/>
              </a:rPr>
              <a:t>name; 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14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15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id; 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Constructor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without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parameter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70" dirty="0">
                <a:latin typeface="Cambria"/>
                <a:cs typeface="Cambria"/>
              </a:rPr>
              <a:t>BankAccount(){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65" dirty="0">
                <a:latin typeface="Cambria"/>
                <a:cs typeface="Cambria"/>
              </a:rPr>
              <a:t> 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new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Random().nextInt(99999)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+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85" dirty="0">
                <a:latin typeface="Cambria"/>
                <a:cs typeface="Cambria"/>
              </a:rPr>
              <a:t>"";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b="1" spc="-300" dirty="0">
                <a:latin typeface="Cambria"/>
                <a:cs typeface="Cambria"/>
              </a:rPr>
              <a:t>//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nam</a:t>
            </a:r>
            <a:r>
              <a:rPr sz="1300" b="1" spc="70" dirty="0">
                <a:latin typeface="Cambria"/>
                <a:cs typeface="Cambria"/>
              </a:rPr>
              <a:t>e</a:t>
            </a:r>
            <a:r>
              <a:rPr sz="1300" b="1" spc="95" dirty="0">
                <a:latin typeface="Cambria"/>
                <a:cs typeface="Cambria"/>
              </a:rPr>
              <a:t> and </a:t>
            </a:r>
            <a:r>
              <a:rPr sz="1300" b="1" spc="80" dirty="0">
                <a:latin typeface="Cambria"/>
                <a:cs typeface="Cambria"/>
              </a:rPr>
              <a:t>balance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wil</a:t>
            </a:r>
            <a:r>
              <a:rPr sz="1300" b="1" spc="50" dirty="0">
                <a:latin typeface="Cambria"/>
                <a:cs typeface="Cambria"/>
              </a:rPr>
              <a:t>l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get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default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value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Con</a:t>
            </a:r>
            <a:r>
              <a:rPr sz="1300" spc="50" dirty="0">
                <a:latin typeface="Cambria"/>
                <a:cs typeface="Cambria"/>
              </a:rPr>
              <a:t>str</a:t>
            </a:r>
            <a:r>
              <a:rPr sz="1300" spc="65" dirty="0">
                <a:latin typeface="Cambria"/>
                <a:cs typeface="Cambria"/>
              </a:rPr>
              <a:t>u</a:t>
            </a:r>
            <a:r>
              <a:rPr sz="1300" spc="15" dirty="0">
                <a:latin typeface="Cambria"/>
                <a:cs typeface="Cambria"/>
              </a:rPr>
              <a:t>ctor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75" dirty="0">
                <a:latin typeface="Cambria"/>
                <a:cs typeface="Cambria"/>
              </a:rPr>
              <a:t>h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par</a:t>
            </a:r>
            <a:r>
              <a:rPr sz="1300" spc="45" dirty="0">
                <a:latin typeface="Cambria"/>
                <a:cs typeface="Cambria"/>
              </a:rPr>
              <a:t>a</a:t>
            </a:r>
            <a:r>
              <a:rPr sz="1300" spc="55" dirty="0">
                <a:latin typeface="Cambria"/>
                <a:cs typeface="Cambria"/>
              </a:rPr>
              <a:t>me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25" dirty="0"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BankAccount(String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name,</a:t>
            </a:r>
            <a:r>
              <a:rPr sz="1300" b="1" spc="11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id,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114" dirty="0">
                <a:latin typeface="Cambria"/>
                <a:cs typeface="Cambria"/>
              </a:rPr>
              <a:t> </a:t>
            </a:r>
            <a:r>
              <a:rPr sz="1300" b="1" spc="55" dirty="0">
                <a:latin typeface="Cambria"/>
                <a:cs typeface="Cambria"/>
              </a:rPr>
              <a:t>balance){</a:t>
            </a:r>
            <a:endParaRPr sz="1300">
              <a:latin typeface="Cambria"/>
              <a:cs typeface="Cambria"/>
            </a:endParaRPr>
          </a:p>
          <a:p>
            <a:pPr marL="744220" marR="4485640">
              <a:lnSpc>
                <a:spcPct val="100000"/>
              </a:lnSpc>
              <a:spcBef>
                <a:spcPts val="15"/>
              </a:spcBef>
            </a:pPr>
            <a:r>
              <a:rPr sz="1300" spc="55" dirty="0">
                <a:latin typeface="Cambria"/>
                <a:cs typeface="Cambria"/>
              </a:rPr>
              <a:t>name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name; </a:t>
            </a:r>
            <a:r>
              <a:rPr sz="1300" spc="-270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id;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spc="40" dirty="0">
                <a:latin typeface="Cambria"/>
                <a:cs typeface="Cambria"/>
              </a:rPr>
              <a:t>balance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static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void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main(String[]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0" dirty="0">
                <a:latin typeface="Cambria"/>
                <a:cs typeface="Cambria"/>
              </a:rPr>
              <a:t>args)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300" b="1" spc="100" dirty="0">
                <a:latin typeface="Cambria"/>
                <a:cs typeface="Cambria"/>
              </a:rPr>
              <a:t>BankAccount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ba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=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new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BankAccount(“</a:t>
            </a:r>
            <a:r>
              <a:rPr sz="1500" spc="85" dirty="0">
                <a:latin typeface="Cambria"/>
                <a:cs typeface="Cambria"/>
              </a:rPr>
              <a:t>Rashid</a:t>
            </a:r>
            <a:r>
              <a:rPr sz="1300" b="1" spc="85" dirty="0">
                <a:latin typeface="Cambria"/>
                <a:cs typeface="Cambria"/>
              </a:rPr>
              <a:t>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5" dirty="0">
                <a:latin typeface="Cambria"/>
                <a:cs typeface="Cambria"/>
              </a:rPr>
              <a:t>“1000500”,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1000.0);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9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ONSTRUCTOR</a:t>
            </a:r>
            <a:r>
              <a:rPr spc="285" dirty="0"/>
              <a:t> </a:t>
            </a:r>
            <a:r>
              <a:rPr sz="3000" dirty="0"/>
              <a:t>-</a:t>
            </a:r>
            <a:r>
              <a:rPr sz="3000" spc="15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667000" y="4495800"/>
            <a:ext cx="3352800" cy="228600"/>
          </a:xfrm>
          <a:custGeom>
            <a:avLst/>
            <a:gdLst/>
            <a:ahLst/>
            <a:cxnLst/>
            <a:rect l="l" t="t" r="r" b="b"/>
            <a:pathLst>
              <a:path w="3352800" h="228600">
                <a:moveTo>
                  <a:pt x="3352800" y="0"/>
                </a:moveTo>
                <a:lnTo>
                  <a:pt x="0" y="0"/>
                </a:lnTo>
                <a:lnTo>
                  <a:pt x="0" y="228600"/>
                </a:lnTo>
                <a:lnTo>
                  <a:pt x="3352800" y="228600"/>
                </a:lnTo>
                <a:lnTo>
                  <a:pt x="33528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3845"/>
            <a:ext cx="270065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sz="1500" b="1" spc="80" dirty="0">
                <a:latin typeface="Cambria"/>
                <a:cs typeface="Cambria"/>
              </a:rPr>
              <a:t>import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java.util.Random; </a:t>
            </a:r>
            <a:r>
              <a:rPr sz="1500" b="1" spc="95" dirty="0">
                <a:latin typeface="Cambria"/>
                <a:cs typeface="Cambria"/>
              </a:rPr>
              <a:t> public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BankAccount</a:t>
            </a:r>
            <a:r>
              <a:rPr sz="1500" b="1" spc="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Instanc</a:t>
            </a:r>
            <a:r>
              <a:rPr sz="1300" spc="60" dirty="0">
                <a:latin typeface="Cambria"/>
                <a:cs typeface="Cambria"/>
              </a:rPr>
              <a:t>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variables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286000"/>
            <a:ext cx="2057400" cy="685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6200" marR="44450">
              <a:lnSpc>
                <a:spcPts val="1560"/>
              </a:lnSpc>
              <a:spcBef>
                <a:spcPts val="25"/>
              </a:spcBef>
            </a:pPr>
            <a:r>
              <a:rPr sz="1300" b="1" spc="80" dirty="0">
                <a:latin typeface="Cambria"/>
                <a:cs typeface="Cambria"/>
              </a:rPr>
              <a:t>public </a:t>
            </a:r>
            <a:r>
              <a:rPr sz="1300" b="1" spc="100" dirty="0">
                <a:latin typeface="Cambria"/>
                <a:cs typeface="Cambria"/>
              </a:rPr>
              <a:t>String </a:t>
            </a:r>
            <a:r>
              <a:rPr sz="1300" b="1" spc="60" dirty="0">
                <a:latin typeface="Cambria"/>
                <a:cs typeface="Cambria"/>
              </a:rPr>
              <a:t>name; 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135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15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id; 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224" y="3065144"/>
            <a:ext cx="3851910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95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Constructor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without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parameter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70" dirty="0">
                <a:latin typeface="Cambria"/>
                <a:cs typeface="Cambria"/>
              </a:rPr>
              <a:t>BankAccount(){</a:t>
            </a:r>
            <a:endParaRPr sz="13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65" dirty="0">
                <a:latin typeface="Cambria"/>
                <a:cs typeface="Cambria"/>
              </a:rPr>
              <a:t> 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new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Random().nextInt(99999)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+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85" dirty="0">
                <a:latin typeface="Cambria"/>
                <a:cs typeface="Cambria"/>
              </a:rPr>
              <a:t>"";</a:t>
            </a:r>
            <a:endParaRPr sz="13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</a:pPr>
            <a:r>
              <a:rPr sz="1300" b="1" spc="-300" dirty="0">
                <a:latin typeface="Cambria"/>
                <a:cs typeface="Cambria"/>
              </a:rPr>
              <a:t>//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nam</a:t>
            </a:r>
            <a:r>
              <a:rPr sz="1300" b="1" spc="70" dirty="0">
                <a:latin typeface="Cambria"/>
                <a:cs typeface="Cambria"/>
              </a:rPr>
              <a:t>e</a:t>
            </a:r>
            <a:r>
              <a:rPr sz="1300" b="1" spc="95" dirty="0">
                <a:latin typeface="Cambria"/>
                <a:cs typeface="Cambria"/>
              </a:rPr>
              <a:t> and </a:t>
            </a:r>
            <a:r>
              <a:rPr sz="1300" b="1" spc="80" dirty="0">
                <a:latin typeface="Cambria"/>
                <a:cs typeface="Cambria"/>
              </a:rPr>
              <a:t>balance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wil</a:t>
            </a:r>
            <a:r>
              <a:rPr sz="1300" b="1" spc="50" dirty="0">
                <a:latin typeface="Cambria"/>
                <a:cs typeface="Cambria"/>
              </a:rPr>
              <a:t>l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get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default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value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Con</a:t>
            </a:r>
            <a:r>
              <a:rPr sz="1300" spc="50" dirty="0">
                <a:latin typeface="Cambria"/>
                <a:cs typeface="Cambria"/>
              </a:rPr>
              <a:t>str</a:t>
            </a:r>
            <a:r>
              <a:rPr sz="1300" spc="65" dirty="0">
                <a:latin typeface="Cambria"/>
                <a:cs typeface="Cambria"/>
              </a:rPr>
              <a:t>u</a:t>
            </a:r>
            <a:r>
              <a:rPr sz="1300" spc="15" dirty="0">
                <a:latin typeface="Cambria"/>
                <a:cs typeface="Cambria"/>
              </a:rPr>
              <a:t>ctor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75" dirty="0">
                <a:latin typeface="Cambria"/>
                <a:cs typeface="Cambria"/>
              </a:rPr>
              <a:t>h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par</a:t>
            </a:r>
            <a:r>
              <a:rPr sz="1300" spc="45" dirty="0">
                <a:latin typeface="Cambria"/>
                <a:cs typeface="Cambria"/>
              </a:rPr>
              <a:t>a</a:t>
            </a:r>
            <a:r>
              <a:rPr sz="1300" spc="55" dirty="0">
                <a:latin typeface="Cambria"/>
                <a:cs typeface="Cambria"/>
              </a:rPr>
              <a:t>me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25" dirty="0"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224" y="4450841"/>
            <a:ext cx="176783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2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BankAccount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4495800"/>
            <a:ext cx="3429000" cy="2286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00" b="1" spc="80" dirty="0">
                <a:latin typeface="Cambria"/>
                <a:cs typeface="Cambria"/>
              </a:rPr>
              <a:t>(String</a:t>
            </a:r>
            <a:r>
              <a:rPr sz="1300" b="1" spc="11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name,</a:t>
            </a:r>
            <a:r>
              <a:rPr sz="1300" b="1" spc="100" dirty="0">
                <a:latin typeface="Cambria"/>
                <a:cs typeface="Cambria"/>
              </a:rPr>
              <a:t> String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id,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10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137" y="4450841"/>
            <a:ext cx="89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4724400"/>
            <a:ext cx="1524000" cy="5334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075"/>
              </a:lnSpc>
            </a:pPr>
            <a:r>
              <a:rPr sz="1300" spc="55" dirty="0">
                <a:latin typeface="Cambria"/>
                <a:cs typeface="Cambria"/>
              </a:rPr>
              <a:t>name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50" dirty="0">
                <a:latin typeface="Cambria"/>
                <a:cs typeface="Cambria"/>
              </a:rPr>
              <a:t> name;</a:t>
            </a:r>
            <a:endParaRPr sz="1300">
              <a:latin typeface="Cambria"/>
              <a:cs typeface="Cambria"/>
            </a:endParaRPr>
          </a:p>
          <a:p>
            <a:pPr marL="6096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id;</a:t>
            </a:r>
            <a:endParaRPr sz="1300">
              <a:latin typeface="Cambria"/>
              <a:cs typeface="Cambria"/>
            </a:endParaRPr>
          </a:p>
          <a:p>
            <a:pPr marL="60960">
              <a:lnSpc>
                <a:spcPct val="100000"/>
              </a:lnSpc>
            </a:pPr>
            <a:r>
              <a:rPr sz="1300" spc="40" dirty="0">
                <a:latin typeface="Cambria"/>
                <a:cs typeface="Cambria"/>
              </a:rPr>
              <a:t>balance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3224" y="5244846"/>
            <a:ext cx="806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639815"/>
            <a:ext cx="6318885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static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void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main(String[]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0" dirty="0">
                <a:latin typeface="Cambria"/>
                <a:cs typeface="Cambria"/>
              </a:rPr>
              <a:t>args)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300" b="1" spc="100" dirty="0">
                <a:latin typeface="Cambria"/>
                <a:cs typeface="Cambria"/>
              </a:rPr>
              <a:t>BankAccount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ba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=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new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BankAccount(“</a:t>
            </a:r>
            <a:r>
              <a:rPr sz="1500" spc="85" dirty="0">
                <a:latin typeface="Cambria"/>
                <a:cs typeface="Cambria"/>
              </a:rPr>
              <a:t>Rashid</a:t>
            </a:r>
            <a:r>
              <a:rPr sz="1300" b="1" spc="85" dirty="0">
                <a:latin typeface="Cambria"/>
                <a:cs typeface="Cambria"/>
              </a:rPr>
              <a:t>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5" dirty="0">
                <a:latin typeface="Cambria"/>
                <a:cs typeface="Cambria"/>
              </a:rPr>
              <a:t>“1000500”,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1000.0);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975" y="4830317"/>
            <a:ext cx="23634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right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doing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referring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2578734"/>
            <a:ext cx="3108960" cy="2712085"/>
          </a:xfrm>
          <a:custGeom>
            <a:avLst/>
            <a:gdLst/>
            <a:ahLst/>
            <a:cxnLst/>
            <a:rect l="l" t="t" r="r" b="b"/>
            <a:pathLst>
              <a:path w="3108960" h="2712085">
                <a:moveTo>
                  <a:pt x="2966974" y="2131314"/>
                </a:moveTo>
                <a:lnTo>
                  <a:pt x="2887218" y="2161159"/>
                </a:lnTo>
                <a:lnTo>
                  <a:pt x="2910509" y="2182876"/>
                </a:lnTo>
                <a:lnTo>
                  <a:pt x="2435352" y="2703322"/>
                </a:lnTo>
                <a:lnTo>
                  <a:pt x="2444623" y="2711958"/>
                </a:lnTo>
                <a:lnTo>
                  <a:pt x="2919780" y="2191512"/>
                </a:lnTo>
                <a:lnTo>
                  <a:pt x="2942971" y="2213102"/>
                </a:lnTo>
                <a:lnTo>
                  <a:pt x="2954591" y="2173478"/>
                </a:lnTo>
                <a:lnTo>
                  <a:pt x="2966974" y="2131314"/>
                </a:lnTo>
                <a:close/>
              </a:path>
              <a:path w="3108960" h="2712085">
                <a:moveTo>
                  <a:pt x="3108960" y="783717"/>
                </a:moveTo>
                <a:lnTo>
                  <a:pt x="3108833" y="719328"/>
                </a:lnTo>
                <a:lnTo>
                  <a:pt x="3104769" y="657225"/>
                </a:lnTo>
                <a:lnTo>
                  <a:pt x="3096768" y="597281"/>
                </a:lnTo>
                <a:lnTo>
                  <a:pt x="3084449" y="540004"/>
                </a:lnTo>
                <a:lnTo>
                  <a:pt x="3067939" y="485394"/>
                </a:lnTo>
                <a:lnTo>
                  <a:pt x="3046857" y="433324"/>
                </a:lnTo>
                <a:lnTo>
                  <a:pt x="3021076" y="384175"/>
                </a:lnTo>
                <a:lnTo>
                  <a:pt x="2990469" y="337820"/>
                </a:lnTo>
                <a:lnTo>
                  <a:pt x="2954782" y="294640"/>
                </a:lnTo>
                <a:lnTo>
                  <a:pt x="2909951" y="254381"/>
                </a:lnTo>
                <a:lnTo>
                  <a:pt x="2853563" y="218059"/>
                </a:lnTo>
                <a:lnTo>
                  <a:pt x="2786507" y="185293"/>
                </a:lnTo>
                <a:lnTo>
                  <a:pt x="2749169" y="170053"/>
                </a:lnTo>
                <a:lnTo>
                  <a:pt x="2709545" y="155702"/>
                </a:lnTo>
                <a:lnTo>
                  <a:pt x="2667762" y="142240"/>
                </a:lnTo>
                <a:lnTo>
                  <a:pt x="2623566" y="129413"/>
                </a:lnTo>
                <a:lnTo>
                  <a:pt x="2577592" y="117348"/>
                </a:lnTo>
                <a:lnTo>
                  <a:pt x="2529459" y="106045"/>
                </a:lnTo>
                <a:lnTo>
                  <a:pt x="2479548" y="95504"/>
                </a:lnTo>
                <a:lnTo>
                  <a:pt x="2427986" y="85598"/>
                </a:lnTo>
                <a:lnTo>
                  <a:pt x="2374773" y="76200"/>
                </a:lnTo>
                <a:lnTo>
                  <a:pt x="2319909" y="67564"/>
                </a:lnTo>
                <a:lnTo>
                  <a:pt x="2206244" y="52197"/>
                </a:lnTo>
                <a:lnTo>
                  <a:pt x="2087753" y="39116"/>
                </a:lnTo>
                <a:lnTo>
                  <a:pt x="1965325" y="28067"/>
                </a:lnTo>
                <a:lnTo>
                  <a:pt x="1839976" y="19304"/>
                </a:lnTo>
                <a:lnTo>
                  <a:pt x="1721218" y="12700"/>
                </a:lnTo>
                <a:lnTo>
                  <a:pt x="1712087" y="12192"/>
                </a:lnTo>
                <a:lnTo>
                  <a:pt x="1582928" y="6985"/>
                </a:lnTo>
                <a:lnTo>
                  <a:pt x="1323848" y="889"/>
                </a:lnTo>
                <a:lnTo>
                  <a:pt x="1195832" y="0"/>
                </a:lnTo>
                <a:lnTo>
                  <a:pt x="946404" y="1270"/>
                </a:lnTo>
                <a:lnTo>
                  <a:pt x="656717" y="7493"/>
                </a:lnTo>
                <a:lnTo>
                  <a:pt x="359016" y="18669"/>
                </a:lnTo>
                <a:lnTo>
                  <a:pt x="75590" y="33870"/>
                </a:lnTo>
                <a:lnTo>
                  <a:pt x="73533" y="2159"/>
                </a:lnTo>
                <a:lnTo>
                  <a:pt x="0" y="45212"/>
                </a:lnTo>
                <a:lnTo>
                  <a:pt x="78486" y="78232"/>
                </a:lnTo>
                <a:lnTo>
                  <a:pt x="76466" y="47371"/>
                </a:lnTo>
                <a:lnTo>
                  <a:pt x="76415" y="46570"/>
                </a:lnTo>
                <a:lnTo>
                  <a:pt x="359537" y="31369"/>
                </a:lnTo>
                <a:lnTo>
                  <a:pt x="657098" y="20193"/>
                </a:lnTo>
                <a:lnTo>
                  <a:pt x="946531" y="13970"/>
                </a:lnTo>
                <a:lnTo>
                  <a:pt x="1296060" y="13398"/>
                </a:lnTo>
                <a:lnTo>
                  <a:pt x="1323721" y="13589"/>
                </a:lnTo>
                <a:lnTo>
                  <a:pt x="1453007" y="15875"/>
                </a:lnTo>
                <a:lnTo>
                  <a:pt x="1582420" y="19685"/>
                </a:lnTo>
                <a:lnTo>
                  <a:pt x="1711325" y="24892"/>
                </a:lnTo>
                <a:lnTo>
                  <a:pt x="1838960" y="31877"/>
                </a:lnTo>
                <a:lnTo>
                  <a:pt x="1964309" y="40767"/>
                </a:lnTo>
                <a:lnTo>
                  <a:pt x="2086483" y="51689"/>
                </a:lnTo>
                <a:lnTo>
                  <a:pt x="2204593" y="64770"/>
                </a:lnTo>
                <a:lnTo>
                  <a:pt x="2318004" y="80137"/>
                </a:lnTo>
                <a:lnTo>
                  <a:pt x="2372487" y="88646"/>
                </a:lnTo>
                <a:lnTo>
                  <a:pt x="2425573" y="98044"/>
                </a:lnTo>
                <a:lnTo>
                  <a:pt x="2476881" y="107950"/>
                </a:lnTo>
                <a:lnTo>
                  <a:pt x="2526538" y="118491"/>
                </a:lnTo>
                <a:lnTo>
                  <a:pt x="2574290" y="129667"/>
                </a:lnTo>
                <a:lnTo>
                  <a:pt x="2620137" y="141605"/>
                </a:lnTo>
                <a:lnTo>
                  <a:pt x="2663825" y="154305"/>
                </a:lnTo>
                <a:lnTo>
                  <a:pt x="2705227" y="167640"/>
                </a:lnTo>
                <a:lnTo>
                  <a:pt x="2744470" y="181864"/>
                </a:lnTo>
                <a:lnTo>
                  <a:pt x="2781173" y="196850"/>
                </a:lnTo>
                <a:lnTo>
                  <a:pt x="2847086" y="228981"/>
                </a:lnTo>
                <a:lnTo>
                  <a:pt x="2901950" y="264287"/>
                </a:lnTo>
                <a:lnTo>
                  <a:pt x="2945003" y="302768"/>
                </a:lnTo>
                <a:lnTo>
                  <a:pt x="2979801" y="344805"/>
                </a:lnTo>
                <a:lnTo>
                  <a:pt x="3009773" y="390017"/>
                </a:lnTo>
                <a:lnTo>
                  <a:pt x="3035046" y="438150"/>
                </a:lnTo>
                <a:lnTo>
                  <a:pt x="3055874" y="488950"/>
                </a:lnTo>
                <a:lnTo>
                  <a:pt x="3072130" y="542671"/>
                </a:lnTo>
                <a:lnTo>
                  <a:pt x="3084195" y="598932"/>
                </a:lnTo>
                <a:lnTo>
                  <a:pt x="3092196" y="657987"/>
                </a:lnTo>
                <a:lnTo>
                  <a:pt x="3096133" y="719328"/>
                </a:lnTo>
                <a:lnTo>
                  <a:pt x="3096387" y="783082"/>
                </a:lnTo>
                <a:lnTo>
                  <a:pt x="3092831" y="849122"/>
                </a:lnTo>
                <a:lnTo>
                  <a:pt x="3085973" y="917321"/>
                </a:lnTo>
                <a:lnTo>
                  <a:pt x="3075686" y="987679"/>
                </a:lnTo>
                <a:lnTo>
                  <a:pt x="3062224" y="1059942"/>
                </a:lnTo>
                <a:lnTo>
                  <a:pt x="3045714" y="1134110"/>
                </a:lnTo>
                <a:lnTo>
                  <a:pt x="3026283" y="1210056"/>
                </a:lnTo>
                <a:lnTo>
                  <a:pt x="3004185" y="1287526"/>
                </a:lnTo>
                <a:lnTo>
                  <a:pt x="2979547" y="1366774"/>
                </a:lnTo>
                <a:lnTo>
                  <a:pt x="2952623" y="1447419"/>
                </a:lnTo>
                <a:lnTo>
                  <a:pt x="2923286" y="1529461"/>
                </a:lnTo>
                <a:lnTo>
                  <a:pt x="2891917" y="1612646"/>
                </a:lnTo>
                <a:lnTo>
                  <a:pt x="2858643" y="1697228"/>
                </a:lnTo>
                <a:lnTo>
                  <a:pt x="2823591" y="1782826"/>
                </a:lnTo>
                <a:lnTo>
                  <a:pt x="2787142" y="1869440"/>
                </a:lnTo>
                <a:lnTo>
                  <a:pt x="2749042" y="1956689"/>
                </a:lnTo>
                <a:lnTo>
                  <a:pt x="2669286" y="2133854"/>
                </a:lnTo>
                <a:lnTo>
                  <a:pt x="2585720" y="2313305"/>
                </a:lnTo>
                <a:lnTo>
                  <a:pt x="2499487" y="2494534"/>
                </a:lnTo>
                <a:lnTo>
                  <a:pt x="2412111" y="2676271"/>
                </a:lnTo>
                <a:lnTo>
                  <a:pt x="2423541" y="2681859"/>
                </a:lnTo>
                <a:lnTo>
                  <a:pt x="2511044" y="2499995"/>
                </a:lnTo>
                <a:lnTo>
                  <a:pt x="2597150" y="2318766"/>
                </a:lnTo>
                <a:lnTo>
                  <a:pt x="2680843" y="2139188"/>
                </a:lnTo>
                <a:lnTo>
                  <a:pt x="2760599" y="1962023"/>
                </a:lnTo>
                <a:lnTo>
                  <a:pt x="2798699" y="1874393"/>
                </a:lnTo>
                <a:lnTo>
                  <a:pt x="2835402" y="1787652"/>
                </a:lnTo>
                <a:lnTo>
                  <a:pt x="2870454" y="1702054"/>
                </a:lnTo>
                <a:lnTo>
                  <a:pt x="2903855" y="1617345"/>
                </a:lnTo>
                <a:lnTo>
                  <a:pt x="2935224" y="1533906"/>
                </a:lnTo>
                <a:lnTo>
                  <a:pt x="2964561" y="1451737"/>
                </a:lnTo>
                <a:lnTo>
                  <a:pt x="2991612" y="1370838"/>
                </a:lnTo>
                <a:lnTo>
                  <a:pt x="3016377" y="1291336"/>
                </a:lnTo>
                <a:lnTo>
                  <a:pt x="3038475" y="1213485"/>
                </a:lnTo>
                <a:lnTo>
                  <a:pt x="3057906" y="1137158"/>
                </a:lnTo>
                <a:lnTo>
                  <a:pt x="3074543" y="1062736"/>
                </a:lnTo>
                <a:lnTo>
                  <a:pt x="3088132" y="989965"/>
                </a:lnTo>
                <a:lnTo>
                  <a:pt x="3098419" y="919226"/>
                </a:lnTo>
                <a:lnTo>
                  <a:pt x="3105404" y="850392"/>
                </a:lnTo>
                <a:lnTo>
                  <a:pt x="3108960" y="783717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9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C</a:t>
            </a:r>
            <a:r>
              <a:rPr spc="300" dirty="0"/>
              <a:t>ONSTRUCTOR</a:t>
            </a:r>
            <a:r>
              <a:rPr spc="285" dirty="0"/>
              <a:t> </a:t>
            </a:r>
            <a:r>
              <a:rPr sz="3000" dirty="0"/>
              <a:t>-</a:t>
            </a:r>
            <a:r>
              <a:rPr sz="3000" spc="155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6318885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3310">
              <a:lnSpc>
                <a:spcPct val="113500"/>
              </a:lnSpc>
              <a:spcBef>
                <a:spcPts val="100"/>
              </a:spcBef>
            </a:pPr>
            <a:r>
              <a:rPr sz="1500" b="1" spc="80" dirty="0">
                <a:latin typeface="Cambria"/>
                <a:cs typeface="Cambria"/>
              </a:rPr>
              <a:t>import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java.util.Random; </a:t>
            </a:r>
            <a:r>
              <a:rPr sz="1500" b="1" spc="95" dirty="0">
                <a:latin typeface="Cambria"/>
                <a:cs typeface="Cambria"/>
              </a:rPr>
              <a:t> public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BankAccount</a:t>
            </a:r>
            <a:r>
              <a:rPr sz="1500" b="1" spc="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377825" marR="4003675">
              <a:lnSpc>
                <a:spcPct val="99700"/>
              </a:lnSpc>
              <a:spcBef>
                <a:spcPts val="10"/>
              </a:spcBef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Instanc</a:t>
            </a:r>
            <a:r>
              <a:rPr sz="1300" spc="60" dirty="0">
                <a:latin typeface="Cambria"/>
                <a:cs typeface="Cambria"/>
              </a:rPr>
              <a:t>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35" dirty="0">
                <a:latin typeface="Cambria"/>
                <a:cs typeface="Cambria"/>
              </a:rPr>
              <a:t>variables  </a:t>
            </a:r>
            <a:r>
              <a:rPr sz="1300" b="1" spc="80" dirty="0">
                <a:latin typeface="Cambria"/>
                <a:cs typeface="Cambria"/>
              </a:rPr>
              <a:t>public </a:t>
            </a:r>
            <a:r>
              <a:rPr sz="1300" b="1" spc="100" dirty="0">
                <a:latin typeface="Cambria"/>
                <a:cs typeface="Cambria"/>
              </a:rPr>
              <a:t>String </a:t>
            </a:r>
            <a:r>
              <a:rPr sz="1300" b="1" spc="60" dirty="0">
                <a:latin typeface="Cambria"/>
                <a:cs typeface="Cambria"/>
              </a:rPr>
              <a:t>name; 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14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15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id; 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Constructor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without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parameter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70" dirty="0">
                <a:latin typeface="Cambria"/>
                <a:cs typeface="Cambria"/>
              </a:rPr>
              <a:t>BankAccount(){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spc="35" dirty="0">
                <a:latin typeface="Cambria"/>
                <a:cs typeface="Cambria"/>
              </a:rPr>
              <a:t>id</a:t>
            </a:r>
            <a:r>
              <a:rPr sz="1300" spc="65" dirty="0">
                <a:latin typeface="Cambria"/>
                <a:cs typeface="Cambria"/>
              </a:rPr>
              <a:t> =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b="1" spc="90" dirty="0">
                <a:latin typeface="Cambria"/>
                <a:cs typeface="Cambria"/>
              </a:rPr>
              <a:t>new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45" dirty="0">
                <a:latin typeface="Cambria"/>
                <a:cs typeface="Cambria"/>
              </a:rPr>
              <a:t>Random().nextInt(99999)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+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85" dirty="0">
                <a:latin typeface="Cambria"/>
                <a:cs typeface="Cambria"/>
              </a:rPr>
              <a:t>"";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300" b="1" spc="-300" dirty="0">
                <a:latin typeface="Cambria"/>
                <a:cs typeface="Cambria"/>
              </a:rPr>
              <a:t>//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nam</a:t>
            </a:r>
            <a:r>
              <a:rPr sz="1300" b="1" spc="70" dirty="0">
                <a:latin typeface="Cambria"/>
                <a:cs typeface="Cambria"/>
              </a:rPr>
              <a:t>e</a:t>
            </a:r>
            <a:r>
              <a:rPr sz="1300" b="1" spc="95" dirty="0">
                <a:latin typeface="Cambria"/>
                <a:cs typeface="Cambria"/>
              </a:rPr>
              <a:t> and </a:t>
            </a:r>
            <a:r>
              <a:rPr sz="1300" b="1" spc="80" dirty="0">
                <a:latin typeface="Cambria"/>
                <a:cs typeface="Cambria"/>
              </a:rPr>
              <a:t>balance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wil</a:t>
            </a:r>
            <a:r>
              <a:rPr sz="1300" b="1" spc="50" dirty="0">
                <a:latin typeface="Cambria"/>
                <a:cs typeface="Cambria"/>
              </a:rPr>
              <a:t>l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get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default</a:t>
            </a:r>
            <a:r>
              <a:rPr sz="1300" b="1" spc="9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value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5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ts val="1555"/>
              </a:lnSpc>
            </a:pPr>
            <a:r>
              <a:rPr sz="1300" spc="-280" dirty="0">
                <a:latin typeface="Cambria"/>
                <a:cs typeface="Cambria"/>
              </a:rPr>
              <a:t>//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70" dirty="0">
                <a:latin typeface="Cambria"/>
                <a:cs typeface="Cambria"/>
              </a:rPr>
              <a:t>Con</a:t>
            </a:r>
            <a:r>
              <a:rPr sz="1300" spc="50" dirty="0">
                <a:latin typeface="Cambria"/>
                <a:cs typeface="Cambria"/>
              </a:rPr>
              <a:t>str</a:t>
            </a:r>
            <a:r>
              <a:rPr sz="1300" spc="65" dirty="0">
                <a:latin typeface="Cambria"/>
                <a:cs typeface="Cambria"/>
              </a:rPr>
              <a:t>u</a:t>
            </a:r>
            <a:r>
              <a:rPr sz="1300" spc="15" dirty="0">
                <a:latin typeface="Cambria"/>
                <a:cs typeface="Cambria"/>
              </a:rPr>
              <a:t>ctor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40" dirty="0">
                <a:latin typeface="Cambria"/>
                <a:cs typeface="Cambria"/>
              </a:rPr>
              <a:t>wi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75" dirty="0">
                <a:latin typeface="Cambria"/>
                <a:cs typeface="Cambria"/>
              </a:rPr>
              <a:t>h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par</a:t>
            </a:r>
            <a:r>
              <a:rPr sz="1300" spc="45" dirty="0">
                <a:latin typeface="Cambria"/>
                <a:cs typeface="Cambria"/>
              </a:rPr>
              <a:t>a</a:t>
            </a:r>
            <a:r>
              <a:rPr sz="1300" spc="55" dirty="0">
                <a:latin typeface="Cambria"/>
                <a:cs typeface="Cambria"/>
              </a:rPr>
              <a:t>me</a:t>
            </a:r>
            <a:r>
              <a:rPr sz="1300" spc="20" dirty="0">
                <a:latin typeface="Cambria"/>
                <a:cs typeface="Cambria"/>
              </a:rPr>
              <a:t>t</a:t>
            </a:r>
            <a:r>
              <a:rPr sz="1300" spc="25" dirty="0">
                <a:latin typeface="Cambria"/>
                <a:cs typeface="Cambria"/>
              </a:rPr>
              <a:t>er</a:t>
            </a:r>
            <a:endParaRPr sz="1300">
              <a:latin typeface="Cambria"/>
              <a:cs typeface="Cambria"/>
            </a:endParaRPr>
          </a:p>
          <a:p>
            <a:pPr marL="744220" marR="696595" indent="-364490">
              <a:lnSpc>
                <a:spcPts val="1560"/>
              </a:lnSpc>
              <a:spcBef>
                <a:spcPts val="50"/>
              </a:spcBef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90" dirty="0">
                <a:latin typeface="Cambria"/>
                <a:cs typeface="Cambria"/>
              </a:rPr>
              <a:t> BankAccount(String</a:t>
            </a:r>
            <a:r>
              <a:rPr sz="1300" b="1" spc="125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name,</a:t>
            </a:r>
            <a:r>
              <a:rPr sz="1300" b="1" spc="110" dirty="0">
                <a:latin typeface="Cambria"/>
                <a:cs typeface="Cambria"/>
              </a:rPr>
              <a:t> </a:t>
            </a:r>
            <a:r>
              <a:rPr sz="1300" b="1" spc="100" dirty="0">
                <a:latin typeface="Cambria"/>
                <a:cs typeface="Cambria"/>
              </a:rPr>
              <a:t>String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id,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65" dirty="0">
                <a:latin typeface="Cambria"/>
                <a:cs typeface="Cambria"/>
              </a:rPr>
              <a:t>double</a:t>
            </a:r>
            <a:r>
              <a:rPr sz="1300" b="1" spc="114" dirty="0">
                <a:latin typeface="Cambria"/>
                <a:cs typeface="Cambria"/>
              </a:rPr>
              <a:t> </a:t>
            </a:r>
            <a:r>
              <a:rPr sz="1300" b="1" spc="55" dirty="0">
                <a:latin typeface="Cambria"/>
                <a:cs typeface="Cambria"/>
              </a:rPr>
              <a:t>balance){ </a:t>
            </a:r>
            <a:r>
              <a:rPr sz="1300" b="1" spc="-270" dirty="0">
                <a:latin typeface="Cambria"/>
                <a:cs typeface="Cambria"/>
              </a:rPr>
              <a:t> </a:t>
            </a:r>
            <a:r>
              <a:rPr sz="1300" b="1" spc="65" dirty="0">
                <a:solidFill>
                  <a:srgbClr val="FF0000"/>
                </a:solidFill>
                <a:latin typeface="Cambria"/>
                <a:cs typeface="Cambria"/>
              </a:rPr>
              <a:t>this.</a:t>
            </a:r>
            <a:r>
              <a:rPr sz="1300" spc="65" dirty="0">
                <a:latin typeface="Cambria"/>
                <a:cs typeface="Cambria"/>
              </a:rPr>
              <a:t>name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50" dirty="0">
                <a:latin typeface="Cambria"/>
                <a:cs typeface="Cambria"/>
              </a:rPr>
              <a:t>name;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ts val="1510"/>
              </a:lnSpc>
            </a:pPr>
            <a:r>
              <a:rPr sz="1300" b="1" spc="60" dirty="0">
                <a:solidFill>
                  <a:srgbClr val="FF0000"/>
                </a:solidFill>
                <a:latin typeface="Cambria"/>
                <a:cs typeface="Cambria"/>
              </a:rPr>
              <a:t>this.</a:t>
            </a:r>
            <a:r>
              <a:rPr sz="1300" spc="60" dirty="0">
                <a:latin typeface="Cambria"/>
                <a:cs typeface="Cambria"/>
              </a:rPr>
              <a:t>id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25" dirty="0">
                <a:latin typeface="Cambria"/>
                <a:cs typeface="Cambria"/>
              </a:rPr>
              <a:t>id;</a:t>
            </a:r>
            <a:endParaRPr sz="13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300" b="1" spc="50" dirty="0">
                <a:solidFill>
                  <a:srgbClr val="FF0000"/>
                </a:solidFill>
                <a:latin typeface="Cambria"/>
                <a:cs typeface="Cambria"/>
              </a:rPr>
              <a:t>this.</a:t>
            </a:r>
            <a:r>
              <a:rPr sz="1300" spc="50" dirty="0">
                <a:latin typeface="Cambria"/>
                <a:cs typeface="Cambria"/>
              </a:rPr>
              <a:t>balance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= </a:t>
            </a:r>
            <a:r>
              <a:rPr sz="1300" spc="35" dirty="0">
                <a:latin typeface="Cambria"/>
                <a:cs typeface="Cambria"/>
              </a:rPr>
              <a:t>balance;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0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80" dirty="0">
                <a:latin typeface="Cambria"/>
                <a:cs typeface="Cambria"/>
              </a:rPr>
              <a:t>public</a:t>
            </a:r>
            <a:r>
              <a:rPr sz="1300" b="1" spc="75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static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void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75" dirty="0">
                <a:latin typeface="Cambria"/>
                <a:cs typeface="Cambria"/>
              </a:rPr>
              <a:t>main(String[]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60" dirty="0">
                <a:latin typeface="Cambria"/>
                <a:cs typeface="Cambria"/>
              </a:rPr>
              <a:t>args)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{</a:t>
            </a:r>
            <a:endParaRPr sz="13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300" b="1" spc="100" dirty="0">
                <a:latin typeface="Cambria"/>
                <a:cs typeface="Cambria"/>
              </a:rPr>
              <a:t>BankAccount</a:t>
            </a:r>
            <a:r>
              <a:rPr sz="1300" b="1" spc="120" dirty="0">
                <a:latin typeface="Cambria"/>
                <a:cs typeface="Cambria"/>
              </a:rPr>
              <a:t> </a:t>
            </a:r>
            <a:r>
              <a:rPr sz="1300" b="1" spc="80" dirty="0">
                <a:latin typeface="Cambria"/>
                <a:cs typeface="Cambria"/>
              </a:rPr>
              <a:t>ba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15" dirty="0">
                <a:latin typeface="Cambria"/>
                <a:cs typeface="Cambria"/>
              </a:rPr>
              <a:t>=</a:t>
            </a:r>
            <a:r>
              <a:rPr sz="1300" b="1" spc="9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new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85" dirty="0">
                <a:latin typeface="Cambria"/>
                <a:cs typeface="Cambria"/>
              </a:rPr>
              <a:t>BankAccount(“</a:t>
            </a:r>
            <a:r>
              <a:rPr sz="1500" spc="85" dirty="0">
                <a:latin typeface="Cambria"/>
                <a:cs typeface="Cambria"/>
              </a:rPr>
              <a:t>Rashid</a:t>
            </a:r>
            <a:r>
              <a:rPr sz="1300" b="1" spc="85" dirty="0">
                <a:latin typeface="Cambria"/>
                <a:cs typeface="Cambria"/>
              </a:rPr>
              <a:t>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5" dirty="0">
                <a:latin typeface="Cambria"/>
                <a:cs typeface="Cambria"/>
              </a:rPr>
              <a:t>“1000500”,</a:t>
            </a:r>
            <a:r>
              <a:rPr sz="1300" b="1" spc="130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1000.0);</a:t>
            </a:r>
            <a:endParaRPr sz="13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0"/>
              </a:spcBef>
            </a:pPr>
            <a:r>
              <a:rPr sz="1300" spc="-75" dirty="0">
                <a:latin typeface="Cambria"/>
                <a:cs typeface="Cambria"/>
              </a:rPr>
              <a:t>}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500" spc="-85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7609-76BB-91EF-9247-318C7544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855" y="1630426"/>
            <a:ext cx="7908545" cy="4846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3A68-2F7A-7270-B33C-C12A3D29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9" y="1642995"/>
            <a:ext cx="8314140" cy="42370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576781-589D-C207-5B89-9BFF98C5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Spring 2024 Question 1</a:t>
            </a:r>
          </a:p>
        </p:txBody>
      </p:sp>
    </p:spTree>
    <p:extLst>
      <p:ext uri="{BB962C8B-B14F-4D97-AF65-F5344CB8AC3E}">
        <p14:creationId xmlns:p14="http://schemas.microsoft.com/office/powerpoint/2010/main" val="179547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7609-76BB-91EF-9247-318C7544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855" y="1630426"/>
            <a:ext cx="7908545" cy="4846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1BA9E-B5C8-017A-84D4-AAF02155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19413"/>
            <a:ext cx="54864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A1B2F4-1980-E8FD-F114-1E69BAEE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Spring 2024 Question 1</a:t>
            </a:r>
          </a:p>
        </p:txBody>
      </p:sp>
    </p:spTree>
    <p:extLst>
      <p:ext uri="{BB962C8B-B14F-4D97-AF65-F5344CB8AC3E}">
        <p14:creationId xmlns:p14="http://schemas.microsoft.com/office/powerpoint/2010/main" val="27229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15" dirty="0"/>
              <a:t>Procedural Programming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AAD0C-9D35-5F10-CDAF-7FE10810E14C}"/>
              </a:ext>
            </a:extLst>
          </p:cNvPr>
          <p:cNvSpPr txBox="1"/>
          <p:nvPr/>
        </p:nvSpPr>
        <p:spPr>
          <a:xfrm>
            <a:off x="535940" y="1600200"/>
            <a:ext cx="858805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Procedural Programs: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Split a program into tasks and subtasks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functions to carry out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Instruct the computer to execute the functions in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u="sng" dirty="0"/>
              <a:t>Problems: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amount of data and intricate flow of tasks: </a:t>
            </a:r>
            <a:r>
              <a:rPr lang="en-US" sz="2000" dirty="0">
                <a:highlight>
                  <a:srgbClr val="FFFF00"/>
                </a:highlight>
              </a:rPr>
              <a:t>complex and unmaintainable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highlight>
                  <a:srgbClr val="FFFF00"/>
                </a:highlight>
              </a:rPr>
              <a:t>More importance to algorithms &amp; functions</a:t>
            </a:r>
            <a:r>
              <a:rPr lang="en-GB" sz="2000" dirty="0"/>
              <a:t> than data being used by the </a:t>
            </a:r>
            <a:br>
              <a:rPr lang="en-GB" sz="2000" dirty="0"/>
            </a:br>
            <a:r>
              <a:rPr lang="en-GB" sz="2000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Multi-function programs – </a:t>
            </a:r>
            <a:r>
              <a:rPr lang="en-GB" sz="2000" dirty="0">
                <a:highlight>
                  <a:srgbClr val="FFFF00"/>
                </a:highlight>
              </a:rPr>
              <a:t>shared data items are placed as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Changes in data structure affect functions and involve rewriting code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7609-76BB-91EF-9247-318C7544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855" y="1630426"/>
            <a:ext cx="7908545" cy="4846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42AC2-AD5B-A50D-70CF-913FFA43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6" y="2113328"/>
            <a:ext cx="8062659" cy="38484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1C873-3561-AA40-CEA9-91A2126B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Spring 2024 Question 3</a:t>
            </a:r>
          </a:p>
        </p:txBody>
      </p:sp>
    </p:spTree>
    <p:extLst>
      <p:ext uri="{BB962C8B-B14F-4D97-AF65-F5344CB8AC3E}">
        <p14:creationId xmlns:p14="http://schemas.microsoft.com/office/powerpoint/2010/main" val="3913452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FC2-3043-D0AC-CD0A-5AFC791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Spring 2024 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42AC2-AD5B-A50D-70CF-913FFA43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28583"/>
            <a:ext cx="8062659" cy="2991017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2F7970-A0EC-8E7F-3A9B-826A4434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5048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BA6956-4B02-5583-AD5A-CC4EADFCBC12}"/>
              </a:ext>
            </a:extLst>
          </p:cNvPr>
          <p:cNvSpPr txBox="1">
            <a:spLocks/>
          </p:cNvSpPr>
          <p:nvPr/>
        </p:nvSpPr>
        <p:spPr>
          <a:xfrm>
            <a:off x="540653" y="4343400"/>
            <a:ext cx="80721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kern="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6510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FC2-3043-D0AC-CD0A-5AFC791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Fall 2023 Question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A5BD-CBB1-5511-EB4E-CBC54828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5" y="1676400"/>
            <a:ext cx="840558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66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C92FD5-9A8B-A9B5-23AD-8BE5D90B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152400"/>
            <a:ext cx="4641574" cy="66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626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FC2-3043-D0AC-CD0A-5AFC791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Fall 2023 Question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8577B-2B4F-3C38-18C1-9C45D562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630524"/>
            <a:ext cx="835986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7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FC2-3043-D0AC-CD0A-5AFC791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896239"/>
            <a:ext cx="8072119" cy="369332"/>
          </a:xfrm>
        </p:spPr>
        <p:txBody>
          <a:bodyPr/>
          <a:lstStyle/>
          <a:p>
            <a:r>
              <a:rPr lang="en-US" dirty="0"/>
              <a:t>Fall 2023 Question 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88E989-0AF2-6613-A35A-39E9BFAD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524000"/>
            <a:ext cx="59436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91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650" y="3187700"/>
            <a:ext cx="2544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Static and Final</a:t>
            </a:r>
            <a:endParaRPr sz="3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96239"/>
            <a:ext cx="349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25" dirty="0"/>
              <a:t>Static Variables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7149465" cy="3014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When a member (both methods and variables) is declared static, it can be accessed before any objects of its class are created, and without reference to any object</a:t>
            </a:r>
            <a:r>
              <a:rPr lang="en-US" sz="2000" spc="200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285115" marR="207645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b="1" spc="150" dirty="0">
                <a:latin typeface="Cambria"/>
                <a:cs typeface="Cambria"/>
              </a:rPr>
              <a:t>Static variable</a:t>
            </a:r>
            <a:endParaRPr lang="en-US" sz="2000" b="1" spc="120" dirty="0">
              <a:latin typeface="Cambria"/>
              <a:cs typeface="Cambria"/>
            </a:endParaRP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 </a:t>
            </a:r>
            <a:r>
              <a:rPr lang="en-US" sz="2000" spc="70" dirty="0">
                <a:latin typeface="Cambria"/>
                <a:cs typeface="Cambria"/>
              </a:rPr>
              <a:t>Instance variables declared as static are like global variables.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95" dirty="0">
                <a:latin typeface="Cambria"/>
                <a:cs typeface="Cambria"/>
              </a:rPr>
              <a:t>When objects of its class are declared, no copy of a static variable is made.</a:t>
            </a:r>
            <a:endParaRPr sz="17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4565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96239"/>
            <a:ext cx="6324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25" dirty="0"/>
              <a:t>Static Methods &amp; Blocks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7149465" cy="27449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b="1" spc="120" dirty="0">
                <a:latin typeface="Cambria"/>
                <a:cs typeface="Cambria"/>
              </a:rPr>
              <a:t>Static method</a:t>
            </a:r>
          </a:p>
          <a:p>
            <a:pPr marL="742315" lvl="1" indent="-273050"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They can only call other static methods.</a:t>
            </a:r>
          </a:p>
          <a:p>
            <a:pPr marL="742315" lvl="1" indent="-273050"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They must only access static data.</a:t>
            </a:r>
          </a:p>
          <a:p>
            <a:pPr marL="742315" lvl="1" indent="-273050"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They cannot refer to </a:t>
            </a:r>
            <a:r>
              <a:rPr lang="en-US" sz="2000" b="1" spc="120" dirty="0">
                <a:latin typeface="Cambria"/>
                <a:cs typeface="Cambria"/>
              </a:rPr>
              <a:t>this</a:t>
            </a:r>
            <a:r>
              <a:rPr lang="en-US" sz="2000" spc="120" dirty="0">
                <a:latin typeface="Cambria"/>
                <a:cs typeface="Cambria"/>
              </a:rPr>
              <a:t> or </a:t>
            </a:r>
            <a:r>
              <a:rPr lang="en-US" sz="2000" b="1" spc="120" dirty="0">
                <a:latin typeface="Cambria"/>
                <a:cs typeface="Cambria"/>
              </a:rPr>
              <a:t>super</a:t>
            </a:r>
            <a:r>
              <a:rPr lang="en-US" sz="2000" spc="120" dirty="0">
                <a:latin typeface="Cambria"/>
                <a:cs typeface="Cambria"/>
              </a:rPr>
              <a:t> in anyway.</a:t>
            </a:r>
            <a:endParaRPr sz="2000" dirty="0">
              <a:latin typeface="Cambria"/>
              <a:cs typeface="Cambria"/>
            </a:endParaRPr>
          </a:p>
          <a:p>
            <a:pPr marL="285115" marR="207645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b="1" spc="150" dirty="0">
                <a:latin typeface="Cambria"/>
                <a:cs typeface="Cambria"/>
              </a:rPr>
              <a:t>Static block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95" dirty="0">
                <a:latin typeface="Cambria"/>
                <a:cs typeface="Cambria"/>
              </a:rPr>
              <a:t>Initialize static variables.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95" dirty="0">
                <a:latin typeface="Cambria"/>
                <a:cs typeface="Cambria"/>
              </a:rPr>
              <a:t>Get executed exactly once, when the class is first loaded.</a:t>
            </a:r>
            <a:endParaRPr sz="17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72757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6324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25" dirty="0"/>
              <a:t>Example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EA59E-6E4E-1B44-1099-2FDD17D7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011008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E4596-8370-2754-A0EA-ED5E4E33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90231D-0607-5ED1-225A-25EEDE6E1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Object Oriented Programming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3473-42D8-CC52-D79F-8A399C39C37F}"/>
              </a:ext>
            </a:extLst>
          </p:cNvPr>
          <p:cNvSpPr txBox="1"/>
          <p:nvPr/>
        </p:nvSpPr>
        <p:spPr>
          <a:xfrm>
            <a:off x="535940" y="1676400"/>
            <a:ext cx="8630889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Maintainable (Cause it’s Object Oriented)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Portable (supports nearly any processor)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OOP treats data as a critical element in the program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Does not allow data to flow freely around the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Package data and code as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Programs model the problem using abstract objects and interactions between</a:t>
            </a:r>
            <a:br>
              <a:rPr lang="en-US" sz="2000" dirty="0"/>
            </a:br>
            <a:r>
              <a:rPr lang="en-US" sz="2000" dirty="0"/>
              <a:t>them. E.g., Complex numbers (x + </a:t>
            </a:r>
            <a:r>
              <a:rPr lang="en-US" sz="2000" dirty="0" err="1"/>
              <a:t>yi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45386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96239"/>
            <a:ext cx="349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25" dirty="0"/>
              <a:t>Final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7149465" cy="350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Declare a final variable, prevents its contents from being modified.</a:t>
            </a:r>
            <a:endParaRPr lang="en-US" sz="2000" b="1" spc="15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Final variable must initialize when it is declared.</a:t>
            </a:r>
          </a:p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120" dirty="0">
                <a:latin typeface="Cambria"/>
                <a:cs typeface="Cambria"/>
              </a:rPr>
              <a:t>It is common coding convention to choose all uppercase identifiers for final variables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70" dirty="0">
                <a:latin typeface="Cambria"/>
                <a:cs typeface="Cambria"/>
              </a:rPr>
              <a:t>final int FILE_NEW = 1;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70" dirty="0">
                <a:latin typeface="Cambria"/>
                <a:cs typeface="Cambria"/>
              </a:rPr>
              <a:t>final int FILE_OPEN = 2;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70" dirty="0">
                <a:latin typeface="Cambria"/>
                <a:cs typeface="Cambria"/>
              </a:rPr>
              <a:t>final int FILE_SAVE = 3;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70" dirty="0">
                <a:latin typeface="Cambria"/>
                <a:cs typeface="Cambria"/>
              </a:rPr>
              <a:t>final int FILE_SAVEAS = 4;</a:t>
            </a:r>
          </a:p>
          <a:p>
            <a:pPr marL="742315" marR="207645" lvl="1" indent="-273050"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000" spc="70" dirty="0">
                <a:latin typeface="Cambria"/>
                <a:cs typeface="Cambria"/>
              </a:rPr>
              <a:t>final int FILE_QUIT = 5;</a:t>
            </a:r>
            <a:endParaRPr sz="17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1699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3441572"/>
            <a:ext cx="585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300" dirty="0"/>
              <a:t> </a:t>
            </a:r>
            <a:r>
              <a:rPr sz="3000" spc="380" dirty="0"/>
              <a:t>&amp;</a:t>
            </a:r>
            <a:r>
              <a:rPr sz="3000" spc="175" dirty="0"/>
              <a:t> </a:t>
            </a:r>
            <a:r>
              <a:rPr sz="3000" spc="280" dirty="0"/>
              <a:t>L</a:t>
            </a:r>
            <a:r>
              <a:rPr spc="280" dirty="0"/>
              <a:t>IFETIME</a:t>
            </a:r>
            <a:r>
              <a:rPr spc="310" dirty="0"/>
              <a:t> </a:t>
            </a:r>
            <a:r>
              <a:rPr spc="305" dirty="0"/>
              <a:t>OF</a:t>
            </a:r>
            <a:r>
              <a:rPr spc="280" dirty="0"/>
              <a:t> </a:t>
            </a:r>
            <a:r>
              <a:rPr sz="3000" spc="275" dirty="0"/>
              <a:t>V</a:t>
            </a:r>
            <a:r>
              <a:rPr spc="275" dirty="0"/>
              <a:t>ARIABLES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4270885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290" dirty="0"/>
              <a:t> </a:t>
            </a:r>
            <a:r>
              <a:rPr spc="305" dirty="0"/>
              <a:t>OF</a:t>
            </a:r>
            <a:r>
              <a:rPr spc="28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149465" cy="4681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20" dirty="0">
                <a:latin typeface="Cambria"/>
                <a:cs typeface="Cambria"/>
              </a:rPr>
              <a:t>What</a:t>
            </a:r>
            <a:r>
              <a:rPr sz="2000" spc="70" dirty="0">
                <a:latin typeface="Cambria"/>
                <a:cs typeface="Cambria"/>
              </a:rPr>
              <a:t> is </a:t>
            </a:r>
            <a:r>
              <a:rPr sz="2000" spc="20" dirty="0">
                <a:latin typeface="Cambria"/>
                <a:cs typeface="Cambria"/>
              </a:rPr>
              <a:t>scope?</a:t>
            </a:r>
            <a:endParaRPr sz="20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10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175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scope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determines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what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variable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are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visible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other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parts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your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program.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where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variable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accessible?</a:t>
            </a:r>
            <a:endParaRPr sz="18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114" dirty="0">
                <a:latin typeface="Cambria"/>
                <a:cs typeface="Cambria"/>
              </a:rPr>
              <a:t>It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also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determines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lifetime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those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variable.</a:t>
            </a:r>
            <a:endParaRPr sz="18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200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block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defines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i="1" spc="55" dirty="0">
                <a:latin typeface="Cambria"/>
                <a:cs typeface="Cambria"/>
              </a:rPr>
              <a:t>scope</a:t>
            </a:r>
            <a:r>
              <a:rPr sz="2000" spc="5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40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statements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between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opening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closing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curly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braces.</a:t>
            </a:r>
            <a:endParaRPr sz="1800">
              <a:latin typeface="Cambria"/>
              <a:cs typeface="Cambria"/>
            </a:endParaRPr>
          </a:p>
          <a:p>
            <a:pPr marL="285115" marR="207645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b="1" spc="150" dirty="0">
                <a:latin typeface="Cambria"/>
                <a:cs typeface="Cambria"/>
              </a:rPr>
              <a:t>As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b="1" spc="150" dirty="0">
                <a:latin typeface="Cambria"/>
                <a:cs typeface="Cambria"/>
              </a:rPr>
              <a:t>a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general </a:t>
            </a:r>
            <a:r>
              <a:rPr sz="2000" b="1" spc="120" dirty="0">
                <a:latin typeface="Cambria"/>
                <a:cs typeface="Cambria"/>
              </a:rPr>
              <a:t>rule</a:t>
            </a:r>
            <a:r>
              <a:rPr sz="2000" spc="120" dirty="0">
                <a:latin typeface="Cambria"/>
                <a:cs typeface="Cambria"/>
              </a:rPr>
              <a:t>,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variables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declared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inside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scope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are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visible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(that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is,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accessible)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code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defined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outside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scope.</a:t>
            </a:r>
            <a:endParaRPr sz="2000">
              <a:latin typeface="Cambria"/>
              <a:cs typeface="Cambria"/>
            </a:endParaRPr>
          </a:p>
          <a:p>
            <a:pPr marL="285115" marR="2857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Within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block,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variables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declared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at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any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point,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but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are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valid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after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are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declared.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100" dirty="0">
                <a:latin typeface="Cambria"/>
                <a:cs typeface="Cambria"/>
              </a:rPr>
              <a:t>Thus,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if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you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define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variable</a:t>
            </a:r>
            <a:r>
              <a:rPr sz="1700" spc="100" dirty="0">
                <a:latin typeface="Cambria"/>
                <a:cs typeface="Cambria"/>
              </a:rPr>
              <a:t> at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start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method,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it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is</a:t>
            </a:r>
            <a:endParaRPr sz="17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700" spc="70" dirty="0">
                <a:latin typeface="Cambria"/>
                <a:cs typeface="Cambria"/>
              </a:rPr>
              <a:t>available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to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all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code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within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95" dirty="0">
                <a:latin typeface="Cambria"/>
                <a:cs typeface="Cambria"/>
              </a:rPr>
              <a:t>that </a:t>
            </a:r>
            <a:r>
              <a:rPr sz="1700" spc="55" dirty="0">
                <a:latin typeface="Cambria"/>
                <a:cs typeface="Cambria"/>
              </a:rPr>
              <a:t>method.</a:t>
            </a:r>
            <a:endParaRPr sz="1700">
              <a:latin typeface="Cambria"/>
              <a:cs typeface="Cambria"/>
            </a:endParaRPr>
          </a:p>
          <a:p>
            <a:pPr marL="652780" marR="292735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70" dirty="0">
                <a:latin typeface="Cambria"/>
                <a:cs typeface="Cambria"/>
              </a:rPr>
              <a:t>Conversely,</a:t>
            </a:r>
            <a:r>
              <a:rPr sz="1700" spc="6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if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you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declare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variable</a:t>
            </a:r>
            <a:r>
              <a:rPr sz="1700" spc="100" dirty="0">
                <a:latin typeface="Cambria"/>
                <a:cs typeface="Cambria"/>
              </a:rPr>
              <a:t> at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end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block,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it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is </a:t>
            </a:r>
            <a:r>
              <a:rPr sz="1700" spc="-36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effectively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useless,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because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no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code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will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have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access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to</a:t>
            </a:r>
            <a:r>
              <a:rPr sz="1700" spc="90" dirty="0">
                <a:latin typeface="Cambria"/>
                <a:cs typeface="Cambria"/>
              </a:rPr>
              <a:t> it.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6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305" dirty="0"/>
              <a:t> OF</a:t>
            </a:r>
            <a:r>
              <a:rPr spc="30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r>
              <a:rPr spc="335" dirty="0"/>
              <a:t> </a:t>
            </a:r>
            <a:r>
              <a:rPr sz="3000" dirty="0"/>
              <a:t>-</a:t>
            </a:r>
            <a:r>
              <a:rPr sz="3000" spc="17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358"/>
            <a:ext cx="7286625" cy="405495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130" dirty="0">
                <a:latin typeface="Cambria"/>
                <a:cs typeface="Cambria"/>
              </a:rPr>
              <a:t>public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void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14" dirty="0">
                <a:latin typeface="Cambria"/>
                <a:cs typeface="Cambria"/>
              </a:rPr>
              <a:t>calculateInterest(double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balance)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{</a:t>
            </a:r>
            <a:endParaRPr sz="20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b="1" spc="95" dirty="0">
                <a:latin typeface="Cambria"/>
                <a:cs typeface="Cambria"/>
              </a:rPr>
              <a:t>if(balance</a:t>
            </a:r>
            <a:r>
              <a:rPr sz="1700" b="1" spc="60" dirty="0">
                <a:latin typeface="Cambria"/>
                <a:cs typeface="Cambria"/>
              </a:rPr>
              <a:t> </a:t>
            </a:r>
            <a:r>
              <a:rPr sz="1700" b="1" spc="25" dirty="0">
                <a:latin typeface="Cambria"/>
                <a:cs typeface="Cambria"/>
              </a:rPr>
              <a:t>&gt;</a:t>
            </a:r>
            <a:r>
              <a:rPr sz="1700" b="1" spc="80" dirty="0">
                <a:latin typeface="Cambria"/>
                <a:cs typeface="Cambria"/>
              </a:rPr>
              <a:t> </a:t>
            </a:r>
            <a:r>
              <a:rPr sz="1700" b="1" spc="-35" dirty="0">
                <a:latin typeface="Cambria"/>
                <a:cs typeface="Cambria"/>
              </a:rPr>
              <a:t>10000)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spc="-95" dirty="0">
                <a:latin typeface="Cambria"/>
                <a:cs typeface="Cambria"/>
              </a:rPr>
              <a:t>{</a:t>
            </a:r>
            <a:endParaRPr sz="17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700" b="1" spc="95" dirty="0">
                <a:latin typeface="Cambria"/>
                <a:cs typeface="Cambria"/>
              </a:rPr>
              <a:t>float </a:t>
            </a:r>
            <a:r>
              <a:rPr sz="1700" b="1" spc="90" dirty="0">
                <a:latin typeface="Cambria"/>
                <a:cs typeface="Cambria"/>
              </a:rPr>
              <a:t>interest </a:t>
            </a:r>
            <a:r>
              <a:rPr sz="1700" b="1" spc="25" dirty="0">
                <a:latin typeface="Cambria"/>
                <a:cs typeface="Cambria"/>
              </a:rPr>
              <a:t>=</a:t>
            </a:r>
            <a:r>
              <a:rPr sz="1700" b="1" spc="100" dirty="0">
                <a:latin typeface="Cambria"/>
                <a:cs typeface="Cambria"/>
              </a:rPr>
              <a:t> </a:t>
            </a:r>
            <a:r>
              <a:rPr sz="1700" b="1" spc="10" dirty="0">
                <a:latin typeface="Cambria"/>
                <a:cs typeface="Cambria"/>
              </a:rPr>
              <a:t>0.05f;</a:t>
            </a:r>
            <a:r>
              <a:rPr sz="1700" b="1" spc="110" dirty="0"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b="1" spc="70" dirty="0">
                <a:latin typeface="Cambria"/>
                <a:cs typeface="Cambria"/>
              </a:rPr>
              <a:t>else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14"/>
              </a:spcBef>
            </a:pPr>
            <a:r>
              <a:rPr sz="1700" spc="-90" dirty="0">
                <a:latin typeface="Cambria"/>
                <a:cs typeface="Cambria"/>
              </a:rPr>
              <a:t>{</a:t>
            </a:r>
            <a:endParaRPr sz="1700" dirty="0">
              <a:latin typeface="Cambria"/>
              <a:cs typeface="Cambria"/>
            </a:endParaRPr>
          </a:p>
          <a:p>
            <a:pPr marL="652780" marR="102870">
              <a:lnSpc>
                <a:spcPct val="100000"/>
              </a:lnSpc>
              <a:spcBef>
                <a:spcPts val="405"/>
              </a:spcBef>
            </a:pPr>
            <a:r>
              <a:rPr sz="1700" spc="55" dirty="0">
                <a:latin typeface="Cambria"/>
                <a:cs typeface="Cambria"/>
              </a:rPr>
              <a:t>interest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0.02f;</a:t>
            </a:r>
            <a:r>
              <a:rPr sz="1700" spc="114" dirty="0"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}</a:t>
            </a:r>
            <a:endParaRPr sz="2000" dirty="0">
              <a:latin typeface="Cambria"/>
              <a:cs typeface="Cambria"/>
            </a:endParaRPr>
          </a:p>
          <a:p>
            <a:pPr marL="12065" marR="82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tabLst>
                <a:tab pos="285750" algn="l"/>
              </a:tabLst>
            </a:pP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6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305" dirty="0"/>
              <a:t> OF</a:t>
            </a:r>
            <a:r>
              <a:rPr spc="30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r>
              <a:rPr spc="335" dirty="0"/>
              <a:t> </a:t>
            </a:r>
            <a:r>
              <a:rPr sz="3000" dirty="0"/>
              <a:t>-</a:t>
            </a:r>
            <a:r>
              <a:rPr sz="3000" spc="17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358"/>
            <a:ext cx="7286625" cy="4860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130" dirty="0">
                <a:latin typeface="Cambria"/>
                <a:cs typeface="Cambria"/>
              </a:rPr>
              <a:t>public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void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14" dirty="0">
                <a:latin typeface="Cambria"/>
                <a:cs typeface="Cambria"/>
              </a:rPr>
              <a:t>calculateInterest(double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balance)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b="1" spc="95" dirty="0">
                <a:latin typeface="Cambria"/>
                <a:cs typeface="Cambria"/>
              </a:rPr>
              <a:t>if(balance</a:t>
            </a:r>
            <a:r>
              <a:rPr sz="1700" b="1" spc="60" dirty="0">
                <a:latin typeface="Cambria"/>
                <a:cs typeface="Cambria"/>
              </a:rPr>
              <a:t> </a:t>
            </a:r>
            <a:r>
              <a:rPr sz="1700" b="1" spc="25" dirty="0">
                <a:latin typeface="Cambria"/>
                <a:cs typeface="Cambria"/>
              </a:rPr>
              <a:t>&gt;</a:t>
            </a:r>
            <a:r>
              <a:rPr sz="1700" b="1" spc="80" dirty="0">
                <a:latin typeface="Cambria"/>
                <a:cs typeface="Cambria"/>
              </a:rPr>
              <a:t> </a:t>
            </a:r>
            <a:r>
              <a:rPr sz="1700" b="1" spc="-35" dirty="0">
                <a:latin typeface="Cambria"/>
                <a:cs typeface="Cambria"/>
              </a:rPr>
              <a:t>10000)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spc="-95" dirty="0">
                <a:latin typeface="Cambria"/>
                <a:cs typeface="Cambria"/>
              </a:rPr>
              <a:t>{</a:t>
            </a:r>
            <a:endParaRPr sz="17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700" b="1" spc="95" dirty="0">
                <a:latin typeface="Cambria"/>
                <a:cs typeface="Cambria"/>
              </a:rPr>
              <a:t>float </a:t>
            </a:r>
            <a:r>
              <a:rPr sz="1700" b="1" spc="90" dirty="0">
                <a:latin typeface="Cambria"/>
                <a:cs typeface="Cambria"/>
              </a:rPr>
              <a:t>interest </a:t>
            </a:r>
            <a:r>
              <a:rPr sz="1700" b="1" spc="25" dirty="0">
                <a:latin typeface="Cambria"/>
                <a:cs typeface="Cambria"/>
              </a:rPr>
              <a:t>=</a:t>
            </a:r>
            <a:r>
              <a:rPr sz="1700" b="1" spc="100" dirty="0">
                <a:latin typeface="Cambria"/>
                <a:cs typeface="Cambria"/>
              </a:rPr>
              <a:t> </a:t>
            </a:r>
            <a:r>
              <a:rPr sz="1700" b="1" spc="10" dirty="0">
                <a:latin typeface="Cambria"/>
                <a:cs typeface="Cambria"/>
              </a:rPr>
              <a:t>0.05f;</a:t>
            </a:r>
            <a:r>
              <a:rPr sz="1700" b="1" spc="110" dirty="0">
                <a:latin typeface="Cambria"/>
                <a:cs typeface="Cambria"/>
              </a:rPr>
              <a:t> </a:t>
            </a:r>
            <a:r>
              <a:rPr sz="1700" spc="-365" dirty="0">
                <a:solidFill>
                  <a:srgbClr val="FF0000"/>
                </a:solidFill>
                <a:latin typeface="Cambria"/>
                <a:cs typeface="Cambria"/>
              </a:rPr>
              <a:t>//</a:t>
            </a:r>
            <a:r>
              <a:rPr sz="1700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Cambria"/>
                <a:cs typeface="Cambria"/>
              </a:rPr>
              <a:t>Scope</a:t>
            </a:r>
            <a:r>
              <a:rPr sz="17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7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0000"/>
                </a:solidFill>
                <a:latin typeface="Cambria"/>
                <a:cs typeface="Cambria"/>
              </a:rPr>
              <a:t>this</a:t>
            </a:r>
            <a:r>
              <a:rPr sz="17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0000"/>
                </a:solidFill>
                <a:latin typeface="Cambria"/>
                <a:cs typeface="Cambria"/>
              </a:rPr>
              <a:t>variable</a:t>
            </a:r>
            <a:r>
              <a:rPr sz="17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7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17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Cambria"/>
                <a:cs typeface="Cambria"/>
              </a:rPr>
              <a:t>inside</a:t>
            </a:r>
            <a:r>
              <a:rPr sz="1700" spc="65" dirty="0">
                <a:solidFill>
                  <a:srgbClr val="FF0000"/>
                </a:solidFill>
                <a:latin typeface="Cambria"/>
                <a:cs typeface="Cambria"/>
              </a:rPr>
              <a:t> the</a:t>
            </a:r>
            <a:r>
              <a:rPr sz="17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endParaRPr sz="17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700" spc="2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b="1" spc="70" dirty="0">
                <a:latin typeface="Cambria"/>
                <a:cs typeface="Cambria"/>
              </a:rPr>
              <a:t>else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14"/>
              </a:spcBef>
            </a:pPr>
            <a:r>
              <a:rPr sz="1700" spc="-90" dirty="0">
                <a:latin typeface="Cambria"/>
                <a:cs typeface="Cambria"/>
              </a:rPr>
              <a:t>{</a:t>
            </a:r>
            <a:endParaRPr sz="1700">
              <a:latin typeface="Cambria"/>
              <a:cs typeface="Cambria"/>
            </a:endParaRPr>
          </a:p>
          <a:p>
            <a:pPr marL="652780" marR="102870">
              <a:lnSpc>
                <a:spcPct val="100000"/>
              </a:lnSpc>
              <a:spcBef>
                <a:spcPts val="405"/>
              </a:spcBef>
            </a:pPr>
            <a:r>
              <a:rPr sz="1700" spc="55" dirty="0">
                <a:latin typeface="Cambria"/>
                <a:cs typeface="Cambria"/>
              </a:rPr>
              <a:t>interest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0.02f;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365" dirty="0">
                <a:solidFill>
                  <a:srgbClr val="FF0000"/>
                </a:solidFill>
                <a:latin typeface="Cambria"/>
                <a:cs typeface="Cambria"/>
              </a:rPr>
              <a:t>//</a:t>
            </a:r>
            <a:r>
              <a:rPr sz="1700" spc="-3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0000"/>
                </a:solidFill>
                <a:latin typeface="Cambria"/>
                <a:cs typeface="Cambria"/>
              </a:rPr>
              <a:t>compiler</a:t>
            </a:r>
            <a:r>
              <a:rPr sz="17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Cambria"/>
                <a:cs typeface="Cambria"/>
              </a:rPr>
              <a:t>error.</a:t>
            </a:r>
            <a:r>
              <a:rPr sz="17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Cambria"/>
                <a:cs typeface="Cambria"/>
              </a:rPr>
              <a:t>interest</a:t>
            </a:r>
            <a:r>
              <a:rPr sz="17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7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Cambria"/>
                <a:cs typeface="Cambria"/>
              </a:rPr>
              <a:t>declared</a:t>
            </a:r>
            <a:r>
              <a:rPr sz="17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Cambria"/>
                <a:cs typeface="Cambria"/>
              </a:rPr>
              <a:t>inside</a:t>
            </a:r>
            <a:r>
              <a:rPr sz="17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7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Cambria"/>
                <a:cs typeface="Cambria"/>
              </a:rPr>
              <a:t>if </a:t>
            </a:r>
            <a:r>
              <a:rPr sz="1700" spc="-3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Cambria"/>
                <a:cs typeface="Cambria"/>
              </a:rPr>
              <a:t>block,</a:t>
            </a:r>
            <a:r>
              <a:rPr sz="17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Cambria"/>
                <a:cs typeface="Cambria"/>
              </a:rPr>
              <a:t>hence</a:t>
            </a:r>
            <a:r>
              <a:rPr sz="17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Cambria"/>
                <a:cs typeface="Cambria"/>
              </a:rPr>
              <a:t>can't</a:t>
            </a:r>
            <a:r>
              <a:rPr sz="17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17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17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Cambria"/>
                <a:cs typeface="Cambria"/>
              </a:rPr>
              <a:t>else</a:t>
            </a:r>
            <a:r>
              <a:rPr sz="17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285115" marR="825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45" dirty="0">
                <a:latin typeface="Cambria"/>
                <a:cs typeface="Cambria"/>
              </a:rPr>
              <a:t>To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make </a:t>
            </a:r>
            <a:r>
              <a:rPr sz="2000" spc="60" dirty="0">
                <a:latin typeface="Cambria"/>
                <a:cs typeface="Cambria"/>
              </a:rPr>
              <a:t>“interest”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accessible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both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if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else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block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has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declared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outside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block.</a:t>
            </a:r>
            <a:endParaRPr sz="20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09761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6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305" dirty="0"/>
              <a:t> OF</a:t>
            </a:r>
            <a:r>
              <a:rPr spc="30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r>
              <a:rPr spc="335" dirty="0"/>
              <a:t> </a:t>
            </a:r>
            <a:r>
              <a:rPr sz="3000" dirty="0"/>
              <a:t>-</a:t>
            </a:r>
            <a:r>
              <a:rPr sz="3000" spc="17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358"/>
            <a:ext cx="6885940" cy="3967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130" dirty="0">
                <a:latin typeface="Cambria"/>
                <a:cs typeface="Cambria"/>
              </a:rPr>
              <a:t>public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125" dirty="0">
                <a:latin typeface="Cambria"/>
                <a:cs typeface="Cambria"/>
              </a:rPr>
              <a:t>void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14" dirty="0">
                <a:latin typeface="Cambria"/>
                <a:cs typeface="Cambria"/>
              </a:rPr>
              <a:t>calculateInterest(double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balance)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379730" marR="5080">
              <a:lnSpc>
                <a:spcPct val="120000"/>
              </a:lnSpc>
            </a:pPr>
            <a:r>
              <a:rPr sz="1700" b="1" spc="90" dirty="0">
                <a:latin typeface="Cambria"/>
                <a:cs typeface="Cambria"/>
              </a:rPr>
              <a:t>float </a:t>
            </a:r>
            <a:r>
              <a:rPr sz="1700" b="1" spc="80" dirty="0">
                <a:latin typeface="Cambria"/>
                <a:cs typeface="Cambria"/>
              </a:rPr>
              <a:t>interest; </a:t>
            </a:r>
            <a:r>
              <a:rPr sz="1700" b="1" spc="-390" dirty="0">
                <a:latin typeface="Cambria"/>
                <a:cs typeface="Cambria"/>
              </a:rPr>
              <a:t>//</a:t>
            </a:r>
            <a:r>
              <a:rPr sz="1700" b="1" spc="120" dirty="0">
                <a:latin typeface="Cambria"/>
                <a:cs typeface="Cambria"/>
              </a:rPr>
              <a:t> </a:t>
            </a:r>
            <a:r>
              <a:rPr sz="1700" b="1" spc="100" dirty="0">
                <a:latin typeface="Cambria"/>
                <a:cs typeface="Cambria"/>
              </a:rPr>
              <a:t>accessible </a:t>
            </a:r>
            <a:r>
              <a:rPr sz="1700" b="1" spc="85" dirty="0">
                <a:latin typeface="Cambria"/>
                <a:cs typeface="Cambria"/>
              </a:rPr>
              <a:t>to </a:t>
            </a:r>
            <a:r>
              <a:rPr sz="1700" b="1" spc="120" dirty="0">
                <a:latin typeface="Cambria"/>
                <a:cs typeface="Cambria"/>
              </a:rPr>
              <a:t>anywhere </a:t>
            </a:r>
            <a:r>
              <a:rPr sz="1700" b="1" spc="95" dirty="0">
                <a:latin typeface="Cambria"/>
                <a:cs typeface="Cambria"/>
              </a:rPr>
              <a:t>inside </a:t>
            </a:r>
            <a:r>
              <a:rPr sz="1700" b="1" spc="105" dirty="0">
                <a:latin typeface="Cambria"/>
                <a:cs typeface="Cambria"/>
              </a:rPr>
              <a:t>the </a:t>
            </a:r>
            <a:r>
              <a:rPr sz="1700" b="1" spc="100" dirty="0">
                <a:latin typeface="Cambria"/>
                <a:cs typeface="Cambria"/>
              </a:rPr>
              <a:t>method. </a:t>
            </a:r>
            <a:r>
              <a:rPr sz="1700" b="1" spc="-360" dirty="0">
                <a:latin typeface="Cambria"/>
                <a:cs typeface="Cambria"/>
              </a:rPr>
              <a:t> </a:t>
            </a:r>
            <a:r>
              <a:rPr sz="1700" b="1" spc="95" dirty="0">
                <a:latin typeface="Cambria"/>
                <a:cs typeface="Cambria"/>
              </a:rPr>
              <a:t>if(balance</a:t>
            </a:r>
            <a:r>
              <a:rPr sz="1700" b="1" spc="80" dirty="0">
                <a:latin typeface="Cambria"/>
                <a:cs typeface="Cambria"/>
              </a:rPr>
              <a:t> </a:t>
            </a:r>
            <a:r>
              <a:rPr sz="1700" b="1" spc="25" dirty="0">
                <a:latin typeface="Cambria"/>
                <a:cs typeface="Cambria"/>
              </a:rPr>
              <a:t>&gt;</a:t>
            </a:r>
            <a:r>
              <a:rPr sz="1700" b="1" spc="100" dirty="0">
                <a:latin typeface="Cambria"/>
                <a:cs typeface="Cambria"/>
              </a:rPr>
              <a:t> </a:t>
            </a:r>
            <a:r>
              <a:rPr sz="1700" b="1" spc="-35" dirty="0">
                <a:latin typeface="Cambria"/>
                <a:cs typeface="Cambria"/>
              </a:rPr>
              <a:t>10000)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0" dirty="0">
                <a:latin typeface="Cambria"/>
                <a:cs typeface="Cambria"/>
              </a:rPr>
              <a:t>{</a:t>
            </a:r>
            <a:endParaRPr sz="17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700" spc="50" dirty="0">
                <a:latin typeface="Cambria"/>
                <a:cs typeface="Cambria"/>
              </a:rPr>
              <a:t>i</a:t>
            </a:r>
            <a:r>
              <a:rPr sz="1700" spc="105" dirty="0">
                <a:latin typeface="Cambria"/>
                <a:cs typeface="Cambria"/>
              </a:rPr>
              <a:t>n</a:t>
            </a:r>
            <a:r>
              <a:rPr sz="1700" spc="50" dirty="0">
                <a:latin typeface="Cambria"/>
                <a:cs typeface="Cambria"/>
              </a:rPr>
              <a:t>teres</a:t>
            </a:r>
            <a:r>
              <a:rPr sz="1700" spc="45" dirty="0">
                <a:latin typeface="Cambria"/>
                <a:cs typeface="Cambria"/>
              </a:rPr>
              <a:t>t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 0</a:t>
            </a:r>
            <a:r>
              <a:rPr sz="1700" spc="25" dirty="0">
                <a:latin typeface="Cambria"/>
                <a:cs typeface="Cambria"/>
              </a:rPr>
              <a:t>.</a:t>
            </a:r>
            <a:r>
              <a:rPr sz="1700" spc="20" dirty="0">
                <a:latin typeface="Cambria"/>
                <a:cs typeface="Cambria"/>
              </a:rPr>
              <a:t>05f</a:t>
            </a:r>
            <a:r>
              <a:rPr sz="1700" spc="10" dirty="0">
                <a:latin typeface="Cambria"/>
                <a:cs typeface="Cambria"/>
              </a:rPr>
              <a:t>;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365" dirty="0">
                <a:latin typeface="Cambria"/>
                <a:cs typeface="Cambria"/>
              </a:rPr>
              <a:t>/</a:t>
            </a:r>
            <a:r>
              <a:rPr sz="1700" spc="-360" dirty="0">
                <a:latin typeface="Cambria"/>
                <a:cs typeface="Cambria"/>
              </a:rPr>
              <a:t>/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u="sng" spc="1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Ok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b="1" spc="70" dirty="0">
                <a:latin typeface="Cambria"/>
                <a:cs typeface="Cambria"/>
              </a:rPr>
              <a:t>else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9"/>
              </a:spcBef>
            </a:pPr>
            <a:r>
              <a:rPr sz="1700" spc="-90" dirty="0">
                <a:latin typeface="Cambria"/>
                <a:cs typeface="Cambria"/>
              </a:rPr>
              <a:t>{</a:t>
            </a:r>
            <a:endParaRPr sz="17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409"/>
              </a:spcBef>
            </a:pPr>
            <a:r>
              <a:rPr sz="1700" spc="50" dirty="0">
                <a:latin typeface="Cambria"/>
                <a:cs typeface="Cambria"/>
              </a:rPr>
              <a:t>i</a:t>
            </a:r>
            <a:r>
              <a:rPr sz="1700" spc="105" dirty="0">
                <a:latin typeface="Cambria"/>
                <a:cs typeface="Cambria"/>
              </a:rPr>
              <a:t>n</a:t>
            </a:r>
            <a:r>
              <a:rPr sz="1700" spc="50" dirty="0">
                <a:latin typeface="Cambria"/>
                <a:cs typeface="Cambria"/>
              </a:rPr>
              <a:t>teres</a:t>
            </a:r>
            <a:r>
              <a:rPr sz="1700" spc="45" dirty="0">
                <a:latin typeface="Cambria"/>
                <a:cs typeface="Cambria"/>
              </a:rPr>
              <a:t>t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 0</a:t>
            </a:r>
            <a:r>
              <a:rPr sz="1700" spc="25" dirty="0">
                <a:latin typeface="Cambria"/>
                <a:cs typeface="Cambria"/>
              </a:rPr>
              <a:t>.</a:t>
            </a:r>
            <a:r>
              <a:rPr sz="1700" spc="20" dirty="0">
                <a:latin typeface="Cambria"/>
                <a:cs typeface="Cambria"/>
              </a:rPr>
              <a:t>02f</a:t>
            </a:r>
            <a:r>
              <a:rPr sz="1700" spc="10" dirty="0">
                <a:latin typeface="Cambria"/>
                <a:cs typeface="Cambria"/>
              </a:rPr>
              <a:t>;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365" dirty="0">
                <a:latin typeface="Cambria"/>
                <a:cs typeface="Cambria"/>
              </a:rPr>
              <a:t>/</a:t>
            </a:r>
            <a:r>
              <a:rPr sz="1700" spc="-360" dirty="0">
                <a:latin typeface="Cambria"/>
                <a:cs typeface="Cambria"/>
              </a:rPr>
              <a:t>/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204" dirty="0">
                <a:latin typeface="Cambria"/>
                <a:cs typeface="Cambria"/>
              </a:rPr>
              <a:t>O</a:t>
            </a:r>
            <a:r>
              <a:rPr sz="1700" spc="254" dirty="0">
                <a:latin typeface="Cambria"/>
                <a:cs typeface="Cambria"/>
              </a:rPr>
              <a:t>K</a:t>
            </a:r>
            <a:endParaRPr sz="17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405"/>
              </a:spcBef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S</a:t>
            </a:r>
            <a:r>
              <a:rPr spc="325" dirty="0"/>
              <a:t>COPE</a:t>
            </a:r>
            <a:r>
              <a:rPr spc="290" dirty="0"/>
              <a:t> </a:t>
            </a:r>
            <a:r>
              <a:rPr spc="305" dirty="0"/>
              <a:t>OF</a:t>
            </a:r>
            <a:r>
              <a:rPr spc="280" dirty="0"/>
              <a:t> </a:t>
            </a:r>
            <a:r>
              <a:rPr sz="3000" spc="265" dirty="0"/>
              <a:t>V</a:t>
            </a:r>
            <a:r>
              <a:rPr spc="265" dirty="0"/>
              <a:t>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527165" cy="263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45" dirty="0">
                <a:latin typeface="Cambria"/>
                <a:cs typeface="Cambria"/>
              </a:rPr>
              <a:t>Many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other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computer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languages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define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two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general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50" dirty="0">
                <a:latin typeface="Cambria"/>
                <a:cs typeface="Cambria"/>
              </a:rPr>
              <a:t>categories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scopes: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45" dirty="0">
                <a:latin typeface="Cambria"/>
                <a:cs typeface="Cambria"/>
              </a:rPr>
              <a:t>global</a:t>
            </a:r>
            <a:r>
              <a:rPr sz="1700" spc="75" dirty="0">
                <a:latin typeface="Cambria"/>
                <a:cs typeface="Cambria"/>
              </a:rPr>
              <a:t> and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local.</a:t>
            </a:r>
            <a:endParaRPr sz="17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70" dirty="0">
                <a:latin typeface="Cambria"/>
                <a:cs typeface="Cambria"/>
              </a:rPr>
              <a:t>However,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these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traditional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scopes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do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not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fit </a:t>
            </a:r>
            <a:r>
              <a:rPr sz="2000" spc="50" dirty="0">
                <a:latin typeface="Cambria"/>
                <a:cs typeface="Cambria"/>
              </a:rPr>
              <a:t>well</a:t>
            </a:r>
            <a:r>
              <a:rPr sz="2000" spc="75" dirty="0">
                <a:latin typeface="Cambria"/>
                <a:cs typeface="Cambria"/>
              </a:rPr>
              <a:t> with</a:t>
            </a:r>
            <a:endParaRPr sz="20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140" dirty="0">
                <a:latin typeface="Cambria"/>
                <a:cs typeface="Cambria"/>
              </a:rPr>
              <a:t>Java’s</a:t>
            </a:r>
            <a:r>
              <a:rPr sz="2000" spc="80" dirty="0">
                <a:latin typeface="Cambria"/>
                <a:cs typeface="Cambria"/>
              </a:rPr>
              <a:t> strict,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object-oriented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model.</a:t>
            </a:r>
            <a:endParaRPr sz="20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35" dirty="0">
                <a:latin typeface="Cambria"/>
                <a:cs typeface="Cambria"/>
              </a:rPr>
              <a:t>In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90" dirty="0">
                <a:latin typeface="Cambria"/>
                <a:cs typeface="Cambria"/>
              </a:rPr>
              <a:t>Java,</a:t>
            </a:r>
            <a:r>
              <a:rPr sz="2000" spc="80" dirty="0">
                <a:latin typeface="Cambria"/>
                <a:cs typeface="Cambria"/>
              </a:rPr>
              <a:t> 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two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major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scopes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are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40" dirty="0">
                <a:latin typeface="Cambria"/>
                <a:cs typeface="Cambria"/>
              </a:rPr>
              <a:t>those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defined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35" dirty="0">
                <a:latin typeface="Cambria"/>
                <a:cs typeface="Cambria"/>
              </a:rPr>
              <a:t>by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class</a:t>
            </a:r>
            <a:r>
              <a:rPr sz="1700" spc="75" dirty="0">
                <a:latin typeface="Cambria"/>
                <a:cs typeface="Cambria"/>
              </a:rPr>
              <a:t> and</a:t>
            </a:r>
            <a:endParaRPr sz="17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5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40" dirty="0">
                <a:latin typeface="Cambria"/>
                <a:cs typeface="Cambria"/>
              </a:rPr>
              <a:t>those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defined</a:t>
            </a:r>
            <a:r>
              <a:rPr sz="1700" spc="50" dirty="0">
                <a:latin typeface="Cambria"/>
                <a:cs typeface="Cambria"/>
              </a:rPr>
              <a:t> </a:t>
            </a:r>
            <a:r>
              <a:rPr sz="1700" spc="35" dirty="0">
                <a:latin typeface="Cambria"/>
                <a:cs typeface="Cambria"/>
              </a:rPr>
              <a:t>by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method.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2331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W</a:t>
            </a:r>
            <a:r>
              <a:rPr spc="300" dirty="0"/>
              <a:t>HEN</a:t>
            </a:r>
            <a:r>
              <a:rPr spc="290" dirty="0"/>
              <a:t> </a:t>
            </a:r>
            <a:r>
              <a:rPr spc="305" dirty="0"/>
              <a:t>CAN</a:t>
            </a:r>
            <a:r>
              <a:rPr spc="300" dirty="0"/>
              <a:t> </a:t>
            </a:r>
            <a:r>
              <a:rPr sz="3000" spc="5" dirty="0"/>
              <a:t>2</a:t>
            </a:r>
            <a:r>
              <a:rPr sz="3000" spc="165" dirty="0"/>
              <a:t> </a:t>
            </a:r>
            <a:r>
              <a:rPr spc="265" dirty="0"/>
              <a:t>VARIABLES</a:t>
            </a:r>
            <a:r>
              <a:rPr spc="360" dirty="0"/>
              <a:t> </a:t>
            </a:r>
            <a:r>
              <a:rPr spc="305" dirty="0"/>
              <a:t>HAVE</a:t>
            </a:r>
            <a:r>
              <a:rPr spc="320" dirty="0"/>
              <a:t> </a:t>
            </a:r>
            <a:r>
              <a:rPr spc="300" dirty="0"/>
              <a:t>SAME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6903084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>
                <a:solidFill>
                  <a:srgbClr val="565F6C"/>
                </a:solidFill>
                <a:latin typeface="Cambria"/>
                <a:cs typeface="Cambria"/>
              </a:rPr>
              <a:t>NAME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22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85" dirty="0">
                <a:latin typeface="Cambria"/>
                <a:cs typeface="Cambria"/>
              </a:rPr>
              <a:t>Instance</a:t>
            </a:r>
            <a:r>
              <a:rPr sz="2000" spc="75" dirty="0">
                <a:latin typeface="Cambria"/>
                <a:cs typeface="Cambria"/>
              </a:rPr>
              <a:t> variable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Local </a:t>
            </a:r>
            <a:r>
              <a:rPr sz="2000" spc="80" dirty="0"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85" dirty="0">
                <a:latin typeface="Cambria"/>
                <a:cs typeface="Cambria"/>
              </a:rPr>
              <a:t>Local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variable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 </a:t>
            </a:r>
            <a:r>
              <a:rPr sz="2000" spc="5" dirty="0">
                <a:latin typeface="Cambria"/>
                <a:cs typeface="Cambria"/>
              </a:rPr>
              <a:t>2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different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methods.</a:t>
            </a:r>
            <a:endParaRPr sz="20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5" dirty="0">
                <a:latin typeface="Cambria"/>
                <a:cs typeface="Cambria"/>
              </a:rPr>
              <a:t>2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Local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variables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same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but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only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after the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death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one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Local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194050"/>
          <a:ext cx="8229600" cy="290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2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10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Wrong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01">
                <a:tc>
                  <a:txBody>
                    <a:bodyPr/>
                    <a:lstStyle/>
                    <a:p>
                      <a:pPr marL="91440" marR="5073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35" dirty="0">
                          <a:latin typeface="Cambria"/>
                          <a:cs typeface="Cambria"/>
                        </a:rPr>
                        <a:t>public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void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calculateInterest(double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balance)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90" dirty="0">
                          <a:latin typeface="Cambria"/>
                          <a:cs typeface="Cambria"/>
                        </a:rPr>
                        <a:t>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ambria"/>
                          <a:cs typeface="Cambria"/>
                        </a:rPr>
                        <a:t>if(balance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&gt;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10000){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float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rest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0.05f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;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//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K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90" dirty="0">
                          <a:latin typeface="Cambria"/>
                          <a:cs typeface="Cambria"/>
                        </a:rPr>
                        <a:t>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float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rest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0.02f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;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//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K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15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35" dirty="0">
                          <a:latin typeface="Cambria"/>
                          <a:cs typeface="Cambria"/>
                        </a:rPr>
                        <a:t>public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void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calculateInterest(double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balance)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90" dirty="0">
                          <a:latin typeface="Cambria"/>
                          <a:cs typeface="Cambria"/>
                        </a:rPr>
                        <a:t>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2255" marR="2142490">
                        <a:lnSpc>
                          <a:spcPct val="100000"/>
                        </a:lnSpc>
                      </a:pPr>
                      <a:r>
                        <a:rPr sz="1600" spc="50" dirty="0">
                          <a:latin typeface="Cambria"/>
                          <a:cs typeface="Cambria"/>
                        </a:rPr>
                        <a:t>float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interest;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if(balance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&gt; 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10000){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float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rest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0.05f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;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//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il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error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90" dirty="0">
                          <a:latin typeface="Cambria"/>
                          <a:cs typeface="Cambria"/>
                        </a:rPr>
                        <a:t>{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rest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0.02f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;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//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K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}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5" y="3441572"/>
            <a:ext cx="1367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/>
              <a:t>A</a:t>
            </a:r>
            <a:r>
              <a:rPr spc="235" dirty="0"/>
              <a:t>R</a:t>
            </a:r>
            <a:r>
              <a:rPr spc="229" dirty="0"/>
              <a:t>R</a:t>
            </a:r>
            <a:r>
              <a:rPr spc="285" dirty="0"/>
              <a:t>AYS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388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0" dirty="0"/>
              <a:t>A</a:t>
            </a:r>
            <a:r>
              <a:rPr spc="260" dirty="0"/>
              <a:t>RRAY </a:t>
            </a:r>
            <a:r>
              <a:rPr sz="3000" spc="290" dirty="0"/>
              <a:t>A</a:t>
            </a:r>
            <a:r>
              <a:rPr spc="290" dirty="0"/>
              <a:t>GAIN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306309" cy="1581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What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“new”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keyword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during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array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creation.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Array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reference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type?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700" spc="35" dirty="0">
                <a:latin typeface="Cambria"/>
                <a:cs typeface="Cambria"/>
              </a:rPr>
              <a:t>int[]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sampleArray</a:t>
            </a:r>
            <a:r>
              <a:rPr sz="1700" spc="4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int[10];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8EF0-55D7-014B-AF48-9C8EF13EE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D794AE-7F19-717F-2A0A-98204757C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Object Oriented Programming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1FA4C-0696-0A5C-4E5B-22F149EC7DDD}"/>
              </a:ext>
            </a:extLst>
          </p:cNvPr>
          <p:cNvSpPr txBox="1"/>
          <p:nvPr/>
        </p:nvSpPr>
        <p:spPr>
          <a:xfrm>
            <a:off x="535940" y="1676400"/>
            <a:ext cx="83994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possible to map objects in the problem domain to those objects in the </a:t>
            </a:r>
            <a:br>
              <a:rPr lang="en-US" sz="2000" dirty="0"/>
            </a:br>
            <a:r>
              <a:rPr lang="en-US" sz="2000" dirty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hiding helps the programmer to build secure programs that cannot be </a:t>
            </a:r>
            <a:br>
              <a:rPr lang="en-US" sz="2000" dirty="0"/>
            </a:br>
            <a:r>
              <a:rPr lang="en-US" sz="2000" dirty="0"/>
              <a:t>invaded by code in other parts of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Through inheritance, we can eliminate the redundant code and extend the </a:t>
            </a:r>
            <a:br>
              <a:rPr lang="en-US" sz="2000" dirty="0"/>
            </a:br>
            <a:r>
              <a:rPr lang="en-US" sz="2000" dirty="0"/>
              <a:t>use of existing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possible to have multiple instances of an object to co-exist without</a:t>
            </a:r>
            <a:br>
              <a:rPr lang="en-US" sz="2000" dirty="0"/>
            </a:br>
            <a:r>
              <a:rPr lang="en-US" sz="2000" dirty="0"/>
              <a:t>any interference.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partition the work in a project based on objects.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2664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388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0" dirty="0"/>
              <a:t>A</a:t>
            </a:r>
            <a:r>
              <a:rPr spc="260" dirty="0"/>
              <a:t>RRAY </a:t>
            </a:r>
            <a:r>
              <a:rPr sz="3000" spc="290" dirty="0"/>
              <a:t>A</a:t>
            </a:r>
            <a:r>
              <a:rPr spc="290" dirty="0"/>
              <a:t>GAIN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306309" cy="1581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What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“new”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keyword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during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array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creation.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Array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reference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type?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700" spc="35" dirty="0">
                <a:latin typeface="Cambria"/>
                <a:cs typeface="Cambria"/>
              </a:rPr>
              <a:t>int[]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sampleArray</a:t>
            </a:r>
            <a:r>
              <a:rPr sz="1700" spc="4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int[10];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126" y="44958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525517"/>
            <a:ext cx="764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simpleArray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2491" y="4376420"/>
            <a:ext cx="2439035" cy="278130"/>
          </a:xfrm>
          <a:custGeom>
            <a:avLst/>
            <a:gdLst/>
            <a:ahLst/>
            <a:cxnLst/>
            <a:rect l="l" t="t" r="r" b="b"/>
            <a:pathLst>
              <a:path w="2439035" h="278129">
                <a:moveTo>
                  <a:pt x="2402319" y="40177"/>
                </a:moveTo>
                <a:lnTo>
                  <a:pt x="0" y="265429"/>
                </a:lnTo>
                <a:lnTo>
                  <a:pt x="1142" y="278129"/>
                </a:lnTo>
                <a:lnTo>
                  <a:pt x="2403729" y="52863"/>
                </a:lnTo>
                <a:lnTo>
                  <a:pt x="2413924" y="45574"/>
                </a:lnTo>
                <a:lnTo>
                  <a:pt x="2402319" y="40177"/>
                </a:lnTo>
                <a:close/>
              </a:path>
              <a:path w="2439035" h="278129">
                <a:moveTo>
                  <a:pt x="2427829" y="37972"/>
                </a:moveTo>
                <a:lnTo>
                  <a:pt x="2425826" y="37972"/>
                </a:lnTo>
                <a:lnTo>
                  <a:pt x="2427097" y="50672"/>
                </a:lnTo>
                <a:lnTo>
                  <a:pt x="2403729" y="52863"/>
                </a:lnTo>
                <a:lnTo>
                  <a:pt x="2351023" y="90550"/>
                </a:lnTo>
                <a:lnTo>
                  <a:pt x="2348230" y="92582"/>
                </a:lnTo>
                <a:lnTo>
                  <a:pt x="2347468" y="96519"/>
                </a:lnTo>
                <a:lnTo>
                  <a:pt x="2349626" y="99440"/>
                </a:lnTo>
                <a:lnTo>
                  <a:pt x="2351659" y="102234"/>
                </a:lnTo>
                <a:lnTo>
                  <a:pt x="2355596" y="102869"/>
                </a:lnTo>
                <a:lnTo>
                  <a:pt x="2358389" y="100837"/>
                </a:lnTo>
                <a:lnTo>
                  <a:pt x="2439035" y="43179"/>
                </a:lnTo>
                <a:lnTo>
                  <a:pt x="2427829" y="37972"/>
                </a:lnTo>
                <a:close/>
              </a:path>
              <a:path w="2439035" h="278129">
                <a:moveTo>
                  <a:pt x="2413924" y="45574"/>
                </a:moveTo>
                <a:lnTo>
                  <a:pt x="2403729" y="52863"/>
                </a:lnTo>
                <a:lnTo>
                  <a:pt x="2427097" y="50672"/>
                </a:lnTo>
                <a:lnTo>
                  <a:pt x="2427046" y="50164"/>
                </a:lnTo>
                <a:lnTo>
                  <a:pt x="2423795" y="50164"/>
                </a:lnTo>
                <a:lnTo>
                  <a:pt x="2413924" y="45574"/>
                </a:lnTo>
                <a:close/>
              </a:path>
              <a:path w="2439035" h="278129">
                <a:moveTo>
                  <a:pt x="2422779" y="39242"/>
                </a:moveTo>
                <a:lnTo>
                  <a:pt x="2413924" y="45574"/>
                </a:lnTo>
                <a:lnTo>
                  <a:pt x="2423795" y="50164"/>
                </a:lnTo>
                <a:lnTo>
                  <a:pt x="2422779" y="39242"/>
                </a:lnTo>
                <a:close/>
              </a:path>
              <a:path w="2439035" h="278129">
                <a:moveTo>
                  <a:pt x="2425953" y="39242"/>
                </a:moveTo>
                <a:lnTo>
                  <a:pt x="2422779" y="39242"/>
                </a:lnTo>
                <a:lnTo>
                  <a:pt x="2423795" y="50164"/>
                </a:lnTo>
                <a:lnTo>
                  <a:pt x="2427046" y="50164"/>
                </a:lnTo>
                <a:lnTo>
                  <a:pt x="2425953" y="39242"/>
                </a:lnTo>
                <a:close/>
              </a:path>
              <a:path w="2439035" h="278129">
                <a:moveTo>
                  <a:pt x="2425826" y="37972"/>
                </a:moveTo>
                <a:lnTo>
                  <a:pt x="2402319" y="40177"/>
                </a:lnTo>
                <a:lnTo>
                  <a:pt x="2413924" y="45574"/>
                </a:lnTo>
                <a:lnTo>
                  <a:pt x="2422779" y="39242"/>
                </a:lnTo>
                <a:lnTo>
                  <a:pt x="2425953" y="39242"/>
                </a:lnTo>
                <a:lnTo>
                  <a:pt x="2425826" y="37972"/>
                </a:lnTo>
                <a:close/>
              </a:path>
              <a:path w="2439035" h="278129">
                <a:moveTo>
                  <a:pt x="2345944" y="0"/>
                </a:moveTo>
                <a:lnTo>
                  <a:pt x="2342134" y="1396"/>
                </a:lnTo>
                <a:lnTo>
                  <a:pt x="2340736" y="4571"/>
                </a:lnTo>
                <a:lnTo>
                  <a:pt x="2339212" y="7746"/>
                </a:lnTo>
                <a:lnTo>
                  <a:pt x="2340610" y="11429"/>
                </a:lnTo>
                <a:lnTo>
                  <a:pt x="2343785" y="12953"/>
                </a:lnTo>
                <a:lnTo>
                  <a:pt x="2402319" y="40177"/>
                </a:lnTo>
                <a:lnTo>
                  <a:pt x="2425826" y="37972"/>
                </a:lnTo>
                <a:lnTo>
                  <a:pt x="2427829" y="37972"/>
                </a:lnTo>
                <a:lnTo>
                  <a:pt x="2349119" y="1396"/>
                </a:lnTo>
                <a:lnTo>
                  <a:pt x="2345944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62626" y="3416300"/>
          <a:ext cx="12954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235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92075">
                        <a:lnSpc>
                          <a:spcPts val="1410"/>
                        </a:lnSpc>
                        <a:spcBef>
                          <a:spcPts val="46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075">
                        <a:lnSpc>
                          <a:spcPts val="131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785229" y="3301466"/>
            <a:ext cx="125095" cy="605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029" y="5220004"/>
            <a:ext cx="125095" cy="605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388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0" dirty="0"/>
              <a:t>A</a:t>
            </a:r>
            <a:r>
              <a:rPr spc="260" dirty="0"/>
              <a:t>RRAY </a:t>
            </a:r>
            <a:r>
              <a:rPr sz="3000" spc="290" dirty="0"/>
              <a:t>A</a:t>
            </a:r>
            <a:r>
              <a:rPr spc="290" dirty="0"/>
              <a:t>GAIN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1675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array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created,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element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0" dirty="0">
                <a:latin typeface="Cambria"/>
                <a:cs typeface="Cambria"/>
              </a:rPr>
              <a:t>initialized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default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value.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What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initial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each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element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arrays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below.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45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35" dirty="0">
                <a:latin typeface="Cambria"/>
                <a:cs typeface="Cambria"/>
              </a:rPr>
              <a:t>int[]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sampleArray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int[10];</a:t>
            </a:r>
            <a:endParaRPr sz="18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34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60" dirty="0">
                <a:latin typeface="Cambria"/>
                <a:cs typeface="Cambria"/>
              </a:rPr>
              <a:t>Student[]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students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Student[10];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28901"/>
            <a:ext cx="63398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90" dirty="0">
                <a:latin typeface="Cambria"/>
                <a:cs typeface="Cambria"/>
              </a:rPr>
              <a:t>Student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student</a:t>
            </a:r>
            <a:r>
              <a:rPr sz="1700" spc="6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Student(“Rashid”,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10" dirty="0">
                <a:latin typeface="Cambria"/>
                <a:cs typeface="Cambria"/>
              </a:rPr>
              <a:t>“</a:t>
            </a:r>
            <a:r>
              <a:rPr sz="1600" spc="10" dirty="0">
                <a:latin typeface="Cambria"/>
                <a:cs typeface="Cambria"/>
              </a:rPr>
              <a:t>011153001”,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3.0f,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50)</a:t>
            </a:r>
            <a:r>
              <a:rPr sz="1700" b="1" spc="-20" dirty="0">
                <a:latin typeface="Cambria"/>
                <a:cs typeface="Cambria"/>
              </a:rPr>
              <a:t>;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3839336"/>
            <a:ext cx="6663690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Cambria"/>
                <a:cs typeface="Cambria"/>
              </a:rPr>
              <a:t>What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value </a:t>
            </a:r>
            <a:r>
              <a:rPr sz="2000" spc="65" dirty="0">
                <a:latin typeface="Cambria"/>
                <a:cs typeface="Cambria"/>
              </a:rPr>
              <a:t>will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get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when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access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following</a:t>
            </a:r>
            <a:endParaRPr sz="20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2000" spc="75" dirty="0">
                <a:latin typeface="Cambria"/>
                <a:cs typeface="Cambria"/>
              </a:rPr>
              <a:t>attributes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student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reference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variable/object.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student.name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student.id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student.cgpa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student.creditCompleted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98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</a:t>
            </a:r>
            <a:r>
              <a:rPr spc="330" dirty="0"/>
              <a:t> </a:t>
            </a:r>
            <a:r>
              <a:rPr sz="3000" spc="280" dirty="0"/>
              <a:t>T</a:t>
            </a:r>
            <a:r>
              <a:rPr spc="280" dirty="0"/>
              <a:t>YPE</a:t>
            </a:r>
            <a:r>
              <a:rPr spc="290" dirty="0"/>
              <a:t> </a:t>
            </a:r>
            <a:r>
              <a:rPr spc="215" dirty="0"/>
              <a:t>WITH</a:t>
            </a:r>
            <a:r>
              <a:rPr spc="290" dirty="0"/>
              <a:t> </a:t>
            </a:r>
            <a:r>
              <a:rPr sz="3000" spc="295" dirty="0"/>
              <a:t>N</a:t>
            </a:r>
            <a:r>
              <a:rPr spc="295" dirty="0"/>
              <a:t>OT</a:t>
            </a:r>
            <a:r>
              <a:rPr spc="275" dirty="0"/>
              <a:t> </a:t>
            </a:r>
            <a:r>
              <a:rPr sz="3000" spc="355" dirty="0"/>
              <a:t>N</a:t>
            </a:r>
            <a:r>
              <a:rPr spc="355" dirty="0"/>
              <a:t>ULL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590800" y="25146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5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7417" y="2543683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st</a:t>
            </a:r>
            <a:r>
              <a:rPr sz="1200" spc="5" dirty="0">
                <a:latin typeface="Arial MT"/>
                <a:cs typeface="Arial MT"/>
              </a:rPr>
              <a:t>u</a:t>
            </a:r>
            <a:r>
              <a:rPr sz="1200" spc="-5" dirty="0">
                <a:latin typeface="Arial MT"/>
                <a:cs typeface="Arial MT"/>
              </a:rPr>
              <a:t>den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165" y="2395220"/>
            <a:ext cx="2439035" cy="278130"/>
          </a:xfrm>
          <a:custGeom>
            <a:avLst/>
            <a:gdLst/>
            <a:ahLst/>
            <a:cxnLst/>
            <a:rect l="l" t="t" r="r" b="b"/>
            <a:pathLst>
              <a:path w="2439035" h="278130">
                <a:moveTo>
                  <a:pt x="2402340" y="40186"/>
                </a:moveTo>
                <a:lnTo>
                  <a:pt x="0" y="265429"/>
                </a:lnTo>
                <a:lnTo>
                  <a:pt x="1270" y="278129"/>
                </a:lnTo>
                <a:lnTo>
                  <a:pt x="2403768" y="52860"/>
                </a:lnTo>
                <a:lnTo>
                  <a:pt x="2413933" y="45578"/>
                </a:lnTo>
                <a:lnTo>
                  <a:pt x="2402340" y="40186"/>
                </a:lnTo>
                <a:close/>
              </a:path>
              <a:path w="2439035" h="278130">
                <a:moveTo>
                  <a:pt x="2427829" y="37972"/>
                </a:moveTo>
                <a:lnTo>
                  <a:pt x="2425954" y="37972"/>
                </a:lnTo>
                <a:lnTo>
                  <a:pt x="2427097" y="50672"/>
                </a:lnTo>
                <a:lnTo>
                  <a:pt x="2403768" y="52860"/>
                </a:lnTo>
                <a:lnTo>
                  <a:pt x="2351151" y="90550"/>
                </a:lnTo>
                <a:lnTo>
                  <a:pt x="2348230" y="92582"/>
                </a:lnTo>
                <a:lnTo>
                  <a:pt x="2347595" y="96519"/>
                </a:lnTo>
                <a:lnTo>
                  <a:pt x="2349627" y="99440"/>
                </a:lnTo>
                <a:lnTo>
                  <a:pt x="2351659" y="102234"/>
                </a:lnTo>
                <a:lnTo>
                  <a:pt x="2355596" y="102869"/>
                </a:lnTo>
                <a:lnTo>
                  <a:pt x="2358517" y="100837"/>
                </a:lnTo>
                <a:lnTo>
                  <a:pt x="2439035" y="43179"/>
                </a:lnTo>
                <a:lnTo>
                  <a:pt x="2427829" y="37972"/>
                </a:lnTo>
                <a:close/>
              </a:path>
              <a:path w="2439035" h="278130">
                <a:moveTo>
                  <a:pt x="2413933" y="45578"/>
                </a:moveTo>
                <a:lnTo>
                  <a:pt x="2403768" y="52860"/>
                </a:lnTo>
                <a:lnTo>
                  <a:pt x="2427097" y="50672"/>
                </a:lnTo>
                <a:lnTo>
                  <a:pt x="2427051" y="50164"/>
                </a:lnTo>
                <a:lnTo>
                  <a:pt x="2423795" y="50164"/>
                </a:lnTo>
                <a:lnTo>
                  <a:pt x="2413933" y="45578"/>
                </a:lnTo>
                <a:close/>
              </a:path>
              <a:path w="2439035" h="278130">
                <a:moveTo>
                  <a:pt x="2422779" y="39242"/>
                </a:moveTo>
                <a:lnTo>
                  <a:pt x="2413933" y="45578"/>
                </a:lnTo>
                <a:lnTo>
                  <a:pt x="2423795" y="50164"/>
                </a:lnTo>
                <a:lnTo>
                  <a:pt x="2422779" y="39242"/>
                </a:lnTo>
                <a:close/>
              </a:path>
              <a:path w="2439035" h="278130">
                <a:moveTo>
                  <a:pt x="2426068" y="39242"/>
                </a:moveTo>
                <a:lnTo>
                  <a:pt x="2422779" y="39242"/>
                </a:lnTo>
                <a:lnTo>
                  <a:pt x="2423795" y="50164"/>
                </a:lnTo>
                <a:lnTo>
                  <a:pt x="2427051" y="50164"/>
                </a:lnTo>
                <a:lnTo>
                  <a:pt x="2426068" y="39242"/>
                </a:lnTo>
                <a:close/>
              </a:path>
              <a:path w="2439035" h="278130">
                <a:moveTo>
                  <a:pt x="2425954" y="37972"/>
                </a:moveTo>
                <a:lnTo>
                  <a:pt x="2402340" y="40186"/>
                </a:lnTo>
                <a:lnTo>
                  <a:pt x="2413933" y="45578"/>
                </a:lnTo>
                <a:lnTo>
                  <a:pt x="2422779" y="39242"/>
                </a:lnTo>
                <a:lnTo>
                  <a:pt x="2426068" y="39242"/>
                </a:lnTo>
                <a:lnTo>
                  <a:pt x="2425954" y="37972"/>
                </a:lnTo>
                <a:close/>
              </a:path>
              <a:path w="2439035" h="278130">
                <a:moveTo>
                  <a:pt x="2345944" y="0"/>
                </a:moveTo>
                <a:lnTo>
                  <a:pt x="2342261" y="1396"/>
                </a:lnTo>
                <a:lnTo>
                  <a:pt x="2339213" y="7746"/>
                </a:lnTo>
                <a:lnTo>
                  <a:pt x="2340610" y="11429"/>
                </a:lnTo>
                <a:lnTo>
                  <a:pt x="2343785" y="12953"/>
                </a:lnTo>
                <a:lnTo>
                  <a:pt x="2402340" y="40186"/>
                </a:lnTo>
                <a:lnTo>
                  <a:pt x="2425954" y="37972"/>
                </a:lnTo>
                <a:lnTo>
                  <a:pt x="2427829" y="37972"/>
                </a:lnTo>
                <a:lnTo>
                  <a:pt x="2349119" y="1396"/>
                </a:lnTo>
                <a:lnTo>
                  <a:pt x="2345944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0" y="2362200"/>
            <a:ext cx="1905000" cy="9144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2075" marR="730250">
              <a:lnSpc>
                <a:spcPct val="100000"/>
              </a:lnSpc>
              <a:spcBef>
                <a:spcPts val="700"/>
              </a:spcBef>
            </a:pPr>
            <a:r>
              <a:rPr sz="1200" spc="55" dirty="0">
                <a:latin typeface="Cambria"/>
                <a:cs typeface="Cambria"/>
              </a:rPr>
              <a:t>name </a:t>
            </a:r>
            <a:r>
              <a:rPr sz="1200" spc="60" dirty="0">
                <a:latin typeface="Cambria"/>
                <a:cs typeface="Cambria"/>
              </a:rPr>
              <a:t>= Rashid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011153001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cgpa=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3.0f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creaditCompleted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50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28901"/>
            <a:ext cx="23634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90" dirty="0">
                <a:latin typeface="Cambria"/>
                <a:cs typeface="Cambria"/>
              </a:rPr>
              <a:t>Student</a:t>
            </a:r>
            <a:r>
              <a:rPr sz="1700" spc="6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student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75" dirty="0">
                <a:latin typeface="Cambria"/>
                <a:cs typeface="Cambria"/>
              </a:rPr>
              <a:t> null;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3488816"/>
            <a:ext cx="6663690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Cambria"/>
                <a:cs typeface="Cambria"/>
              </a:rPr>
              <a:t>What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value </a:t>
            </a:r>
            <a:r>
              <a:rPr sz="2000" spc="65" dirty="0">
                <a:latin typeface="Cambria"/>
                <a:cs typeface="Cambria"/>
              </a:rPr>
              <a:t>will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get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when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access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following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attributes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student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reference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variable/object.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student.name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student.id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student.cgpa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student.creditCompleted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07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 </a:t>
            </a:r>
            <a:r>
              <a:rPr sz="3000" spc="280" dirty="0"/>
              <a:t>T</a:t>
            </a:r>
            <a:r>
              <a:rPr spc="280" dirty="0"/>
              <a:t>YPE </a:t>
            </a:r>
            <a:r>
              <a:rPr spc="215" dirty="0"/>
              <a:t>WITH</a:t>
            </a:r>
            <a:r>
              <a:rPr spc="285" dirty="0"/>
              <a:t> </a:t>
            </a:r>
            <a:r>
              <a:rPr spc="335" dirty="0"/>
              <a:t>NULL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667000" y="22860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400" spc="65" dirty="0">
                <a:latin typeface="Cambria"/>
                <a:cs typeface="Cambria"/>
              </a:rPr>
              <a:t>null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315083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st</a:t>
            </a:r>
            <a:r>
              <a:rPr sz="1200" spc="5" dirty="0">
                <a:latin typeface="Arial MT"/>
                <a:cs typeface="Arial MT"/>
              </a:rPr>
              <a:t>u</a:t>
            </a:r>
            <a:r>
              <a:rPr sz="1200" spc="-5" dirty="0">
                <a:latin typeface="Arial MT"/>
                <a:cs typeface="Arial MT"/>
              </a:rPr>
              <a:t>den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07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 </a:t>
            </a:r>
            <a:r>
              <a:rPr sz="3000" spc="280" dirty="0"/>
              <a:t>T</a:t>
            </a:r>
            <a:r>
              <a:rPr spc="280" dirty="0"/>
              <a:t>YPE </a:t>
            </a:r>
            <a:r>
              <a:rPr spc="215" dirty="0"/>
              <a:t>WITH</a:t>
            </a:r>
            <a:r>
              <a:rPr spc="285" dirty="0"/>
              <a:t> </a:t>
            </a:r>
            <a:r>
              <a:rPr spc="335" dirty="0"/>
              <a:t>NULL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684009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cant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member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via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reference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85" dirty="0">
                <a:latin typeface="Cambria"/>
                <a:cs typeface="Cambria"/>
              </a:rPr>
              <a:t>variable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when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no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created.</a:t>
            </a:r>
            <a:endParaRPr sz="2400">
              <a:latin typeface="Cambria"/>
              <a:cs typeface="Cambria"/>
            </a:endParaRPr>
          </a:p>
          <a:p>
            <a:pPr marL="285115" marR="172402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Accessing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member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throw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NullPointerException.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29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</a:t>
            </a:r>
            <a:r>
              <a:rPr spc="310" dirty="0"/>
              <a:t> </a:t>
            </a:r>
            <a:r>
              <a:rPr sz="3000" spc="280" dirty="0"/>
              <a:t>T</a:t>
            </a:r>
            <a:r>
              <a:rPr spc="280" dirty="0"/>
              <a:t>YPE</a:t>
            </a:r>
            <a:r>
              <a:rPr spc="270" dirty="0"/>
              <a:t> </a:t>
            </a:r>
            <a:r>
              <a:rPr sz="3000" spc="260" dirty="0"/>
              <a:t>A</a:t>
            </a:r>
            <a:r>
              <a:rPr spc="260" dirty="0"/>
              <a:t>RRAY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222490" cy="1553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Example</a:t>
            </a:r>
            <a:endParaRPr sz="2400">
              <a:latin typeface="Cambria"/>
              <a:cs typeface="Cambria"/>
            </a:endParaRPr>
          </a:p>
          <a:p>
            <a:pPr marL="454659">
              <a:lnSpc>
                <a:spcPct val="100000"/>
              </a:lnSpc>
              <a:spcBef>
                <a:spcPts val="505"/>
              </a:spcBef>
            </a:pPr>
            <a:r>
              <a:rPr sz="2100" spc="75" dirty="0">
                <a:latin typeface="Cambria"/>
                <a:cs typeface="Cambria"/>
              </a:rPr>
              <a:t>Student[]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students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=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new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Student[3];</a:t>
            </a:r>
            <a:endParaRPr sz="2100">
              <a:latin typeface="Cambria"/>
              <a:cs typeface="Cambria"/>
            </a:endParaRPr>
          </a:p>
          <a:p>
            <a:pPr marL="652780" marR="5080" indent="-198755">
              <a:lnSpc>
                <a:spcPct val="100000"/>
              </a:lnSpc>
              <a:spcBef>
                <a:spcPts val="505"/>
              </a:spcBef>
            </a:pPr>
            <a:r>
              <a:rPr sz="2100" spc="65" dirty="0">
                <a:latin typeface="Cambria"/>
                <a:cs typeface="Cambria"/>
              </a:rPr>
              <a:t>System.out.println(students[0].cgpa);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-450" dirty="0">
                <a:latin typeface="Cambria"/>
                <a:cs typeface="Cambria"/>
              </a:rPr>
              <a:t>//</a:t>
            </a:r>
            <a:r>
              <a:rPr sz="2100" spc="-44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What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would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output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this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line.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7725" y="4267200"/>
            <a:ext cx="1049655" cy="304800"/>
          </a:xfrm>
          <a:custGeom>
            <a:avLst/>
            <a:gdLst/>
            <a:ahLst/>
            <a:cxnLst/>
            <a:rect l="l" t="t" r="r" b="b"/>
            <a:pathLst>
              <a:path w="1049655" h="304800">
                <a:moveTo>
                  <a:pt x="0" y="304800"/>
                </a:moveTo>
                <a:lnTo>
                  <a:pt x="1049337" y="304800"/>
                </a:lnTo>
                <a:lnTo>
                  <a:pt x="10493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7520" y="4298441"/>
            <a:ext cx="789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566" y="4295394"/>
            <a:ext cx="699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studen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89910" y="4151884"/>
            <a:ext cx="1659889" cy="274320"/>
          </a:xfrm>
          <a:custGeom>
            <a:avLst/>
            <a:gdLst/>
            <a:ahLst/>
            <a:cxnLst/>
            <a:rect l="l" t="t" r="r" b="b"/>
            <a:pathLst>
              <a:path w="1659889" h="274320">
                <a:moveTo>
                  <a:pt x="1623171" y="37765"/>
                </a:moveTo>
                <a:lnTo>
                  <a:pt x="0" y="261366"/>
                </a:lnTo>
                <a:lnTo>
                  <a:pt x="1777" y="274066"/>
                </a:lnTo>
                <a:lnTo>
                  <a:pt x="1625019" y="50313"/>
                </a:lnTo>
                <a:lnTo>
                  <a:pt x="1634864" y="42592"/>
                </a:lnTo>
                <a:lnTo>
                  <a:pt x="1623171" y="37765"/>
                </a:lnTo>
                <a:close/>
              </a:path>
              <a:path w="1659889" h="274320">
                <a:moveTo>
                  <a:pt x="1648812" y="34544"/>
                </a:moveTo>
                <a:lnTo>
                  <a:pt x="1646554" y="34544"/>
                </a:lnTo>
                <a:lnTo>
                  <a:pt x="1648205" y="47117"/>
                </a:lnTo>
                <a:lnTo>
                  <a:pt x="1625019" y="50313"/>
                </a:lnTo>
                <a:lnTo>
                  <a:pt x="1574038" y="90297"/>
                </a:lnTo>
                <a:lnTo>
                  <a:pt x="1571243" y="92456"/>
                </a:lnTo>
                <a:lnTo>
                  <a:pt x="1570736" y="96393"/>
                </a:lnTo>
                <a:lnTo>
                  <a:pt x="1572894" y="99187"/>
                </a:lnTo>
                <a:lnTo>
                  <a:pt x="1575180" y="101981"/>
                </a:lnTo>
                <a:lnTo>
                  <a:pt x="1579117" y="102489"/>
                </a:lnTo>
                <a:lnTo>
                  <a:pt x="1581912" y="100203"/>
                </a:lnTo>
                <a:lnTo>
                  <a:pt x="1659889" y="39116"/>
                </a:lnTo>
                <a:lnTo>
                  <a:pt x="1648812" y="34544"/>
                </a:lnTo>
                <a:close/>
              </a:path>
              <a:path w="1659889" h="274320">
                <a:moveTo>
                  <a:pt x="1634864" y="42592"/>
                </a:moveTo>
                <a:lnTo>
                  <a:pt x="1625019" y="50313"/>
                </a:lnTo>
                <a:lnTo>
                  <a:pt x="1648205" y="47117"/>
                </a:lnTo>
                <a:lnTo>
                  <a:pt x="1648155" y="46736"/>
                </a:lnTo>
                <a:lnTo>
                  <a:pt x="1644903" y="46736"/>
                </a:lnTo>
                <a:lnTo>
                  <a:pt x="1634864" y="42592"/>
                </a:lnTo>
                <a:close/>
              </a:path>
              <a:path w="1659889" h="274320">
                <a:moveTo>
                  <a:pt x="1643506" y="35814"/>
                </a:moveTo>
                <a:lnTo>
                  <a:pt x="1634864" y="42592"/>
                </a:lnTo>
                <a:lnTo>
                  <a:pt x="1644903" y="46736"/>
                </a:lnTo>
                <a:lnTo>
                  <a:pt x="1643506" y="35814"/>
                </a:lnTo>
                <a:close/>
              </a:path>
              <a:path w="1659889" h="274320">
                <a:moveTo>
                  <a:pt x="1646721" y="35814"/>
                </a:moveTo>
                <a:lnTo>
                  <a:pt x="1643506" y="35814"/>
                </a:lnTo>
                <a:lnTo>
                  <a:pt x="1644903" y="46736"/>
                </a:lnTo>
                <a:lnTo>
                  <a:pt x="1648155" y="46736"/>
                </a:lnTo>
                <a:lnTo>
                  <a:pt x="1646721" y="35814"/>
                </a:lnTo>
                <a:close/>
              </a:path>
              <a:path w="1659889" h="274320">
                <a:moveTo>
                  <a:pt x="1646554" y="34544"/>
                </a:moveTo>
                <a:lnTo>
                  <a:pt x="1623171" y="37765"/>
                </a:lnTo>
                <a:lnTo>
                  <a:pt x="1634864" y="42592"/>
                </a:lnTo>
                <a:lnTo>
                  <a:pt x="1643506" y="35814"/>
                </a:lnTo>
                <a:lnTo>
                  <a:pt x="1646721" y="35814"/>
                </a:lnTo>
                <a:lnTo>
                  <a:pt x="1646554" y="34544"/>
                </a:lnTo>
                <a:close/>
              </a:path>
              <a:path w="1659889" h="274320">
                <a:moveTo>
                  <a:pt x="1565021" y="0"/>
                </a:moveTo>
                <a:lnTo>
                  <a:pt x="1561338" y="1524"/>
                </a:lnTo>
                <a:lnTo>
                  <a:pt x="1559940" y="4826"/>
                </a:lnTo>
                <a:lnTo>
                  <a:pt x="1558671" y="8001"/>
                </a:lnTo>
                <a:lnTo>
                  <a:pt x="1560194" y="11684"/>
                </a:lnTo>
                <a:lnTo>
                  <a:pt x="1563369" y="13081"/>
                </a:lnTo>
                <a:lnTo>
                  <a:pt x="1623171" y="37765"/>
                </a:lnTo>
                <a:lnTo>
                  <a:pt x="1646554" y="34544"/>
                </a:lnTo>
                <a:lnTo>
                  <a:pt x="1648812" y="34544"/>
                </a:lnTo>
                <a:lnTo>
                  <a:pt x="1568196" y="1270"/>
                </a:lnTo>
                <a:lnTo>
                  <a:pt x="1565021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54500" y="3873500"/>
          <a:ext cx="1295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29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5" dirty="0"/>
              <a:t>R</a:t>
            </a:r>
            <a:r>
              <a:rPr spc="325" dirty="0"/>
              <a:t>EFERENCE</a:t>
            </a:r>
            <a:r>
              <a:rPr spc="310" dirty="0"/>
              <a:t> </a:t>
            </a:r>
            <a:r>
              <a:rPr sz="3000" spc="280" dirty="0"/>
              <a:t>T</a:t>
            </a:r>
            <a:r>
              <a:rPr spc="280" dirty="0"/>
              <a:t>YPE</a:t>
            </a:r>
            <a:r>
              <a:rPr spc="270" dirty="0"/>
              <a:t> </a:t>
            </a:r>
            <a:r>
              <a:rPr sz="3000" spc="260" dirty="0"/>
              <a:t>A</a:t>
            </a:r>
            <a:r>
              <a:rPr spc="260" dirty="0"/>
              <a:t>RRAY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358"/>
            <a:ext cx="6814820" cy="217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0" dirty="0">
                <a:latin typeface="Cambria"/>
                <a:cs typeface="Cambria"/>
              </a:rPr>
              <a:t>Need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initialize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element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before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accessing.</a:t>
            </a:r>
            <a:endParaRPr sz="20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marL="449580" algn="just">
              <a:lnSpc>
                <a:spcPct val="100000"/>
              </a:lnSpc>
              <a:spcBef>
                <a:spcPts val="1080"/>
              </a:spcBef>
            </a:pPr>
            <a:r>
              <a:rPr sz="1400" spc="50" dirty="0">
                <a:latin typeface="Cambria"/>
                <a:cs typeface="Cambria"/>
              </a:rPr>
              <a:t>Student[]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students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new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Student[3];</a:t>
            </a:r>
            <a:endParaRPr sz="1400">
              <a:latin typeface="Cambria"/>
              <a:cs typeface="Cambria"/>
            </a:endParaRPr>
          </a:p>
          <a:p>
            <a:pPr marL="428625" marR="1494790" algn="just">
              <a:lnSpc>
                <a:spcPct val="120100"/>
              </a:lnSpc>
              <a:spcBef>
                <a:spcPts val="130"/>
              </a:spcBef>
            </a:pPr>
            <a:r>
              <a:rPr sz="1400" spc="35" dirty="0">
                <a:latin typeface="Cambria"/>
                <a:cs typeface="Cambria"/>
              </a:rPr>
              <a:t>students[0]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30" dirty="0">
                <a:latin typeface="Cambria"/>
                <a:cs typeface="Cambria"/>
              </a:rPr>
              <a:t>new </a:t>
            </a:r>
            <a:r>
              <a:rPr sz="1400" spc="60" dirty="0">
                <a:latin typeface="Cambria"/>
                <a:cs typeface="Cambria"/>
              </a:rPr>
              <a:t>Student(“Rashid”, </a:t>
            </a:r>
            <a:r>
              <a:rPr sz="1400" spc="10" dirty="0">
                <a:latin typeface="Cambria"/>
                <a:cs typeface="Cambria"/>
              </a:rPr>
              <a:t>“011153001”, </a:t>
            </a:r>
            <a:r>
              <a:rPr sz="1400" spc="45" dirty="0">
                <a:latin typeface="Cambria"/>
                <a:cs typeface="Cambria"/>
              </a:rPr>
              <a:t>3.0f, </a:t>
            </a:r>
            <a:r>
              <a:rPr sz="1400" spc="-15" dirty="0">
                <a:latin typeface="Cambria"/>
                <a:cs typeface="Cambria"/>
              </a:rPr>
              <a:t>50)</a:t>
            </a:r>
            <a:r>
              <a:rPr sz="1400" b="1" spc="-15" dirty="0">
                <a:latin typeface="Cambria"/>
                <a:cs typeface="Cambria"/>
              </a:rPr>
              <a:t>; </a:t>
            </a:r>
            <a:r>
              <a:rPr sz="1400" b="1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students[1] </a:t>
            </a:r>
            <a:r>
              <a:rPr sz="1400" spc="75" dirty="0">
                <a:latin typeface="Cambria"/>
                <a:cs typeface="Cambria"/>
              </a:rPr>
              <a:t>= </a:t>
            </a:r>
            <a:r>
              <a:rPr sz="1400" spc="30" dirty="0">
                <a:latin typeface="Cambria"/>
                <a:cs typeface="Cambria"/>
              </a:rPr>
              <a:t>new </a:t>
            </a:r>
            <a:r>
              <a:rPr sz="1400" spc="60" dirty="0">
                <a:latin typeface="Cambria"/>
                <a:cs typeface="Cambria"/>
              </a:rPr>
              <a:t>Student(“Zaman”, </a:t>
            </a:r>
            <a:r>
              <a:rPr sz="1400" spc="10" dirty="0">
                <a:latin typeface="Cambria"/>
                <a:cs typeface="Cambria"/>
              </a:rPr>
              <a:t>“011153021”, </a:t>
            </a:r>
            <a:r>
              <a:rPr sz="1400" spc="45" dirty="0">
                <a:latin typeface="Cambria"/>
                <a:cs typeface="Cambria"/>
              </a:rPr>
              <a:t>3.0f, </a:t>
            </a:r>
            <a:r>
              <a:rPr sz="1400" spc="-15" dirty="0">
                <a:latin typeface="Cambria"/>
                <a:cs typeface="Cambria"/>
              </a:rPr>
              <a:t>50)</a:t>
            </a:r>
            <a:r>
              <a:rPr sz="1400" b="1" spc="-15" dirty="0">
                <a:latin typeface="Cambria"/>
                <a:cs typeface="Cambria"/>
              </a:rPr>
              <a:t>; </a:t>
            </a:r>
            <a:r>
              <a:rPr sz="1400" b="1" spc="-1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students[2]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new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Student(“Lubna”,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“011153031”,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3.5f, </a:t>
            </a:r>
            <a:r>
              <a:rPr sz="1400" spc="-15" dirty="0">
                <a:latin typeface="Cambria"/>
                <a:cs typeface="Cambria"/>
              </a:rPr>
              <a:t>50)</a:t>
            </a:r>
            <a:r>
              <a:rPr sz="1400" b="1" spc="-15" dirty="0">
                <a:latin typeface="Cambria"/>
                <a:cs typeface="Cambria"/>
              </a:rPr>
              <a:t>;</a:t>
            </a:r>
            <a:endParaRPr sz="1400">
              <a:latin typeface="Cambria"/>
              <a:cs typeface="Cambria"/>
            </a:endParaRPr>
          </a:p>
          <a:p>
            <a:pPr marL="428625" algn="just">
              <a:lnSpc>
                <a:spcPct val="100000"/>
              </a:lnSpc>
              <a:spcBef>
                <a:spcPts val="335"/>
              </a:spcBef>
            </a:pPr>
            <a:r>
              <a:rPr sz="1400" spc="40" dirty="0">
                <a:latin typeface="Cambria"/>
                <a:cs typeface="Cambria"/>
              </a:rPr>
              <a:t>System.out.println(students[0].cgpa); </a:t>
            </a:r>
            <a:r>
              <a:rPr sz="1400" spc="-300" dirty="0">
                <a:latin typeface="Cambria"/>
                <a:cs typeface="Cambria"/>
              </a:rPr>
              <a:t>//</a:t>
            </a:r>
            <a:r>
              <a:rPr sz="1400" spc="-6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What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would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be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the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output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this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line.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4125" y="5029200"/>
            <a:ext cx="1049655" cy="304800"/>
          </a:xfrm>
          <a:custGeom>
            <a:avLst/>
            <a:gdLst/>
            <a:ahLst/>
            <a:cxnLst/>
            <a:rect l="l" t="t" r="r" b="b"/>
            <a:pathLst>
              <a:path w="1049655" h="304800">
                <a:moveTo>
                  <a:pt x="0" y="304800"/>
                </a:moveTo>
                <a:lnTo>
                  <a:pt x="1049337" y="304800"/>
                </a:lnTo>
                <a:lnTo>
                  <a:pt x="104933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3919" y="5060441"/>
            <a:ext cx="789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057394"/>
            <a:ext cx="699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studen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5548" y="4774438"/>
            <a:ext cx="1373505" cy="413384"/>
          </a:xfrm>
          <a:custGeom>
            <a:avLst/>
            <a:gdLst/>
            <a:ahLst/>
            <a:cxnLst/>
            <a:rect l="l" t="t" r="r" b="b"/>
            <a:pathLst>
              <a:path w="1373504" h="413385">
                <a:moveTo>
                  <a:pt x="1336789" y="29687"/>
                </a:moveTo>
                <a:lnTo>
                  <a:pt x="0" y="401066"/>
                </a:lnTo>
                <a:lnTo>
                  <a:pt x="3428" y="413257"/>
                </a:lnTo>
                <a:lnTo>
                  <a:pt x="1340189" y="42012"/>
                </a:lnTo>
                <a:lnTo>
                  <a:pt x="1349043" y="32919"/>
                </a:lnTo>
                <a:lnTo>
                  <a:pt x="1336789" y="29687"/>
                </a:lnTo>
                <a:close/>
              </a:path>
              <a:path w="1373504" h="413385">
                <a:moveTo>
                  <a:pt x="1362777" y="23368"/>
                </a:moveTo>
                <a:lnTo>
                  <a:pt x="1359535" y="23368"/>
                </a:lnTo>
                <a:lnTo>
                  <a:pt x="1362964" y="35687"/>
                </a:lnTo>
                <a:lnTo>
                  <a:pt x="1340189" y="42012"/>
                </a:lnTo>
                <a:lnTo>
                  <a:pt x="1295146" y="88264"/>
                </a:lnTo>
                <a:lnTo>
                  <a:pt x="1292732" y="90805"/>
                </a:lnTo>
                <a:lnTo>
                  <a:pt x="1292732" y="94868"/>
                </a:lnTo>
                <a:lnTo>
                  <a:pt x="1297813" y="99694"/>
                </a:lnTo>
                <a:lnTo>
                  <a:pt x="1301750" y="99694"/>
                </a:lnTo>
                <a:lnTo>
                  <a:pt x="1304289" y="97155"/>
                </a:lnTo>
                <a:lnTo>
                  <a:pt x="1373377" y="26162"/>
                </a:lnTo>
                <a:lnTo>
                  <a:pt x="1362777" y="23368"/>
                </a:lnTo>
                <a:close/>
              </a:path>
              <a:path w="1373504" h="413385">
                <a:moveTo>
                  <a:pt x="1349043" y="32919"/>
                </a:moveTo>
                <a:lnTo>
                  <a:pt x="1340189" y="42012"/>
                </a:lnTo>
                <a:lnTo>
                  <a:pt x="1362964" y="35687"/>
                </a:lnTo>
                <a:lnTo>
                  <a:pt x="1359535" y="35687"/>
                </a:lnTo>
                <a:lnTo>
                  <a:pt x="1349043" y="32919"/>
                </a:lnTo>
                <a:close/>
              </a:path>
              <a:path w="1373504" h="413385">
                <a:moveTo>
                  <a:pt x="1356614" y="25145"/>
                </a:moveTo>
                <a:lnTo>
                  <a:pt x="1349043" y="32919"/>
                </a:lnTo>
                <a:lnTo>
                  <a:pt x="1359535" y="35687"/>
                </a:lnTo>
                <a:lnTo>
                  <a:pt x="1356614" y="25145"/>
                </a:lnTo>
                <a:close/>
              </a:path>
              <a:path w="1373504" h="413385">
                <a:moveTo>
                  <a:pt x="1360029" y="25145"/>
                </a:moveTo>
                <a:lnTo>
                  <a:pt x="1356614" y="25145"/>
                </a:lnTo>
                <a:lnTo>
                  <a:pt x="1359535" y="35687"/>
                </a:lnTo>
                <a:lnTo>
                  <a:pt x="1362964" y="35687"/>
                </a:lnTo>
                <a:lnTo>
                  <a:pt x="1360029" y="25145"/>
                </a:lnTo>
                <a:close/>
              </a:path>
              <a:path w="1373504" h="413385">
                <a:moveTo>
                  <a:pt x="1359535" y="23368"/>
                </a:moveTo>
                <a:lnTo>
                  <a:pt x="1336789" y="29687"/>
                </a:lnTo>
                <a:lnTo>
                  <a:pt x="1349043" y="32919"/>
                </a:lnTo>
                <a:lnTo>
                  <a:pt x="1356614" y="25145"/>
                </a:lnTo>
                <a:lnTo>
                  <a:pt x="1360029" y="25145"/>
                </a:lnTo>
                <a:lnTo>
                  <a:pt x="1359535" y="23368"/>
                </a:lnTo>
                <a:close/>
              </a:path>
              <a:path w="1373504" h="413385">
                <a:moveTo>
                  <a:pt x="1274064" y="0"/>
                </a:moveTo>
                <a:lnTo>
                  <a:pt x="1270635" y="2031"/>
                </a:lnTo>
                <a:lnTo>
                  <a:pt x="1268856" y="8889"/>
                </a:lnTo>
                <a:lnTo>
                  <a:pt x="1270889" y="12318"/>
                </a:lnTo>
                <a:lnTo>
                  <a:pt x="1336789" y="29687"/>
                </a:lnTo>
                <a:lnTo>
                  <a:pt x="1359535" y="23368"/>
                </a:lnTo>
                <a:lnTo>
                  <a:pt x="1362777" y="23368"/>
                </a:lnTo>
                <a:lnTo>
                  <a:pt x="1274064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86226" y="4635500"/>
          <a:ext cx="609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Ref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Ref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400" spc="65" dirty="0">
                          <a:latin typeface="Cambria"/>
                          <a:cs typeface="Cambria"/>
                        </a:rPr>
                        <a:t>Ref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8161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724400" y="4038600"/>
            <a:ext cx="1905000" cy="9144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2075" marR="730885">
              <a:lnSpc>
                <a:spcPct val="100000"/>
              </a:lnSpc>
              <a:spcBef>
                <a:spcPts val="700"/>
              </a:spcBef>
            </a:pPr>
            <a:r>
              <a:rPr sz="1200" spc="55" dirty="0">
                <a:latin typeface="Cambria"/>
                <a:cs typeface="Cambria"/>
              </a:rPr>
              <a:t>name </a:t>
            </a:r>
            <a:r>
              <a:rPr sz="1200" spc="60" dirty="0">
                <a:latin typeface="Cambria"/>
                <a:cs typeface="Cambria"/>
              </a:rPr>
              <a:t>= Rashid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011153001</a:t>
            </a:r>
            <a:endParaRPr sz="1200">
              <a:latin typeface="Cambria"/>
              <a:cs typeface="Cambria"/>
            </a:endParaRPr>
          </a:p>
          <a:p>
            <a:pPr marL="92075" marR="213360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Cambria"/>
                <a:cs typeface="Cambria"/>
              </a:rPr>
              <a:t>cgpa=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3.0f </a:t>
            </a:r>
            <a:r>
              <a:rPr sz="1200" spc="35" dirty="0">
                <a:latin typeface="Cambria"/>
                <a:cs typeface="Cambria"/>
              </a:rPr>
              <a:t> creaditCompleted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50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600" y="5638800"/>
            <a:ext cx="1905000" cy="9144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2075" marR="730250">
              <a:lnSpc>
                <a:spcPct val="100000"/>
              </a:lnSpc>
              <a:spcBef>
                <a:spcPts val="705"/>
              </a:spcBef>
            </a:pPr>
            <a:r>
              <a:rPr sz="1200" spc="55" dirty="0">
                <a:latin typeface="Cambria"/>
                <a:cs typeface="Cambria"/>
              </a:rPr>
              <a:t>name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75" dirty="0">
                <a:latin typeface="Cambria"/>
                <a:cs typeface="Cambria"/>
              </a:rPr>
              <a:t>Lubna 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011153031</a:t>
            </a:r>
            <a:endParaRPr sz="1200">
              <a:latin typeface="Cambria"/>
              <a:cs typeface="Cambria"/>
            </a:endParaRPr>
          </a:p>
          <a:p>
            <a:pPr marL="92075" marR="213360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cgpa=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3.5f </a:t>
            </a:r>
            <a:r>
              <a:rPr sz="1200" spc="35" dirty="0">
                <a:latin typeface="Cambria"/>
                <a:cs typeface="Cambria"/>
              </a:rPr>
              <a:t> creaditCompleted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50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4876800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0" y="914400"/>
                </a:moveTo>
                <a:lnTo>
                  <a:pt x="1905000" y="914400"/>
                </a:lnTo>
                <a:lnTo>
                  <a:pt x="1905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10400" y="4876800"/>
            <a:ext cx="1905000" cy="9144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2075" marR="730250">
              <a:lnSpc>
                <a:spcPct val="100000"/>
              </a:lnSpc>
              <a:spcBef>
                <a:spcPts val="705"/>
              </a:spcBef>
            </a:pPr>
            <a:r>
              <a:rPr sz="1200" spc="55" dirty="0">
                <a:latin typeface="Cambria"/>
                <a:cs typeface="Cambria"/>
              </a:rPr>
              <a:t>name </a:t>
            </a:r>
            <a:r>
              <a:rPr sz="1200" spc="60" dirty="0">
                <a:latin typeface="Cambria"/>
                <a:cs typeface="Cambria"/>
              </a:rPr>
              <a:t>= </a:t>
            </a:r>
            <a:r>
              <a:rPr sz="1200" spc="75" dirty="0">
                <a:latin typeface="Cambria"/>
                <a:cs typeface="Cambria"/>
              </a:rPr>
              <a:t>Zaman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id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011153021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cgpa=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3.0f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40" dirty="0">
                <a:latin typeface="Cambria"/>
                <a:cs typeface="Cambria"/>
              </a:rPr>
              <a:t>creaditCompleted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50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4673980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445008" y="0"/>
                </a:moveTo>
                <a:lnTo>
                  <a:pt x="441071" y="1016"/>
                </a:lnTo>
                <a:lnTo>
                  <a:pt x="437514" y="7112"/>
                </a:lnTo>
                <a:lnTo>
                  <a:pt x="438530" y="11049"/>
                </a:lnTo>
                <a:lnTo>
                  <a:pt x="497375" y="45524"/>
                </a:lnTo>
                <a:lnTo>
                  <a:pt x="520826" y="45593"/>
                </a:lnTo>
                <a:lnTo>
                  <a:pt x="520826" y="58293"/>
                </a:lnTo>
                <a:lnTo>
                  <a:pt x="497260" y="58293"/>
                </a:lnTo>
                <a:lnTo>
                  <a:pt x="438276" y="92456"/>
                </a:lnTo>
                <a:lnTo>
                  <a:pt x="437261" y="96393"/>
                </a:lnTo>
                <a:lnTo>
                  <a:pt x="439038" y="99314"/>
                </a:lnTo>
                <a:lnTo>
                  <a:pt x="440816" y="102362"/>
                </a:lnTo>
                <a:lnTo>
                  <a:pt x="444626" y="103505"/>
                </a:lnTo>
                <a:lnTo>
                  <a:pt x="522467" y="58293"/>
                </a:lnTo>
                <a:lnTo>
                  <a:pt x="520826" y="58293"/>
                </a:lnTo>
                <a:lnTo>
                  <a:pt x="522585" y="58224"/>
                </a:lnTo>
                <a:lnTo>
                  <a:pt x="533400" y="51943"/>
                </a:lnTo>
                <a:lnTo>
                  <a:pt x="447928" y="1778"/>
                </a:lnTo>
                <a:lnTo>
                  <a:pt x="445008" y="0"/>
                </a:lnTo>
                <a:close/>
              </a:path>
              <a:path w="533400" h="103504">
                <a:moveTo>
                  <a:pt x="508277" y="51911"/>
                </a:moveTo>
                <a:lnTo>
                  <a:pt x="497378" y="58224"/>
                </a:lnTo>
                <a:lnTo>
                  <a:pt x="520826" y="58293"/>
                </a:lnTo>
                <a:lnTo>
                  <a:pt x="520826" y="57404"/>
                </a:lnTo>
                <a:lnTo>
                  <a:pt x="517651" y="57404"/>
                </a:lnTo>
                <a:lnTo>
                  <a:pt x="508277" y="51911"/>
                </a:lnTo>
                <a:close/>
              </a:path>
              <a:path w="533400" h="103504">
                <a:moveTo>
                  <a:pt x="0" y="44069"/>
                </a:moveTo>
                <a:lnTo>
                  <a:pt x="0" y="56769"/>
                </a:lnTo>
                <a:lnTo>
                  <a:pt x="497378" y="58224"/>
                </a:lnTo>
                <a:lnTo>
                  <a:pt x="508277" y="51911"/>
                </a:lnTo>
                <a:lnTo>
                  <a:pt x="497375" y="45524"/>
                </a:lnTo>
                <a:lnTo>
                  <a:pt x="0" y="44069"/>
                </a:lnTo>
                <a:close/>
              </a:path>
              <a:path w="533400" h="103504">
                <a:moveTo>
                  <a:pt x="517651" y="46482"/>
                </a:moveTo>
                <a:lnTo>
                  <a:pt x="508277" y="51911"/>
                </a:lnTo>
                <a:lnTo>
                  <a:pt x="517651" y="57404"/>
                </a:lnTo>
                <a:lnTo>
                  <a:pt x="517651" y="46482"/>
                </a:lnTo>
                <a:close/>
              </a:path>
              <a:path w="533400" h="103504">
                <a:moveTo>
                  <a:pt x="520826" y="46482"/>
                </a:moveTo>
                <a:lnTo>
                  <a:pt x="517651" y="46482"/>
                </a:lnTo>
                <a:lnTo>
                  <a:pt x="517651" y="57404"/>
                </a:lnTo>
                <a:lnTo>
                  <a:pt x="520826" y="57404"/>
                </a:lnTo>
                <a:lnTo>
                  <a:pt x="520826" y="46482"/>
                </a:lnTo>
                <a:close/>
              </a:path>
              <a:path w="533400" h="103504">
                <a:moveTo>
                  <a:pt x="497375" y="45524"/>
                </a:moveTo>
                <a:lnTo>
                  <a:pt x="508277" y="51911"/>
                </a:lnTo>
                <a:lnTo>
                  <a:pt x="517651" y="46482"/>
                </a:lnTo>
                <a:lnTo>
                  <a:pt x="520826" y="46482"/>
                </a:lnTo>
                <a:lnTo>
                  <a:pt x="520826" y="45593"/>
                </a:lnTo>
                <a:lnTo>
                  <a:pt x="497375" y="45524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5283834"/>
            <a:ext cx="2819400" cy="560705"/>
          </a:xfrm>
          <a:custGeom>
            <a:avLst/>
            <a:gdLst/>
            <a:ahLst/>
            <a:cxnLst/>
            <a:rect l="l" t="t" r="r" b="b"/>
            <a:pathLst>
              <a:path w="2819400" h="560704">
                <a:moveTo>
                  <a:pt x="598703" y="515264"/>
                </a:moveTo>
                <a:lnTo>
                  <a:pt x="597027" y="515264"/>
                </a:lnTo>
                <a:lnTo>
                  <a:pt x="573430" y="515264"/>
                </a:lnTo>
                <a:lnTo>
                  <a:pt x="514477" y="549440"/>
                </a:lnTo>
                <a:lnTo>
                  <a:pt x="513461" y="553326"/>
                </a:lnTo>
                <a:lnTo>
                  <a:pt x="517017" y="559384"/>
                </a:lnTo>
                <a:lnTo>
                  <a:pt x="520827" y="560425"/>
                </a:lnTo>
                <a:lnTo>
                  <a:pt x="598703" y="515264"/>
                </a:lnTo>
                <a:close/>
              </a:path>
              <a:path w="2819400" h="560704">
                <a:moveTo>
                  <a:pt x="609600" y="508952"/>
                </a:moveTo>
                <a:lnTo>
                  <a:pt x="521081" y="457022"/>
                </a:lnTo>
                <a:lnTo>
                  <a:pt x="517271" y="458038"/>
                </a:lnTo>
                <a:lnTo>
                  <a:pt x="513715" y="464083"/>
                </a:lnTo>
                <a:lnTo>
                  <a:pt x="514731" y="467969"/>
                </a:lnTo>
                <a:lnTo>
                  <a:pt x="573570" y="502513"/>
                </a:lnTo>
                <a:lnTo>
                  <a:pt x="0" y="501015"/>
                </a:lnTo>
                <a:lnTo>
                  <a:pt x="0" y="513715"/>
                </a:lnTo>
                <a:lnTo>
                  <a:pt x="573532" y="515213"/>
                </a:lnTo>
                <a:lnTo>
                  <a:pt x="597027" y="515264"/>
                </a:lnTo>
                <a:lnTo>
                  <a:pt x="598817" y="515213"/>
                </a:lnTo>
                <a:lnTo>
                  <a:pt x="609600" y="508952"/>
                </a:lnTo>
                <a:close/>
              </a:path>
              <a:path w="2819400" h="560704">
                <a:moveTo>
                  <a:pt x="2819400" y="51689"/>
                </a:moveTo>
                <a:lnTo>
                  <a:pt x="2733802" y="1778"/>
                </a:lnTo>
                <a:lnTo>
                  <a:pt x="2730881" y="0"/>
                </a:lnTo>
                <a:lnTo>
                  <a:pt x="2726944" y="1016"/>
                </a:lnTo>
                <a:lnTo>
                  <a:pt x="2723388" y="7112"/>
                </a:lnTo>
                <a:lnTo>
                  <a:pt x="2724404" y="10922"/>
                </a:lnTo>
                <a:lnTo>
                  <a:pt x="2783217" y="45326"/>
                </a:lnTo>
                <a:lnTo>
                  <a:pt x="17526" y="43815"/>
                </a:lnTo>
                <a:lnTo>
                  <a:pt x="17399" y="56515"/>
                </a:lnTo>
                <a:lnTo>
                  <a:pt x="2783421" y="58026"/>
                </a:lnTo>
                <a:lnTo>
                  <a:pt x="2806827" y="58039"/>
                </a:lnTo>
                <a:lnTo>
                  <a:pt x="2783395" y="58039"/>
                </a:lnTo>
                <a:lnTo>
                  <a:pt x="2724404" y="92456"/>
                </a:lnTo>
                <a:lnTo>
                  <a:pt x="2723388" y="96266"/>
                </a:lnTo>
                <a:lnTo>
                  <a:pt x="2725166" y="99314"/>
                </a:lnTo>
                <a:lnTo>
                  <a:pt x="2726817" y="102362"/>
                </a:lnTo>
                <a:lnTo>
                  <a:pt x="2730754" y="103378"/>
                </a:lnTo>
                <a:lnTo>
                  <a:pt x="2808503" y="58039"/>
                </a:lnTo>
                <a:lnTo>
                  <a:pt x="2819400" y="51689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3441572"/>
            <a:ext cx="366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/>
              <a:t>P</a:t>
            </a:r>
            <a:r>
              <a:rPr spc="265" dirty="0"/>
              <a:t>ARAMETER</a:t>
            </a:r>
            <a:r>
              <a:rPr spc="290" dirty="0"/>
              <a:t> </a:t>
            </a:r>
            <a:r>
              <a:rPr sz="3000" spc="295" dirty="0"/>
              <a:t>P</a:t>
            </a:r>
            <a:r>
              <a:rPr spc="295" dirty="0"/>
              <a:t>ASSING</a:t>
            </a:r>
            <a:endParaRPr sz="3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5822"/>
            <a:ext cx="6713220" cy="2058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" dirty="0">
                <a:latin typeface="Cambria"/>
                <a:cs typeface="Cambria"/>
              </a:rPr>
              <a:t>2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ways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0" dirty="0">
                <a:latin typeface="Cambria"/>
                <a:cs typeface="Cambria"/>
              </a:rPr>
              <a:t>Pass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145" dirty="0">
                <a:latin typeface="Cambria"/>
                <a:cs typeface="Cambria"/>
              </a:rPr>
              <a:t>By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Value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0" dirty="0">
                <a:latin typeface="Cambria"/>
                <a:cs typeface="Cambria"/>
              </a:rPr>
              <a:t>Pass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145" dirty="0">
                <a:latin typeface="Cambria"/>
                <a:cs typeface="Cambria"/>
              </a:rPr>
              <a:t>By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Reference</a:t>
            </a:r>
            <a:endParaRPr sz="2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Segoe UI Symbol"/>
              <a:buChar char="⚫"/>
            </a:pPr>
            <a:endParaRPr sz="30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b="1" spc="320" dirty="0">
                <a:latin typeface="Cambria"/>
                <a:cs typeface="Cambria"/>
              </a:rPr>
              <a:t>Java</a:t>
            </a:r>
            <a:r>
              <a:rPr sz="2400" b="1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all </a:t>
            </a:r>
            <a:r>
              <a:rPr sz="2400" spc="85" dirty="0">
                <a:latin typeface="Cambria"/>
                <a:cs typeface="Cambria"/>
              </a:rPr>
              <a:t>parameters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passed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160" dirty="0">
                <a:latin typeface="Cambria"/>
                <a:cs typeface="Cambria"/>
              </a:rPr>
              <a:t>by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value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94715"/>
            <a:ext cx="393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40" dirty="0">
                <a:latin typeface="Cambria"/>
                <a:cs typeface="Cambria"/>
              </a:rPr>
              <a:t>P</a:t>
            </a:r>
            <a:r>
              <a:rPr b="1" spc="340" dirty="0">
                <a:latin typeface="Cambria"/>
                <a:cs typeface="Cambria"/>
              </a:rPr>
              <a:t>ARAMETER</a:t>
            </a:r>
            <a:r>
              <a:rPr b="1" spc="270" dirty="0">
                <a:latin typeface="Cambria"/>
                <a:cs typeface="Cambria"/>
              </a:rPr>
              <a:t> </a:t>
            </a:r>
            <a:r>
              <a:rPr sz="3000" b="1" spc="350" dirty="0">
                <a:latin typeface="Cambria"/>
                <a:cs typeface="Cambria"/>
              </a:rPr>
              <a:t>P</a:t>
            </a:r>
            <a:r>
              <a:rPr b="1" spc="350" dirty="0">
                <a:latin typeface="Cambria"/>
                <a:cs typeface="Cambria"/>
              </a:rPr>
              <a:t>ASSING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8332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90" dirty="0"/>
              <a:t>BY</a:t>
            </a:r>
            <a:r>
              <a:rPr spc="315" dirty="0"/>
              <a:t> </a:t>
            </a:r>
            <a:r>
              <a:rPr sz="3000" spc="325" dirty="0"/>
              <a:t>R</a:t>
            </a:r>
            <a:r>
              <a:rPr spc="325" dirty="0"/>
              <a:t>EFERENCE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65" dirty="0"/>
              <a:t>NOT</a:t>
            </a:r>
            <a:r>
              <a:rPr spc="285" dirty="0"/>
              <a:t> </a:t>
            </a:r>
            <a:r>
              <a:rPr spc="270" dirty="0"/>
              <a:t>APPLICABLE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5261610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565F6C"/>
                </a:solidFill>
                <a:latin typeface="Cambria"/>
                <a:cs typeface="Cambria"/>
              </a:rPr>
              <a:t>FOR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30" dirty="0">
                <a:solidFill>
                  <a:srgbClr val="565F6C"/>
                </a:solidFill>
                <a:latin typeface="Cambria"/>
                <a:cs typeface="Cambria"/>
              </a:rPr>
              <a:t>JAVA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22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Send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location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parameter.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Original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chage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75" dirty="0">
                <a:latin typeface="Cambria"/>
                <a:cs typeface="Cambria"/>
              </a:rPr>
              <a:t>C,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95" dirty="0">
                <a:latin typeface="Cambria"/>
                <a:cs typeface="Cambria"/>
              </a:rPr>
              <a:t>C++,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php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95"/>
              </a:spcBef>
            </a:pPr>
            <a:r>
              <a:rPr sz="1600" spc="20" dirty="0">
                <a:latin typeface="Cambria"/>
                <a:cs typeface="Cambria"/>
              </a:rPr>
              <a:t>main()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35" dirty="0">
                <a:latin typeface="Cambria"/>
                <a:cs typeface="Cambria"/>
              </a:rPr>
              <a:t>10,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20;</a:t>
            </a:r>
            <a:endParaRPr sz="1600">
              <a:latin typeface="Cambria"/>
              <a:cs typeface="Cambria"/>
            </a:endParaRPr>
          </a:p>
          <a:p>
            <a:pPr marL="652780" marR="1958975">
              <a:lnSpc>
                <a:spcPct val="120000"/>
              </a:lnSpc>
            </a:pPr>
            <a:r>
              <a:rPr sz="1600" spc="30" dirty="0">
                <a:latin typeface="Cambria"/>
                <a:cs typeface="Cambria"/>
              </a:rPr>
              <a:t>cout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80" dirty="0">
                <a:latin typeface="Cambria"/>
                <a:cs typeface="Cambria"/>
              </a:rPr>
              <a:t> 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endl;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swapThemByRef(i,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85" dirty="0">
                <a:latin typeface="Cambria"/>
                <a:cs typeface="Cambria"/>
              </a:rPr>
              <a:t>ut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&lt;</a:t>
            </a:r>
            <a:r>
              <a:rPr sz="1600" spc="80" dirty="0">
                <a:latin typeface="Cambria"/>
                <a:cs typeface="Cambria"/>
              </a:rPr>
              <a:t>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5" dirty="0">
                <a:latin typeface="Cambria"/>
                <a:cs typeface="Cambria"/>
              </a:rPr>
              <a:t>n</a:t>
            </a:r>
            <a:r>
              <a:rPr sz="1600" spc="45" dirty="0">
                <a:latin typeface="Cambria"/>
                <a:cs typeface="Cambria"/>
              </a:rPr>
              <a:t>d</a:t>
            </a:r>
            <a:r>
              <a:rPr sz="1600" spc="40" dirty="0">
                <a:latin typeface="Cambria"/>
                <a:cs typeface="Cambria"/>
              </a:rPr>
              <a:t>l;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displa</a:t>
            </a:r>
            <a:r>
              <a:rPr sz="1600" spc="50" dirty="0">
                <a:latin typeface="Cambria"/>
                <a:cs typeface="Cambria"/>
              </a:rPr>
              <a:t>ys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...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4343552"/>
            <a:ext cx="4505325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285750" marR="5080" indent="-273685">
              <a:lnSpc>
                <a:spcPct val="120000"/>
              </a:lnSpc>
            </a:pP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swapThemByRef(int&amp;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num1,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int&amp;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num2)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temp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num1;</a:t>
            </a:r>
            <a:endParaRPr sz="16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380"/>
              </a:spcBef>
            </a:pPr>
            <a:r>
              <a:rPr sz="1600" spc="60" dirty="0">
                <a:latin typeface="Cambria"/>
                <a:cs typeface="Cambria"/>
              </a:rPr>
              <a:t>num1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num2;</a:t>
            </a:r>
            <a:endParaRPr sz="16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390"/>
              </a:spcBef>
            </a:pPr>
            <a:r>
              <a:rPr sz="1600" spc="60" dirty="0">
                <a:latin typeface="Cambria"/>
                <a:cs typeface="Cambria"/>
              </a:rPr>
              <a:t>num2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temp;</a:t>
            </a:r>
            <a:endParaRPr sz="1600">
              <a:latin typeface="Cambria"/>
              <a:cs typeface="Cambria"/>
            </a:endParaRPr>
          </a:p>
          <a:p>
            <a:pPr marL="68580">
              <a:lnSpc>
                <a:spcPct val="100000"/>
              </a:lnSpc>
              <a:spcBef>
                <a:spcPts val="380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D2CC-8C24-F647-C043-6E59F4CC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52BA96-B999-BCC7-BC89-C4205EB2D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Concept: Class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5B809-7041-A6D3-15BD-206F1333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981200"/>
            <a:ext cx="785922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1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8332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90" dirty="0"/>
              <a:t>BY</a:t>
            </a:r>
            <a:r>
              <a:rPr spc="315" dirty="0"/>
              <a:t> </a:t>
            </a:r>
            <a:r>
              <a:rPr sz="3000" spc="325" dirty="0"/>
              <a:t>R</a:t>
            </a:r>
            <a:r>
              <a:rPr spc="325" dirty="0"/>
              <a:t>EFERENCE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65" dirty="0"/>
              <a:t>NOT</a:t>
            </a:r>
            <a:r>
              <a:rPr spc="285" dirty="0"/>
              <a:t> </a:t>
            </a:r>
            <a:r>
              <a:rPr spc="270" dirty="0"/>
              <a:t>APPLICABLE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5261610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565F6C"/>
                </a:solidFill>
                <a:latin typeface="Cambria"/>
                <a:cs typeface="Cambria"/>
              </a:rPr>
              <a:t>FOR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30" dirty="0">
                <a:solidFill>
                  <a:srgbClr val="565F6C"/>
                </a:solidFill>
                <a:latin typeface="Cambria"/>
                <a:cs typeface="Cambria"/>
              </a:rPr>
              <a:t>JAVA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22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Send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location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parameter.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Original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chage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75" dirty="0">
                <a:latin typeface="Cambria"/>
                <a:cs typeface="Cambria"/>
              </a:rPr>
              <a:t>C,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95" dirty="0">
                <a:latin typeface="Cambria"/>
                <a:cs typeface="Cambria"/>
              </a:rPr>
              <a:t>C++,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php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95"/>
              </a:spcBef>
            </a:pPr>
            <a:r>
              <a:rPr sz="1600" spc="20" dirty="0">
                <a:latin typeface="Cambria"/>
                <a:cs typeface="Cambria"/>
              </a:rPr>
              <a:t>main()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35" dirty="0">
                <a:latin typeface="Cambria"/>
                <a:cs typeface="Cambria"/>
              </a:rPr>
              <a:t>10,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20;</a:t>
            </a:r>
            <a:endParaRPr sz="1600">
              <a:latin typeface="Cambria"/>
              <a:cs typeface="Cambria"/>
            </a:endParaRPr>
          </a:p>
          <a:p>
            <a:pPr marL="652780" marR="1958975">
              <a:lnSpc>
                <a:spcPct val="120000"/>
              </a:lnSpc>
            </a:pPr>
            <a:r>
              <a:rPr sz="1600" spc="30" dirty="0">
                <a:latin typeface="Cambria"/>
                <a:cs typeface="Cambria"/>
              </a:rPr>
              <a:t>cout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80" dirty="0">
                <a:latin typeface="Cambria"/>
                <a:cs typeface="Cambria"/>
              </a:rPr>
              <a:t> 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endl;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swapThemByRef(i,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85" dirty="0">
                <a:latin typeface="Cambria"/>
                <a:cs typeface="Cambria"/>
              </a:rPr>
              <a:t>ut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&lt;</a:t>
            </a:r>
            <a:r>
              <a:rPr sz="1600" spc="80" dirty="0">
                <a:latin typeface="Cambria"/>
                <a:cs typeface="Cambria"/>
              </a:rPr>
              <a:t>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5" dirty="0">
                <a:latin typeface="Cambria"/>
                <a:cs typeface="Cambria"/>
              </a:rPr>
              <a:t>n</a:t>
            </a:r>
            <a:r>
              <a:rPr sz="1600" spc="45" dirty="0">
                <a:latin typeface="Cambria"/>
                <a:cs typeface="Cambria"/>
              </a:rPr>
              <a:t>d</a:t>
            </a:r>
            <a:r>
              <a:rPr sz="1600" spc="40" dirty="0">
                <a:latin typeface="Cambria"/>
                <a:cs typeface="Cambria"/>
              </a:rPr>
              <a:t>l;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displa</a:t>
            </a:r>
            <a:r>
              <a:rPr sz="1600" spc="50" dirty="0">
                <a:latin typeface="Cambria"/>
                <a:cs typeface="Cambria"/>
              </a:rPr>
              <a:t>ys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...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4343552"/>
            <a:ext cx="4505325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285750" marR="5080" indent="-273685">
              <a:lnSpc>
                <a:spcPct val="120000"/>
              </a:lnSpc>
            </a:pP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swapThemByRef(int&amp;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num1,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int&amp;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num2)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temp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num1;</a:t>
            </a:r>
            <a:endParaRPr sz="16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380"/>
              </a:spcBef>
            </a:pPr>
            <a:r>
              <a:rPr sz="1600" spc="60" dirty="0">
                <a:latin typeface="Cambria"/>
                <a:cs typeface="Cambria"/>
              </a:rPr>
              <a:t>num1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num2;</a:t>
            </a:r>
            <a:endParaRPr sz="16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390"/>
              </a:spcBef>
            </a:pPr>
            <a:r>
              <a:rPr sz="1600" spc="60" dirty="0">
                <a:latin typeface="Cambria"/>
                <a:cs typeface="Cambria"/>
              </a:rPr>
              <a:t>num2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temp;</a:t>
            </a:r>
            <a:endParaRPr sz="1600">
              <a:latin typeface="Cambria"/>
              <a:cs typeface="Cambria"/>
            </a:endParaRPr>
          </a:p>
          <a:p>
            <a:pPr marL="68580">
              <a:lnSpc>
                <a:spcPct val="100000"/>
              </a:lnSpc>
              <a:spcBef>
                <a:spcPts val="380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800" y="4500562"/>
            <a:ext cx="1860550" cy="11385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Output:</a:t>
            </a:r>
            <a:endParaRPr sz="1800" dirty="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</a:t>
            </a:r>
            <a:endParaRPr sz="1600" dirty="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29717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57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70" dirty="0"/>
              <a:t> </a:t>
            </a:r>
            <a:r>
              <a:rPr spc="285" dirty="0"/>
              <a:t>BY </a:t>
            </a:r>
            <a:r>
              <a:rPr sz="3000" spc="325" dirty="0"/>
              <a:t>R</a:t>
            </a:r>
            <a:r>
              <a:rPr spc="325" dirty="0"/>
              <a:t>EFERENCE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4824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5" dirty="0">
                <a:latin typeface="Cambria"/>
                <a:cs typeface="Cambria"/>
              </a:rPr>
              <a:t>At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beginning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39336"/>
            <a:ext cx="432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After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execution.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8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6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7197" y="2084959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3700" y="2730500"/>
            <a:ext cx="3073400" cy="558800"/>
            <a:chOff x="1663700" y="2730500"/>
            <a:chExt cx="3073400" cy="558800"/>
          </a:xfrm>
        </p:grpSpPr>
        <p:sp>
          <p:nvSpPr>
            <p:cNvPr id="9" name="object 9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20"/>
                  </a:lnTo>
                  <a:lnTo>
                    <a:pt x="3021980" y="507380"/>
                  </a:lnTo>
                  <a:lnTo>
                    <a:pt x="3041020" y="479125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74"/>
                  </a:lnTo>
                  <a:lnTo>
                    <a:pt x="3021980" y="26019"/>
                  </a:lnTo>
                  <a:lnTo>
                    <a:pt x="2993725" y="6979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79"/>
                  </a:lnTo>
                  <a:lnTo>
                    <a:pt x="3021980" y="26019"/>
                  </a:lnTo>
                  <a:lnTo>
                    <a:pt x="3041020" y="54274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25"/>
                  </a:lnTo>
                  <a:lnTo>
                    <a:pt x="3021980" y="507380"/>
                  </a:lnTo>
                  <a:lnTo>
                    <a:pt x="2993725" y="526420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2876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2876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2475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2475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06117" y="2770758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2978" y="2770758"/>
            <a:ext cx="4705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2829" y="2438400"/>
            <a:ext cx="1831975" cy="698500"/>
            <a:chOff x="2322829" y="2438400"/>
            <a:chExt cx="1831975" cy="698500"/>
          </a:xfrm>
        </p:grpSpPr>
        <p:sp>
          <p:nvSpPr>
            <p:cNvPr id="18" name="object 18"/>
            <p:cNvSpPr/>
            <p:nvPr/>
          </p:nvSpPr>
          <p:spPr>
            <a:xfrm>
              <a:off x="3760850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0850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2830" y="2438399"/>
              <a:ext cx="749935" cy="382905"/>
            </a:xfrm>
            <a:custGeom>
              <a:avLst/>
              <a:gdLst/>
              <a:ahLst/>
              <a:cxnLst/>
              <a:rect l="l" t="t" r="r" b="b"/>
              <a:pathLst>
                <a:path w="749935" h="382905">
                  <a:moveTo>
                    <a:pt x="103378" y="90424"/>
                  </a:moveTo>
                  <a:lnTo>
                    <a:pt x="101600" y="87376"/>
                  </a:lnTo>
                  <a:lnTo>
                    <a:pt x="59321" y="14097"/>
                  </a:lnTo>
                  <a:lnTo>
                    <a:pt x="52070" y="1524"/>
                  </a:lnTo>
                  <a:lnTo>
                    <a:pt x="1778" y="86995"/>
                  </a:lnTo>
                  <a:lnTo>
                    <a:pt x="0" y="89916"/>
                  </a:lnTo>
                  <a:lnTo>
                    <a:pt x="1016" y="93853"/>
                  </a:lnTo>
                  <a:lnTo>
                    <a:pt x="7112" y="97409"/>
                  </a:lnTo>
                  <a:lnTo>
                    <a:pt x="10922" y="96393"/>
                  </a:lnTo>
                  <a:lnTo>
                    <a:pt x="12700" y="93345"/>
                  </a:lnTo>
                  <a:lnTo>
                    <a:pt x="45618" y="37579"/>
                  </a:lnTo>
                  <a:lnTo>
                    <a:pt x="44196" y="382524"/>
                  </a:lnTo>
                  <a:lnTo>
                    <a:pt x="56896" y="382651"/>
                  </a:lnTo>
                  <a:lnTo>
                    <a:pt x="58318" y="37846"/>
                  </a:lnTo>
                  <a:lnTo>
                    <a:pt x="92456" y="96774"/>
                  </a:lnTo>
                  <a:lnTo>
                    <a:pt x="96266" y="97790"/>
                  </a:lnTo>
                  <a:lnTo>
                    <a:pt x="102362" y="94234"/>
                  </a:lnTo>
                  <a:lnTo>
                    <a:pt x="103378" y="90424"/>
                  </a:lnTo>
                  <a:close/>
                </a:path>
                <a:path w="749935" h="382905">
                  <a:moveTo>
                    <a:pt x="749554" y="88773"/>
                  </a:moveTo>
                  <a:lnTo>
                    <a:pt x="747776" y="85725"/>
                  </a:lnTo>
                  <a:lnTo>
                    <a:pt x="705510" y="12573"/>
                  </a:lnTo>
                  <a:lnTo>
                    <a:pt x="698246" y="0"/>
                  </a:lnTo>
                  <a:lnTo>
                    <a:pt x="647954" y="85344"/>
                  </a:lnTo>
                  <a:lnTo>
                    <a:pt x="646049" y="88392"/>
                  </a:lnTo>
                  <a:lnTo>
                    <a:pt x="647065" y="92329"/>
                  </a:lnTo>
                  <a:lnTo>
                    <a:pt x="653161" y="95885"/>
                  </a:lnTo>
                  <a:lnTo>
                    <a:pt x="657098" y="94869"/>
                  </a:lnTo>
                  <a:lnTo>
                    <a:pt x="691654" y="36042"/>
                  </a:lnTo>
                  <a:lnTo>
                    <a:pt x="691769" y="12573"/>
                  </a:lnTo>
                  <a:lnTo>
                    <a:pt x="691667" y="36029"/>
                  </a:lnTo>
                  <a:lnTo>
                    <a:pt x="690245" y="381000"/>
                  </a:lnTo>
                  <a:lnTo>
                    <a:pt x="702945" y="381000"/>
                  </a:lnTo>
                  <a:lnTo>
                    <a:pt x="704354" y="36029"/>
                  </a:lnTo>
                  <a:lnTo>
                    <a:pt x="736727" y="92075"/>
                  </a:lnTo>
                  <a:lnTo>
                    <a:pt x="738505" y="95123"/>
                  </a:lnTo>
                  <a:lnTo>
                    <a:pt x="742442" y="96266"/>
                  </a:lnTo>
                  <a:lnTo>
                    <a:pt x="748538" y="92710"/>
                  </a:lnTo>
                  <a:lnTo>
                    <a:pt x="749554" y="88773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1607" y="2770758"/>
            <a:ext cx="421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90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48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397" y="4371594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39900" y="5016500"/>
            <a:ext cx="3073400" cy="558800"/>
            <a:chOff x="1739900" y="5016500"/>
            <a:chExt cx="3073400" cy="558800"/>
          </a:xfrm>
        </p:grpSpPr>
        <p:sp>
          <p:nvSpPr>
            <p:cNvPr id="26" name="object 26"/>
            <p:cNvSpPr/>
            <p:nvPr/>
          </p:nvSpPr>
          <p:spPr>
            <a:xfrm>
              <a:off x="1752600" y="5029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20"/>
                  </a:lnTo>
                  <a:lnTo>
                    <a:pt x="3021980" y="507380"/>
                  </a:lnTo>
                  <a:lnTo>
                    <a:pt x="3041020" y="479125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74"/>
                  </a:lnTo>
                  <a:lnTo>
                    <a:pt x="3021980" y="26019"/>
                  </a:lnTo>
                  <a:lnTo>
                    <a:pt x="2993725" y="6979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2600" y="5029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79"/>
                  </a:lnTo>
                  <a:lnTo>
                    <a:pt x="3021980" y="26019"/>
                  </a:lnTo>
                  <a:lnTo>
                    <a:pt x="3041020" y="54274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25"/>
                  </a:lnTo>
                  <a:lnTo>
                    <a:pt x="3021980" y="507380"/>
                  </a:lnTo>
                  <a:lnTo>
                    <a:pt x="2993725" y="526420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9076" y="5105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9076" y="5105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68675" y="5105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8675" y="5105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82317" y="5057394"/>
            <a:ext cx="471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9178" y="5057394"/>
            <a:ext cx="4705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051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7807" y="5057394"/>
            <a:ext cx="421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99030" y="4724400"/>
            <a:ext cx="749935" cy="382905"/>
          </a:xfrm>
          <a:custGeom>
            <a:avLst/>
            <a:gdLst/>
            <a:ahLst/>
            <a:cxnLst/>
            <a:rect l="l" t="t" r="r" b="b"/>
            <a:pathLst>
              <a:path w="749935" h="382904">
                <a:moveTo>
                  <a:pt x="103378" y="90424"/>
                </a:moveTo>
                <a:lnTo>
                  <a:pt x="101600" y="87376"/>
                </a:lnTo>
                <a:lnTo>
                  <a:pt x="59321" y="14097"/>
                </a:lnTo>
                <a:lnTo>
                  <a:pt x="52070" y="1524"/>
                </a:lnTo>
                <a:lnTo>
                  <a:pt x="1778" y="86995"/>
                </a:lnTo>
                <a:lnTo>
                  <a:pt x="0" y="89916"/>
                </a:lnTo>
                <a:lnTo>
                  <a:pt x="1016" y="93853"/>
                </a:lnTo>
                <a:lnTo>
                  <a:pt x="7112" y="97409"/>
                </a:lnTo>
                <a:lnTo>
                  <a:pt x="10922" y="96393"/>
                </a:lnTo>
                <a:lnTo>
                  <a:pt x="12700" y="93345"/>
                </a:lnTo>
                <a:lnTo>
                  <a:pt x="45618" y="37579"/>
                </a:lnTo>
                <a:lnTo>
                  <a:pt x="44196" y="382524"/>
                </a:lnTo>
                <a:lnTo>
                  <a:pt x="56896" y="382651"/>
                </a:lnTo>
                <a:lnTo>
                  <a:pt x="58318" y="37846"/>
                </a:lnTo>
                <a:lnTo>
                  <a:pt x="92456" y="96774"/>
                </a:lnTo>
                <a:lnTo>
                  <a:pt x="96266" y="97790"/>
                </a:lnTo>
                <a:lnTo>
                  <a:pt x="102362" y="94234"/>
                </a:lnTo>
                <a:lnTo>
                  <a:pt x="103378" y="90424"/>
                </a:lnTo>
                <a:close/>
              </a:path>
              <a:path w="749935" h="382904">
                <a:moveTo>
                  <a:pt x="749554" y="88773"/>
                </a:moveTo>
                <a:lnTo>
                  <a:pt x="747776" y="85725"/>
                </a:lnTo>
                <a:lnTo>
                  <a:pt x="705510" y="12573"/>
                </a:lnTo>
                <a:lnTo>
                  <a:pt x="698246" y="0"/>
                </a:lnTo>
                <a:lnTo>
                  <a:pt x="647954" y="85344"/>
                </a:lnTo>
                <a:lnTo>
                  <a:pt x="646049" y="88392"/>
                </a:lnTo>
                <a:lnTo>
                  <a:pt x="647065" y="92329"/>
                </a:lnTo>
                <a:lnTo>
                  <a:pt x="653161" y="95885"/>
                </a:lnTo>
                <a:lnTo>
                  <a:pt x="657098" y="94869"/>
                </a:lnTo>
                <a:lnTo>
                  <a:pt x="691654" y="36042"/>
                </a:lnTo>
                <a:lnTo>
                  <a:pt x="691769" y="12573"/>
                </a:lnTo>
                <a:lnTo>
                  <a:pt x="691667" y="36029"/>
                </a:lnTo>
                <a:lnTo>
                  <a:pt x="690245" y="381000"/>
                </a:lnTo>
                <a:lnTo>
                  <a:pt x="702945" y="381000"/>
                </a:lnTo>
                <a:lnTo>
                  <a:pt x="704354" y="36029"/>
                </a:lnTo>
                <a:lnTo>
                  <a:pt x="736727" y="92075"/>
                </a:lnTo>
                <a:lnTo>
                  <a:pt x="738505" y="95123"/>
                </a:lnTo>
                <a:lnTo>
                  <a:pt x="742442" y="96266"/>
                </a:lnTo>
                <a:lnTo>
                  <a:pt x="748538" y="92710"/>
                </a:lnTo>
                <a:lnTo>
                  <a:pt x="749554" y="88773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65" dirty="0"/>
              <a:t> </a:t>
            </a:r>
            <a:r>
              <a:rPr spc="285" dirty="0"/>
              <a:t>BY </a:t>
            </a:r>
            <a:r>
              <a:rPr sz="3000" spc="330" dirty="0"/>
              <a:t>V</a:t>
            </a:r>
            <a:r>
              <a:rPr spc="330" dirty="0"/>
              <a:t>ALUE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5671820" cy="4572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Send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copy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original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parameter.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Original</a:t>
            </a:r>
            <a:r>
              <a:rPr sz="2400" spc="95" dirty="0">
                <a:latin typeface="Cambria"/>
                <a:cs typeface="Cambria"/>
              </a:rPr>
              <a:t> value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does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not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change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Example:</a:t>
            </a:r>
            <a:endParaRPr sz="24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95"/>
              </a:spcBef>
            </a:pPr>
            <a:r>
              <a:rPr sz="1600" spc="20" dirty="0">
                <a:latin typeface="Cambria"/>
                <a:cs typeface="Cambria"/>
              </a:rPr>
              <a:t>main()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35" dirty="0">
                <a:latin typeface="Cambria"/>
                <a:cs typeface="Cambria"/>
              </a:rPr>
              <a:t>10,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20;</a:t>
            </a:r>
          </a:p>
          <a:p>
            <a:pPr marL="652780" marR="2369820">
              <a:lnSpc>
                <a:spcPct val="120000"/>
              </a:lnSpc>
            </a:pPr>
            <a:r>
              <a:rPr sz="1600" spc="30" dirty="0">
                <a:latin typeface="Cambria"/>
                <a:cs typeface="Cambria"/>
              </a:rPr>
              <a:t>cout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80" dirty="0">
                <a:latin typeface="Cambria"/>
                <a:cs typeface="Cambria"/>
              </a:rPr>
              <a:t> 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endl;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swapThemByVal(i,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85" dirty="0">
                <a:latin typeface="Cambria"/>
                <a:cs typeface="Cambria"/>
              </a:rPr>
              <a:t>ut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&lt;</a:t>
            </a:r>
            <a:r>
              <a:rPr sz="1600" spc="80" dirty="0">
                <a:latin typeface="Cambria"/>
                <a:cs typeface="Cambria"/>
              </a:rPr>
              <a:t>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5" dirty="0">
                <a:latin typeface="Cambria"/>
                <a:cs typeface="Cambria"/>
              </a:rPr>
              <a:t>n</a:t>
            </a:r>
            <a:r>
              <a:rPr sz="1600" spc="45" dirty="0">
                <a:latin typeface="Cambria"/>
                <a:cs typeface="Cambria"/>
              </a:rPr>
              <a:t>d</a:t>
            </a:r>
            <a:r>
              <a:rPr sz="1600" spc="40" dirty="0">
                <a:latin typeface="Cambria"/>
                <a:cs typeface="Cambria"/>
              </a:rPr>
              <a:t>l;</a:t>
            </a:r>
            <a:r>
              <a:rPr sz="1600" spc="114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652780" marR="1129665" indent="-273685">
              <a:lnSpc>
                <a:spcPct val="120000"/>
              </a:lnSpc>
            </a:pP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swapThemByVal(int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num1,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num2)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temp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num1;</a:t>
            </a:r>
            <a:endParaRPr sz="16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Cambria"/>
                <a:cs typeface="Cambria"/>
              </a:rPr>
              <a:t>num1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num2;</a:t>
            </a:r>
            <a:endParaRPr sz="16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Cambria"/>
                <a:cs typeface="Cambria"/>
              </a:rPr>
              <a:t>num2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temp;</a:t>
            </a:r>
            <a:endParaRPr sz="1600" dirty="0">
              <a:latin typeface="Cambria"/>
              <a:cs typeface="Cambria"/>
            </a:endParaRPr>
          </a:p>
          <a:p>
            <a:pPr marL="436245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65" dirty="0"/>
              <a:t> </a:t>
            </a:r>
            <a:r>
              <a:rPr spc="285" dirty="0"/>
              <a:t>BY </a:t>
            </a:r>
            <a:r>
              <a:rPr sz="3000" spc="330" dirty="0"/>
              <a:t>V</a:t>
            </a:r>
            <a:r>
              <a:rPr spc="330" dirty="0"/>
              <a:t>ALUE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5671820" cy="4572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Send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copy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original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parameter.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Original</a:t>
            </a:r>
            <a:r>
              <a:rPr sz="2400" spc="95" dirty="0">
                <a:latin typeface="Cambria"/>
                <a:cs typeface="Cambria"/>
              </a:rPr>
              <a:t> value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does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not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change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95"/>
              </a:spcBef>
            </a:pPr>
            <a:r>
              <a:rPr sz="1600" spc="20" dirty="0">
                <a:latin typeface="Cambria"/>
                <a:cs typeface="Cambria"/>
              </a:rPr>
              <a:t>main()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35" dirty="0">
                <a:latin typeface="Cambria"/>
                <a:cs typeface="Cambria"/>
              </a:rPr>
              <a:t>10,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20;</a:t>
            </a:r>
            <a:endParaRPr sz="1600">
              <a:latin typeface="Cambria"/>
              <a:cs typeface="Cambria"/>
            </a:endParaRPr>
          </a:p>
          <a:p>
            <a:pPr marL="652780" marR="2369820">
              <a:lnSpc>
                <a:spcPct val="120000"/>
              </a:lnSpc>
            </a:pPr>
            <a:r>
              <a:rPr sz="1600" spc="30" dirty="0">
                <a:latin typeface="Cambria"/>
                <a:cs typeface="Cambria"/>
              </a:rPr>
              <a:t>cout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80" dirty="0">
                <a:latin typeface="Cambria"/>
                <a:cs typeface="Cambria"/>
              </a:rPr>
              <a:t> 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endl;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swapThemByVal(i,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85" dirty="0">
                <a:latin typeface="Cambria"/>
                <a:cs typeface="Cambria"/>
              </a:rPr>
              <a:t>ut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&lt;</a:t>
            </a:r>
            <a:r>
              <a:rPr sz="1600" spc="80" dirty="0">
                <a:latin typeface="Cambria"/>
                <a:cs typeface="Cambria"/>
              </a:rPr>
              <a:t>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&lt;&lt;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5" dirty="0">
                <a:latin typeface="Cambria"/>
                <a:cs typeface="Cambria"/>
              </a:rPr>
              <a:t>n</a:t>
            </a:r>
            <a:r>
              <a:rPr sz="1600" spc="45" dirty="0">
                <a:latin typeface="Cambria"/>
                <a:cs typeface="Cambria"/>
              </a:rPr>
              <a:t>d</a:t>
            </a:r>
            <a:r>
              <a:rPr sz="1600" spc="40" dirty="0">
                <a:latin typeface="Cambria"/>
                <a:cs typeface="Cambria"/>
              </a:rPr>
              <a:t>l;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displa</a:t>
            </a:r>
            <a:r>
              <a:rPr sz="1600" spc="50" dirty="0">
                <a:latin typeface="Cambria"/>
                <a:cs typeface="Cambria"/>
              </a:rPr>
              <a:t>ys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0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14" dirty="0">
                <a:latin typeface="Cambria"/>
                <a:cs typeface="Cambria"/>
              </a:rPr>
              <a:t>...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652780" marR="1129665" indent="-273685">
              <a:lnSpc>
                <a:spcPct val="120000"/>
              </a:lnSpc>
            </a:pP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swapThemByVal(int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num1,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num2)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temp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num1;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Cambria"/>
                <a:cs typeface="Cambria"/>
              </a:rPr>
              <a:t>num1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num2;</a:t>
            </a:r>
            <a:endParaRPr sz="16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Cambria"/>
                <a:cs typeface="Cambria"/>
              </a:rPr>
              <a:t>num2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temp;</a:t>
            </a:r>
            <a:endParaRPr sz="1600">
              <a:latin typeface="Cambria"/>
              <a:cs typeface="Cambria"/>
            </a:endParaRPr>
          </a:p>
          <a:p>
            <a:pPr marL="436245">
              <a:lnSpc>
                <a:spcPct val="100000"/>
              </a:lnSpc>
              <a:spcBef>
                <a:spcPts val="38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800" y="2971863"/>
            <a:ext cx="1860550" cy="11385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 MT"/>
                <a:cs typeface="Arial MT"/>
              </a:rPr>
              <a:t>Output:</a:t>
            </a:r>
            <a:endParaRPr sz="180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380019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65" dirty="0"/>
              <a:t> </a:t>
            </a:r>
            <a:r>
              <a:rPr spc="285" dirty="0"/>
              <a:t>BY </a:t>
            </a:r>
            <a:r>
              <a:rPr sz="3000" spc="330" dirty="0"/>
              <a:t>V</a:t>
            </a:r>
            <a:r>
              <a:rPr spc="330" dirty="0"/>
              <a:t>ALUE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471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5" dirty="0">
                <a:latin typeface="Cambria"/>
                <a:cs typeface="Cambria"/>
              </a:rPr>
              <a:t>At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beginning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39336"/>
            <a:ext cx="421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After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method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execution.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8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6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7197" y="2084959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3700" y="2730500"/>
            <a:ext cx="3073400" cy="558800"/>
            <a:chOff x="1663700" y="2730500"/>
            <a:chExt cx="3073400" cy="558800"/>
          </a:xfrm>
        </p:grpSpPr>
        <p:sp>
          <p:nvSpPr>
            <p:cNvPr id="9" name="object 9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20"/>
                  </a:lnTo>
                  <a:lnTo>
                    <a:pt x="3021980" y="507380"/>
                  </a:lnTo>
                  <a:lnTo>
                    <a:pt x="3041020" y="479125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74"/>
                  </a:lnTo>
                  <a:lnTo>
                    <a:pt x="3021980" y="26019"/>
                  </a:lnTo>
                  <a:lnTo>
                    <a:pt x="2993725" y="6979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79"/>
                  </a:lnTo>
                  <a:lnTo>
                    <a:pt x="3021980" y="26019"/>
                  </a:lnTo>
                  <a:lnTo>
                    <a:pt x="3041020" y="54274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25"/>
                  </a:lnTo>
                  <a:lnTo>
                    <a:pt x="3021980" y="507380"/>
                  </a:lnTo>
                  <a:lnTo>
                    <a:pt x="2993725" y="526420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2876" y="2819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2476" y="2819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6117" y="2770758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2978" y="2770758"/>
            <a:ext cx="4705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48151" y="2806700"/>
            <a:ext cx="406400" cy="330200"/>
            <a:chOff x="3748151" y="2806700"/>
            <a:chExt cx="406400" cy="330200"/>
          </a:xfrm>
        </p:grpSpPr>
        <p:sp>
          <p:nvSpPr>
            <p:cNvPr id="16" name="object 16"/>
            <p:cNvSpPr/>
            <p:nvPr/>
          </p:nvSpPr>
          <p:spPr>
            <a:xfrm>
              <a:off x="3760851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0851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1607" y="2770758"/>
            <a:ext cx="421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90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48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397" y="4371594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39900" y="5016500"/>
            <a:ext cx="2997200" cy="558800"/>
            <a:chOff x="1739900" y="5016500"/>
            <a:chExt cx="2997200" cy="558800"/>
          </a:xfrm>
        </p:grpSpPr>
        <p:sp>
          <p:nvSpPr>
            <p:cNvPr id="23" name="object 23"/>
            <p:cNvSpPr/>
            <p:nvPr/>
          </p:nvSpPr>
          <p:spPr>
            <a:xfrm>
              <a:off x="1752600" y="50292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2882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882900" y="533400"/>
                  </a:lnTo>
                  <a:lnTo>
                    <a:pt x="2917525" y="526420"/>
                  </a:lnTo>
                  <a:lnTo>
                    <a:pt x="2945780" y="507380"/>
                  </a:lnTo>
                  <a:lnTo>
                    <a:pt x="2964820" y="479125"/>
                  </a:lnTo>
                  <a:lnTo>
                    <a:pt x="2971800" y="444500"/>
                  </a:lnTo>
                  <a:lnTo>
                    <a:pt x="2971800" y="88900"/>
                  </a:lnTo>
                  <a:lnTo>
                    <a:pt x="2964820" y="54274"/>
                  </a:lnTo>
                  <a:lnTo>
                    <a:pt x="2945780" y="26019"/>
                  </a:lnTo>
                  <a:lnTo>
                    <a:pt x="2917525" y="6979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50292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882900" y="0"/>
                  </a:lnTo>
                  <a:lnTo>
                    <a:pt x="2917525" y="6979"/>
                  </a:lnTo>
                  <a:lnTo>
                    <a:pt x="2945780" y="26019"/>
                  </a:lnTo>
                  <a:lnTo>
                    <a:pt x="2964820" y="54274"/>
                  </a:lnTo>
                  <a:lnTo>
                    <a:pt x="2971800" y="88900"/>
                  </a:lnTo>
                  <a:lnTo>
                    <a:pt x="2971800" y="444500"/>
                  </a:lnTo>
                  <a:lnTo>
                    <a:pt x="2964820" y="479125"/>
                  </a:lnTo>
                  <a:lnTo>
                    <a:pt x="2945780" y="507380"/>
                  </a:lnTo>
                  <a:lnTo>
                    <a:pt x="2917525" y="526420"/>
                  </a:lnTo>
                  <a:lnTo>
                    <a:pt x="28829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59076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8676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2317" y="5057394"/>
            <a:ext cx="471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9178" y="5057394"/>
            <a:ext cx="4705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7051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7807" y="5057394"/>
            <a:ext cx="421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65" dirty="0"/>
              <a:t> </a:t>
            </a:r>
            <a:r>
              <a:rPr spc="285" dirty="0"/>
              <a:t>BY </a:t>
            </a:r>
            <a:r>
              <a:rPr sz="3000" spc="330" dirty="0"/>
              <a:t>V</a:t>
            </a:r>
            <a:r>
              <a:rPr spc="330" dirty="0"/>
              <a:t>ALUE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2387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2438526"/>
            <a:ext cx="46583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85" dirty="0">
                <a:latin typeface="Cambria"/>
                <a:cs typeface="Cambria"/>
              </a:rPr>
              <a:t>class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PassByValue</a:t>
            </a:r>
            <a:r>
              <a:rPr sz="1600" b="1" spc="130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376555">
              <a:lnSpc>
                <a:spcPct val="100000"/>
              </a:lnSpc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static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void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main(String[]</a:t>
            </a:r>
            <a:r>
              <a:rPr sz="1600" b="1" spc="130" dirty="0">
                <a:latin typeface="Cambria"/>
                <a:cs typeface="Cambria"/>
              </a:rPr>
              <a:t> </a:t>
            </a:r>
            <a:r>
              <a:rPr sz="1600" b="1" spc="70" dirty="0">
                <a:latin typeface="Cambria"/>
                <a:cs typeface="Cambria"/>
              </a:rPr>
              <a:t>args)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649605">
              <a:lnSpc>
                <a:spcPct val="100000"/>
              </a:lnSpc>
            </a:pPr>
            <a:r>
              <a:rPr sz="1600" b="1" spc="95" dirty="0">
                <a:latin typeface="Cambria"/>
                <a:cs typeface="Cambria"/>
              </a:rPr>
              <a:t>int</a:t>
            </a:r>
            <a:r>
              <a:rPr sz="1600" b="1" spc="90" dirty="0">
                <a:latin typeface="Cambria"/>
                <a:cs typeface="Cambria"/>
              </a:rPr>
              <a:t> </a:t>
            </a:r>
            <a:r>
              <a:rPr sz="1600" b="1" spc="25" dirty="0">
                <a:latin typeface="Cambria"/>
                <a:cs typeface="Cambria"/>
              </a:rPr>
              <a:t>a=10,</a:t>
            </a:r>
            <a:r>
              <a:rPr sz="1600" b="1" spc="125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b=20;</a:t>
            </a:r>
            <a:endParaRPr sz="1600">
              <a:latin typeface="Cambria"/>
              <a:cs typeface="Cambria"/>
            </a:endParaRPr>
          </a:p>
          <a:p>
            <a:pPr marL="649605" marR="5080">
              <a:lnSpc>
                <a:spcPct val="100000"/>
              </a:lnSpc>
            </a:pPr>
            <a:r>
              <a:rPr sz="1600" spc="70" dirty="0">
                <a:latin typeface="Cambria"/>
                <a:cs typeface="Cambria"/>
              </a:rPr>
              <a:t>System.</a:t>
            </a:r>
            <a:r>
              <a:rPr sz="1600" b="1" i="1" spc="70" dirty="0">
                <a:latin typeface="Cambria"/>
                <a:cs typeface="Cambria"/>
              </a:rPr>
              <a:t>out.printf("a-%d:b-%d\n",</a:t>
            </a:r>
            <a:r>
              <a:rPr sz="1600" b="1" i="1" spc="180" dirty="0">
                <a:latin typeface="Cambria"/>
                <a:cs typeface="Cambria"/>
              </a:rPr>
              <a:t> </a:t>
            </a:r>
            <a:r>
              <a:rPr sz="1600" b="1" i="1" spc="125" dirty="0">
                <a:latin typeface="Cambria"/>
                <a:cs typeface="Cambria"/>
              </a:rPr>
              <a:t>a,</a:t>
            </a:r>
            <a:r>
              <a:rPr sz="1600" b="1" i="1" spc="140" dirty="0">
                <a:latin typeface="Cambria"/>
                <a:cs typeface="Cambria"/>
              </a:rPr>
              <a:t> </a:t>
            </a:r>
            <a:r>
              <a:rPr sz="1600" b="1" i="1" spc="35" dirty="0">
                <a:latin typeface="Cambria"/>
                <a:cs typeface="Cambria"/>
              </a:rPr>
              <a:t>b); </a:t>
            </a:r>
            <a:r>
              <a:rPr sz="1600" b="1" i="1" spc="-335" dirty="0">
                <a:latin typeface="Cambria"/>
                <a:cs typeface="Cambria"/>
              </a:rPr>
              <a:t> </a:t>
            </a:r>
            <a:r>
              <a:rPr sz="1600" i="1" spc="90" dirty="0">
                <a:latin typeface="Cambria"/>
                <a:cs typeface="Cambria"/>
              </a:rPr>
              <a:t>swapThemByVal(a,</a:t>
            </a:r>
            <a:r>
              <a:rPr sz="1600" i="1" spc="150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b); </a:t>
            </a:r>
            <a:r>
              <a:rPr sz="1600" i="1" spc="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System.</a:t>
            </a:r>
            <a:r>
              <a:rPr sz="1600" b="1" i="1" spc="70" dirty="0">
                <a:latin typeface="Cambria"/>
                <a:cs typeface="Cambria"/>
              </a:rPr>
              <a:t>out.printf("a-%d:b-%d\n",</a:t>
            </a:r>
            <a:r>
              <a:rPr sz="1600" b="1" i="1" spc="180" dirty="0">
                <a:latin typeface="Cambria"/>
                <a:cs typeface="Cambria"/>
              </a:rPr>
              <a:t> </a:t>
            </a:r>
            <a:r>
              <a:rPr sz="1600" b="1" i="1" spc="125" dirty="0">
                <a:latin typeface="Cambria"/>
                <a:cs typeface="Cambria"/>
              </a:rPr>
              <a:t>a,</a:t>
            </a:r>
            <a:r>
              <a:rPr sz="1600" b="1" i="1" spc="140" dirty="0">
                <a:latin typeface="Cambria"/>
                <a:cs typeface="Cambria"/>
              </a:rPr>
              <a:t> </a:t>
            </a:r>
            <a:r>
              <a:rPr sz="1600" b="1" i="1" spc="35" dirty="0">
                <a:latin typeface="Cambria"/>
                <a:cs typeface="Cambria"/>
              </a:rPr>
              <a:t>b);</a:t>
            </a:r>
            <a:endParaRPr sz="1600">
              <a:latin typeface="Cambria"/>
              <a:cs typeface="Cambria"/>
            </a:endParaRPr>
          </a:p>
          <a:p>
            <a:pPr marL="376555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224" y="4389882"/>
            <a:ext cx="56388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9455" marR="5080" indent="-3429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latin typeface="Cambria"/>
                <a:cs typeface="Cambria"/>
              </a:rPr>
              <a:t>static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void</a:t>
            </a:r>
            <a:r>
              <a:rPr sz="1600" b="1" spc="105" dirty="0">
                <a:latin typeface="Cambria"/>
                <a:cs typeface="Cambria"/>
              </a:rPr>
              <a:t> swapThemByVal(int</a:t>
            </a:r>
            <a:r>
              <a:rPr sz="1600" b="1" spc="170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num1,</a:t>
            </a:r>
            <a:r>
              <a:rPr sz="1600" b="1" spc="135" dirty="0">
                <a:latin typeface="Cambria"/>
                <a:cs typeface="Cambria"/>
              </a:rPr>
              <a:t> </a:t>
            </a:r>
            <a:r>
              <a:rPr sz="1600" b="1" spc="100" dirty="0">
                <a:latin typeface="Cambria"/>
                <a:cs typeface="Cambria"/>
              </a:rPr>
              <a:t>int</a:t>
            </a:r>
            <a:r>
              <a:rPr sz="1600" b="1" spc="125" dirty="0">
                <a:latin typeface="Cambria"/>
                <a:cs typeface="Cambria"/>
              </a:rPr>
              <a:t> </a:t>
            </a:r>
            <a:r>
              <a:rPr sz="1600" b="1" spc="55" dirty="0">
                <a:latin typeface="Cambria"/>
                <a:cs typeface="Cambria"/>
              </a:rPr>
              <a:t>num2)</a:t>
            </a:r>
            <a:r>
              <a:rPr sz="1600" b="1" spc="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{ </a:t>
            </a:r>
            <a:r>
              <a:rPr sz="1600" b="1" spc="-340" dirty="0">
                <a:latin typeface="Cambria"/>
                <a:cs typeface="Cambria"/>
              </a:rPr>
              <a:t> </a:t>
            </a:r>
            <a:r>
              <a:rPr sz="1600" b="1" spc="100" dirty="0">
                <a:latin typeface="Cambria"/>
                <a:cs typeface="Cambria"/>
              </a:rPr>
              <a:t>int</a:t>
            </a:r>
            <a:r>
              <a:rPr sz="1600" b="1" spc="105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temp</a:t>
            </a:r>
            <a:r>
              <a:rPr sz="1600" b="1" spc="125" dirty="0">
                <a:latin typeface="Cambria"/>
                <a:cs typeface="Cambria"/>
              </a:rPr>
              <a:t> </a:t>
            </a:r>
            <a:r>
              <a:rPr sz="1600" b="1" spc="15" dirty="0">
                <a:latin typeface="Cambria"/>
                <a:cs typeface="Cambria"/>
              </a:rPr>
              <a:t>=</a:t>
            </a:r>
            <a:r>
              <a:rPr sz="1600" b="1" spc="114" dirty="0">
                <a:latin typeface="Cambria"/>
                <a:cs typeface="Cambria"/>
              </a:rPr>
              <a:t> </a:t>
            </a:r>
            <a:r>
              <a:rPr sz="1600" b="1" spc="60" dirty="0">
                <a:latin typeface="Cambria"/>
                <a:cs typeface="Cambria"/>
              </a:rPr>
              <a:t>num1;</a:t>
            </a:r>
            <a:endParaRPr sz="1600">
              <a:latin typeface="Cambria"/>
              <a:cs typeface="Cambria"/>
            </a:endParaRPr>
          </a:p>
          <a:p>
            <a:pPr marL="719455" marR="3536315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num1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50" dirty="0">
                <a:latin typeface="Cambria"/>
                <a:cs typeface="Cambria"/>
              </a:rPr>
              <a:t>num2;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num2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temp;</a:t>
            </a:r>
            <a:endParaRPr sz="1600">
              <a:latin typeface="Cambria"/>
              <a:cs typeface="Cambria"/>
            </a:endParaRPr>
          </a:p>
          <a:p>
            <a:pPr marL="376555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2971863"/>
            <a:ext cx="1860550" cy="11385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 MT"/>
                <a:cs typeface="Arial MT"/>
              </a:rPr>
              <a:t>Output:</a:t>
            </a:r>
            <a:endParaRPr sz="180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 MT"/>
                <a:cs typeface="Arial MT"/>
              </a:rPr>
              <a:t>a-10:b-20</a:t>
            </a:r>
            <a:endParaRPr sz="160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a-10:b-20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65" dirty="0"/>
              <a:t> </a:t>
            </a:r>
            <a:r>
              <a:rPr spc="285" dirty="0"/>
              <a:t>BY </a:t>
            </a:r>
            <a:r>
              <a:rPr sz="3000" spc="330" dirty="0"/>
              <a:t>V</a:t>
            </a:r>
            <a:r>
              <a:rPr spc="330" dirty="0"/>
              <a:t>ALUE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471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5" dirty="0">
                <a:latin typeface="Cambria"/>
                <a:cs typeface="Cambria"/>
              </a:rPr>
              <a:t>At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beginning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method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39336"/>
            <a:ext cx="421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After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method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execution.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8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676" y="2133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7197" y="2084959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3700" y="2730500"/>
            <a:ext cx="3073400" cy="558800"/>
            <a:chOff x="1663700" y="2730500"/>
            <a:chExt cx="3073400" cy="558800"/>
          </a:xfrm>
        </p:grpSpPr>
        <p:sp>
          <p:nvSpPr>
            <p:cNvPr id="9" name="object 9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2959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959100" y="533400"/>
                  </a:lnTo>
                  <a:lnTo>
                    <a:pt x="2993725" y="526420"/>
                  </a:lnTo>
                  <a:lnTo>
                    <a:pt x="3021980" y="507380"/>
                  </a:lnTo>
                  <a:lnTo>
                    <a:pt x="3041020" y="479125"/>
                  </a:lnTo>
                  <a:lnTo>
                    <a:pt x="3048000" y="444500"/>
                  </a:lnTo>
                  <a:lnTo>
                    <a:pt x="3048000" y="88900"/>
                  </a:lnTo>
                  <a:lnTo>
                    <a:pt x="3041020" y="54274"/>
                  </a:lnTo>
                  <a:lnTo>
                    <a:pt x="3021980" y="26019"/>
                  </a:lnTo>
                  <a:lnTo>
                    <a:pt x="2993725" y="6979"/>
                  </a:lnTo>
                  <a:lnTo>
                    <a:pt x="29591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27432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959100" y="0"/>
                  </a:lnTo>
                  <a:lnTo>
                    <a:pt x="2993725" y="6979"/>
                  </a:lnTo>
                  <a:lnTo>
                    <a:pt x="3021980" y="26019"/>
                  </a:lnTo>
                  <a:lnTo>
                    <a:pt x="3041020" y="54274"/>
                  </a:lnTo>
                  <a:lnTo>
                    <a:pt x="3048000" y="88900"/>
                  </a:lnTo>
                  <a:lnTo>
                    <a:pt x="3048000" y="444500"/>
                  </a:lnTo>
                  <a:lnTo>
                    <a:pt x="3041020" y="479125"/>
                  </a:lnTo>
                  <a:lnTo>
                    <a:pt x="3021980" y="507380"/>
                  </a:lnTo>
                  <a:lnTo>
                    <a:pt x="2993725" y="526420"/>
                  </a:lnTo>
                  <a:lnTo>
                    <a:pt x="2959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2876" y="2819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2476" y="2819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6117" y="2770758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2978" y="2770758"/>
            <a:ext cx="4705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48151" y="2806700"/>
            <a:ext cx="406400" cy="330200"/>
            <a:chOff x="3748151" y="2806700"/>
            <a:chExt cx="406400" cy="330200"/>
          </a:xfrm>
        </p:grpSpPr>
        <p:sp>
          <p:nvSpPr>
            <p:cNvPr id="16" name="object 16"/>
            <p:cNvSpPr/>
            <p:nvPr/>
          </p:nvSpPr>
          <p:spPr>
            <a:xfrm>
              <a:off x="3760851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0851" y="28194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1607" y="2770758"/>
            <a:ext cx="421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90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4876" y="44196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397" y="4371594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Arial MT"/>
                <a:cs typeface="Arial MT"/>
              </a:rPr>
              <a:t>i	j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39900" y="5016500"/>
            <a:ext cx="2997200" cy="558800"/>
            <a:chOff x="1739900" y="5016500"/>
            <a:chExt cx="2997200" cy="558800"/>
          </a:xfrm>
        </p:grpSpPr>
        <p:sp>
          <p:nvSpPr>
            <p:cNvPr id="23" name="object 23"/>
            <p:cNvSpPr/>
            <p:nvPr/>
          </p:nvSpPr>
          <p:spPr>
            <a:xfrm>
              <a:off x="1752600" y="50292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2882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882900" y="533400"/>
                  </a:lnTo>
                  <a:lnTo>
                    <a:pt x="2917525" y="526420"/>
                  </a:lnTo>
                  <a:lnTo>
                    <a:pt x="2945780" y="507380"/>
                  </a:lnTo>
                  <a:lnTo>
                    <a:pt x="2964820" y="479125"/>
                  </a:lnTo>
                  <a:lnTo>
                    <a:pt x="2971800" y="444500"/>
                  </a:lnTo>
                  <a:lnTo>
                    <a:pt x="2971800" y="88900"/>
                  </a:lnTo>
                  <a:lnTo>
                    <a:pt x="2964820" y="54274"/>
                  </a:lnTo>
                  <a:lnTo>
                    <a:pt x="2945780" y="26019"/>
                  </a:lnTo>
                  <a:lnTo>
                    <a:pt x="2917525" y="6979"/>
                  </a:lnTo>
                  <a:lnTo>
                    <a:pt x="2882900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5029200"/>
              <a:ext cx="2971800" cy="533400"/>
            </a:xfrm>
            <a:custGeom>
              <a:avLst/>
              <a:gdLst/>
              <a:ahLst/>
              <a:cxnLst/>
              <a:rect l="l" t="t" r="r" b="b"/>
              <a:pathLst>
                <a:path w="29718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2882900" y="0"/>
                  </a:lnTo>
                  <a:lnTo>
                    <a:pt x="2917525" y="6979"/>
                  </a:lnTo>
                  <a:lnTo>
                    <a:pt x="2945780" y="26019"/>
                  </a:lnTo>
                  <a:lnTo>
                    <a:pt x="2964820" y="54274"/>
                  </a:lnTo>
                  <a:lnTo>
                    <a:pt x="2971800" y="88900"/>
                  </a:lnTo>
                  <a:lnTo>
                    <a:pt x="2971800" y="444500"/>
                  </a:lnTo>
                  <a:lnTo>
                    <a:pt x="2964820" y="479125"/>
                  </a:lnTo>
                  <a:lnTo>
                    <a:pt x="2945780" y="507380"/>
                  </a:lnTo>
                  <a:lnTo>
                    <a:pt x="2917525" y="526420"/>
                  </a:lnTo>
                  <a:lnTo>
                    <a:pt x="28829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59076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20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8676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2317" y="5057394"/>
            <a:ext cx="471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9178" y="5057394"/>
            <a:ext cx="4705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nu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7051" y="5105400"/>
            <a:ext cx="381000" cy="3048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7807" y="5057394"/>
            <a:ext cx="421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3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85" dirty="0"/>
              <a:t>BY</a:t>
            </a:r>
            <a:r>
              <a:rPr spc="310" dirty="0"/>
              <a:t> </a:t>
            </a:r>
            <a:r>
              <a:rPr sz="3000" spc="330" dirty="0"/>
              <a:t>V</a:t>
            </a:r>
            <a:r>
              <a:rPr spc="330" dirty="0"/>
              <a:t>ALUE</a:t>
            </a:r>
            <a:r>
              <a:rPr spc="295" dirty="0"/>
              <a:t> </a:t>
            </a:r>
            <a:r>
              <a:rPr sz="3000" spc="165" dirty="0"/>
              <a:t>–</a:t>
            </a:r>
            <a:r>
              <a:rPr sz="3000" spc="150" dirty="0"/>
              <a:t> </a:t>
            </a:r>
            <a:r>
              <a:rPr spc="215" dirty="0"/>
              <a:t>WITH</a:t>
            </a:r>
            <a:r>
              <a:rPr spc="29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94245" cy="51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passed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method,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5" dirty="0">
                <a:latin typeface="Cambria"/>
                <a:cs typeface="Cambria"/>
              </a:rPr>
              <a:t>situation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changes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dramatically,</a:t>
            </a:r>
            <a:endParaRPr sz="2400">
              <a:latin typeface="Cambria"/>
              <a:cs typeface="Cambria"/>
            </a:endParaRPr>
          </a:p>
          <a:p>
            <a:pPr marL="285115" marR="17526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45" dirty="0">
                <a:latin typeface="Cambria"/>
                <a:cs typeface="Cambria"/>
              </a:rPr>
              <a:t>Java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effect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like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pass-by-reference.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Why?</a:t>
            </a:r>
            <a:endParaRPr sz="24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When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we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create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variable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class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type,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will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store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reference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 </a:t>
            </a:r>
            <a:r>
              <a:rPr sz="2100" spc="40" dirty="0">
                <a:latin typeface="Cambria"/>
                <a:cs typeface="Cambria"/>
              </a:rPr>
              <a:t>object.</a:t>
            </a:r>
            <a:endParaRPr sz="2100">
              <a:latin typeface="Cambria"/>
              <a:cs typeface="Cambria"/>
            </a:endParaRPr>
          </a:p>
          <a:p>
            <a:pPr marL="652780" marR="5715" lvl="1" indent="-27368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Thus, </a:t>
            </a:r>
            <a:r>
              <a:rPr sz="2100" spc="65" dirty="0">
                <a:latin typeface="Cambria"/>
                <a:cs typeface="Cambria"/>
              </a:rPr>
              <a:t>when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value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variable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passed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method,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it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6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pass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5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reference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same 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object.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5" dirty="0">
                <a:latin typeface="Cambria"/>
                <a:cs typeface="Cambria"/>
              </a:rPr>
              <a:t>This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effectively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means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objects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act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as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60" dirty="0">
                <a:latin typeface="Cambria"/>
                <a:cs typeface="Cambria"/>
              </a:rPr>
              <a:t>passed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pass-by-reference.</a:t>
            </a:r>
            <a:endParaRPr sz="2100">
              <a:latin typeface="Cambria"/>
              <a:cs typeface="Cambria"/>
            </a:endParaRPr>
          </a:p>
          <a:p>
            <a:pPr marL="652780" marR="14541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Changes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object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inside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i="1" spc="80" dirty="0">
                <a:latin typeface="Cambria"/>
                <a:cs typeface="Cambria"/>
              </a:rPr>
              <a:t>do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i="1" spc="40" dirty="0">
                <a:latin typeface="Cambria"/>
                <a:cs typeface="Cambria"/>
              </a:rPr>
              <a:t>affect</a:t>
            </a:r>
            <a:r>
              <a:rPr sz="2100" i="1" spc="120" dirty="0">
                <a:latin typeface="Cambria"/>
                <a:cs typeface="Cambria"/>
              </a:rPr>
              <a:t> </a:t>
            </a:r>
            <a:r>
              <a:rPr sz="2100" i="1" spc="45" dirty="0">
                <a:latin typeface="Cambria"/>
                <a:cs typeface="Cambria"/>
              </a:rPr>
              <a:t>the </a:t>
            </a:r>
            <a:r>
              <a:rPr sz="2100" i="1" spc="-445" dirty="0">
                <a:latin typeface="Cambria"/>
                <a:cs typeface="Cambria"/>
              </a:rPr>
              <a:t> </a:t>
            </a:r>
            <a:r>
              <a:rPr sz="2100" i="1" spc="25" dirty="0">
                <a:latin typeface="Cambria"/>
                <a:cs typeface="Cambria"/>
              </a:rPr>
              <a:t>object</a:t>
            </a:r>
            <a:r>
              <a:rPr sz="2100" i="1" spc="114" dirty="0">
                <a:latin typeface="Cambria"/>
                <a:cs typeface="Cambria"/>
              </a:rPr>
              <a:t> </a:t>
            </a:r>
            <a:r>
              <a:rPr sz="2100" i="1" spc="110" dirty="0">
                <a:latin typeface="Cambria"/>
                <a:cs typeface="Cambria"/>
              </a:rPr>
              <a:t>used</a:t>
            </a:r>
            <a:r>
              <a:rPr sz="2100" i="1" spc="140" dirty="0">
                <a:latin typeface="Cambria"/>
                <a:cs typeface="Cambria"/>
              </a:rPr>
              <a:t> </a:t>
            </a:r>
            <a:r>
              <a:rPr sz="2100" i="1" spc="110" dirty="0">
                <a:latin typeface="Cambria"/>
                <a:cs typeface="Cambria"/>
              </a:rPr>
              <a:t>as</a:t>
            </a:r>
            <a:r>
              <a:rPr sz="2100" i="1" spc="120" dirty="0">
                <a:latin typeface="Cambria"/>
                <a:cs typeface="Cambria"/>
              </a:rPr>
              <a:t> </a:t>
            </a:r>
            <a:r>
              <a:rPr sz="2100" i="1" spc="125" dirty="0">
                <a:latin typeface="Cambria"/>
                <a:cs typeface="Cambria"/>
              </a:rPr>
              <a:t>an</a:t>
            </a:r>
            <a:r>
              <a:rPr sz="2100" i="1" spc="120" dirty="0">
                <a:latin typeface="Cambria"/>
                <a:cs typeface="Cambria"/>
              </a:rPr>
              <a:t> </a:t>
            </a:r>
            <a:r>
              <a:rPr sz="2100" i="1" spc="90" dirty="0">
                <a:latin typeface="Cambria"/>
                <a:cs typeface="Cambria"/>
              </a:rPr>
              <a:t>argument.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3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85" dirty="0"/>
              <a:t>BY</a:t>
            </a:r>
            <a:r>
              <a:rPr spc="310" dirty="0"/>
              <a:t> </a:t>
            </a:r>
            <a:r>
              <a:rPr sz="3000" spc="330" dirty="0"/>
              <a:t>V</a:t>
            </a:r>
            <a:r>
              <a:rPr spc="330" dirty="0"/>
              <a:t>ALUE</a:t>
            </a:r>
            <a:r>
              <a:rPr spc="295" dirty="0"/>
              <a:t> </a:t>
            </a:r>
            <a:r>
              <a:rPr sz="3000" spc="165" dirty="0"/>
              <a:t>–</a:t>
            </a:r>
            <a:r>
              <a:rPr sz="3000" spc="150" dirty="0"/>
              <a:t> </a:t>
            </a:r>
            <a:r>
              <a:rPr spc="215" dirty="0"/>
              <a:t>WITH</a:t>
            </a:r>
            <a:r>
              <a:rPr spc="29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705802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4849495" indent="-367665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Test{ 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String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testName;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float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score;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744220" marR="4334510" indent="-364490">
              <a:lnSpc>
                <a:spcPct val="100000"/>
              </a:lnSpc>
            </a:pPr>
            <a:r>
              <a:rPr sz="1800" spc="70" dirty="0">
                <a:latin typeface="Cambria"/>
                <a:cs typeface="Cambria"/>
              </a:rPr>
              <a:t>Test(String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n,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float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s){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testName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n;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score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s;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379730">
              <a:lnSpc>
                <a:spcPts val="2155"/>
              </a:lnSpc>
              <a:spcBef>
                <a:spcPts val="5"/>
              </a:spcBef>
            </a:pP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display(){</a:t>
            </a:r>
            <a:endParaRPr sz="1800">
              <a:latin typeface="Cambria"/>
              <a:cs typeface="Cambria"/>
            </a:endParaRPr>
          </a:p>
          <a:p>
            <a:pPr marL="652780" marR="5080">
              <a:lnSpc>
                <a:spcPts val="2160"/>
              </a:lnSpc>
              <a:spcBef>
                <a:spcPts val="65"/>
              </a:spcBef>
            </a:pPr>
            <a:r>
              <a:rPr sz="1800" spc="75" dirty="0">
                <a:latin typeface="Cambria"/>
                <a:cs typeface="Cambria"/>
              </a:rPr>
              <a:t>System.</a:t>
            </a:r>
            <a:r>
              <a:rPr sz="1800" i="1" spc="75" dirty="0">
                <a:latin typeface="Cambria"/>
                <a:cs typeface="Cambria"/>
              </a:rPr>
              <a:t>out.printf("TestName:</a:t>
            </a:r>
            <a:r>
              <a:rPr sz="1800" i="1" spc="125" dirty="0">
                <a:latin typeface="Cambria"/>
                <a:cs typeface="Cambria"/>
              </a:rPr>
              <a:t> </a:t>
            </a:r>
            <a:r>
              <a:rPr sz="1800" i="1" spc="30" dirty="0">
                <a:latin typeface="Cambria"/>
                <a:cs typeface="Cambria"/>
              </a:rPr>
              <a:t>%s</a:t>
            </a:r>
            <a:r>
              <a:rPr sz="1800" i="1" spc="125" dirty="0">
                <a:latin typeface="Cambria"/>
                <a:cs typeface="Cambria"/>
              </a:rPr>
              <a:t> </a:t>
            </a:r>
            <a:r>
              <a:rPr sz="1800" i="1" spc="30" dirty="0">
                <a:latin typeface="Cambria"/>
                <a:cs typeface="Cambria"/>
              </a:rPr>
              <a:t>;</a:t>
            </a:r>
            <a:r>
              <a:rPr sz="1800" i="1" spc="114" dirty="0">
                <a:latin typeface="Cambria"/>
                <a:cs typeface="Cambria"/>
              </a:rPr>
              <a:t> </a:t>
            </a:r>
            <a:r>
              <a:rPr sz="1800" i="1" spc="70" dirty="0">
                <a:latin typeface="Cambria"/>
                <a:cs typeface="Cambria"/>
              </a:rPr>
              <a:t>Score:</a:t>
            </a:r>
            <a:r>
              <a:rPr sz="1800" i="1" spc="100" dirty="0">
                <a:latin typeface="Cambria"/>
                <a:cs typeface="Cambria"/>
              </a:rPr>
              <a:t> </a:t>
            </a:r>
            <a:r>
              <a:rPr sz="1800" i="1" spc="95" dirty="0">
                <a:latin typeface="Cambria"/>
                <a:cs typeface="Cambria"/>
              </a:rPr>
              <a:t>%.2f\n",</a:t>
            </a:r>
            <a:r>
              <a:rPr sz="1800" i="1" spc="114" dirty="0">
                <a:latin typeface="Cambria"/>
                <a:cs typeface="Cambria"/>
              </a:rPr>
              <a:t> </a:t>
            </a:r>
            <a:r>
              <a:rPr sz="1800" i="1" spc="80" dirty="0">
                <a:latin typeface="Cambria"/>
                <a:cs typeface="Cambria"/>
              </a:rPr>
              <a:t>testName, </a:t>
            </a:r>
            <a:r>
              <a:rPr sz="1800" i="1" spc="-38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score);</a:t>
            </a:r>
            <a:endParaRPr sz="1800">
              <a:latin typeface="Cambria"/>
              <a:cs typeface="Cambria"/>
            </a:endParaRPr>
          </a:p>
          <a:p>
            <a:pPr marL="379730">
              <a:lnSpc>
                <a:spcPts val="21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3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85" dirty="0"/>
              <a:t>BY</a:t>
            </a:r>
            <a:r>
              <a:rPr spc="310" dirty="0"/>
              <a:t> </a:t>
            </a:r>
            <a:r>
              <a:rPr sz="3000" spc="330" dirty="0"/>
              <a:t>V</a:t>
            </a:r>
            <a:r>
              <a:rPr spc="330" dirty="0"/>
              <a:t>ALUE</a:t>
            </a:r>
            <a:r>
              <a:rPr spc="295" dirty="0"/>
              <a:t> </a:t>
            </a:r>
            <a:r>
              <a:rPr sz="3000" spc="165" dirty="0"/>
              <a:t>–</a:t>
            </a:r>
            <a:r>
              <a:rPr sz="3000" spc="150" dirty="0"/>
              <a:t> </a:t>
            </a:r>
            <a:r>
              <a:rPr spc="215" dirty="0"/>
              <a:t>WITH</a:t>
            </a:r>
            <a:r>
              <a:rPr spc="29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5155565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PassByValue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 marR="1177290" indent="-364490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main(String[]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args)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Test</a:t>
            </a:r>
            <a:r>
              <a:rPr sz="1600" spc="75" dirty="0">
                <a:latin typeface="Cambria"/>
                <a:cs typeface="Cambria"/>
              </a:rPr>
              <a:t> t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Test("CT1",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10); 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t.display();</a:t>
            </a:r>
            <a:endParaRPr sz="1600">
              <a:latin typeface="Cambria"/>
              <a:cs typeface="Cambria"/>
            </a:endParaRPr>
          </a:p>
          <a:p>
            <a:pPr marL="744220" marR="1022985">
              <a:lnSpc>
                <a:spcPct val="100000"/>
              </a:lnSpc>
            </a:pPr>
            <a:r>
              <a:rPr sz="1600" i="1" spc="50" dirty="0">
                <a:latin typeface="Cambria"/>
                <a:cs typeface="Cambria"/>
              </a:rPr>
              <a:t>updateScore(t,</a:t>
            </a:r>
            <a:r>
              <a:rPr sz="1600" i="1" spc="140" dirty="0">
                <a:latin typeface="Cambria"/>
                <a:cs typeface="Cambria"/>
              </a:rPr>
              <a:t> </a:t>
            </a:r>
            <a:r>
              <a:rPr sz="1600" i="1" spc="35" dirty="0">
                <a:latin typeface="Cambria"/>
                <a:cs typeface="Cambria"/>
              </a:rPr>
              <a:t>15.0f); 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System.</a:t>
            </a:r>
            <a:r>
              <a:rPr sz="1600" i="1" spc="65" dirty="0">
                <a:latin typeface="Cambria"/>
                <a:cs typeface="Cambria"/>
              </a:rPr>
              <a:t>out.println("After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50" dirty="0">
                <a:latin typeface="Cambria"/>
                <a:cs typeface="Cambria"/>
              </a:rPr>
              <a:t>Update:"); </a:t>
            </a:r>
            <a:r>
              <a:rPr sz="1600" i="1" spc="-34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t.display();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722630" marR="5080" indent="-343535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updateScore(Test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test,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newScore)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test.score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newScore;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5" dirty="0">
                <a:latin typeface="Cambria"/>
                <a:cs typeface="Cambria"/>
              </a:rPr>
              <a:t>Output:</a:t>
            </a:r>
            <a:endParaRPr sz="20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70"/>
              </a:spcBef>
            </a:pPr>
            <a:r>
              <a:rPr sz="1500" spc="75" dirty="0">
                <a:latin typeface="Cambria"/>
                <a:cs typeface="Cambria"/>
              </a:rPr>
              <a:t>TestName: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CT1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20" dirty="0">
                <a:latin typeface="Cambria"/>
                <a:cs typeface="Cambria"/>
              </a:rPr>
              <a:t>;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Score: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10.00</a:t>
            </a:r>
            <a:endParaRPr sz="15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60"/>
              </a:spcBef>
            </a:pPr>
            <a:r>
              <a:rPr sz="1500" spc="60" dirty="0">
                <a:latin typeface="Cambria"/>
                <a:cs typeface="Cambria"/>
              </a:rPr>
              <a:t>After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Update:</a:t>
            </a:r>
            <a:endParaRPr sz="15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360"/>
              </a:spcBef>
            </a:pPr>
            <a:r>
              <a:rPr sz="1500" spc="75" dirty="0">
                <a:latin typeface="Cambria"/>
                <a:cs typeface="Cambria"/>
              </a:rPr>
              <a:t>TestName: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CT1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20" dirty="0">
                <a:latin typeface="Cambria"/>
                <a:cs typeface="Cambria"/>
              </a:rPr>
              <a:t>;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Score: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15.00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FD590-0966-116D-E069-4FDD1B49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270322-6C6E-44D9-38CE-5C2099E78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Concept: Class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7444A-188E-7EFD-53C2-D03B63A8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905000"/>
            <a:ext cx="8120611" cy="3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72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3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P</a:t>
            </a:r>
            <a:r>
              <a:rPr spc="290" dirty="0"/>
              <a:t>ASS</a:t>
            </a:r>
            <a:r>
              <a:rPr spc="295" dirty="0"/>
              <a:t> </a:t>
            </a:r>
            <a:r>
              <a:rPr spc="285" dirty="0"/>
              <a:t>BY</a:t>
            </a:r>
            <a:r>
              <a:rPr spc="310" dirty="0"/>
              <a:t> </a:t>
            </a:r>
            <a:r>
              <a:rPr sz="3000" spc="330" dirty="0"/>
              <a:t>V</a:t>
            </a:r>
            <a:r>
              <a:rPr spc="330" dirty="0"/>
              <a:t>ALUE</a:t>
            </a:r>
            <a:r>
              <a:rPr spc="295" dirty="0"/>
              <a:t> </a:t>
            </a:r>
            <a:r>
              <a:rPr sz="3000" spc="165" dirty="0"/>
              <a:t>–</a:t>
            </a:r>
            <a:r>
              <a:rPr sz="3000" spc="150" dirty="0"/>
              <a:t> </a:t>
            </a:r>
            <a:r>
              <a:rPr spc="215" dirty="0"/>
              <a:t>WITH</a:t>
            </a:r>
            <a:r>
              <a:rPr spc="295" dirty="0"/>
              <a:t> </a:t>
            </a:r>
            <a:r>
              <a:rPr sz="3000" spc="350" dirty="0"/>
              <a:t>O</a:t>
            </a:r>
            <a:r>
              <a:rPr spc="350" dirty="0"/>
              <a:t>BJECT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2945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55" dirty="0">
                <a:latin typeface="Cambria"/>
                <a:cs typeface="Cambria"/>
              </a:rPr>
              <a:t>Before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call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29325"/>
            <a:ext cx="7426325" cy="12725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45" dirty="0">
                <a:latin typeface="Cambria"/>
                <a:cs typeface="Cambria"/>
              </a:rPr>
              <a:t>At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beginning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call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80" dirty="0">
                <a:latin typeface="Cambria"/>
                <a:cs typeface="Cambria"/>
              </a:rPr>
              <a:t>Both </a:t>
            </a:r>
            <a:r>
              <a:rPr sz="1700" spc="40" dirty="0">
                <a:latin typeface="Cambria"/>
                <a:cs typeface="Cambria"/>
              </a:rPr>
              <a:t>“t”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and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“test”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are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referring</a:t>
            </a:r>
            <a:r>
              <a:rPr sz="1700" spc="60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to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same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35" dirty="0">
                <a:latin typeface="Cambria"/>
                <a:cs typeface="Cambria"/>
              </a:rPr>
              <a:t>object.</a:t>
            </a:r>
            <a:endParaRPr sz="17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95" dirty="0">
                <a:latin typeface="Cambria"/>
                <a:cs typeface="Cambria"/>
              </a:rPr>
              <a:t>Updating</a:t>
            </a:r>
            <a:r>
              <a:rPr sz="1700" spc="65" dirty="0">
                <a:latin typeface="Cambria"/>
                <a:cs typeface="Cambria"/>
              </a:rPr>
              <a:t> the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object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using </a:t>
            </a:r>
            <a:r>
              <a:rPr sz="1700" spc="85" dirty="0">
                <a:latin typeface="Cambria"/>
                <a:cs typeface="Cambria"/>
              </a:rPr>
              <a:t>any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variable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will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be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reflected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in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other </a:t>
            </a:r>
            <a:r>
              <a:rPr sz="1700" spc="-36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one.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94909"/>
            <a:ext cx="777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90" dirty="0">
                <a:latin typeface="Cambria"/>
                <a:cs typeface="Cambria"/>
              </a:rPr>
              <a:t>Just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at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execution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–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before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exiting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1873250"/>
            <a:ext cx="1143000" cy="27940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360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8782" y="1552702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873250"/>
            <a:ext cx="1676400" cy="488950"/>
          </a:xfrm>
          <a:custGeom>
            <a:avLst/>
            <a:gdLst/>
            <a:ahLst/>
            <a:cxnLst/>
            <a:rect l="l" t="t" r="r" b="b"/>
            <a:pathLst>
              <a:path w="1676400" h="488950">
                <a:moveTo>
                  <a:pt x="1676400" y="0"/>
                </a:moveTo>
                <a:lnTo>
                  <a:pt x="0" y="0"/>
                </a:lnTo>
                <a:lnTo>
                  <a:pt x="0" y="488950"/>
                </a:lnTo>
                <a:lnTo>
                  <a:pt x="1676400" y="488950"/>
                </a:lnTo>
                <a:lnTo>
                  <a:pt x="1676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00800" y="1873250"/>
            <a:ext cx="1676400" cy="48895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2075" marR="342900">
              <a:lnSpc>
                <a:spcPct val="100000"/>
              </a:lnSpc>
              <a:spcBef>
                <a:spcPts val="465"/>
              </a:spcBef>
            </a:pPr>
            <a:r>
              <a:rPr sz="1200" spc="60" dirty="0">
                <a:latin typeface="Cambria"/>
                <a:cs typeface="Cambria"/>
              </a:rPr>
              <a:t>testName=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“CT1”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score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10.0f;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029" y="1621282"/>
            <a:ext cx="541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Obje</a:t>
            </a:r>
            <a:r>
              <a:rPr sz="1400" spc="5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1219" y="1896236"/>
            <a:ext cx="1296035" cy="123189"/>
          </a:xfrm>
          <a:custGeom>
            <a:avLst/>
            <a:gdLst/>
            <a:ahLst/>
            <a:cxnLst/>
            <a:rect l="l" t="t" r="r" b="b"/>
            <a:pathLst>
              <a:path w="1296035" h="123189">
                <a:moveTo>
                  <a:pt x="1259258" y="42426"/>
                </a:moveTo>
                <a:lnTo>
                  <a:pt x="0" y="110362"/>
                </a:lnTo>
                <a:lnTo>
                  <a:pt x="761" y="123062"/>
                </a:lnTo>
                <a:lnTo>
                  <a:pt x="1260233" y="55108"/>
                </a:lnTo>
                <a:lnTo>
                  <a:pt x="1270656" y="48273"/>
                </a:lnTo>
                <a:lnTo>
                  <a:pt x="1259258" y="42426"/>
                </a:lnTo>
                <a:close/>
              </a:path>
              <a:path w="1296035" h="123189">
                <a:moveTo>
                  <a:pt x="1284639" y="41148"/>
                </a:moveTo>
                <a:lnTo>
                  <a:pt x="1282953" y="41148"/>
                </a:lnTo>
                <a:lnTo>
                  <a:pt x="1283589" y="53848"/>
                </a:lnTo>
                <a:lnTo>
                  <a:pt x="1260233" y="55108"/>
                </a:lnTo>
                <a:lnTo>
                  <a:pt x="1205991" y="90677"/>
                </a:lnTo>
                <a:lnTo>
                  <a:pt x="1203070" y="92710"/>
                </a:lnTo>
                <a:lnTo>
                  <a:pt x="1202308" y="96647"/>
                </a:lnTo>
                <a:lnTo>
                  <a:pt x="1206118" y="102488"/>
                </a:lnTo>
                <a:lnTo>
                  <a:pt x="1210055" y="103250"/>
                </a:lnTo>
                <a:lnTo>
                  <a:pt x="1295780" y="46862"/>
                </a:lnTo>
                <a:lnTo>
                  <a:pt x="1284639" y="41148"/>
                </a:lnTo>
                <a:close/>
              </a:path>
              <a:path w="1296035" h="123189">
                <a:moveTo>
                  <a:pt x="1270656" y="48273"/>
                </a:moveTo>
                <a:lnTo>
                  <a:pt x="1260233" y="55108"/>
                </a:lnTo>
                <a:lnTo>
                  <a:pt x="1283589" y="53848"/>
                </a:lnTo>
                <a:lnTo>
                  <a:pt x="1283557" y="53212"/>
                </a:lnTo>
                <a:lnTo>
                  <a:pt x="1280286" y="53212"/>
                </a:lnTo>
                <a:lnTo>
                  <a:pt x="1270656" y="48273"/>
                </a:lnTo>
                <a:close/>
              </a:path>
              <a:path w="1296035" h="123189">
                <a:moveTo>
                  <a:pt x="1279778" y="42290"/>
                </a:moveTo>
                <a:lnTo>
                  <a:pt x="1270656" y="48273"/>
                </a:lnTo>
                <a:lnTo>
                  <a:pt x="1280286" y="53212"/>
                </a:lnTo>
                <a:lnTo>
                  <a:pt x="1279778" y="42290"/>
                </a:lnTo>
                <a:close/>
              </a:path>
              <a:path w="1296035" h="123189">
                <a:moveTo>
                  <a:pt x="1283011" y="42290"/>
                </a:moveTo>
                <a:lnTo>
                  <a:pt x="1279778" y="42290"/>
                </a:lnTo>
                <a:lnTo>
                  <a:pt x="1280286" y="53212"/>
                </a:lnTo>
                <a:lnTo>
                  <a:pt x="1283557" y="53212"/>
                </a:lnTo>
                <a:lnTo>
                  <a:pt x="1283011" y="42290"/>
                </a:lnTo>
                <a:close/>
              </a:path>
              <a:path w="1296035" h="123189">
                <a:moveTo>
                  <a:pt x="1282953" y="41148"/>
                </a:moveTo>
                <a:lnTo>
                  <a:pt x="1259258" y="42426"/>
                </a:lnTo>
                <a:lnTo>
                  <a:pt x="1270656" y="48273"/>
                </a:lnTo>
                <a:lnTo>
                  <a:pt x="1279778" y="42290"/>
                </a:lnTo>
                <a:lnTo>
                  <a:pt x="1283011" y="42290"/>
                </a:lnTo>
                <a:lnTo>
                  <a:pt x="1282953" y="41148"/>
                </a:lnTo>
                <a:close/>
              </a:path>
              <a:path w="1296035" h="123189">
                <a:moveTo>
                  <a:pt x="1204467" y="0"/>
                </a:moveTo>
                <a:lnTo>
                  <a:pt x="1200657" y="1270"/>
                </a:lnTo>
                <a:lnTo>
                  <a:pt x="1199133" y="4317"/>
                </a:lnTo>
                <a:lnTo>
                  <a:pt x="1197482" y="7492"/>
                </a:lnTo>
                <a:lnTo>
                  <a:pt x="1198752" y="11302"/>
                </a:lnTo>
                <a:lnTo>
                  <a:pt x="1201801" y="12953"/>
                </a:lnTo>
                <a:lnTo>
                  <a:pt x="1259258" y="42426"/>
                </a:lnTo>
                <a:lnTo>
                  <a:pt x="1282953" y="41148"/>
                </a:lnTo>
                <a:lnTo>
                  <a:pt x="1284639" y="41148"/>
                </a:lnTo>
                <a:lnTo>
                  <a:pt x="1204467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2351" y="3870325"/>
            <a:ext cx="1120775" cy="244475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225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3530" y="3837813"/>
            <a:ext cx="7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6525" y="4346575"/>
            <a:ext cx="2068830" cy="390525"/>
            <a:chOff x="1406525" y="4346575"/>
            <a:chExt cx="2068830" cy="390525"/>
          </a:xfrm>
        </p:grpSpPr>
        <p:sp>
          <p:nvSpPr>
            <p:cNvPr id="15" name="object 15"/>
            <p:cNvSpPr/>
            <p:nvPr/>
          </p:nvSpPr>
          <p:spPr>
            <a:xfrm>
              <a:off x="1419225" y="4359275"/>
              <a:ext cx="2043430" cy="365125"/>
            </a:xfrm>
            <a:custGeom>
              <a:avLst/>
              <a:gdLst/>
              <a:ahLst/>
              <a:cxnLst/>
              <a:rect l="l" t="t" r="r" b="b"/>
              <a:pathLst>
                <a:path w="2043429" h="365125">
                  <a:moveTo>
                    <a:pt x="1982215" y="0"/>
                  </a:moveTo>
                  <a:lnTo>
                    <a:pt x="60833" y="0"/>
                  </a:lnTo>
                  <a:lnTo>
                    <a:pt x="37183" y="4790"/>
                  </a:lnTo>
                  <a:lnTo>
                    <a:pt x="17843" y="17843"/>
                  </a:lnTo>
                  <a:lnTo>
                    <a:pt x="4790" y="37183"/>
                  </a:lnTo>
                  <a:lnTo>
                    <a:pt x="0" y="60832"/>
                  </a:lnTo>
                  <a:lnTo>
                    <a:pt x="0" y="304292"/>
                  </a:lnTo>
                  <a:lnTo>
                    <a:pt x="4790" y="327941"/>
                  </a:lnTo>
                  <a:lnTo>
                    <a:pt x="17843" y="347281"/>
                  </a:lnTo>
                  <a:lnTo>
                    <a:pt x="37183" y="360334"/>
                  </a:lnTo>
                  <a:lnTo>
                    <a:pt x="60833" y="365125"/>
                  </a:lnTo>
                  <a:lnTo>
                    <a:pt x="1982215" y="365125"/>
                  </a:lnTo>
                  <a:lnTo>
                    <a:pt x="2005939" y="360334"/>
                  </a:lnTo>
                  <a:lnTo>
                    <a:pt x="2025316" y="347281"/>
                  </a:lnTo>
                  <a:lnTo>
                    <a:pt x="2038383" y="327941"/>
                  </a:lnTo>
                  <a:lnTo>
                    <a:pt x="2043176" y="304292"/>
                  </a:lnTo>
                  <a:lnTo>
                    <a:pt x="2043176" y="60832"/>
                  </a:lnTo>
                  <a:lnTo>
                    <a:pt x="2038383" y="37183"/>
                  </a:lnTo>
                  <a:lnTo>
                    <a:pt x="2025316" y="17843"/>
                  </a:lnTo>
                  <a:lnTo>
                    <a:pt x="2005939" y="4790"/>
                  </a:lnTo>
                  <a:lnTo>
                    <a:pt x="1982215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9225" y="4359275"/>
              <a:ext cx="2043430" cy="365125"/>
            </a:xfrm>
            <a:custGeom>
              <a:avLst/>
              <a:gdLst/>
              <a:ahLst/>
              <a:cxnLst/>
              <a:rect l="l" t="t" r="r" b="b"/>
              <a:pathLst>
                <a:path w="2043429" h="365125">
                  <a:moveTo>
                    <a:pt x="0" y="60832"/>
                  </a:moveTo>
                  <a:lnTo>
                    <a:pt x="4790" y="37183"/>
                  </a:lnTo>
                  <a:lnTo>
                    <a:pt x="17843" y="17843"/>
                  </a:lnTo>
                  <a:lnTo>
                    <a:pt x="37183" y="4790"/>
                  </a:lnTo>
                  <a:lnTo>
                    <a:pt x="60833" y="0"/>
                  </a:lnTo>
                  <a:lnTo>
                    <a:pt x="1982215" y="0"/>
                  </a:lnTo>
                  <a:lnTo>
                    <a:pt x="2005939" y="4790"/>
                  </a:lnTo>
                  <a:lnTo>
                    <a:pt x="2025316" y="17843"/>
                  </a:lnTo>
                  <a:lnTo>
                    <a:pt x="2038383" y="37183"/>
                  </a:lnTo>
                  <a:lnTo>
                    <a:pt x="2043176" y="60832"/>
                  </a:lnTo>
                  <a:lnTo>
                    <a:pt x="2043176" y="304292"/>
                  </a:lnTo>
                  <a:lnTo>
                    <a:pt x="2038383" y="327941"/>
                  </a:lnTo>
                  <a:lnTo>
                    <a:pt x="2025316" y="347281"/>
                  </a:lnTo>
                  <a:lnTo>
                    <a:pt x="2005939" y="360334"/>
                  </a:lnTo>
                  <a:lnTo>
                    <a:pt x="1982215" y="365125"/>
                  </a:lnTo>
                  <a:lnTo>
                    <a:pt x="60833" y="365125"/>
                  </a:lnTo>
                  <a:lnTo>
                    <a:pt x="37183" y="360334"/>
                  </a:lnTo>
                  <a:lnTo>
                    <a:pt x="17843" y="347281"/>
                  </a:lnTo>
                  <a:lnTo>
                    <a:pt x="4790" y="327941"/>
                  </a:lnTo>
                  <a:lnTo>
                    <a:pt x="0" y="304292"/>
                  </a:lnTo>
                  <a:lnTo>
                    <a:pt x="0" y="60832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16176" y="4419600"/>
            <a:ext cx="1071880" cy="244475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5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594" y="4388357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</a:t>
            </a:r>
            <a:r>
              <a:rPr sz="1200" spc="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49925" y="3870325"/>
            <a:ext cx="1641475" cy="488950"/>
          </a:xfrm>
          <a:custGeom>
            <a:avLst/>
            <a:gdLst/>
            <a:ahLst/>
            <a:cxnLst/>
            <a:rect l="l" t="t" r="r" b="b"/>
            <a:pathLst>
              <a:path w="1641475" h="488950">
                <a:moveTo>
                  <a:pt x="1641475" y="0"/>
                </a:moveTo>
                <a:lnTo>
                  <a:pt x="0" y="0"/>
                </a:lnTo>
                <a:lnTo>
                  <a:pt x="0" y="488950"/>
                </a:lnTo>
                <a:lnTo>
                  <a:pt x="1641475" y="488950"/>
                </a:lnTo>
                <a:lnTo>
                  <a:pt x="16414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49925" y="3870325"/>
            <a:ext cx="1641475" cy="48895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2075" marR="308610">
              <a:lnSpc>
                <a:spcPct val="100000"/>
              </a:lnSpc>
              <a:spcBef>
                <a:spcPts val="465"/>
              </a:spcBef>
            </a:pPr>
            <a:r>
              <a:rPr sz="1200" spc="60" dirty="0">
                <a:latin typeface="Cambria"/>
                <a:cs typeface="Cambria"/>
              </a:rPr>
              <a:t>testName=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“CT1”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score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10.0f;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2872" y="3882389"/>
            <a:ext cx="2912110" cy="666115"/>
          </a:xfrm>
          <a:custGeom>
            <a:avLst/>
            <a:gdLst/>
            <a:ahLst/>
            <a:cxnLst/>
            <a:rect l="l" t="t" r="r" b="b"/>
            <a:pathLst>
              <a:path w="2912110" h="666114">
                <a:moveTo>
                  <a:pt x="2862453" y="49784"/>
                </a:moveTo>
                <a:lnTo>
                  <a:pt x="2851683" y="43815"/>
                </a:lnTo>
                <a:lnTo>
                  <a:pt x="2775839" y="1778"/>
                </a:lnTo>
                <a:lnTo>
                  <a:pt x="2772791" y="0"/>
                </a:lnTo>
                <a:lnTo>
                  <a:pt x="2768854" y="1143"/>
                </a:lnTo>
                <a:lnTo>
                  <a:pt x="2765552" y="7239"/>
                </a:lnTo>
                <a:lnTo>
                  <a:pt x="2766568" y="11176"/>
                </a:lnTo>
                <a:lnTo>
                  <a:pt x="2769616" y="12827"/>
                </a:lnTo>
                <a:lnTo>
                  <a:pt x="2826410" y="44310"/>
                </a:lnTo>
                <a:lnTo>
                  <a:pt x="0" y="103886"/>
                </a:lnTo>
                <a:lnTo>
                  <a:pt x="381" y="116459"/>
                </a:lnTo>
                <a:lnTo>
                  <a:pt x="2826410" y="57023"/>
                </a:lnTo>
                <a:lnTo>
                  <a:pt x="2771267" y="90678"/>
                </a:lnTo>
                <a:lnTo>
                  <a:pt x="2768346" y="92583"/>
                </a:lnTo>
                <a:lnTo>
                  <a:pt x="2767330" y="96520"/>
                </a:lnTo>
                <a:lnTo>
                  <a:pt x="2769235" y="99441"/>
                </a:lnTo>
                <a:lnTo>
                  <a:pt x="2771013" y="102489"/>
                </a:lnTo>
                <a:lnTo>
                  <a:pt x="2774950" y="103378"/>
                </a:lnTo>
                <a:lnTo>
                  <a:pt x="2777998" y="101600"/>
                </a:lnTo>
                <a:lnTo>
                  <a:pt x="2862453" y="49784"/>
                </a:lnTo>
                <a:close/>
              </a:path>
              <a:path w="2912110" h="666114">
                <a:moveTo>
                  <a:pt x="2911729" y="232410"/>
                </a:moveTo>
                <a:lnTo>
                  <a:pt x="2900565" y="227965"/>
                </a:lnTo>
                <a:lnTo>
                  <a:pt x="2819654" y="195707"/>
                </a:lnTo>
                <a:lnTo>
                  <a:pt x="2816352" y="194437"/>
                </a:lnTo>
                <a:lnTo>
                  <a:pt x="2812669" y="196088"/>
                </a:lnTo>
                <a:lnTo>
                  <a:pt x="2811399" y="199263"/>
                </a:lnTo>
                <a:lnTo>
                  <a:pt x="2810129" y="202565"/>
                </a:lnTo>
                <a:lnTo>
                  <a:pt x="2811653" y="206248"/>
                </a:lnTo>
                <a:lnTo>
                  <a:pt x="2814955" y="207518"/>
                </a:lnTo>
                <a:lnTo>
                  <a:pt x="2875038" y="231470"/>
                </a:lnTo>
                <a:lnTo>
                  <a:pt x="73914" y="653161"/>
                </a:lnTo>
                <a:lnTo>
                  <a:pt x="75692" y="665734"/>
                </a:lnTo>
                <a:lnTo>
                  <a:pt x="2876981" y="244030"/>
                </a:lnTo>
                <a:lnTo>
                  <a:pt x="2823845" y="286766"/>
                </a:lnTo>
                <a:lnTo>
                  <a:pt x="2823337" y="290830"/>
                </a:lnTo>
                <a:lnTo>
                  <a:pt x="2827782" y="296291"/>
                </a:lnTo>
                <a:lnTo>
                  <a:pt x="2831719" y="296672"/>
                </a:lnTo>
                <a:lnTo>
                  <a:pt x="2834513" y="294513"/>
                </a:lnTo>
                <a:lnTo>
                  <a:pt x="2911729" y="23241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2351" y="5470525"/>
            <a:ext cx="1120775" cy="244475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225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3530" y="5438343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06525" y="5946775"/>
            <a:ext cx="2068830" cy="390525"/>
            <a:chOff x="1406525" y="5946775"/>
            <a:chExt cx="2068830" cy="390525"/>
          </a:xfrm>
        </p:grpSpPr>
        <p:sp>
          <p:nvSpPr>
            <p:cNvPr id="25" name="object 25"/>
            <p:cNvSpPr/>
            <p:nvPr/>
          </p:nvSpPr>
          <p:spPr>
            <a:xfrm>
              <a:off x="1419225" y="5959475"/>
              <a:ext cx="2043430" cy="365125"/>
            </a:xfrm>
            <a:custGeom>
              <a:avLst/>
              <a:gdLst/>
              <a:ahLst/>
              <a:cxnLst/>
              <a:rect l="l" t="t" r="r" b="b"/>
              <a:pathLst>
                <a:path w="2043429" h="365125">
                  <a:moveTo>
                    <a:pt x="1982215" y="0"/>
                  </a:moveTo>
                  <a:lnTo>
                    <a:pt x="60833" y="0"/>
                  </a:lnTo>
                  <a:lnTo>
                    <a:pt x="37183" y="4781"/>
                  </a:lnTo>
                  <a:lnTo>
                    <a:pt x="17843" y="17822"/>
                  </a:lnTo>
                  <a:lnTo>
                    <a:pt x="4790" y="37167"/>
                  </a:lnTo>
                  <a:lnTo>
                    <a:pt x="0" y="60858"/>
                  </a:lnTo>
                  <a:lnTo>
                    <a:pt x="0" y="304266"/>
                  </a:lnTo>
                  <a:lnTo>
                    <a:pt x="4790" y="327957"/>
                  </a:lnTo>
                  <a:lnTo>
                    <a:pt x="17843" y="347302"/>
                  </a:lnTo>
                  <a:lnTo>
                    <a:pt x="37183" y="360343"/>
                  </a:lnTo>
                  <a:lnTo>
                    <a:pt x="60833" y="365125"/>
                  </a:lnTo>
                  <a:lnTo>
                    <a:pt x="1982215" y="365125"/>
                  </a:lnTo>
                  <a:lnTo>
                    <a:pt x="2005939" y="360343"/>
                  </a:lnTo>
                  <a:lnTo>
                    <a:pt x="2025316" y="347302"/>
                  </a:lnTo>
                  <a:lnTo>
                    <a:pt x="2038383" y="327957"/>
                  </a:lnTo>
                  <a:lnTo>
                    <a:pt x="2043176" y="304266"/>
                  </a:lnTo>
                  <a:lnTo>
                    <a:pt x="2043176" y="60858"/>
                  </a:lnTo>
                  <a:lnTo>
                    <a:pt x="2038383" y="37167"/>
                  </a:lnTo>
                  <a:lnTo>
                    <a:pt x="2025316" y="17822"/>
                  </a:lnTo>
                  <a:lnTo>
                    <a:pt x="2005939" y="4781"/>
                  </a:lnTo>
                  <a:lnTo>
                    <a:pt x="1982215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9225" y="5959475"/>
              <a:ext cx="2043430" cy="365125"/>
            </a:xfrm>
            <a:custGeom>
              <a:avLst/>
              <a:gdLst/>
              <a:ahLst/>
              <a:cxnLst/>
              <a:rect l="l" t="t" r="r" b="b"/>
              <a:pathLst>
                <a:path w="2043429" h="365125">
                  <a:moveTo>
                    <a:pt x="0" y="60858"/>
                  </a:moveTo>
                  <a:lnTo>
                    <a:pt x="4790" y="37167"/>
                  </a:lnTo>
                  <a:lnTo>
                    <a:pt x="17843" y="17822"/>
                  </a:lnTo>
                  <a:lnTo>
                    <a:pt x="37183" y="4781"/>
                  </a:lnTo>
                  <a:lnTo>
                    <a:pt x="60833" y="0"/>
                  </a:lnTo>
                  <a:lnTo>
                    <a:pt x="1982215" y="0"/>
                  </a:lnTo>
                  <a:lnTo>
                    <a:pt x="2005939" y="4781"/>
                  </a:lnTo>
                  <a:lnTo>
                    <a:pt x="2025316" y="17822"/>
                  </a:lnTo>
                  <a:lnTo>
                    <a:pt x="2038383" y="37167"/>
                  </a:lnTo>
                  <a:lnTo>
                    <a:pt x="2043176" y="60858"/>
                  </a:lnTo>
                  <a:lnTo>
                    <a:pt x="2043176" y="304266"/>
                  </a:lnTo>
                  <a:lnTo>
                    <a:pt x="2038383" y="327957"/>
                  </a:lnTo>
                  <a:lnTo>
                    <a:pt x="2025316" y="347302"/>
                  </a:lnTo>
                  <a:lnTo>
                    <a:pt x="2005939" y="360343"/>
                  </a:lnTo>
                  <a:lnTo>
                    <a:pt x="1982215" y="365125"/>
                  </a:lnTo>
                  <a:lnTo>
                    <a:pt x="60833" y="365125"/>
                  </a:lnTo>
                  <a:lnTo>
                    <a:pt x="37183" y="360343"/>
                  </a:lnTo>
                  <a:lnTo>
                    <a:pt x="17843" y="347302"/>
                  </a:lnTo>
                  <a:lnTo>
                    <a:pt x="4790" y="327957"/>
                  </a:lnTo>
                  <a:lnTo>
                    <a:pt x="0" y="304266"/>
                  </a:lnTo>
                  <a:lnTo>
                    <a:pt x="0" y="60858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16176" y="6019800"/>
            <a:ext cx="1071880" cy="244475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0594" y="5988811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</a:t>
            </a:r>
            <a:r>
              <a:rPr sz="1200" spc="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49925" y="5470525"/>
            <a:ext cx="1641475" cy="488950"/>
          </a:xfrm>
          <a:custGeom>
            <a:avLst/>
            <a:gdLst/>
            <a:ahLst/>
            <a:cxnLst/>
            <a:rect l="l" t="t" r="r" b="b"/>
            <a:pathLst>
              <a:path w="1641475" h="488950">
                <a:moveTo>
                  <a:pt x="1641475" y="0"/>
                </a:moveTo>
                <a:lnTo>
                  <a:pt x="0" y="0"/>
                </a:lnTo>
                <a:lnTo>
                  <a:pt x="0" y="488950"/>
                </a:lnTo>
                <a:lnTo>
                  <a:pt x="1641475" y="488950"/>
                </a:lnTo>
                <a:lnTo>
                  <a:pt x="16414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49925" y="5470525"/>
            <a:ext cx="1641475" cy="48895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</a:pPr>
            <a:r>
              <a:rPr sz="1200" spc="60" dirty="0">
                <a:latin typeface="Cambria"/>
                <a:cs typeface="Cambria"/>
              </a:rPr>
              <a:t>testName=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“CT1”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5" dirty="0">
                <a:latin typeface="Cambria"/>
                <a:cs typeface="Cambria"/>
              </a:rPr>
              <a:t>score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15.0f;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2872" y="5482589"/>
            <a:ext cx="2912110" cy="666115"/>
          </a:xfrm>
          <a:custGeom>
            <a:avLst/>
            <a:gdLst/>
            <a:ahLst/>
            <a:cxnLst/>
            <a:rect l="l" t="t" r="r" b="b"/>
            <a:pathLst>
              <a:path w="2912110" h="666114">
                <a:moveTo>
                  <a:pt x="2862453" y="49784"/>
                </a:moveTo>
                <a:lnTo>
                  <a:pt x="2851683" y="43815"/>
                </a:lnTo>
                <a:lnTo>
                  <a:pt x="2775839" y="1778"/>
                </a:lnTo>
                <a:lnTo>
                  <a:pt x="2772791" y="0"/>
                </a:lnTo>
                <a:lnTo>
                  <a:pt x="2768854" y="1143"/>
                </a:lnTo>
                <a:lnTo>
                  <a:pt x="2765552" y="7239"/>
                </a:lnTo>
                <a:lnTo>
                  <a:pt x="2766568" y="11176"/>
                </a:lnTo>
                <a:lnTo>
                  <a:pt x="2769616" y="12827"/>
                </a:lnTo>
                <a:lnTo>
                  <a:pt x="2826410" y="44310"/>
                </a:lnTo>
                <a:lnTo>
                  <a:pt x="0" y="103886"/>
                </a:lnTo>
                <a:lnTo>
                  <a:pt x="381" y="116522"/>
                </a:lnTo>
                <a:lnTo>
                  <a:pt x="2826410" y="57023"/>
                </a:lnTo>
                <a:lnTo>
                  <a:pt x="2771267" y="90678"/>
                </a:lnTo>
                <a:lnTo>
                  <a:pt x="2768346" y="92583"/>
                </a:lnTo>
                <a:lnTo>
                  <a:pt x="2767330" y="96520"/>
                </a:lnTo>
                <a:lnTo>
                  <a:pt x="2769235" y="99441"/>
                </a:lnTo>
                <a:lnTo>
                  <a:pt x="2771013" y="102489"/>
                </a:lnTo>
                <a:lnTo>
                  <a:pt x="2774950" y="103378"/>
                </a:lnTo>
                <a:lnTo>
                  <a:pt x="2777998" y="101600"/>
                </a:lnTo>
                <a:lnTo>
                  <a:pt x="2862453" y="49784"/>
                </a:lnTo>
                <a:close/>
              </a:path>
              <a:path w="2912110" h="666114">
                <a:moveTo>
                  <a:pt x="2911729" y="232410"/>
                </a:moveTo>
                <a:lnTo>
                  <a:pt x="2900642" y="228003"/>
                </a:lnTo>
                <a:lnTo>
                  <a:pt x="2816352" y="194475"/>
                </a:lnTo>
                <a:lnTo>
                  <a:pt x="2812669" y="196062"/>
                </a:lnTo>
                <a:lnTo>
                  <a:pt x="2810129" y="202577"/>
                </a:lnTo>
                <a:lnTo>
                  <a:pt x="2811653" y="206273"/>
                </a:lnTo>
                <a:lnTo>
                  <a:pt x="2875051" y="231508"/>
                </a:lnTo>
                <a:lnTo>
                  <a:pt x="73914" y="653173"/>
                </a:lnTo>
                <a:lnTo>
                  <a:pt x="75692" y="665721"/>
                </a:lnTo>
                <a:lnTo>
                  <a:pt x="2876918" y="244068"/>
                </a:lnTo>
                <a:lnTo>
                  <a:pt x="2826512" y="284632"/>
                </a:lnTo>
                <a:lnTo>
                  <a:pt x="2823845" y="286829"/>
                </a:lnTo>
                <a:lnTo>
                  <a:pt x="2823337" y="290830"/>
                </a:lnTo>
                <a:lnTo>
                  <a:pt x="2825496" y="293560"/>
                </a:lnTo>
                <a:lnTo>
                  <a:pt x="2827782" y="296291"/>
                </a:lnTo>
                <a:lnTo>
                  <a:pt x="2831719" y="296722"/>
                </a:lnTo>
                <a:lnTo>
                  <a:pt x="2834513" y="294525"/>
                </a:lnTo>
                <a:lnTo>
                  <a:pt x="2911729" y="23241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848" y="3441572"/>
            <a:ext cx="394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15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endParaRPr sz="3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939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295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127875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75" dirty="0">
                <a:latin typeface="Cambria"/>
                <a:cs typeface="Cambria"/>
              </a:rPr>
              <a:t>when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no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references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exist,</a:t>
            </a:r>
            <a:r>
              <a:rPr sz="2400" spc="130" dirty="0">
                <a:latin typeface="Cambria"/>
                <a:cs typeface="Cambria"/>
              </a:rPr>
              <a:t> 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assumed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no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longer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needed,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occupied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reclaimed.</a:t>
            </a:r>
            <a:endParaRPr sz="2400">
              <a:latin typeface="Cambria"/>
              <a:cs typeface="Cambria"/>
            </a:endParaRPr>
          </a:p>
          <a:p>
            <a:pPr marL="285115" marR="4508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Garbage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collection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only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occurs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sporadically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(if</a:t>
            </a:r>
            <a:r>
              <a:rPr sz="2400" spc="135" dirty="0">
                <a:latin typeface="Cambria"/>
                <a:cs typeface="Cambria"/>
              </a:rPr>
              <a:t> at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all)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during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execution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your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program.</a:t>
            </a:r>
            <a:endParaRPr sz="2400">
              <a:latin typeface="Cambria"/>
              <a:cs typeface="Cambria"/>
            </a:endParaRPr>
          </a:p>
          <a:p>
            <a:pPr marL="285115" marR="32448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Different </a:t>
            </a:r>
            <a:r>
              <a:rPr sz="2400" spc="245" dirty="0">
                <a:latin typeface="Cambria"/>
                <a:cs typeface="Cambria"/>
              </a:rPr>
              <a:t>Java </a:t>
            </a:r>
            <a:r>
              <a:rPr sz="2400" spc="85" dirty="0">
                <a:latin typeface="Cambria"/>
                <a:cs typeface="Cambria"/>
              </a:rPr>
              <a:t>run-time implementations </a:t>
            </a:r>
            <a:r>
              <a:rPr sz="2400" spc="75" dirty="0">
                <a:latin typeface="Cambria"/>
                <a:cs typeface="Cambria"/>
              </a:rPr>
              <a:t>will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take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varying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approaches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garbage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collection,</a:t>
            </a:r>
            <a:endParaRPr sz="2400">
              <a:latin typeface="Cambria"/>
              <a:cs typeface="Cambria"/>
            </a:endParaRPr>
          </a:p>
          <a:p>
            <a:pPr marL="285115" marR="55499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part,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should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think </a:t>
            </a:r>
            <a:r>
              <a:rPr sz="2400" spc="65" dirty="0">
                <a:latin typeface="Cambria"/>
                <a:cs typeface="Cambria"/>
              </a:rPr>
              <a:t>about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writing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your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programs.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654300"/>
            <a:ext cx="6654800" cy="3911600"/>
            <a:chOff x="1282700" y="2654300"/>
            <a:chExt cx="6654800" cy="3911600"/>
          </a:xfrm>
        </p:grpSpPr>
        <p:sp>
          <p:nvSpPr>
            <p:cNvPr id="3" name="object 3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1524000" y="0"/>
                  </a:moveTo>
                  <a:lnTo>
                    <a:pt x="1476534" y="761"/>
                  </a:lnTo>
                  <a:lnTo>
                    <a:pt x="1429429" y="3030"/>
                  </a:lnTo>
                  <a:lnTo>
                    <a:pt x="1382707" y="6786"/>
                  </a:lnTo>
                  <a:lnTo>
                    <a:pt x="1336388" y="12005"/>
                  </a:lnTo>
                  <a:lnTo>
                    <a:pt x="1290494" y="18667"/>
                  </a:lnTo>
                  <a:lnTo>
                    <a:pt x="1245045" y="26747"/>
                  </a:lnTo>
                  <a:lnTo>
                    <a:pt x="1200063" y="36225"/>
                  </a:lnTo>
                  <a:lnTo>
                    <a:pt x="1155569" y="47079"/>
                  </a:lnTo>
                  <a:lnTo>
                    <a:pt x="1111584" y="59286"/>
                  </a:lnTo>
                  <a:lnTo>
                    <a:pt x="1068128" y="72824"/>
                  </a:lnTo>
                  <a:lnTo>
                    <a:pt x="1025224" y="87671"/>
                  </a:lnTo>
                  <a:lnTo>
                    <a:pt x="982891" y="103804"/>
                  </a:lnTo>
                  <a:lnTo>
                    <a:pt x="941152" y="121203"/>
                  </a:lnTo>
                  <a:lnTo>
                    <a:pt x="900027" y="139844"/>
                  </a:lnTo>
                  <a:lnTo>
                    <a:pt x="859537" y="159705"/>
                  </a:lnTo>
                  <a:lnTo>
                    <a:pt x="819704" y="180765"/>
                  </a:lnTo>
                  <a:lnTo>
                    <a:pt x="780548" y="203001"/>
                  </a:lnTo>
                  <a:lnTo>
                    <a:pt x="742091" y="226391"/>
                  </a:lnTo>
                  <a:lnTo>
                    <a:pt x="704353" y="250913"/>
                  </a:lnTo>
                  <a:lnTo>
                    <a:pt x="667357" y="276545"/>
                  </a:lnTo>
                  <a:lnTo>
                    <a:pt x="631121" y="303265"/>
                  </a:lnTo>
                  <a:lnTo>
                    <a:pt x="595669" y="331050"/>
                  </a:lnTo>
                  <a:lnTo>
                    <a:pt x="561021" y="359879"/>
                  </a:lnTo>
                  <a:lnTo>
                    <a:pt x="527198" y="389729"/>
                  </a:lnTo>
                  <a:lnTo>
                    <a:pt x="494221" y="420578"/>
                  </a:lnTo>
                  <a:lnTo>
                    <a:pt x="462112" y="452404"/>
                  </a:lnTo>
                  <a:lnTo>
                    <a:pt x="430890" y="485186"/>
                  </a:lnTo>
                  <a:lnTo>
                    <a:pt x="400578" y="518900"/>
                  </a:lnTo>
                  <a:lnTo>
                    <a:pt x="371197" y="553525"/>
                  </a:lnTo>
                  <a:lnTo>
                    <a:pt x="342767" y="589038"/>
                  </a:lnTo>
                  <a:lnTo>
                    <a:pt x="315310" y="625418"/>
                  </a:lnTo>
                  <a:lnTo>
                    <a:pt x="288846" y="662642"/>
                  </a:lnTo>
                  <a:lnTo>
                    <a:pt x="263397" y="700688"/>
                  </a:lnTo>
                  <a:lnTo>
                    <a:pt x="238985" y="739534"/>
                  </a:lnTo>
                  <a:lnTo>
                    <a:pt x="215629" y="779159"/>
                  </a:lnTo>
                  <a:lnTo>
                    <a:pt x="193351" y="819539"/>
                  </a:lnTo>
                  <a:lnTo>
                    <a:pt x="172172" y="860653"/>
                  </a:lnTo>
                  <a:lnTo>
                    <a:pt x="152114" y="902478"/>
                  </a:lnTo>
                  <a:lnTo>
                    <a:pt x="133197" y="944993"/>
                  </a:lnTo>
                  <a:lnTo>
                    <a:pt x="115442" y="988175"/>
                  </a:lnTo>
                  <a:lnTo>
                    <a:pt x="98871" y="1032002"/>
                  </a:lnTo>
                  <a:lnTo>
                    <a:pt x="83504" y="1076453"/>
                  </a:lnTo>
                  <a:lnTo>
                    <a:pt x="69363" y="1121504"/>
                  </a:lnTo>
                  <a:lnTo>
                    <a:pt x="56468" y="1167134"/>
                  </a:lnTo>
                  <a:lnTo>
                    <a:pt x="44842" y="1213321"/>
                  </a:lnTo>
                  <a:lnTo>
                    <a:pt x="34504" y="1260042"/>
                  </a:lnTo>
                  <a:lnTo>
                    <a:pt x="25476" y="1307276"/>
                  </a:lnTo>
                  <a:lnTo>
                    <a:pt x="17780" y="1355000"/>
                  </a:lnTo>
                  <a:lnTo>
                    <a:pt x="11435" y="1403192"/>
                  </a:lnTo>
                  <a:lnTo>
                    <a:pt x="6464" y="1451830"/>
                  </a:lnTo>
                  <a:lnTo>
                    <a:pt x="2886" y="1500892"/>
                  </a:lnTo>
                  <a:lnTo>
                    <a:pt x="725" y="1550356"/>
                  </a:lnTo>
                  <a:lnTo>
                    <a:pt x="0" y="1600200"/>
                  </a:lnTo>
                  <a:lnTo>
                    <a:pt x="725" y="1650042"/>
                  </a:lnTo>
                  <a:lnTo>
                    <a:pt x="2886" y="1699504"/>
                  </a:lnTo>
                  <a:lnTo>
                    <a:pt x="6464" y="1748565"/>
                  </a:lnTo>
                  <a:lnTo>
                    <a:pt x="11435" y="1797202"/>
                  </a:lnTo>
                  <a:lnTo>
                    <a:pt x="17780" y="1845394"/>
                  </a:lnTo>
                  <a:lnTo>
                    <a:pt x="25476" y="1893117"/>
                  </a:lnTo>
                  <a:lnTo>
                    <a:pt x="34504" y="1940350"/>
                  </a:lnTo>
                  <a:lnTo>
                    <a:pt x="44842" y="1987070"/>
                  </a:lnTo>
                  <a:lnTo>
                    <a:pt x="56468" y="2033256"/>
                  </a:lnTo>
                  <a:lnTo>
                    <a:pt x="69363" y="2078886"/>
                  </a:lnTo>
                  <a:lnTo>
                    <a:pt x="83504" y="2123937"/>
                  </a:lnTo>
                  <a:lnTo>
                    <a:pt x="98871" y="2168386"/>
                  </a:lnTo>
                  <a:lnTo>
                    <a:pt x="115442" y="2212213"/>
                  </a:lnTo>
                  <a:lnTo>
                    <a:pt x="133197" y="2255395"/>
                  </a:lnTo>
                  <a:lnTo>
                    <a:pt x="152114" y="2297910"/>
                  </a:lnTo>
                  <a:lnTo>
                    <a:pt x="172172" y="2339735"/>
                  </a:lnTo>
                  <a:lnTo>
                    <a:pt x="193351" y="2380849"/>
                  </a:lnTo>
                  <a:lnTo>
                    <a:pt x="215629" y="2421229"/>
                  </a:lnTo>
                  <a:lnTo>
                    <a:pt x="238985" y="2460853"/>
                  </a:lnTo>
                  <a:lnTo>
                    <a:pt x="263397" y="2499700"/>
                  </a:lnTo>
                  <a:lnTo>
                    <a:pt x="288846" y="2537746"/>
                  </a:lnTo>
                  <a:lnTo>
                    <a:pt x="315310" y="2574970"/>
                  </a:lnTo>
                  <a:lnTo>
                    <a:pt x="342767" y="2611350"/>
                  </a:lnTo>
                  <a:lnTo>
                    <a:pt x="371197" y="2646864"/>
                  </a:lnTo>
                  <a:lnTo>
                    <a:pt x="400578" y="2681489"/>
                  </a:lnTo>
                  <a:lnTo>
                    <a:pt x="430890" y="2715204"/>
                  </a:lnTo>
                  <a:lnTo>
                    <a:pt x="462112" y="2747985"/>
                  </a:lnTo>
                  <a:lnTo>
                    <a:pt x="494221" y="2779812"/>
                  </a:lnTo>
                  <a:lnTo>
                    <a:pt x="527198" y="2810661"/>
                  </a:lnTo>
                  <a:lnTo>
                    <a:pt x="561021" y="2840512"/>
                  </a:lnTo>
                  <a:lnTo>
                    <a:pt x="595669" y="2869341"/>
                  </a:lnTo>
                  <a:lnTo>
                    <a:pt x="631121" y="2897127"/>
                  </a:lnTo>
                  <a:lnTo>
                    <a:pt x="667357" y="2923847"/>
                  </a:lnTo>
                  <a:lnTo>
                    <a:pt x="704353" y="2949479"/>
                  </a:lnTo>
                  <a:lnTo>
                    <a:pt x="742091" y="2974002"/>
                  </a:lnTo>
                  <a:lnTo>
                    <a:pt x="780548" y="2997393"/>
                  </a:lnTo>
                  <a:lnTo>
                    <a:pt x="819704" y="3019629"/>
                  </a:lnTo>
                  <a:lnTo>
                    <a:pt x="859537" y="3040689"/>
                  </a:lnTo>
                  <a:lnTo>
                    <a:pt x="900027" y="3060551"/>
                  </a:lnTo>
                  <a:lnTo>
                    <a:pt x="941152" y="3079193"/>
                  </a:lnTo>
                  <a:lnTo>
                    <a:pt x="982891" y="3096592"/>
                  </a:lnTo>
                  <a:lnTo>
                    <a:pt x="1025224" y="3112726"/>
                  </a:lnTo>
                  <a:lnTo>
                    <a:pt x="1068128" y="3127573"/>
                  </a:lnTo>
                  <a:lnTo>
                    <a:pt x="1111584" y="3141111"/>
                  </a:lnTo>
                  <a:lnTo>
                    <a:pt x="1155569" y="3153318"/>
                  </a:lnTo>
                  <a:lnTo>
                    <a:pt x="1200063" y="3164172"/>
                  </a:lnTo>
                  <a:lnTo>
                    <a:pt x="1245045" y="3173651"/>
                  </a:lnTo>
                  <a:lnTo>
                    <a:pt x="1290494" y="3181732"/>
                  </a:lnTo>
                  <a:lnTo>
                    <a:pt x="1336388" y="3188393"/>
                  </a:lnTo>
                  <a:lnTo>
                    <a:pt x="1382707" y="3193613"/>
                  </a:lnTo>
                  <a:lnTo>
                    <a:pt x="1429429" y="3197368"/>
                  </a:lnTo>
                  <a:lnTo>
                    <a:pt x="1476534" y="3199638"/>
                  </a:lnTo>
                  <a:lnTo>
                    <a:pt x="1524000" y="3200400"/>
                  </a:lnTo>
                  <a:lnTo>
                    <a:pt x="1571465" y="3199638"/>
                  </a:lnTo>
                  <a:lnTo>
                    <a:pt x="1618570" y="3197368"/>
                  </a:lnTo>
                  <a:lnTo>
                    <a:pt x="1665292" y="3193613"/>
                  </a:lnTo>
                  <a:lnTo>
                    <a:pt x="1711611" y="3188393"/>
                  </a:lnTo>
                  <a:lnTo>
                    <a:pt x="1757505" y="3181732"/>
                  </a:lnTo>
                  <a:lnTo>
                    <a:pt x="1802954" y="3173651"/>
                  </a:lnTo>
                  <a:lnTo>
                    <a:pt x="1847936" y="3164172"/>
                  </a:lnTo>
                  <a:lnTo>
                    <a:pt x="1892430" y="3153318"/>
                  </a:lnTo>
                  <a:lnTo>
                    <a:pt x="1936415" y="3141111"/>
                  </a:lnTo>
                  <a:lnTo>
                    <a:pt x="1979871" y="3127573"/>
                  </a:lnTo>
                  <a:lnTo>
                    <a:pt x="2022775" y="3112726"/>
                  </a:lnTo>
                  <a:lnTo>
                    <a:pt x="2065108" y="3096592"/>
                  </a:lnTo>
                  <a:lnTo>
                    <a:pt x="2106847" y="3079193"/>
                  </a:lnTo>
                  <a:lnTo>
                    <a:pt x="2147972" y="3060551"/>
                  </a:lnTo>
                  <a:lnTo>
                    <a:pt x="2188462" y="3040689"/>
                  </a:lnTo>
                  <a:lnTo>
                    <a:pt x="2228295" y="3019629"/>
                  </a:lnTo>
                  <a:lnTo>
                    <a:pt x="2267451" y="2997393"/>
                  </a:lnTo>
                  <a:lnTo>
                    <a:pt x="2305908" y="2974002"/>
                  </a:lnTo>
                  <a:lnTo>
                    <a:pt x="2343646" y="2949479"/>
                  </a:lnTo>
                  <a:lnTo>
                    <a:pt x="2380642" y="2923847"/>
                  </a:lnTo>
                  <a:lnTo>
                    <a:pt x="2416878" y="2897127"/>
                  </a:lnTo>
                  <a:lnTo>
                    <a:pt x="2452330" y="2869341"/>
                  </a:lnTo>
                  <a:lnTo>
                    <a:pt x="2486978" y="2840512"/>
                  </a:lnTo>
                  <a:lnTo>
                    <a:pt x="2520801" y="2810661"/>
                  </a:lnTo>
                  <a:lnTo>
                    <a:pt x="2553778" y="2779812"/>
                  </a:lnTo>
                  <a:lnTo>
                    <a:pt x="2585887" y="2747985"/>
                  </a:lnTo>
                  <a:lnTo>
                    <a:pt x="2617109" y="2715204"/>
                  </a:lnTo>
                  <a:lnTo>
                    <a:pt x="2647421" y="2681489"/>
                  </a:lnTo>
                  <a:lnTo>
                    <a:pt x="2676802" y="2646864"/>
                  </a:lnTo>
                  <a:lnTo>
                    <a:pt x="2705232" y="2611350"/>
                  </a:lnTo>
                  <a:lnTo>
                    <a:pt x="2732689" y="2574970"/>
                  </a:lnTo>
                  <a:lnTo>
                    <a:pt x="2759153" y="2537746"/>
                  </a:lnTo>
                  <a:lnTo>
                    <a:pt x="2784602" y="2499700"/>
                  </a:lnTo>
                  <a:lnTo>
                    <a:pt x="2809014" y="2460853"/>
                  </a:lnTo>
                  <a:lnTo>
                    <a:pt x="2832370" y="2421229"/>
                  </a:lnTo>
                  <a:lnTo>
                    <a:pt x="2854648" y="2380849"/>
                  </a:lnTo>
                  <a:lnTo>
                    <a:pt x="2875827" y="2339735"/>
                  </a:lnTo>
                  <a:lnTo>
                    <a:pt x="2895885" y="2297910"/>
                  </a:lnTo>
                  <a:lnTo>
                    <a:pt x="2914802" y="2255395"/>
                  </a:lnTo>
                  <a:lnTo>
                    <a:pt x="2932557" y="2212213"/>
                  </a:lnTo>
                  <a:lnTo>
                    <a:pt x="2949128" y="2168386"/>
                  </a:lnTo>
                  <a:lnTo>
                    <a:pt x="2964495" y="2123937"/>
                  </a:lnTo>
                  <a:lnTo>
                    <a:pt x="2978636" y="2078886"/>
                  </a:lnTo>
                  <a:lnTo>
                    <a:pt x="2991531" y="2033256"/>
                  </a:lnTo>
                  <a:lnTo>
                    <a:pt x="3003157" y="1987070"/>
                  </a:lnTo>
                  <a:lnTo>
                    <a:pt x="3013495" y="1940350"/>
                  </a:lnTo>
                  <a:lnTo>
                    <a:pt x="3022523" y="1893117"/>
                  </a:lnTo>
                  <a:lnTo>
                    <a:pt x="3030219" y="1845394"/>
                  </a:lnTo>
                  <a:lnTo>
                    <a:pt x="3036564" y="1797202"/>
                  </a:lnTo>
                  <a:lnTo>
                    <a:pt x="3041535" y="1748565"/>
                  </a:lnTo>
                  <a:lnTo>
                    <a:pt x="3045113" y="1699504"/>
                  </a:lnTo>
                  <a:lnTo>
                    <a:pt x="3047274" y="1650042"/>
                  </a:lnTo>
                  <a:lnTo>
                    <a:pt x="3048000" y="1600200"/>
                  </a:lnTo>
                  <a:lnTo>
                    <a:pt x="3047274" y="1550356"/>
                  </a:lnTo>
                  <a:lnTo>
                    <a:pt x="3045113" y="1500892"/>
                  </a:lnTo>
                  <a:lnTo>
                    <a:pt x="3041535" y="1451830"/>
                  </a:lnTo>
                  <a:lnTo>
                    <a:pt x="3036564" y="1403192"/>
                  </a:lnTo>
                  <a:lnTo>
                    <a:pt x="3030219" y="1355000"/>
                  </a:lnTo>
                  <a:lnTo>
                    <a:pt x="3022523" y="1307276"/>
                  </a:lnTo>
                  <a:lnTo>
                    <a:pt x="3013495" y="1260042"/>
                  </a:lnTo>
                  <a:lnTo>
                    <a:pt x="3003157" y="1213321"/>
                  </a:lnTo>
                  <a:lnTo>
                    <a:pt x="2991531" y="1167134"/>
                  </a:lnTo>
                  <a:lnTo>
                    <a:pt x="2978636" y="1121504"/>
                  </a:lnTo>
                  <a:lnTo>
                    <a:pt x="2964495" y="1076453"/>
                  </a:lnTo>
                  <a:lnTo>
                    <a:pt x="2949128" y="1032002"/>
                  </a:lnTo>
                  <a:lnTo>
                    <a:pt x="2932557" y="988175"/>
                  </a:lnTo>
                  <a:lnTo>
                    <a:pt x="2914802" y="944993"/>
                  </a:lnTo>
                  <a:lnTo>
                    <a:pt x="2895885" y="902478"/>
                  </a:lnTo>
                  <a:lnTo>
                    <a:pt x="2875827" y="860653"/>
                  </a:lnTo>
                  <a:lnTo>
                    <a:pt x="2854648" y="819539"/>
                  </a:lnTo>
                  <a:lnTo>
                    <a:pt x="2832370" y="779159"/>
                  </a:lnTo>
                  <a:lnTo>
                    <a:pt x="2809014" y="739534"/>
                  </a:lnTo>
                  <a:lnTo>
                    <a:pt x="2784602" y="700688"/>
                  </a:lnTo>
                  <a:lnTo>
                    <a:pt x="2759153" y="662642"/>
                  </a:lnTo>
                  <a:lnTo>
                    <a:pt x="2732689" y="625418"/>
                  </a:lnTo>
                  <a:lnTo>
                    <a:pt x="2705232" y="589038"/>
                  </a:lnTo>
                  <a:lnTo>
                    <a:pt x="2676802" y="553525"/>
                  </a:lnTo>
                  <a:lnTo>
                    <a:pt x="2647421" y="518900"/>
                  </a:lnTo>
                  <a:lnTo>
                    <a:pt x="2617109" y="485186"/>
                  </a:lnTo>
                  <a:lnTo>
                    <a:pt x="2585887" y="452404"/>
                  </a:lnTo>
                  <a:lnTo>
                    <a:pt x="2553778" y="420578"/>
                  </a:lnTo>
                  <a:lnTo>
                    <a:pt x="2520801" y="389729"/>
                  </a:lnTo>
                  <a:lnTo>
                    <a:pt x="2486978" y="359879"/>
                  </a:lnTo>
                  <a:lnTo>
                    <a:pt x="2452330" y="331050"/>
                  </a:lnTo>
                  <a:lnTo>
                    <a:pt x="2416878" y="303265"/>
                  </a:lnTo>
                  <a:lnTo>
                    <a:pt x="2380642" y="276545"/>
                  </a:lnTo>
                  <a:lnTo>
                    <a:pt x="2343646" y="250913"/>
                  </a:lnTo>
                  <a:lnTo>
                    <a:pt x="2305908" y="226391"/>
                  </a:lnTo>
                  <a:lnTo>
                    <a:pt x="2267451" y="203001"/>
                  </a:lnTo>
                  <a:lnTo>
                    <a:pt x="2228295" y="180765"/>
                  </a:lnTo>
                  <a:lnTo>
                    <a:pt x="2188462" y="159705"/>
                  </a:lnTo>
                  <a:lnTo>
                    <a:pt x="2147972" y="139844"/>
                  </a:lnTo>
                  <a:lnTo>
                    <a:pt x="2106847" y="121203"/>
                  </a:lnTo>
                  <a:lnTo>
                    <a:pt x="2065108" y="103804"/>
                  </a:lnTo>
                  <a:lnTo>
                    <a:pt x="2022775" y="87671"/>
                  </a:lnTo>
                  <a:lnTo>
                    <a:pt x="1979871" y="72824"/>
                  </a:lnTo>
                  <a:lnTo>
                    <a:pt x="1936415" y="59286"/>
                  </a:lnTo>
                  <a:lnTo>
                    <a:pt x="1892430" y="47079"/>
                  </a:lnTo>
                  <a:lnTo>
                    <a:pt x="1847936" y="36225"/>
                  </a:lnTo>
                  <a:lnTo>
                    <a:pt x="1802954" y="26747"/>
                  </a:lnTo>
                  <a:lnTo>
                    <a:pt x="1757505" y="18667"/>
                  </a:lnTo>
                  <a:lnTo>
                    <a:pt x="1711611" y="12005"/>
                  </a:lnTo>
                  <a:lnTo>
                    <a:pt x="1665292" y="6786"/>
                  </a:lnTo>
                  <a:lnTo>
                    <a:pt x="1618570" y="3030"/>
                  </a:lnTo>
                  <a:lnTo>
                    <a:pt x="1571465" y="76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E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0" y="1600200"/>
                  </a:moveTo>
                  <a:lnTo>
                    <a:pt x="725" y="1550356"/>
                  </a:lnTo>
                  <a:lnTo>
                    <a:pt x="2886" y="1500892"/>
                  </a:lnTo>
                  <a:lnTo>
                    <a:pt x="6464" y="1451830"/>
                  </a:lnTo>
                  <a:lnTo>
                    <a:pt x="11435" y="1403192"/>
                  </a:lnTo>
                  <a:lnTo>
                    <a:pt x="17780" y="1355000"/>
                  </a:lnTo>
                  <a:lnTo>
                    <a:pt x="25476" y="1307276"/>
                  </a:lnTo>
                  <a:lnTo>
                    <a:pt x="34504" y="1260042"/>
                  </a:lnTo>
                  <a:lnTo>
                    <a:pt x="44842" y="1213321"/>
                  </a:lnTo>
                  <a:lnTo>
                    <a:pt x="56468" y="1167134"/>
                  </a:lnTo>
                  <a:lnTo>
                    <a:pt x="69363" y="1121504"/>
                  </a:lnTo>
                  <a:lnTo>
                    <a:pt x="83504" y="1076453"/>
                  </a:lnTo>
                  <a:lnTo>
                    <a:pt x="98871" y="1032002"/>
                  </a:lnTo>
                  <a:lnTo>
                    <a:pt x="115442" y="988175"/>
                  </a:lnTo>
                  <a:lnTo>
                    <a:pt x="133197" y="944993"/>
                  </a:lnTo>
                  <a:lnTo>
                    <a:pt x="152114" y="902478"/>
                  </a:lnTo>
                  <a:lnTo>
                    <a:pt x="172172" y="860653"/>
                  </a:lnTo>
                  <a:lnTo>
                    <a:pt x="193351" y="819539"/>
                  </a:lnTo>
                  <a:lnTo>
                    <a:pt x="215629" y="779159"/>
                  </a:lnTo>
                  <a:lnTo>
                    <a:pt x="238985" y="739534"/>
                  </a:lnTo>
                  <a:lnTo>
                    <a:pt x="263397" y="700688"/>
                  </a:lnTo>
                  <a:lnTo>
                    <a:pt x="288846" y="662642"/>
                  </a:lnTo>
                  <a:lnTo>
                    <a:pt x="315310" y="625418"/>
                  </a:lnTo>
                  <a:lnTo>
                    <a:pt x="342767" y="589038"/>
                  </a:lnTo>
                  <a:lnTo>
                    <a:pt x="371197" y="553525"/>
                  </a:lnTo>
                  <a:lnTo>
                    <a:pt x="400578" y="518900"/>
                  </a:lnTo>
                  <a:lnTo>
                    <a:pt x="430890" y="485186"/>
                  </a:lnTo>
                  <a:lnTo>
                    <a:pt x="462112" y="452404"/>
                  </a:lnTo>
                  <a:lnTo>
                    <a:pt x="494221" y="420578"/>
                  </a:lnTo>
                  <a:lnTo>
                    <a:pt x="527198" y="389729"/>
                  </a:lnTo>
                  <a:lnTo>
                    <a:pt x="561021" y="359879"/>
                  </a:lnTo>
                  <a:lnTo>
                    <a:pt x="595669" y="331050"/>
                  </a:lnTo>
                  <a:lnTo>
                    <a:pt x="631121" y="303265"/>
                  </a:lnTo>
                  <a:lnTo>
                    <a:pt x="667357" y="276545"/>
                  </a:lnTo>
                  <a:lnTo>
                    <a:pt x="704353" y="250913"/>
                  </a:lnTo>
                  <a:lnTo>
                    <a:pt x="742091" y="226391"/>
                  </a:lnTo>
                  <a:lnTo>
                    <a:pt x="780548" y="203001"/>
                  </a:lnTo>
                  <a:lnTo>
                    <a:pt x="819704" y="180765"/>
                  </a:lnTo>
                  <a:lnTo>
                    <a:pt x="859537" y="159705"/>
                  </a:lnTo>
                  <a:lnTo>
                    <a:pt x="900027" y="139844"/>
                  </a:lnTo>
                  <a:lnTo>
                    <a:pt x="941152" y="121203"/>
                  </a:lnTo>
                  <a:lnTo>
                    <a:pt x="982891" y="103804"/>
                  </a:lnTo>
                  <a:lnTo>
                    <a:pt x="1025224" y="87671"/>
                  </a:lnTo>
                  <a:lnTo>
                    <a:pt x="1068128" y="72824"/>
                  </a:lnTo>
                  <a:lnTo>
                    <a:pt x="1111584" y="59286"/>
                  </a:lnTo>
                  <a:lnTo>
                    <a:pt x="1155569" y="47079"/>
                  </a:lnTo>
                  <a:lnTo>
                    <a:pt x="1200063" y="36225"/>
                  </a:lnTo>
                  <a:lnTo>
                    <a:pt x="1245045" y="26747"/>
                  </a:lnTo>
                  <a:lnTo>
                    <a:pt x="1290494" y="18667"/>
                  </a:lnTo>
                  <a:lnTo>
                    <a:pt x="1336388" y="12005"/>
                  </a:lnTo>
                  <a:lnTo>
                    <a:pt x="1382707" y="6786"/>
                  </a:lnTo>
                  <a:lnTo>
                    <a:pt x="1429429" y="3030"/>
                  </a:lnTo>
                  <a:lnTo>
                    <a:pt x="1476534" y="761"/>
                  </a:lnTo>
                  <a:lnTo>
                    <a:pt x="1524000" y="0"/>
                  </a:lnTo>
                  <a:lnTo>
                    <a:pt x="1571465" y="761"/>
                  </a:lnTo>
                  <a:lnTo>
                    <a:pt x="1618570" y="3030"/>
                  </a:lnTo>
                  <a:lnTo>
                    <a:pt x="1665292" y="6786"/>
                  </a:lnTo>
                  <a:lnTo>
                    <a:pt x="1711611" y="12005"/>
                  </a:lnTo>
                  <a:lnTo>
                    <a:pt x="1757505" y="18667"/>
                  </a:lnTo>
                  <a:lnTo>
                    <a:pt x="1802954" y="26747"/>
                  </a:lnTo>
                  <a:lnTo>
                    <a:pt x="1847936" y="36225"/>
                  </a:lnTo>
                  <a:lnTo>
                    <a:pt x="1892430" y="47079"/>
                  </a:lnTo>
                  <a:lnTo>
                    <a:pt x="1936415" y="59286"/>
                  </a:lnTo>
                  <a:lnTo>
                    <a:pt x="1979871" y="72824"/>
                  </a:lnTo>
                  <a:lnTo>
                    <a:pt x="2022775" y="87671"/>
                  </a:lnTo>
                  <a:lnTo>
                    <a:pt x="2065108" y="103804"/>
                  </a:lnTo>
                  <a:lnTo>
                    <a:pt x="2106847" y="121203"/>
                  </a:lnTo>
                  <a:lnTo>
                    <a:pt x="2147972" y="139844"/>
                  </a:lnTo>
                  <a:lnTo>
                    <a:pt x="2188462" y="159705"/>
                  </a:lnTo>
                  <a:lnTo>
                    <a:pt x="2228295" y="180765"/>
                  </a:lnTo>
                  <a:lnTo>
                    <a:pt x="2267451" y="203001"/>
                  </a:lnTo>
                  <a:lnTo>
                    <a:pt x="2305908" y="226391"/>
                  </a:lnTo>
                  <a:lnTo>
                    <a:pt x="2343646" y="250913"/>
                  </a:lnTo>
                  <a:lnTo>
                    <a:pt x="2380642" y="276545"/>
                  </a:lnTo>
                  <a:lnTo>
                    <a:pt x="2416878" y="303265"/>
                  </a:lnTo>
                  <a:lnTo>
                    <a:pt x="2452330" y="331050"/>
                  </a:lnTo>
                  <a:lnTo>
                    <a:pt x="2486978" y="359879"/>
                  </a:lnTo>
                  <a:lnTo>
                    <a:pt x="2520801" y="389729"/>
                  </a:lnTo>
                  <a:lnTo>
                    <a:pt x="2553778" y="420578"/>
                  </a:lnTo>
                  <a:lnTo>
                    <a:pt x="2585887" y="452404"/>
                  </a:lnTo>
                  <a:lnTo>
                    <a:pt x="2617109" y="485186"/>
                  </a:lnTo>
                  <a:lnTo>
                    <a:pt x="2647421" y="518900"/>
                  </a:lnTo>
                  <a:lnTo>
                    <a:pt x="2676802" y="553525"/>
                  </a:lnTo>
                  <a:lnTo>
                    <a:pt x="2705232" y="589038"/>
                  </a:lnTo>
                  <a:lnTo>
                    <a:pt x="2732689" y="625418"/>
                  </a:lnTo>
                  <a:lnTo>
                    <a:pt x="2759153" y="662642"/>
                  </a:lnTo>
                  <a:lnTo>
                    <a:pt x="2784602" y="700688"/>
                  </a:lnTo>
                  <a:lnTo>
                    <a:pt x="2809014" y="739534"/>
                  </a:lnTo>
                  <a:lnTo>
                    <a:pt x="2832370" y="779159"/>
                  </a:lnTo>
                  <a:lnTo>
                    <a:pt x="2854648" y="819539"/>
                  </a:lnTo>
                  <a:lnTo>
                    <a:pt x="2875827" y="860653"/>
                  </a:lnTo>
                  <a:lnTo>
                    <a:pt x="2895885" y="902478"/>
                  </a:lnTo>
                  <a:lnTo>
                    <a:pt x="2914802" y="944993"/>
                  </a:lnTo>
                  <a:lnTo>
                    <a:pt x="2932557" y="988175"/>
                  </a:lnTo>
                  <a:lnTo>
                    <a:pt x="2949128" y="1032002"/>
                  </a:lnTo>
                  <a:lnTo>
                    <a:pt x="2964495" y="1076453"/>
                  </a:lnTo>
                  <a:lnTo>
                    <a:pt x="2978636" y="1121504"/>
                  </a:lnTo>
                  <a:lnTo>
                    <a:pt x="2991531" y="1167134"/>
                  </a:lnTo>
                  <a:lnTo>
                    <a:pt x="3003157" y="1213321"/>
                  </a:lnTo>
                  <a:lnTo>
                    <a:pt x="3013495" y="1260042"/>
                  </a:lnTo>
                  <a:lnTo>
                    <a:pt x="3022523" y="1307276"/>
                  </a:lnTo>
                  <a:lnTo>
                    <a:pt x="3030219" y="1355000"/>
                  </a:lnTo>
                  <a:lnTo>
                    <a:pt x="3036564" y="1403192"/>
                  </a:lnTo>
                  <a:lnTo>
                    <a:pt x="3041535" y="1451830"/>
                  </a:lnTo>
                  <a:lnTo>
                    <a:pt x="3045113" y="1500892"/>
                  </a:lnTo>
                  <a:lnTo>
                    <a:pt x="3047274" y="1550356"/>
                  </a:lnTo>
                  <a:lnTo>
                    <a:pt x="3048000" y="1600200"/>
                  </a:lnTo>
                  <a:lnTo>
                    <a:pt x="3047274" y="1650042"/>
                  </a:lnTo>
                  <a:lnTo>
                    <a:pt x="3045113" y="1699504"/>
                  </a:lnTo>
                  <a:lnTo>
                    <a:pt x="3041535" y="1748565"/>
                  </a:lnTo>
                  <a:lnTo>
                    <a:pt x="3036564" y="1797202"/>
                  </a:lnTo>
                  <a:lnTo>
                    <a:pt x="3030219" y="1845394"/>
                  </a:lnTo>
                  <a:lnTo>
                    <a:pt x="3022523" y="1893117"/>
                  </a:lnTo>
                  <a:lnTo>
                    <a:pt x="3013495" y="1940350"/>
                  </a:lnTo>
                  <a:lnTo>
                    <a:pt x="3003157" y="1987070"/>
                  </a:lnTo>
                  <a:lnTo>
                    <a:pt x="2991531" y="2033256"/>
                  </a:lnTo>
                  <a:lnTo>
                    <a:pt x="2978636" y="2078886"/>
                  </a:lnTo>
                  <a:lnTo>
                    <a:pt x="2964495" y="2123937"/>
                  </a:lnTo>
                  <a:lnTo>
                    <a:pt x="2949128" y="2168386"/>
                  </a:lnTo>
                  <a:lnTo>
                    <a:pt x="2932557" y="2212213"/>
                  </a:lnTo>
                  <a:lnTo>
                    <a:pt x="2914802" y="2255395"/>
                  </a:lnTo>
                  <a:lnTo>
                    <a:pt x="2895885" y="2297910"/>
                  </a:lnTo>
                  <a:lnTo>
                    <a:pt x="2875827" y="2339735"/>
                  </a:lnTo>
                  <a:lnTo>
                    <a:pt x="2854648" y="2380849"/>
                  </a:lnTo>
                  <a:lnTo>
                    <a:pt x="2832370" y="2421229"/>
                  </a:lnTo>
                  <a:lnTo>
                    <a:pt x="2809014" y="2460853"/>
                  </a:lnTo>
                  <a:lnTo>
                    <a:pt x="2784602" y="2499700"/>
                  </a:lnTo>
                  <a:lnTo>
                    <a:pt x="2759153" y="2537746"/>
                  </a:lnTo>
                  <a:lnTo>
                    <a:pt x="2732689" y="2574970"/>
                  </a:lnTo>
                  <a:lnTo>
                    <a:pt x="2705232" y="2611350"/>
                  </a:lnTo>
                  <a:lnTo>
                    <a:pt x="2676802" y="2646864"/>
                  </a:lnTo>
                  <a:lnTo>
                    <a:pt x="2647421" y="2681489"/>
                  </a:lnTo>
                  <a:lnTo>
                    <a:pt x="2617109" y="2715204"/>
                  </a:lnTo>
                  <a:lnTo>
                    <a:pt x="2585887" y="2747985"/>
                  </a:lnTo>
                  <a:lnTo>
                    <a:pt x="2553778" y="2779812"/>
                  </a:lnTo>
                  <a:lnTo>
                    <a:pt x="2520801" y="2810661"/>
                  </a:lnTo>
                  <a:lnTo>
                    <a:pt x="2486978" y="2840512"/>
                  </a:lnTo>
                  <a:lnTo>
                    <a:pt x="2452330" y="2869341"/>
                  </a:lnTo>
                  <a:lnTo>
                    <a:pt x="2416878" y="2897127"/>
                  </a:lnTo>
                  <a:lnTo>
                    <a:pt x="2380642" y="2923847"/>
                  </a:lnTo>
                  <a:lnTo>
                    <a:pt x="2343646" y="2949479"/>
                  </a:lnTo>
                  <a:lnTo>
                    <a:pt x="2305908" y="2974002"/>
                  </a:lnTo>
                  <a:lnTo>
                    <a:pt x="2267451" y="2997393"/>
                  </a:lnTo>
                  <a:lnTo>
                    <a:pt x="2228295" y="3019629"/>
                  </a:lnTo>
                  <a:lnTo>
                    <a:pt x="2188462" y="3040689"/>
                  </a:lnTo>
                  <a:lnTo>
                    <a:pt x="2147972" y="3060551"/>
                  </a:lnTo>
                  <a:lnTo>
                    <a:pt x="2106847" y="3079193"/>
                  </a:lnTo>
                  <a:lnTo>
                    <a:pt x="2065108" y="3096592"/>
                  </a:lnTo>
                  <a:lnTo>
                    <a:pt x="2022775" y="3112726"/>
                  </a:lnTo>
                  <a:lnTo>
                    <a:pt x="1979871" y="3127573"/>
                  </a:lnTo>
                  <a:lnTo>
                    <a:pt x="1936415" y="3141111"/>
                  </a:lnTo>
                  <a:lnTo>
                    <a:pt x="1892430" y="3153318"/>
                  </a:lnTo>
                  <a:lnTo>
                    <a:pt x="1847936" y="3164172"/>
                  </a:lnTo>
                  <a:lnTo>
                    <a:pt x="1802954" y="3173651"/>
                  </a:lnTo>
                  <a:lnTo>
                    <a:pt x="1757505" y="3181732"/>
                  </a:lnTo>
                  <a:lnTo>
                    <a:pt x="1711611" y="3188393"/>
                  </a:lnTo>
                  <a:lnTo>
                    <a:pt x="1665292" y="3193613"/>
                  </a:lnTo>
                  <a:lnTo>
                    <a:pt x="1618570" y="3197368"/>
                  </a:lnTo>
                  <a:lnTo>
                    <a:pt x="1571465" y="3199638"/>
                  </a:lnTo>
                  <a:lnTo>
                    <a:pt x="1524000" y="3200400"/>
                  </a:lnTo>
                  <a:lnTo>
                    <a:pt x="1476534" y="3199638"/>
                  </a:lnTo>
                  <a:lnTo>
                    <a:pt x="1429429" y="3197368"/>
                  </a:lnTo>
                  <a:lnTo>
                    <a:pt x="1382707" y="3193613"/>
                  </a:lnTo>
                  <a:lnTo>
                    <a:pt x="1336388" y="3188393"/>
                  </a:lnTo>
                  <a:lnTo>
                    <a:pt x="1290494" y="3181732"/>
                  </a:lnTo>
                  <a:lnTo>
                    <a:pt x="1245045" y="3173651"/>
                  </a:lnTo>
                  <a:lnTo>
                    <a:pt x="1200063" y="3164172"/>
                  </a:lnTo>
                  <a:lnTo>
                    <a:pt x="1155569" y="3153318"/>
                  </a:lnTo>
                  <a:lnTo>
                    <a:pt x="1111584" y="3141111"/>
                  </a:lnTo>
                  <a:lnTo>
                    <a:pt x="1068128" y="3127573"/>
                  </a:lnTo>
                  <a:lnTo>
                    <a:pt x="1025224" y="3112726"/>
                  </a:lnTo>
                  <a:lnTo>
                    <a:pt x="982891" y="3096592"/>
                  </a:lnTo>
                  <a:lnTo>
                    <a:pt x="941152" y="3079193"/>
                  </a:lnTo>
                  <a:lnTo>
                    <a:pt x="900027" y="3060551"/>
                  </a:lnTo>
                  <a:lnTo>
                    <a:pt x="859537" y="3040689"/>
                  </a:lnTo>
                  <a:lnTo>
                    <a:pt x="819704" y="3019629"/>
                  </a:lnTo>
                  <a:lnTo>
                    <a:pt x="780548" y="2997393"/>
                  </a:lnTo>
                  <a:lnTo>
                    <a:pt x="742091" y="2974002"/>
                  </a:lnTo>
                  <a:lnTo>
                    <a:pt x="704353" y="2949479"/>
                  </a:lnTo>
                  <a:lnTo>
                    <a:pt x="667357" y="2923847"/>
                  </a:lnTo>
                  <a:lnTo>
                    <a:pt x="631121" y="2897127"/>
                  </a:lnTo>
                  <a:lnTo>
                    <a:pt x="595669" y="2869341"/>
                  </a:lnTo>
                  <a:lnTo>
                    <a:pt x="561021" y="2840512"/>
                  </a:lnTo>
                  <a:lnTo>
                    <a:pt x="527198" y="2810661"/>
                  </a:lnTo>
                  <a:lnTo>
                    <a:pt x="494221" y="2779812"/>
                  </a:lnTo>
                  <a:lnTo>
                    <a:pt x="462112" y="2747985"/>
                  </a:lnTo>
                  <a:lnTo>
                    <a:pt x="430890" y="2715204"/>
                  </a:lnTo>
                  <a:lnTo>
                    <a:pt x="400578" y="2681489"/>
                  </a:lnTo>
                  <a:lnTo>
                    <a:pt x="371197" y="2646864"/>
                  </a:lnTo>
                  <a:lnTo>
                    <a:pt x="342767" y="2611350"/>
                  </a:lnTo>
                  <a:lnTo>
                    <a:pt x="315310" y="2574970"/>
                  </a:lnTo>
                  <a:lnTo>
                    <a:pt x="288846" y="2537746"/>
                  </a:lnTo>
                  <a:lnTo>
                    <a:pt x="263397" y="2499700"/>
                  </a:lnTo>
                  <a:lnTo>
                    <a:pt x="238985" y="2460853"/>
                  </a:lnTo>
                  <a:lnTo>
                    <a:pt x="215629" y="2421229"/>
                  </a:lnTo>
                  <a:lnTo>
                    <a:pt x="193351" y="2380849"/>
                  </a:lnTo>
                  <a:lnTo>
                    <a:pt x="172172" y="2339735"/>
                  </a:lnTo>
                  <a:lnTo>
                    <a:pt x="152114" y="2297910"/>
                  </a:lnTo>
                  <a:lnTo>
                    <a:pt x="133197" y="2255395"/>
                  </a:lnTo>
                  <a:lnTo>
                    <a:pt x="115442" y="2212213"/>
                  </a:lnTo>
                  <a:lnTo>
                    <a:pt x="98871" y="2168386"/>
                  </a:lnTo>
                  <a:lnTo>
                    <a:pt x="83504" y="2123937"/>
                  </a:lnTo>
                  <a:lnTo>
                    <a:pt x="69363" y="2078886"/>
                  </a:lnTo>
                  <a:lnTo>
                    <a:pt x="56468" y="2033256"/>
                  </a:lnTo>
                  <a:lnTo>
                    <a:pt x="44842" y="1987070"/>
                  </a:lnTo>
                  <a:lnTo>
                    <a:pt x="34504" y="1940350"/>
                  </a:lnTo>
                  <a:lnTo>
                    <a:pt x="25476" y="1893117"/>
                  </a:lnTo>
                  <a:lnTo>
                    <a:pt x="17780" y="1845394"/>
                  </a:lnTo>
                  <a:lnTo>
                    <a:pt x="11435" y="1797202"/>
                  </a:lnTo>
                  <a:lnTo>
                    <a:pt x="6464" y="1748565"/>
                  </a:lnTo>
                  <a:lnTo>
                    <a:pt x="2886" y="1699504"/>
                  </a:lnTo>
                  <a:lnTo>
                    <a:pt x="725" y="1650042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1447800" y="0"/>
                  </a:moveTo>
                  <a:lnTo>
                    <a:pt x="1406579" y="772"/>
                  </a:lnTo>
                  <a:lnTo>
                    <a:pt x="1365643" y="3075"/>
                  </a:lnTo>
                  <a:lnTo>
                    <a:pt x="1325009" y="6890"/>
                  </a:lnTo>
                  <a:lnTo>
                    <a:pt x="1284690" y="12194"/>
                  </a:lnTo>
                  <a:lnTo>
                    <a:pt x="1244702" y="18968"/>
                  </a:lnTo>
                  <a:lnTo>
                    <a:pt x="1205060" y="27191"/>
                  </a:lnTo>
                  <a:lnTo>
                    <a:pt x="1165781" y="36842"/>
                  </a:lnTo>
                  <a:lnTo>
                    <a:pt x="1126878" y="47902"/>
                  </a:lnTo>
                  <a:lnTo>
                    <a:pt x="1088367" y="60350"/>
                  </a:lnTo>
                  <a:lnTo>
                    <a:pt x="1050264" y="74164"/>
                  </a:lnTo>
                  <a:lnTo>
                    <a:pt x="1012584" y="89325"/>
                  </a:lnTo>
                  <a:lnTo>
                    <a:pt x="975342" y="105812"/>
                  </a:lnTo>
                  <a:lnTo>
                    <a:pt x="938553" y="123605"/>
                  </a:lnTo>
                  <a:lnTo>
                    <a:pt x="902232" y="142683"/>
                  </a:lnTo>
                  <a:lnTo>
                    <a:pt x="866396" y="163025"/>
                  </a:lnTo>
                  <a:lnTo>
                    <a:pt x="831059" y="184612"/>
                  </a:lnTo>
                  <a:lnTo>
                    <a:pt x="796236" y="207422"/>
                  </a:lnTo>
                  <a:lnTo>
                    <a:pt x="761943" y="231435"/>
                  </a:lnTo>
                  <a:lnTo>
                    <a:pt x="728195" y="256631"/>
                  </a:lnTo>
                  <a:lnTo>
                    <a:pt x="695008" y="282988"/>
                  </a:lnTo>
                  <a:lnTo>
                    <a:pt x="662396" y="310488"/>
                  </a:lnTo>
                  <a:lnTo>
                    <a:pt x="630374" y="339108"/>
                  </a:lnTo>
                  <a:lnTo>
                    <a:pt x="598959" y="368829"/>
                  </a:lnTo>
                  <a:lnTo>
                    <a:pt x="568165" y="399630"/>
                  </a:lnTo>
                  <a:lnTo>
                    <a:pt x="538008" y="431491"/>
                  </a:lnTo>
                  <a:lnTo>
                    <a:pt x="508503" y="464390"/>
                  </a:lnTo>
                  <a:lnTo>
                    <a:pt x="479665" y="498308"/>
                  </a:lnTo>
                  <a:lnTo>
                    <a:pt x="451510" y="533225"/>
                  </a:lnTo>
                  <a:lnTo>
                    <a:pt x="424052" y="569118"/>
                  </a:lnTo>
                  <a:lnTo>
                    <a:pt x="397308" y="605969"/>
                  </a:lnTo>
                  <a:lnTo>
                    <a:pt x="371292" y="643756"/>
                  </a:lnTo>
                  <a:lnTo>
                    <a:pt x="346019" y="682460"/>
                  </a:lnTo>
                  <a:lnTo>
                    <a:pt x="321506" y="722058"/>
                  </a:lnTo>
                  <a:lnTo>
                    <a:pt x="297766" y="762532"/>
                  </a:lnTo>
                  <a:lnTo>
                    <a:pt x="274817" y="803861"/>
                  </a:lnTo>
                  <a:lnTo>
                    <a:pt x="252671" y="846023"/>
                  </a:lnTo>
                  <a:lnTo>
                    <a:pt x="231346" y="888999"/>
                  </a:lnTo>
                  <a:lnTo>
                    <a:pt x="210856" y="932768"/>
                  </a:lnTo>
                  <a:lnTo>
                    <a:pt x="191217" y="977309"/>
                  </a:lnTo>
                  <a:lnTo>
                    <a:pt x="172444" y="1022602"/>
                  </a:lnTo>
                  <a:lnTo>
                    <a:pt x="154551" y="1068627"/>
                  </a:lnTo>
                  <a:lnTo>
                    <a:pt x="137555" y="1115363"/>
                  </a:lnTo>
                  <a:lnTo>
                    <a:pt x="121471" y="1162789"/>
                  </a:lnTo>
                  <a:lnTo>
                    <a:pt x="106314" y="1210886"/>
                  </a:lnTo>
                  <a:lnTo>
                    <a:pt x="92099" y="1259631"/>
                  </a:lnTo>
                  <a:lnTo>
                    <a:pt x="78841" y="1309006"/>
                  </a:lnTo>
                  <a:lnTo>
                    <a:pt x="66557" y="1358989"/>
                  </a:lnTo>
                  <a:lnTo>
                    <a:pt x="55260" y="1409560"/>
                  </a:lnTo>
                  <a:lnTo>
                    <a:pt x="44967" y="1460699"/>
                  </a:lnTo>
                  <a:lnTo>
                    <a:pt x="35692" y="1512385"/>
                  </a:lnTo>
                  <a:lnTo>
                    <a:pt x="27451" y="1564597"/>
                  </a:lnTo>
                  <a:lnTo>
                    <a:pt x="20260" y="1617315"/>
                  </a:lnTo>
                  <a:lnTo>
                    <a:pt x="14133" y="1670518"/>
                  </a:lnTo>
                  <a:lnTo>
                    <a:pt x="9086" y="1724187"/>
                  </a:lnTo>
                  <a:lnTo>
                    <a:pt x="5133" y="1778299"/>
                  </a:lnTo>
                  <a:lnTo>
                    <a:pt x="2291" y="1832836"/>
                  </a:lnTo>
                  <a:lnTo>
                    <a:pt x="575" y="1887776"/>
                  </a:lnTo>
                  <a:lnTo>
                    <a:pt x="0" y="1943100"/>
                  </a:lnTo>
                  <a:lnTo>
                    <a:pt x="575" y="1998423"/>
                  </a:lnTo>
                  <a:lnTo>
                    <a:pt x="2291" y="2053363"/>
                  </a:lnTo>
                  <a:lnTo>
                    <a:pt x="5133" y="2107900"/>
                  </a:lnTo>
                  <a:lnTo>
                    <a:pt x="9086" y="2162012"/>
                  </a:lnTo>
                  <a:lnTo>
                    <a:pt x="14133" y="2215681"/>
                  </a:lnTo>
                  <a:lnTo>
                    <a:pt x="20260" y="2268884"/>
                  </a:lnTo>
                  <a:lnTo>
                    <a:pt x="27451" y="2321602"/>
                  </a:lnTo>
                  <a:lnTo>
                    <a:pt x="35692" y="2373814"/>
                  </a:lnTo>
                  <a:lnTo>
                    <a:pt x="44967" y="2425500"/>
                  </a:lnTo>
                  <a:lnTo>
                    <a:pt x="55260" y="2476639"/>
                  </a:lnTo>
                  <a:lnTo>
                    <a:pt x="66557" y="2527210"/>
                  </a:lnTo>
                  <a:lnTo>
                    <a:pt x="78841" y="2577193"/>
                  </a:lnTo>
                  <a:lnTo>
                    <a:pt x="92099" y="2626568"/>
                  </a:lnTo>
                  <a:lnTo>
                    <a:pt x="106314" y="2675313"/>
                  </a:lnTo>
                  <a:lnTo>
                    <a:pt x="121471" y="2723410"/>
                  </a:lnTo>
                  <a:lnTo>
                    <a:pt x="137555" y="2770836"/>
                  </a:lnTo>
                  <a:lnTo>
                    <a:pt x="154551" y="2817572"/>
                  </a:lnTo>
                  <a:lnTo>
                    <a:pt x="172444" y="2863597"/>
                  </a:lnTo>
                  <a:lnTo>
                    <a:pt x="191217" y="2908890"/>
                  </a:lnTo>
                  <a:lnTo>
                    <a:pt x="210856" y="2953431"/>
                  </a:lnTo>
                  <a:lnTo>
                    <a:pt x="231346" y="2997200"/>
                  </a:lnTo>
                  <a:lnTo>
                    <a:pt x="252671" y="3040176"/>
                  </a:lnTo>
                  <a:lnTo>
                    <a:pt x="274817" y="3082338"/>
                  </a:lnTo>
                  <a:lnTo>
                    <a:pt x="297766" y="3123667"/>
                  </a:lnTo>
                  <a:lnTo>
                    <a:pt x="321506" y="3164141"/>
                  </a:lnTo>
                  <a:lnTo>
                    <a:pt x="346019" y="3203739"/>
                  </a:lnTo>
                  <a:lnTo>
                    <a:pt x="371292" y="3242443"/>
                  </a:lnTo>
                  <a:lnTo>
                    <a:pt x="397308" y="3280230"/>
                  </a:lnTo>
                  <a:lnTo>
                    <a:pt x="424052" y="3317081"/>
                  </a:lnTo>
                  <a:lnTo>
                    <a:pt x="451510" y="3352974"/>
                  </a:lnTo>
                  <a:lnTo>
                    <a:pt x="479665" y="3387891"/>
                  </a:lnTo>
                  <a:lnTo>
                    <a:pt x="508503" y="3421809"/>
                  </a:lnTo>
                  <a:lnTo>
                    <a:pt x="538008" y="3454708"/>
                  </a:lnTo>
                  <a:lnTo>
                    <a:pt x="568165" y="3486569"/>
                  </a:lnTo>
                  <a:lnTo>
                    <a:pt x="598959" y="3517370"/>
                  </a:lnTo>
                  <a:lnTo>
                    <a:pt x="630374" y="3547091"/>
                  </a:lnTo>
                  <a:lnTo>
                    <a:pt x="662396" y="3575711"/>
                  </a:lnTo>
                  <a:lnTo>
                    <a:pt x="695008" y="3603211"/>
                  </a:lnTo>
                  <a:lnTo>
                    <a:pt x="728195" y="3629568"/>
                  </a:lnTo>
                  <a:lnTo>
                    <a:pt x="761943" y="3654764"/>
                  </a:lnTo>
                  <a:lnTo>
                    <a:pt x="796236" y="3678777"/>
                  </a:lnTo>
                  <a:lnTo>
                    <a:pt x="831059" y="3701587"/>
                  </a:lnTo>
                  <a:lnTo>
                    <a:pt x="866396" y="3723174"/>
                  </a:lnTo>
                  <a:lnTo>
                    <a:pt x="902232" y="3743516"/>
                  </a:lnTo>
                  <a:lnTo>
                    <a:pt x="938553" y="3762594"/>
                  </a:lnTo>
                  <a:lnTo>
                    <a:pt x="975342" y="3780387"/>
                  </a:lnTo>
                  <a:lnTo>
                    <a:pt x="1012584" y="3796874"/>
                  </a:lnTo>
                  <a:lnTo>
                    <a:pt x="1050264" y="3812035"/>
                  </a:lnTo>
                  <a:lnTo>
                    <a:pt x="1088367" y="3825849"/>
                  </a:lnTo>
                  <a:lnTo>
                    <a:pt x="1126878" y="3838297"/>
                  </a:lnTo>
                  <a:lnTo>
                    <a:pt x="1165781" y="3849357"/>
                  </a:lnTo>
                  <a:lnTo>
                    <a:pt x="1205060" y="3859008"/>
                  </a:lnTo>
                  <a:lnTo>
                    <a:pt x="1244702" y="3867231"/>
                  </a:lnTo>
                  <a:lnTo>
                    <a:pt x="1284690" y="3874005"/>
                  </a:lnTo>
                  <a:lnTo>
                    <a:pt x="1325009" y="3879309"/>
                  </a:lnTo>
                  <a:lnTo>
                    <a:pt x="1365643" y="3883124"/>
                  </a:lnTo>
                  <a:lnTo>
                    <a:pt x="1406579" y="3885427"/>
                  </a:lnTo>
                  <a:lnTo>
                    <a:pt x="1447800" y="3886200"/>
                  </a:lnTo>
                  <a:lnTo>
                    <a:pt x="1489020" y="3885427"/>
                  </a:lnTo>
                  <a:lnTo>
                    <a:pt x="1529956" y="3883124"/>
                  </a:lnTo>
                  <a:lnTo>
                    <a:pt x="1570590" y="3879309"/>
                  </a:lnTo>
                  <a:lnTo>
                    <a:pt x="1610909" y="3874005"/>
                  </a:lnTo>
                  <a:lnTo>
                    <a:pt x="1650897" y="3867231"/>
                  </a:lnTo>
                  <a:lnTo>
                    <a:pt x="1690539" y="3859008"/>
                  </a:lnTo>
                  <a:lnTo>
                    <a:pt x="1729818" y="3849357"/>
                  </a:lnTo>
                  <a:lnTo>
                    <a:pt x="1768721" y="3838297"/>
                  </a:lnTo>
                  <a:lnTo>
                    <a:pt x="1807232" y="3825849"/>
                  </a:lnTo>
                  <a:lnTo>
                    <a:pt x="1845335" y="3812035"/>
                  </a:lnTo>
                  <a:lnTo>
                    <a:pt x="1883015" y="3796874"/>
                  </a:lnTo>
                  <a:lnTo>
                    <a:pt x="1920257" y="3780387"/>
                  </a:lnTo>
                  <a:lnTo>
                    <a:pt x="1957046" y="3762594"/>
                  </a:lnTo>
                  <a:lnTo>
                    <a:pt x="1993367" y="3743516"/>
                  </a:lnTo>
                  <a:lnTo>
                    <a:pt x="2029203" y="3723174"/>
                  </a:lnTo>
                  <a:lnTo>
                    <a:pt x="2064540" y="3701587"/>
                  </a:lnTo>
                  <a:lnTo>
                    <a:pt x="2099363" y="3678777"/>
                  </a:lnTo>
                  <a:lnTo>
                    <a:pt x="2133656" y="3654764"/>
                  </a:lnTo>
                  <a:lnTo>
                    <a:pt x="2167404" y="3629568"/>
                  </a:lnTo>
                  <a:lnTo>
                    <a:pt x="2200591" y="3603211"/>
                  </a:lnTo>
                  <a:lnTo>
                    <a:pt x="2233203" y="3575711"/>
                  </a:lnTo>
                  <a:lnTo>
                    <a:pt x="2265225" y="3547091"/>
                  </a:lnTo>
                  <a:lnTo>
                    <a:pt x="2296640" y="3517370"/>
                  </a:lnTo>
                  <a:lnTo>
                    <a:pt x="2327434" y="3486569"/>
                  </a:lnTo>
                  <a:lnTo>
                    <a:pt x="2357591" y="3454708"/>
                  </a:lnTo>
                  <a:lnTo>
                    <a:pt x="2387096" y="3421809"/>
                  </a:lnTo>
                  <a:lnTo>
                    <a:pt x="2415934" y="3387891"/>
                  </a:lnTo>
                  <a:lnTo>
                    <a:pt x="2444089" y="3352974"/>
                  </a:lnTo>
                  <a:lnTo>
                    <a:pt x="2471547" y="3317081"/>
                  </a:lnTo>
                  <a:lnTo>
                    <a:pt x="2498291" y="3280230"/>
                  </a:lnTo>
                  <a:lnTo>
                    <a:pt x="2524307" y="3242443"/>
                  </a:lnTo>
                  <a:lnTo>
                    <a:pt x="2549580" y="3203739"/>
                  </a:lnTo>
                  <a:lnTo>
                    <a:pt x="2574093" y="3164141"/>
                  </a:lnTo>
                  <a:lnTo>
                    <a:pt x="2597833" y="3123667"/>
                  </a:lnTo>
                  <a:lnTo>
                    <a:pt x="2620782" y="3082338"/>
                  </a:lnTo>
                  <a:lnTo>
                    <a:pt x="2642928" y="3040176"/>
                  </a:lnTo>
                  <a:lnTo>
                    <a:pt x="2664253" y="2997200"/>
                  </a:lnTo>
                  <a:lnTo>
                    <a:pt x="2684743" y="2953431"/>
                  </a:lnTo>
                  <a:lnTo>
                    <a:pt x="2704382" y="2908890"/>
                  </a:lnTo>
                  <a:lnTo>
                    <a:pt x="2723155" y="2863597"/>
                  </a:lnTo>
                  <a:lnTo>
                    <a:pt x="2741048" y="2817572"/>
                  </a:lnTo>
                  <a:lnTo>
                    <a:pt x="2758044" y="2770836"/>
                  </a:lnTo>
                  <a:lnTo>
                    <a:pt x="2774128" y="2723410"/>
                  </a:lnTo>
                  <a:lnTo>
                    <a:pt x="2789285" y="2675313"/>
                  </a:lnTo>
                  <a:lnTo>
                    <a:pt x="2803500" y="2626568"/>
                  </a:lnTo>
                  <a:lnTo>
                    <a:pt x="2816758" y="2577193"/>
                  </a:lnTo>
                  <a:lnTo>
                    <a:pt x="2829042" y="2527210"/>
                  </a:lnTo>
                  <a:lnTo>
                    <a:pt x="2840339" y="2476639"/>
                  </a:lnTo>
                  <a:lnTo>
                    <a:pt x="2850632" y="2425500"/>
                  </a:lnTo>
                  <a:lnTo>
                    <a:pt x="2859907" y="2373814"/>
                  </a:lnTo>
                  <a:lnTo>
                    <a:pt x="2868148" y="2321602"/>
                  </a:lnTo>
                  <a:lnTo>
                    <a:pt x="2875339" y="2268884"/>
                  </a:lnTo>
                  <a:lnTo>
                    <a:pt x="2881466" y="2215681"/>
                  </a:lnTo>
                  <a:lnTo>
                    <a:pt x="2886513" y="2162012"/>
                  </a:lnTo>
                  <a:lnTo>
                    <a:pt x="2890466" y="2107900"/>
                  </a:lnTo>
                  <a:lnTo>
                    <a:pt x="2893308" y="2053363"/>
                  </a:lnTo>
                  <a:lnTo>
                    <a:pt x="2895024" y="1998423"/>
                  </a:lnTo>
                  <a:lnTo>
                    <a:pt x="2895600" y="1943100"/>
                  </a:lnTo>
                  <a:lnTo>
                    <a:pt x="2895024" y="1887776"/>
                  </a:lnTo>
                  <a:lnTo>
                    <a:pt x="2893308" y="1832836"/>
                  </a:lnTo>
                  <a:lnTo>
                    <a:pt x="2890466" y="1778299"/>
                  </a:lnTo>
                  <a:lnTo>
                    <a:pt x="2886513" y="1724187"/>
                  </a:lnTo>
                  <a:lnTo>
                    <a:pt x="2881466" y="1670518"/>
                  </a:lnTo>
                  <a:lnTo>
                    <a:pt x="2875339" y="1617315"/>
                  </a:lnTo>
                  <a:lnTo>
                    <a:pt x="2868148" y="1564597"/>
                  </a:lnTo>
                  <a:lnTo>
                    <a:pt x="2859907" y="1512385"/>
                  </a:lnTo>
                  <a:lnTo>
                    <a:pt x="2850632" y="1460699"/>
                  </a:lnTo>
                  <a:lnTo>
                    <a:pt x="2840339" y="1409560"/>
                  </a:lnTo>
                  <a:lnTo>
                    <a:pt x="2829042" y="1358989"/>
                  </a:lnTo>
                  <a:lnTo>
                    <a:pt x="2816758" y="1309006"/>
                  </a:lnTo>
                  <a:lnTo>
                    <a:pt x="2803500" y="1259631"/>
                  </a:lnTo>
                  <a:lnTo>
                    <a:pt x="2789285" y="1210886"/>
                  </a:lnTo>
                  <a:lnTo>
                    <a:pt x="2774128" y="1162789"/>
                  </a:lnTo>
                  <a:lnTo>
                    <a:pt x="2758044" y="1115363"/>
                  </a:lnTo>
                  <a:lnTo>
                    <a:pt x="2741048" y="1068627"/>
                  </a:lnTo>
                  <a:lnTo>
                    <a:pt x="2723155" y="1022602"/>
                  </a:lnTo>
                  <a:lnTo>
                    <a:pt x="2704382" y="977309"/>
                  </a:lnTo>
                  <a:lnTo>
                    <a:pt x="2684743" y="932768"/>
                  </a:lnTo>
                  <a:lnTo>
                    <a:pt x="2664253" y="888999"/>
                  </a:lnTo>
                  <a:lnTo>
                    <a:pt x="2642928" y="846023"/>
                  </a:lnTo>
                  <a:lnTo>
                    <a:pt x="2620782" y="803861"/>
                  </a:lnTo>
                  <a:lnTo>
                    <a:pt x="2597833" y="762532"/>
                  </a:lnTo>
                  <a:lnTo>
                    <a:pt x="2574093" y="722058"/>
                  </a:lnTo>
                  <a:lnTo>
                    <a:pt x="2549580" y="682460"/>
                  </a:lnTo>
                  <a:lnTo>
                    <a:pt x="2524307" y="643756"/>
                  </a:lnTo>
                  <a:lnTo>
                    <a:pt x="2498291" y="605969"/>
                  </a:lnTo>
                  <a:lnTo>
                    <a:pt x="2471547" y="569118"/>
                  </a:lnTo>
                  <a:lnTo>
                    <a:pt x="2444089" y="533225"/>
                  </a:lnTo>
                  <a:lnTo>
                    <a:pt x="2415934" y="498308"/>
                  </a:lnTo>
                  <a:lnTo>
                    <a:pt x="2387096" y="464390"/>
                  </a:lnTo>
                  <a:lnTo>
                    <a:pt x="2357591" y="431491"/>
                  </a:lnTo>
                  <a:lnTo>
                    <a:pt x="2327434" y="399630"/>
                  </a:lnTo>
                  <a:lnTo>
                    <a:pt x="2296640" y="368829"/>
                  </a:lnTo>
                  <a:lnTo>
                    <a:pt x="2265225" y="339108"/>
                  </a:lnTo>
                  <a:lnTo>
                    <a:pt x="2233203" y="310488"/>
                  </a:lnTo>
                  <a:lnTo>
                    <a:pt x="2200591" y="282988"/>
                  </a:lnTo>
                  <a:lnTo>
                    <a:pt x="2167404" y="256631"/>
                  </a:lnTo>
                  <a:lnTo>
                    <a:pt x="2133656" y="231435"/>
                  </a:lnTo>
                  <a:lnTo>
                    <a:pt x="2099363" y="207422"/>
                  </a:lnTo>
                  <a:lnTo>
                    <a:pt x="2064540" y="184612"/>
                  </a:lnTo>
                  <a:lnTo>
                    <a:pt x="2029203" y="163025"/>
                  </a:lnTo>
                  <a:lnTo>
                    <a:pt x="1993367" y="142683"/>
                  </a:lnTo>
                  <a:lnTo>
                    <a:pt x="1957046" y="123605"/>
                  </a:lnTo>
                  <a:lnTo>
                    <a:pt x="1920257" y="105812"/>
                  </a:lnTo>
                  <a:lnTo>
                    <a:pt x="1883015" y="89325"/>
                  </a:lnTo>
                  <a:lnTo>
                    <a:pt x="1845335" y="74164"/>
                  </a:lnTo>
                  <a:lnTo>
                    <a:pt x="1807232" y="60350"/>
                  </a:lnTo>
                  <a:lnTo>
                    <a:pt x="1768721" y="47902"/>
                  </a:lnTo>
                  <a:lnTo>
                    <a:pt x="1729818" y="36842"/>
                  </a:lnTo>
                  <a:lnTo>
                    <a:pt x="1690539" y="27191"/>
                  </a:lnTo>
                  <a:lnTo>
                    <a:pt x="1650897" y="18968"/>
                  </a:lnTo>
                  <a:lnTo>
                    <a:pt x="1610909" y="12194"/>
                  </a:lnTo>
                  <a:lnTo>
                    <a:pt x="1570590" y="6890"/>
                  </a:lnTo>
                  <a:lnTo>
                    <a:pt x="1529956" y="3075"/>
                  </a:lnTo>
                  <a:lnTo>
                    <a:pt x="1489020" y="77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0" y="1943100"/>
                  </a:moveTo>
                  <a:lnTo>
                    <a:pt x="575" y="1887776"/>
                  </a:lnTo>
                  <a:lnTo>
                    <a:pt x="2291" y="1832836"/>
                  </a:lnTo>
                  <a:lnTo>
                    <a:pt x="5133" y="1778299"/>
                  </a:lnTo>
                  <a:lnTo>
                    <a:pt x="9086" y="1724187"/>
                  </a:lnTo>
                  <a:lnTo>
                    <a:pt x="14133" y="1670518"/>
                  </a:lnTo>
                  <a:lnTo>
                    <a:pt x="20260" y="1617315"/>
                  </a:lnTo>
                  <a:lnTo>
                    <a:pt x="27451" y="1564597"/>
                  </a:lnTo>
                  <a:lnTo>
                    <a:pt x="35692" y="1512385"/>
                  </a:lnTo>
                  <a:lnTo>
                    <a:pt x="44967" y="1460699"/>
                  </a:lnTo>
                  <a:lnTo>
                    <a:pt x="55260" y="1409560"/>
                  </a:lnTo>
                  <a:lnTo>
                    <a:pt x="66557" y="1358989"/>
                  </a:lnTo>
                  <a:lnTo>
                    <a:pt x="78841" y="1309006"/>
                  </a:lnTo>
                  <a:lnTo>
                    <a:pt x="92099" y="1259631"/>
                  </a:lnTo>
                  <a:lnTo>
                    <a:pt x="106314" y="1210886"/>
                  </a:lnTo>
                  <a:lnTo>
                    <a:pt x="121471" y="1162789"/>
                  </a:lnTo>
                  <a:lnTo>
                    <a:pt x="137555" y="1115363"/>
                  </a:lnTo>
                  <a:lnTo>
                    <a:pt x="154551" y="1068627"/>
                  </a:lnTo>
                  <a:lnTo>
                    <a:pt x="172444" y="1022602"/>
                  </a:lnTo>
                  <a:lnTo>
                    <a:pt x="191217" y="977309"/>
                  </a:lnTo>
                  <a:lnTo>
                    <a:pt x="210856" y="932768"/>
                  </a:lnTo>
                  <a:lnTo>
                    <a:pt x="231346" y="888999"/>
                  </a:lnTo>
                  <a:lnTo>
                    <a:pt x="252671" y="846023"/>
                  </a:lnTo>
                  <a:lnTo>
                    <a:pt x="274817" y="803861"/>
                  </a:lnTo>
                  <a:lnTo>
                    <a:pt x="297766" y="762532"/>
                  </a:lnTo>
                  <a:lnTo>
                    <a:pt x="321506" y="722058"/>
                  </a:lnTo>
                  <a:lnTo>
                    <a:pt x="346019" y="682460"/>
                  </a:lnTo>
                  <a:lnTo>
                    <a:pt x="371292" y="643756"/>
                  </a:lnTo>
                  <a:lnTo>
                    <a:pt x="397308" y="605969"/>
                  </a:lnTo>
                  <a:lnTo>
                    <a:pt x="424052" y="569118"/>
                  </a:lnTo>
                  <a:lnTo>
                    <a:pt x="451510" y="533225"/>
                  </a:lnTo>
                  <a:lnTo>
                    <a:pt x="479665" y="498308"/>
                  </a:lnTo>
                  <a:lnTo>
                    <a:pt x="508503" y="464390"/>
                  </a:lnTo>
                  <a:lnTo>
                    <a:pt x="538008" y="431491"/>
                  </a:lnTo>
                  <a:lnTo>
                    <a:pt x="568165" y="399630"/>
                  </a:lnTo>
                  <a:lnTo>
                    <a:pt x="598959" y="368829"/>
                  </a:lnTo>
                  <a:lnTo>
                    <a:pt x="630374" y="339108"/>
                  </a:lnTo>
                  <a:lnTo>
                    <a:pt x="662396" y="310488"/>
                  </a:lnTo>
                  <a:lnTo>
                    <a:pt x="695008" y="282988"/>
                  </a:lnTo>
                  <a:lnTo>
                    <a:pt x="728195" y="256631"/>
                  </a:lnTo>
                  <a:lnTo>
                    <a:pt x="761943" y="231435"/>
                  </a:lnTo>
                  <a:lnTo>
                    <a:pt x="796236" y="207422"/>
                  </a:lnTo>
                  <a:lnTo>
                    <a:pt x="831059" y="184612"/>
                  </a:lnTo>
                  <a:lnTo>
                    <a:pt x="866396" y="163025"/>
                  </a:lnTo>
                  <a:lnTo>
                    <a:pt x="902232" y="142683"/>
                  </a:lnTo>
                  <a:lnTo>
                    <a:pt x="938553" y="123605"/>
                  </a:lnTo>
                  <a:lnTo>
                    <a:pt x="975342" y="105812"/>
                  </a:lnTo>
                  <a:lnTo>
                    <a:pt x="1012584" y="89325"/>
                  </a:lnTo>
                  <a:lnTo>
                    <a:pt x="1050264" y="74164"/>
                  </a:lnTo>
                  <a:lnTo>
                    <a:pt x="1088367" y="60350"/>
                  </a:lnTo>
                  <a:lnTo>
                    <a:pt x="1126878" y="47902"/>
                  </a:lnTo>
                  <a:lnTo>
                    <a:pt x="1165781" y="36842"/>
                  </a:lnTo>
                  <a:lnTo>
                    <a:pt x="1205060" y="27191"/>
                  </a:lnTo>
                  <a:lnTo>
                    <a:pt x="1244702" y="18968"/>
                  </a:lnTo>
                  <a:lnTo>
                    <a:pt x="1284690" y="12194"/>
                  </a:lnTo>
                  <a:lnTo>
                    <a:pt x="1325009" y="6890"/>
                  </a:lnTo>
                  <a:lnTo>
                    <a:pt x="1365643" y="3075"/>
                  </a:lnTo>
                  <a:lnTo>
                    <a:pt x="1406579" y="772"/>
                  </a:lnTo>
                  <a:lnTo>
                    <a:pt x="1447800" y="0"/>
                  </a:lnTo>
                  <a:lnTo>
                    <a:pt x="1489020" y="772"/>
                  </a:lnTo>
                  <a:lnTo>
                    <a:pt x="1529956" y="3075"/>
                  </a:lnTo>
                  <a:lnTo>
                    <a:pt x="1570590" y="6890"/>
                  </a:lnTo>
                  <a:lnTo>
                    <a:pt x="1610909" y="12194"/>
                  </a:lnTo>
                  <a:lnTo>
                    <a:pt x="1650897" y="18968"/>
                  </a:lnTo>
                  <a:lnTo>
                    <a:pt x="1690539" y="27191"/>
                  </a:lnTo>
                  <a:lnTo>
                    <a:pt x="1729818" y="36842"/>
                  </a:lnTo>
                  <a:lnTo>
                    <a:pt x="1768721" y="47902"/>
                  </a:lnTo>
                  <a:lnTo>
                    <a:pt x="1807232" y="60350"/>
                  </a:lnTo>
                  <a:lnTo>
                    <a:pt x="1845335" y="74164"/>
                  </a:lnTo>
                  <a:lnTo>
                    <a:pt x="1883015" y="89325"/>
                  </a:lnTo>
                  <a:lnTo>
                    <a:pt x="1920257" y="105812"/>
                  </a:lnTo>
                  <a:lnTo>
                    <a:pt x="1957046" y="123605"/>
                  </a:lnTo>
                  <a:lnTo>
                    <a:pt x="1993367" y="142683"/>
                  </a:lnTo>
                  <a:lnTo>
                    <a:pt x="2029203" y="163025"/>
                  </a:lnTo>
                  <a:lnTo>
                    <a:pt x="2064540" y="184612"/>
                  </a:lnTo>
                  <a:lnTo>
                    <a:pt x="2099363" y="207422"/>
                  </a:lnTo>
                  <a:lnTo>
                    <a:pt x="2133656" y="231435"/>
                  </a:lnTo>
                  <a:lnTo>
                    <a:pt x="2167404" y="256631"/>
                  </a:lnTo>
                  <a:lnTo>
                    <a:pt x="2200591" y="282988"/>
                  </a:lnTo>
                  <a:lnTo>
                    <a:pt x="2233203" y="310488"/>
                  </a:lnTo>
                  <a:lnTo>
                    <a:pt x="2265225" y="339108"/>
                  </a:lnTo>
                  <a:lnTo>
                    <a:pt x="2296640" y="368829"/>
                  </a:lnTo>
                  <a:lnTo>
                    <a:pt x="2327434" y="399630"/>
                  </a:lnTo>
                  <a:lnTo>
                    <a:pt x="2357591" y="431491"/>
                  </a:lnTo>
                  <a:lnTo>
                    <a:pt x="2387096" y="464390"/>
                  </a:lnTo>
                  <a:lnTo>
                    <a:pt x="2415934" y="498308"/>
                  </a:lnTo>
                  <a:lnTo>
                    <a:pt x="2444089" y="533225"/>
                  </a:lnTo>
                  <a:lnTo>
                    <a:pt x="2471547" y="569118"/>
                  </a:lnTo>
                  <a:lnTo>
                    <a:pt x="2498291" y="605969"/>
                  </a:lnTo>
                  <a:lnTo>
                    <a:pt x="2524307" y="643756"/>
                  </a:lnTo>
                  <a:lnTo>
                    <a:pt x="2549580" y="682460"/>
                  </a:lnTo>
                  <a:lnTo>
                    <a:pt x="2574093" y="722058"/>
                  </a:lnTo>
                  <a:lnTo>
                    <a:pt x="2597833" y="762532"/>
                  </a:lnTo>
                  <a:lnTo>
                    <a:pt x="2620782" y="803861"/>
                  </a:lnTo>
                  <a:lnTo>
                    <a:pt x="2642928" y="846023"/>
                  </a:lnTo>
                  <a:lnTo>
                    <a:pt x="2664253" y="888999"/>
                  </a:lnTo>
                  <a:lnTo>
                    <a:pt x="2684743" y="932768"/>
                  </a:lnTo>
                  <a:lnTo>
                    <a:pt x="2704382" y="977309"/>
                  </a:lnTo>
                  <a:lnTo>
                    <a:pt x="2723155" y="1022602"/>
                  </a:lnTo>
                  <a:lnTo>
                    <a:pt x="2741048" y="1068627"/>
                  </a:lnTo>
                  <a:lnTo>
                    <a:pt x="2758044" y="1115363"/>
                  </a:lnTo>
                  <a:lnTo>
                    <a:pt x="2774128" y="1162789"/>
                  </a:lnTo>
                  <a:lnTo>
                    <a:pt x="2789285" y="1210886"/>
                  </a:lnTo>
                  <a:lnTo>
                    <a:pt x="2803500" y="1259631"/>
                  </a:lnTo>
                  <a:lnTo>
                    <a:pt x="2816758" y="1309006"/>
                  </a:lnTo>
                  <a:lnTo>
                    <a:pt x="2829042" y="1358989"/>
                  </a:lnTo>
                  <a:lnTo>
                    <a:pt x="2840339" y="1409560"/>
                  </a:lnTo>
                  <a:lnTo>
                    <a:pt x="2850632" y="1460699"/>
                  </a:lnTo>
                  <a:lnTo>
                    <a:pt x="2859907" y="1512385"/>
                  </a:lnTo>
                  <a:lnTo>
                    <a:pt x="2868148" y="1564597"/>
                  </a:lnTo>
                  <a:lnTo>
                    <a:pt x="2875339" y="1617315"/>
                  </a:lnTo>
                  <a:lnTo>
                    <a:pt x="2881466" y="1670518"/>
                  </a:lnTo>
                  <a:lnTo>
                    <a:pt x="2886513" y="1724187"/>
                  </a:lnTo>
                  <a:lnTo>
                    <a:pt x="2890466" y="1778299"/>
                  </a:lnTo>
                  <a:lnTo>
                    <a:pt x="2893308" y="1832836"/>
                  </a:lnTo>
                  <a:lnTo>
                    <a:pt x="2895024" y="1887776"/>
                  </a:lnTo>
                  <a:lnTo>
                    <a:pt x="2895600" y="1943100"/>
                  </a:lnTo>
                  <a:lnTo>
                    <a:pt x="2895024" y="1998423"/>
                  </a:lnTo>
                  <a:lnTo>
                    <a:pt x="2893308" y="2053363"/>
                  </a:lnTo>
                  <a:lnTo>
                    <a:pt x="2890466" y="2107900"/>
                  </a:lnTo>
                  <a:lnTo>
                    <a:pt x="2886513" y="2162012"/>
                  </a:lnTo>
                  <a:lnTo>
                    <a:pt x="2881466" y="2215681"/>
                  </a:lnTo>
                  <a:lnTo>
                    <a:pt x="2875339" y="2268884"/>
                  </a:lnTo>
                  <a:lnTo>
                    <a:pt x="2868148" y="2321602"/>
                  </a:lnTo>
                  <a:lnTo>
                    <a:pt x="2859907" y="2373814"/>
                  </a:lnTo>
                  <a:lnTo>
                    <a:pt x="2850632" y="2425500"/>
                  </a:lnTo>
                  <a:lnTo>
                    <a:pt x="2840339" y="2476639"/>
                  </a:lnTo>
                  <a:lnTo>
                    <a:pt x="2829042" y="2527210"/>
                  </a:lnTo>
                  <a:lnTo>
                    <a:pt x="2816758" y="2577193"/>
                  </a:lnTo>
                  <a:lnTo>
                    <a:pt x="2803500" y="2626568"/>
                  </a:lnTo>
                  <a:lnTo>
                    <a:pt x="2789285" y="2675313"/>
                  </a:lnTo>
                  <a:lnTo>
                    <a:pt x="2774128" y="2723410"/>
                  </a:lnTo>
                  <a:lnTo>
                    <a:pt x="2758044" y="2770836"/>
                  </a:lnTo>
                  <a:lnTo>
                    <a:pt x="2741048" y="2817572"/>
                  </a:lnTo>
                  <a:lnTo>
                    <a:pt x="2723155" y="2863597"/>
                  </a:lnTo>
                  <a:lnTo>
                    <a:pt x="2704382" y="2908890"/>
                  </a:lnTo>
                  <a:lnTo>
                    <a:pt x="2684743" y="2953431"/>
                  </a:lnTo>
                  <a:lnTo>
                    <a:pt x="2664253" y="2997200"/>
                  </a:lnTo>
                  <a:lnTo>
                    <a:pt x="2642928" y="3040176"/>
                  </a:lnTo>
                  <a:lnTo>
                    <a:pt x="2620782" y="3082338"/>
                  </a:lnTo>
                  <a:lnTo>
                    <a:pt x="2597833" y="3123667"/>
                  </a:lnTo>
                  <a:lnTo>
                    <a:pt x="2574093" y="3164141"/>
                  </a:lnTo>
                  <a:lnTo>
                    <a:pt x="2549580" y="3203739"/>
                  </a:lnTo>
                  <a:lnTo>
                    <a:pt x="2524307" y="3242443"/>
                  </a:lnTo>
                  <a:lnTo>
                    <a:pt x="2498291" y="3280230"/>
                  </a:lnTo>
                  <a:lnTo>
                    <a:pt x="2471547" y="3317081"/>
                  </a:lnTo>
                  <a:lnTo>
                    <a:pt x="2444089" y="3352974"/>
                  </a:lnTo>
                  <a:lnTo>
                    <a:pt x="2415934" y="3387891"/>
                  </a:lnTo>
                  <a:lnTo>
                    <a:pt x="2387096" y="3421809"/>
                  </a:lnTo>
                  <a:lnTo>
                    <a:pt x="2357591" y="3454708"/>
                  </a:lnTo>
                  <a:lnTo>
                    <a:pt x="2327434" y="3486569"/>
                  </a:lnTo>
                  <a:lnTo>
                    <a:pt x="2296640" y="3517370"/>
                  </a:lnTo>
                  <a:lnTo>
                    <a:pt x="2265225" y="3547091"/>
                  </a:lnTo>
                  <a:lnTo>
                    <a:pt x="2233203" y="3575711"/>
                  </a:lnTo>
                  <a:lnTo>
                    <a:pt x="2200591" y="3603211"/>
                  </a:lnTo>
                  <a:lnTo>
                    <a:pt x="2167404" y="3629568"/>
                  </a:lnTo>
                  <a:lnTo>
                    <a:pt x="2133656" y="3654764"/>
                  </a:lnTo>
                  <a:lnTo>
                    <a:pt x="2099363" y="3678777"/>
                  </a:lnTo>
                  <a:lnTo>
                    <a:pt x="2064540" y="3701587"/>
                  </a:lnTo>
                  <a:lnTo>
                    <a:pt x="2029203" y="3723174"/>
                  </a:lnTo>
                  <a:lnTo>
                    <a:pt x="1993367" y="3743516"/>
                  </a:lnTo>
                  <a:lnTo>
                    <a:pt x="1957046" y="3762594"/>
                  </a:lnTo>
                  <a:lnTo>
                    <a:pt x="1920257" y="3780387"/>
                  </a:lnTo>
                  <a:lnTo>
                    <a:pt x="1883015" y="3796874"/>
                  </a:lnTo>
                  <a:lnTo>
                    <a:pt x="1845335" y="3812035"/>
                  </a:lnTo>
                  <a:lnTo>
                    <a:pt x="1807232" y="3825849"/>
                  </a:lnTo>
                  <a:lnTo>
                    <a:pt x="1768721" y="3838297"/>
                  </a:lnTo>
                  <a:lnTo>
                    <a:pt x="1729818" y="3849357"/>
                  </a:lnTo>
                  <a:lnTo>
                    <a:pt x="1690539" y="3859008"/>
                  </a:lnTo>
                  <a:lnTo>
                    <a:pt x="1650897" y="3867231"/>
                  </a:lnTo>
                  <a:lnTo>
                    <a:pt x="1610909" y="3874005"/>
                  </a:lnTo>
                  <a:lnTo>
                    <a:pt x="1570590" y="3879309"/>
                  </a:lnTo>
                  <a:lnTo>
                    <a:pt x="1529956" y="3883124"/>
                  </a:lnTo>
                  <a:lnTo>
                    <a:pt x="1489020" y="3885427"/>
                  </a:lnTo>
                  <a:lnTo>
                    <a:pt x="1447800" y="3886200"/>
                  </a:lnTo>
                  <a:lnTo>
                    <a:pt x="1406579" y="3885427"/>
                  </a:lnTo>
                  <a:lnTo>
                    <a:pt x="1365643" y="3883124"/>
                  </a:lnTo>
                  <a:lnTo>
                    <a:pt x="1325009" y="3879309"/>
                  </a:lnTo>
                  <a:lnTo>
                    <a:pt x="1284690" y="3874005"/>
                  </a:lnTo>
                  <a:lnTo>
                    <a:pt x="1244702" y="3867231"/>
                  </a:lnTo>
                  <a:lnTo>
                    <a:pt x="1205060" y="3859008"/>
                  </a:lnTo>
                  <a:lnTo>
                    <a:pt x="1165781" y="3849357"/>
                  </a:lnTo>
                  <a:lnTo>
                    <a:pt x="1126878" y="3838297"/>
                  </a:lnTo>
                  <a:lnTo>
                    <a:pt x="1088367" y="3825849"/>
                  </a:lnTo>
                  <a:lnTo>
                    <a:pt x="1050264" y="3812035"/>
                  </a:lnTo>
                  <a:lnTo>
                    <a:pt x="1012584" y="3796874"/>
                  </a:lnTo>
                  <a:lnTo>
                    <a:pt x="975342" y="3780387"/>
                  </a:lnTo>
                  <a:lnTo>
                    <a:pt x="938553" y="3762594"/>
                  </a:lnTo>
                  <a:lnTo>
                    <a:pt x="902232" y="3743516"/>
                  </a:lnTo>
                  <a:lnTo>
                    <a:pt x="866396" y="3723174"/>
                  </a:lnTo>
                  <a:lnTo>
                    <a:pt x="831059" y="3701587"/>
                  </a:lnTo>
                  <a:lnTo>
                    <a:pt x="796236" y="3678777"/>
                  </a:lnTo>
                  <a:lnTo>
                    <a:pt x="761943" y="3654764"/>
                  </a:lnTo>
                  <a:lnTo>
                    <a:pt x="728195" y="3629568"/>
                  </a:lnTo>
                  <a:lnTo>
                    <a:pt x="695008" y="3603211"/>
                  </a:lnTo>
                  <a:lnTo>
                    <a:pt x="662396" y="3575711"/>
                  </a:lnTo>
                  <a:lnTo>
                    <a:pt x="630374" y="3547091"/>
                  </a:lnTo>
                  <a:lnTo>
                    <a:pt x="598959" y="3517370"/>
                  </a:lnTo>
                  <a:lnTo>
                    <a:pt x="568165" y="3486569"/>
                  </a:lnTo>
                  <a:lnTo>
                    <a:pt x="538008" y="3454708"/>
                  </a:lnTo>
                  <a:lnTo>
                    <a:pt x="508503" y="3421809"/>
                  </a:lnTo>
                  <a:lnTo>
                    <a:pt x="479665" y="3387891"/>
                  </a:lnTo>
                  <a:lnTo>
                    <a:pt x="451510" y="3352974"/>
                  </a:lnTo>
                  <a:lnTo>
                    <a:pt x="424052" y="3317081"/>
                  </a:lnTo>
                  <a:lnTo>
                    <a:pt x="397308" y="3280230"/>
                  </a:lnTo>
                  <a:lnTo>
                    <a:pt x="371292" y="3242443"/>
                  </a:lnTo>
                  <a:lnTo>
                    <a:pt x="346019" y="3203739"/>
                  </a:lnTo>
                  <a:lnTo>
                    <a:pt x="321506" y="3164141"/>
                  </a:lnTo>
                  <a:lnTo>
                    <a:pt x="297766" y="3123667"/>
                  </a:lnTo>
                  <a:lnTo>
                    <a:pt x="274817" y="3082338"/>
                  </a:lnTo>
                  <a:lnTo>
                    <a:pt x="252671" y="3040176"/>
                  </a:lnTo>
                  <a:lnTo>
                    <a:pt x="231346" y="2997200"/>
                  </a:lnTo>
                  <a:lnTo>
                    <a:pt x="210856" y="2953431"/>
                  </a:lnTo>
                  <a:lnTo>
                    <a:pt x="191217" y="2908890"/>
                  </a:lnTo>
                  <a:lnTo>
                    <a:pt x="172444" y="2863597"/>
                  </a:lnTo>
                  <a:lnTo>
                    <a:pt x="154551" y="2817572"/>
                  </a:lnTo>
                  <a:lnTo>
                    <a:pt x="137555" y="2770836"/>
                  </a:lnTo>
                  <a:lnTo>
                    <a:pt x="121471" y="2723410"/>
                  </a:lnTo>
                  <a:lnTo>
                    <a:pt x="106314" y="2675313"/>
                  </a:lnTo>
                  <a:lnTo>
                    <a:pt x="92099" y="2626568"/>
                  </a:lnTo>
                  <a:lnTo>
                    <a:pt x="78841" y="2577193"/>
                  </a:lnTo>
                  <a:lnTo>
                    <a:pt x="66557" y="2527210"/>
                  </a:lnTo>
                  <a:lnTo>
                    <a:pt x="55260" y="2476639"/>
                  </a:lnTo>
                  <a:lnTo>
                    <a:pt x="44967" y="2425500"/>
                  </a:lnTo>
                  <a:lnTo>
                    <a:pt x="35692" y="2373814"/>
                  </a:lnTo>
                  <a:lnTo>
                    <a:pt x="27451" y="2321602"/>
                  </a:lnTo>
                  <a:lnTo>
                    <a:pt x="20260" y="2268884"/>
                  </a:lnTo>
                  <a:lnTo>
                    <a:pt x="14133" y="2215681"/>
                  </a:lnTo>
                  <a:lnTo>
                    <a:pt x="9086" y="2162012"/>
                  </a:lnTo>
                  <a:lnTo>
                    <a:pt x="5133" y="2107900"/>
                  </a:lnTo>
                  <a:lnTo>
                    <a:pt x="2291" y="2053363"/>
                  </a:lnTo>
                  <a:lnTo>
                    <a:pt x="575" y="1998423"/>
                  </a:lnTo>
                  <a:lnTo>
                    <a:pt x="0" y="19431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#1</a:t>
            </a:r>
            <a:endParaRPr sz="3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78500" y="3187700"/>
          <a:ext cx="14478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name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Rashid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381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30" dirty="0">
                          <a:latin typeface="Cambria"/>
                          <a:cs typeface="Cambria"/>
                        </a:rPr>
                        <a:t>id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1000500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381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40" dirty="0">
                          <a:latin typeface="Cambria"/>
                          <a:cs typeface="Cambria"/>
                        </a:rPr>
                        <a:t>balance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1000.0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38400" y="4343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4373117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9114" y="3640709"/>
            <a:ext cx="2212340" cy="861060"/>
          </a:xfrm>
          <a:custGeom>
            <a:avLst/>
            <a:gdLst/>
            <a:ahLst/>
            <a:cxnLst/>
            <a:rect l="l" t="t" r="r" b="b"/>
            <a:pathLst>
              <a:path w="2212340" h="861060">
                <a:moveTo>
                  <a:pt x="2176123" y="23708"/>
                </a:moveTo>
                <a:lnTo>
                  <a:pt x="0" y="849122"/>
                </a:lnTo>
                <a:lnTo>
                  <a:pt x="4572" y="861060"/>
                </a:lnTo>
                <a:lnTo>
                  <a:pt x="2180731" y="35585"/>
                </a:lnTo>
                <a:lnTo>
                  <a:pt x="2188655" y="25794"/>
                </a:lnTo>
                <a:lnTo>
                  <a:pt x="2176123" y="23708"/>
                </a:lnTo>
                <a:close/>
              </a:path>
              <a:path w="2212340" h="861060">
                <a:moveTo>
                  <a:pt x="2203001" y="15367"/>
                </a:moveTo>
                <a:lnTo>
                  <a:pt x="2198116" y="15367"/>
                </a:lnTo>
                <a:lnTo>
                  <a:pt x="2202561" y="27305"/>
                </a:lnTo>
                <a:lnTo>
                  <a:pt x="2180731" y="35585"/>
                </a:lnTo>
                <a:lnTo>
                  <a:pt x="2139950" y="85979"/>
                </a:lnTo>
                <a:lnTo>
                  <a:pt x="2137664" y="88646"/>
                </a:lnTo>
                <a:lnTo>
                  <a:pt x="2138172" y="92710"/>
                </a:lnTo>
                <a:lnTo>
                  <a:pt x="2140839" y="94869"/>
                </a:lnTo>
                <a:lnTo>
                  <a:pt x="2143633" y="97028"/>
                </a:lnTo>
                <a:lnTo>
                  <a:pt x="2147570" y="96647"/>
                </a:lnTo>
                <a:lnTo>
                  <a:pt x="2212086" y="16891"/>
                </a:lnTo>
                <a:lnTo>
                  <a:pt x="2203001" y="15367"/>
                </a:lnTo>
                <a:close/>
              </a:path>
              <a:path w="2212340" h="861060">
                <a:moveTo>
                  <a:pt x="2188655" y="25794"/>
                </a:moveTo>
                <a:lnTo>
                  <a:pt x="2180731" y="35585"/>
                </a:lnTo>
                <a:lnTo>
                  <a:pt x="2201891" y="27559"/>
                </a:lnTo>
                <a:lnTo>
                  <a:pt x="2199259" y="27559"/>
                </a:lnTo>
                <a:lnTo>
                  <a:pt x="2188655" y="25794"/>
                </a:lnTo>
                <a:close/>
              </a:path>
              <a:path w="2212340" h="861060">
                <a:moveTo>
                  <a:pt x="2195449" y="17399"/>
                </a:moveTo>
                <a:lnTo>
                  <a:pt x="2188655" y="25794"/>
                </a:lnTo>
                <a:lnTo>
                  <a:pt x="2199259" y="27559"/>
                </a:lnTo>
                <a:lnTo>
                  <a:pt x="2195449" y="17399"/>
                </a:lnTo>
                <a:close/>
              </a:path>
              <a:path w="2212340" h="861060">
                <a:moveTo>
                  <a:pt x="2198872" y="17399"/>
                </a:moveTo>
                <a:lnTo>
                  <a:pt x="2195449" y="17399"/>
                </a:lnTo>
                <a:lnTo>
                  <a:pt x="2199259" y="27559"/>
                </a:lnTo>
                <a:lnTo>
                  <a:pt x="2201891" y="27559"/>
                </a:lnTo>
                <a:lnTo>
                  <a:pt x="2202561" y="27305"/>
                </a:lnTo>
                <a:lnTo>
                  <a:pt x="2198872" y="17399"/>
                </a:lnTo>
                <a:close/>
              </a:path>
              <a:path w="2212340" h="861060">
                <a:moveTo>
                  <a:pt x="2198116" y="15367"/>
                </a:moveTo>
                <a:lnTo>
                  <a:pt x="2176123" y="23708"/>
                </a:lnTo>
                <a:lnTo>
                  <a:pt x="2188655" y="25794"/>
                </a:lnTo>
                <a:lnTo>
                  <a:pt x="2195449" y="17399"/>
                </a:lnTo>
                <a:lnTo>
                  <a:pt x="2198872" y="17399"/>
                </a:lnTo>
                <a:lnTo>
                  <a:pt x="2198116" y="15367"/>
                </a:lnTo>
                <a:close/>
              </a:path>
              <a:path w="2212340" h="861060">
                <a:moveTo>
                  <a:pt x="2110866" y="0"/>
                </a:moveTo>
                <a:lnTo>
                  <a:pt x="2107691" y="2286"/>
                </a:lnTo>
                <a:lnTo>
                  <a:pt x="2106422" y="9271"/>
                </a:lnTo>
                <a:lnTo>
                  <a:pt x="2108835" y="12446"/>
                </a:lnTo>
                <a:lnTo>
                  <a:pt x="2112264" y="13081"/>
                </a:lnTo>
                <a:lnTo>
                  <a:pt x="2176123" y="23708"/>
                </a:lnTo>
                <a:lnTo>
                  <a:pt x="2198116" y="15367"/>
                </a:lnTo>
                <a:lnTo>
                  <a:pt x="2203001" y="15367"/>
                </a:lnTo>
                <a:lnTo>
                  <a:pt x="2114423" y="508"/>
                </a:lnTo>
                <a:lnTo>
                  <a:pt x="211086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8400" y="5410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194" y="5439867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0765" y="5245100"/>
            <a:ext cx="3670935" cy="939800"/>
            <a:chOff x="3580765" y="5245100"/>
            <a:chExt cx="3670935" cy="939800"/>
          </a:xfrm>
        </p:grpSpPr>
        <p:sp>
          <p:nvSpPr>
            <p:cNvPr id="15" name="object 15"/>
            <p:cNvSpPr/>
            <p:nvPr/>
          </p:nvSpPr>
          <p:spPr>
            <a:xfrm>
              <a:off x="3580765" y="52908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1200" y="5257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3900" y="5350002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3900" y="5609335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1000501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3900" y="586841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10000.0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200" y="5584825"/>
            <a:ext cx="1447800" cy="282575"/>
          </a:xfrm>
          <a:custGeom>
            <a:avLst/>
            <a:gdLst/>
            <a:ahLst/>
            <a:cxnLst/>
            <a:rect l="l" t="t" r="r" b="b"/>
            <a:pathLst>
              <a:path w="1447800" h="282575">
                <a:moveTo>
                  <a:pt x="0" y="0"/>
                </a:moveTo>
                <a:lnTo>
                  <a:pt x="1447800" y="0"/>
                </a:lnTo>
              </a:path>
              <a:path w="1447800" h="282575">
                <a:moveTo>
                  <a:pt x="0" y="282575"/>
                </a:moveTo>
                <a:lnTo>
                  <a:pt x="14478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6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</a:t>
            </a:r>
            <a:r>
              <a:rPr b="0" spc="90" dirty="0">
                <a:latin typeface="Cambria"/>
                <a:cs typeface="Cambria"/>
              </a:rPr>
              <a:t>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100" dirty="0"/>
              <a:t>BankAccount(“Rashid”,</a:t>
            </a:r>
            <a:r>
              <a:rPr spc="70" dirty="0"/>
              <a:t> </a:t>
            </a:r>
            <a:r>
              <a:rPr dirty="0"/>
              <a:t>“1000500”</a:t>
            </a:r>
            <a:r>
              <a:rPr spc="65" dirty="0"/>
              <a:t> ,</a:t>
            </a:r>
            <a:r>
              <a:rPr spc="95" dirty="0"/>
              <a:t> </a:t>
            </a:r>
            <a:r>
              <a:rPr spc="-15" dirty="0"/>
              <a:t>1000.0);</a:t>
            </a:r>
          </a:p>
          <a:p>
            <a:pPr marL="12700">
              <a:lnSpc>
                <a:spcPct val="100000"/>
              </a:lnSpc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60" dirty="0">
                <a:latin typeface="Cambria"/>
                <a:cs typeface="Cambria"/>
              </a:rPr>
              <a:t>accountK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95" dirty="0"/>
              <a:t>BankAccount((“Kashem”,</a:t>
            </a:r>
            <a:r>
              <a:rPr spc="55" dirty="0"/>
              <a:t> </a:t>
            </a:r>
            <a:r>
              <a:rPr dirty="0"/>
              <a:t>“1000501”</a:t>
            </a:r>
            <a:r>
              <a:rPr spc="70" dirty="0"/>
              <a:t> </a:t>
            </a:r>
            <a:r>
              <a:rPr spc="65" dirty="0"/>
              <a:t>,</a:t>
            </a:r>
            <a:r>
              <a:rPr spc="85" dirty="0"/>
              <a:t> </a:t>
            </a:r>
            <a:r>
              <a:rPr spc="-20" dirty="0"/>
              <a:t>10000.0);</a:t>
            </a:r>
          </a:p>
          <a:p>
            <a:pPr>
              <a:lnSpc>
                <a:spcPct val="100000"/>
              </a:lnSpc>
            </a:pPr>
            <a:endParaRPr sz="1700"/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b="0" spc="-5" dirty="0">
                <a:latin typeface="Arial MT"/>
                <a:cs typeface="Arial MT"/>
              </a:rPr>
              <a:t>Heap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675130">
              <a:lnSpc>
                <a:spcPct val="100000"/>
              </a:lnSpc>
            </a:pPr>
            <a:r>
              <a:rPr sz="1800" b="0" dirty="0">
                <a:latin typeface="Arial MT"/>
                <a:cs typeface="Arial MT"/>
              </a:rPr>
              <a:t>Stack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654300"/>
            <a:ext cx="6654800" cy="3911600"/>
            <a:chOff x="1282700" y="2654300"/>
            <a:chExt cx="6654800" cy="3911600"/>
          </a:xfrm>
        </p:grpSpPr>
        <p:sp>
          <p:nvSpPr>
            <p:cNvPr id="3" name="object 3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1524000" y="0"/>
                  </a:moveTo>
                  <a:lnTo>
                    <a:pt x="1476534" y="761"/>
                  </a:lnTo>
                  <a:lnTo>
                    <a:pt x="1429429" y="3030"/>
                  </a:lnTo>
                  <a:lnTo>
                    <a:pt x="1382707" y="6786"/>
                  </a:lnTo>
                  <a:lnTo>
                    <a:pt x="1336388" y="12005"/>
                  </a:lnTo>
                  <a:lnTo>
                    <a:pt x="1290494" y="18667"/>
                  </a:lnTo>
                  <a:lnTo>
                    <a:pt x="1245045" y="26747"/>
                  </a:lnTo>
                  <a:lnTo>
                    <a:pt x="1200063" y="36225"/>
                  </a:lnTo>
                  <a:lnTo>
                    <a:pt x="1155569" y="47079"/>
                  </a:lnTo>
                  <a:lnTo>
                    <a:pt x="1111584" y="59286"/>
                  </a:lnTo>
                  <a:lnTo>
                    <a:pt x="1068128" y="72824"/>
                  </a:lnTo>
                  <a:lnTo>
                    <a:pt x="1025224" y="87671"/>
                  </a:lnTo>
                  <a:lnTo>
                    <a:pt x="982891" y="103804"/>
                  </a:lnTo>
                  <a:lnTo>
                    <a:pt x="941152" y="121203"/>
                  </a:lnTo>
                  <a:lnTo>
                    <a:pt x="900027" y="139844"/>
                  </a:lnTo>
                  <a:lnTo>
                    <a:pt x="859537" y="159705"/>
                  </a:lnTo>
                  <a:lnTo>
                    <a:pt x="819704" y="180765"/>
                  </a:lnTo>
                  <a:lnTo>
                    <a:pt x="780548" y="203001"/>
                  </a:lnTo>
                  <a:lnTo>
                    <a:pt x="742091" y="226391"/>
                  </a:lnTo>
                  <a:lnTo>
                    <a:pt x="704353" y="250913"/>
                  </a:lnTo>
                  <a:lnTo>
                    <a:pt x="667357" y="276545"/>
                  </a:lnTo>
                  <a:lnTo>
                    <a:pt x="631121" y="303265"/>
                  </a:lnTo>
                  <a:lnTo>
                    <a:pt x="595669" y="331050"/>
                  </a:lnTo>
                  <a:lnTo>
                    <a:pt x="561021" y="359879"/>
                  </a:lnTo>
                  <a:lnTo>
                    <a:pt x="527198" y="389729"/>
                  </a:lnTo>
                  <a:lnTo>
                    <a:pt x="494221" y="420578"/>
                  </a:lnTo>
                  <a:lnTo>
                    <a:pt x="462112" y="452404"/>
                  </a:lnTo>
                  <a:lnTo>
                    <a:pt x="430890" y="485186"/>
                  </a:lnTo>
                  <a:lnTo>
                    <a:pt x="400578" y="518900"/>
                  </a:lnTo>
                  <a:lnTo>
                    <a:pt x="371197" y="553525"/>
                  </a:lnTo>
                  <a:lnTo>
                    <a:pt x="342767" y="589038"/>
                  </a:lnTo>
                  <a:lnTo>
                    <a:pt x="315310" y="625418"/>
                  </a:lnTo>
                  <a:lnTo>
                    <a:pt x="288846" y="662642"/>
                  </a:lnTo>
                  <a:lnTo>
                    <a:pt x="263397" y="700688"/>
                  </a:lnTo>
                  <a:lnTo>
                    <a:pt x="238985" y="739534"/>
                  </a:lnTo>
                  <a:lnTo>
                    <a:pt x="215629" y="779159"/>
                  </a:lnTo>
                  <a:lnTo>
                    <a:pt x="193351" y="819539"/>
                  </a:lnTo>
                  <a:lnTo>
                    <a:pt x="172172" y="860653"/>
                  </a:lnTo>
                  <a:lnTo>
                    <a:pt x="152114" y="902478"/>
                  </a:lnTo>
                  <a:lnTo>
                    <a:pt x="133197" y="944993"/>
                  </a:lnTo>
                  <a:lnTo>
                    <a:pt x="115442" y="988175"/>
                  </a:lnTo>
                  <a:lnTo>
                    <a:pt x="98871" y="1032002"/>
                  </a:lnTo>
                  <a:lnTo>
                    <a:pt x="83504" y="1076453"/>
                  </a:lnTo>
                  <a:lnTo>
                    <a:pt x="69363" y="1121504"/>
                  </a:lnTo>
                  <a:lnTo>
                    <a:pt x="56468" y="1167134"/>
                  </a:lnTo>
                  <a:lnTo>
                    <a:pt x="44842" y="1213321"/>
                  </a:lnTo>
                  <a:lnTo>
                    <a:pt x="34504" y="1260042"/>
                  </a:lnTo>
                  <a:lnTo>
                    <a:pt x="25476" y="1307276"/>
                  </a:lnTo>
                  <a:lnTo>
                    <a:pt x="17780" y="1355000"/>
                  </a:lnTo>
                  <a:lnTo>
                    <a:pt x="11435" y="1403192"/>
                  </a:lnTo>
                  <a:lnTo>
                    <a:pt x="6464" y="1451830"/>
                  </a:lnTo>
                  <a:lnTo>
                    <a:pt x="2886" y="1500892"/>
                  </a:lnTo>
                  <a:lnTo>
                    <a:pt x="725" y="1550356"/>
                  </a:lnTo>
                  <a:lnTo>
                    <a:pt x="0" y="1600200"/>
                  </a:lnTo>
                  <a:lnTo>
                    <a:pt x="725" y="1650042"/>
                  </a:lnTo>
                  <a:lnTo>
                    <a:pt x="2886" y="1699504"/>
                  </a:lnTo>
                  <a:lnTo>
                    <a:pt x="6464" y="1748565"/>
                  </a:lnTo>
                  <a:lnTo>
                    <a:pt x="11435" y="1797202"/>
                  </a:lnTo>
                  <a:lnTo>
                    <a:pt x="17780" y="1845394"/>
                  </a:lnTo>
                  <a:lnTo>
                    <a:pt x="25476" y="1893117"/>
                  </a:lnTo>
                  <a:lnTo>
                    <a:pt x="34504" y="1940350"/>
                  </a:lnTo>
                  <a:lnTo>
                    <a:pt x="44842" y="1987070"/>
                  </a:lnTo>
                  <a:lnTo>
                    <a:pt x="56468" y="2033256"/>
                  </a:lnTo>
                  <a:lnTo>
                    <a:pt x="69363" y="2078886"/>
                  </a:lnTo>
                  <a:lnTo>
                    <a:pt x="83504" y="2123937"/>
                  </a:lnTo>
                  <a:lnTo>
                    <a:pt x="98871" y="2168386"/>
                  </a:lnTo>
                  <a:lnTo>
                    <a:pt x="115442" y="2212213"/>
                  </a:lnTo>
                  <a:lnTo>
                    <a:pt x="133197" y="2255395"/>
                  </a:lnTo>
                  <a:lnTo>
                    <a:pt x="152114" y="2297910"/>
                  </a:lnTo>
                  <a:lnTo>
                    <a:pt x="172172" y="2339735"/>
                  </a:lnTo>
                  <a:lnTo>
                    <a:pt x="193351" y="2380849"/>
                  </a:lnTo>
                  <a:lnTo>
                    <a:pt x="215629" y="2421229"/>
                  </a:lnTo>
                  <a:lnTo>
                    <a:pt x="238985" y="2460853"/>
                  </a:lnTo>
                  <a:lnTo>
                    <a:pt x="263397" y="2499700"/>
                  </a:lnTo>
                  <a:lnTo>
                    <a:pt x="288846" y="2537746"/>
                  </a:lnTo>
                  <a:lnTo>
                    <a:pt x="315310" y="2574970"/>
                  </a:lnTo>
                  <a:lnTo>
                    <a:pt x="342767" y="2611350"/>
                  </a:lnTo>
                  <a:lnTo>
                    <a:pt x="371197" y="2646864"/>
                  </a:lnTo>
                  <a:lnTo>
                    <a:pt x="400578" y="2681489"/>
                  </a:lnTo>
                  <a:lnTo>
                    <a:pt x="430890" y="2715204"/>
                  </a:lnTo>
                  <a:lnTo>
                    <a:pt x="462112" y="2747985"/>
                  </a:lnTo>
                  <a:lnTo>
                    <a:pt x="494221" y="2779812"/>
                  </a:lnTo>
                  <a:lnTo>
                    <a:pt x="527198" y="2810661"/>
                  </a:lnTo>
                  <a:lnTo>
                    <a:pt x="561021" y="2840512"/>
                  </a:lnTo>
                  <a:lnTo>
                    <a:pt x="595669" y="2869341"/>
                  </a:lnTo>
                  <a:lnTo>
                    <a:pt x="631121" y="2897127"/>
                  </a:lnTo>
                  <a:lnTo>
                    <a:pt x="667357" y="2923847"/>
                  </a:lnTo>
                  <a:lnTo>
                    <a:pt x="704353" y="2949479"/>
                  </a:lnTo>
                  <a:lnTo>
                    <a:pt x="742091" y="2974002"/>
                  </a:lnTo>
                  <a:lnTo>
                    <a:pt x="780548" y="2997393"/>
                  </a:lnTo>
                  <a:lnTo>
                    <a:pt x="819704" y="3019629"/>
                  </a:lnTo>
                  <a:lnTo>
                    <a:pt x="859537" y="3040689"/>
                  </a:lnTo>
                  <a:lnTo>
                    <a:pt x="900027" y="3060551"/>
                  </a:lnTo>
                  <a:lnTo>
                    <a:pt x="941152" y="3079193"/>
                  </a:lnTo>
                  <a:lnTo>
                    <a:pt x="982891" y="3096592"/>
                  </a:lnTo>
                  <a:lnTo>
                    <a:pt x="1025224" y="3112726"/>
                  </a:lnTo>
                  <a:lnTo>
                    <a:pt x="1068128" y="3127573"/>
                  </a:lnTo>
                  <a:lnTo>
                    <a:pt x="1111584" y="3141111"/>
                  </a:lnTo>
                  <a:lnTo>
                    <a:pt x="1155569" y="3153318"/>
                  </a:lnTo>
                  <a:lnTo>
                    <a:pt x="1200063" y="3164172"/>
                  </a:lnTo>
                  <a:lnTo>
                    <a:pt x="1245045" y="3173651"/>
                  </a:lnTo>
                  <a:lnTo>
                    <a:pt x="1290494" y="3181732"/>
                  </a:lnTo>
                  <a:lnTo>
                    <a:pt x="1336388" y="3188393"/>
                  </a:lnTo>
                  <a:lnTo>
                    <a:pt x="1382707" y="3193613"/>
                  </a:lnTo>
                  <a:lnTo>
                    <a:pt x="1429429" y="3197368"/>
                  </a:lnTo>
                  <a:lnTo>
                    <a:pt x="1476534" y="3199638"/>
                  </a:lnTo>
                  <a:lnTo>
                    <a:pt x="1524000" y="3200400"/>
                  </a:lnTo>
                  <a:lnTo>
                    <a:pt x="1571465" y="3199638"/>
                  </a:lnTo>
                  <a:lnTo>
                    <a:pt x="1618570" y="3197368"/>
                  </a:lnTo>
                  <a:lnTo>
                    <a:pt x="1665292" y="3193613"/>
                  </a:lnTo>
                  <a:lnTo>
                    <a:pt x="1711611" y="3188393"/>
                  </a:lnTo>
                  <a:lnTo>
                    <a:pt x="1757505" y="3181732"/>
                  </a:lnTo>
                  <a:lnTo>
                    <a:pt x="1802954" y="3173651"/>
                  </a:lnTo>
                  <a:lnTo>
                    <a:pt x="1847936" y="3164172"/>
                  </a:lnTo>
                  <a:lnTo>
                    <a:pt x="1892430" y="3153318"/>
                  </a:lnTo>
                  <a:lnTo>
                    <a:pt x="1936415" y="3141111"/>
                  </a:lnTo>
                  <a:lnTo>
                    <a:pt x="1979871" y="3127573"/>
                  </a:lnTo>
                  <a:lnTo>
                    <a:pt x="2022775" y="3112726"/>
                  </a:lnTo>
                  <a:lnTo>
                    <a:pt x="2065108" y="3096592"/>
                  </a:lnTo>
                  <a:lnTo>
                    <a:pt x="2106847" y="3079193"/>
                  </a:lnTo>
                  <a:lnTo>
                    <a:pt x="2147972" y="3060551"/>
                  </a:lnTo>
                  <a:lnTo>
                    <a:pt x="2188462" y="3040689"/>
                  </a:lnTo>
                  <a:lnTo>
                    <a:pt x="2228295" y="3019629"/>
                  </a:lnTo>
                  <a:lnTo>
                    <a:pt x="2267451" y="2997393"/>
                  </a:lnTo>
                  <a:lnTo>
                    <a:pt x="2305908" y="2974002"/>
                  </a:lnTo>
                  <a:lnTo>
                    <a:pt x="2343646" y="2949479"/>
                  </a:lnTo>
                  <a:lnTo>
                    <a:pt x="2380642" y="2923847"/>
                  </a:lnTo>
                  <a:lnTo>
                    <a:pt x="2416878" y="2897127"/>
                  </a:lnTo>
                  <a:lnTo>
                    <a:pt x="2452330" y="2869341"/>
                  </a:lnTo>
                  <a:lnTo>
                    <a:pt x="2486978" y="2840512"/>
                  </a:lnTo>
                  <a:lnTo>
                    <a:pt x="2520801" y="2810661"/>
                  </a:lnTo>
                  <a:lnTo>
                    <a:pt x="2553778" y="2779812"/>
                  </a:lnTo>
                  <a:lnTo>
                    <a:pt x="2585887" y="2747985"/>
                  </a:lnTo>
                  <a:lnTo>
                    <a:pt x="2617109" y="2715204"/>
                  </a:lnTo>
                  <a:lnTo>
                    <a:pt x="2647421" y="2681489"/>
                  </a:lnTo>
                  <a:lnTo>
                    <a:pt x="2676802" y="2646864"/>
                  </a:lnTo>
                  <a:lnTo>
                    <a:pt x="2705232" y="2611350"/>
                  </a:lnTo>
                  <a:lnTo>
                    <a:pt x="2732689" y="2574970"/>
                  </a:lnTo>
                  <a:lnTo>
                    <a:pt x="2759153" y="2537746"/>
                  </a:lnTo>
                  <a:lnTo>
                    <a:pt x="2784602" y="2499700"/>
                  </a:lnTo>
                  <a:lnTo>
                    <a:pt x="2809014" y="2460853"/>
                  </a:lnTo>
                  <a:lnTo>
                    <a:pt x="2832370" y="2421229"/>
                  </a:lnTo>
                  <a:lnTo>
                    <a:pt x="2854648" y="2380849"/>
                  </a:lnTo>
                  <a:lnTo>
                    <a:pt x="2875827" y="2339735"/>
                  </a:lnTo>
                  <a:lnTo>
                    <a:pt x="2895885" y="2297910"/>
                  </a:lnTo>
                  <a:lnTo>
                    <a:pt x="2914802" y="2255395"/>
                  </a:lnTo>
                  <a:lnTo>
                    <a:pt x="2932557" y="2212213"/>
                  </a:lnTo>
                  <a:lnTo>
                    <a:pt x="2949128" y="2168386"/>
                  </a:lnTo>
                  <a:lnTo>
                    <a:pt x="2964495" y="2123937"/>
                  </a:lnTo>
                  <a:lnTo>
                    <a:pt x="2978636" y="2078886"/>
                  </a:lnTo>
                  <a:lnTo>
                    <a:pt x="2991531" y="2033256"/>
                  </a:lnTo>
                  <a:lnTo>
                    <a:pt x="3003157" y="1987070"/>
                  </a:lnTo>
                  <a:lnTo>
                    <a:pt x="3013495" y="1940350"/>
                  </a:lnTo>
                  <a:lnTo>
                    <a:pt x="3022523" y="1893117"/>
                  </a:lnTo>
                  <a:lnTo>
                    <a:pt x="3030219" y="1845394"/>
                  </a:lnTo>
                  <a:lnTo>
                    <a:pt x="3036564" y="1797202"/>
                  </a:lnTo>
                  <a:lnTo>
                    <a:pt x="3041535" y="1748565"/>
                  </a:lnTo>
                  <a:lnTo>
                    <a:pt x="3045113" y="1699504"/>
                  </a:lnTo>
                  <a:lnTo>
                    <a:pt x="3047274" y="1650042"/>
                  </a:lnTo>
                  <a:lnTo>
                    <a:pt x="3048000" y="1600200"/>
                  </a:lnTo>
                  <a:lnTo>
                    <a:pt x="3047274" y="1550356"/>
                  </a:lnTo>
                  <a:lnTo>
                    <a:pt x="3045113" y="1500892"/>
                  </a:lnTo>
                  <a:lnTo>
                    <a:pt x="3041535" y="1451830"/>
                  </a:lnTo>
                  <a:lnTo>
                    <a:pt x="3036564" y="1403192"/>
                  </a:lnTo>
                  <a:lnTo>
                    <a:pt x="3030219" y="1355000"/>
                  </a:lnTo>
                  <a:lnTo>
                    <a:pt x="3022523" y="1307276"/>
                  </a:lnTo>
                  <a:lnTo>
                    <a:pt x="3013495" y="1260042"/>
                  </a:lnTo>
                  <a:lnTo>
                    <a:pt x="3003157" y="1213321"/>
                  </a:lnTo>
                  <a:lnTo>
                    <a:pt x="2991531" y="1167134"/>
                  </a:lnTo>
                  <a:lnTo>
                    <a:pt x="2978636" y="1121504"/>
                  </a:lnTo>
                  <a:lnTo>
                    <a:pt x="2964495" y="1076453"/>
                  </a:lnTo>
                  <a:lnTo>
                    <a:pt x="2949128" y="1032002"/>
                  </a:lnTo>
                  <a:lnTo>
                    <a:pt x="2932557" y="988175"/>
                  </a:lnTo>
                  <a:lnTo>
                    <a:pt x="2914802" y="944993"/>
                  </a:lnTo>
                  <a:lnTo>
                    <a:pt x="2895885" y="902478"/>
                  </a:lnTo>
                  <a:lnTo>
                    <a:pt x="2875827" y="860653"/>
                  </a:lnTo>
                  <a:lnTo>
                    <a:pt x="2854648" y="819539"/>
                  </a:lnTo>
                  <a:lnTo>
                    <a:pt x="2832370" y="779159"/>
                  </a:lnTo>
                  <a:lnTo>
                    <a:pt x="2809014" y="739534"/>
                  </a:lnTo>
                  <a:lnTo>
                    <a:pt x="2784602" y="700688"/>
                  </a:lnTo>
                  <a:lnTo>
                    <a:pt x="2759153" y="662642"/>
                  </a:lnTo>
                  <a:lnTo>
                    <a:pt x="2732689" y="625418"/>
                  </a:lnTo>
                  <a:lnTo>
                    <a:pt x="2705232" y="589038"/>
                  </a:lnTo>
                  <a:lnTo>
                    <a:pt x="2676802" y="553525"/>
                  </a:lnTo>
                  <a:lnTo>
                    <a:pt x="2647421" y="518900"/>
                  </a:lnTo>
                  <a:lnTo>
                    <a:pt x="2617109" y="485186"/>
                  </a:lnTo>
                  <a:lnTo>
                    <a:pt x="2585887" y="452404"/>
                  </a:lnTo>
                  <a:lnTo>
                    <a:pt x="2553778" y="420578"/>
                  </a:lnTo>
                  <a:lnTo>
                    <a:pt x="2520801" y="389729"/>
                  </a:lnTo>
                  <a:lnTo>
                    <a:pt x="2486978" y="359879"/>
                  </a:lnTo>
                  <a:lnTo>
                    <a:pt x="2452330" y="331050"/>
                  </a:lnTo>
                  <a:lnTo>
                    <a:pt x="2416878" y="303265"/>
                  </a:lnTo>
                  <a:lnTo>
                    <a:pt x="2380642" y="276545"/>
                  </a:lnTo>
                  <a:lnTo>
                    <a:pt x="2343646" y="250913"/>
                  </a:lnTo>
                  <a:lnTo>
                    <a:pt x="2305908" y="226391"/>
                  </a:lnTo>
                  <a:lnTo>
                    <a:pt x="2267451" y="203001"/>
                  </a:lnTo>
                  <a:lnTo>
                    <a:pt x="2228295" y="180765"/>
                  </a:lnTo>
                  <a:lnTo>
                    <a:pt x="2188462" y="159705"/>
                  </a:lnTo>
                  <a:lnTo>
                    <a:pt x="2147972" y="139844"/>
                  </a:lnTo>
                  <a:lnTo>
                    <a:pt x="2106847" y="121203"/>
                  </a:lnTo>
                  <a:lnTo>
                    <a:pt x="2065108" y="103804"/>
                  </a:lnTo>
                  <a:lnTo>
                    <a:pt x="2022775" y="87671"/>
                  </a:lnTo>
                  <a:lnTo>
                    <a:pt x="1979871" y="72824"/>
                  </a:lnTo>
                  <a:lnTo>
                    <a:pt x="1936415" y="59286"/>
                  </a:lnTo>
                  <a:lnTo>
                    <a:pt x="1892430" y="47079"/>
                  </a:lnTo>
                  <a:lnTo>
                    <a:pt x="1847936" y="36225"/>
                  </a:lnTo>
                  <a:lnTo>
                    <a:pt x="1802954" y="26747"/>
                  </a:lnTo>
                  <a:lnTo>
                    <a:pt x="1757505" y="18667"/>
                  </a:lnTo>
                  <a:lnTo>
                    <a:pt x="1711611" y="12005"/>
                  </a:lnTo>
                  <a:lnTo>
                    <a:pt x="1665292" y="6786"/>
                  </a:lnTo>
                  <a:lnTo>
                    <a:pt x="1618570" y="3030"/>
                  </a:lnTo>
                  <a:lnTo>
                    <a:pt x="1571465" y="76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E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0" y="1600200"/>
                  </a:moveTo>
                  <a:lnTo>
                    <a:pt x="725" y="1550356"/>
                  </a:lnTo>
                  <a:lnTo>
                    <a:pt x="2886" y="1500892"/>
                  </a:lnTo>
                  <a:lnTo>
                    <a:pt x="6464" y="1451830"/>
                  </a:lnTo>
                  <a:lnTo>
                    <a:pt x="11435" y="1403192"/>
                  </a:lnTo>
                  <a:lnTo>
                    <a:pt x="17780" y="1355000"/>
                  </a:lnTo>
                  <a:lnTo>
                    <a:pt x="25476" y="1307276"/>
                  </a:lnTo>
                  <a:lnTo>
                    <a:pt x="34504" y="1260042"/>
                  </a:lnTo>
                  <a:lnTo>
                    <a:pt x="44842" y="1213321"/>
                  </a:lnTo>
                  <a:lnTo>
                    <a:pt x="56468" y="1167134"/>
                  </a:lnTo>
                  <a:lnTo>
                    <a:pt x="69363" y="1121504"/>
                  </a:lnTo>
                  <a:lnTo>
                    <a:pt x="83504" y="1076453"/>
                  </a:lnTo>
                  <a:lnTo>
                    <a:pt x="98871" y="1032002"/>
                  </a:lnTo>
                  <a:lnTo>
                    <a:pt x="115442" y="988175"/>
                  </a:lnTo>
                  <a:lnTo>
                    <a:pt x="133197" y="944993"/>
                  </a:lnTo>
                  <a:lnTo>
                    <a:pt x="152114" y="902478"/>
                  </a:lnTo>
                  <a:lnTo>
                    <a:pt x="172172" y="860653"/>
                  </a:lnTo>
                  <a:lnTo>
                    <a:pt x="193351" y="819539"/>
                  </a:lnTo>
                  <a:lnTo>
                    <a:pt x="215629" y="779159"/>
                  </a:lnTo>
                  <a:lnTo>
                    <a:pt x="238985" y="739534"/>
                  </a:lnTo>
                  <a:lnTo>
                    <a:pt x="263397" y="700688"/>
                  </a:lnTo>
                  <a:lnTo>
                    <a:pt x="288846" y="662642"/>
                  </a:lnTo>
                  <a:lnTo>
                    <a:pt x="315310" y="625418"/>
                  </a:lnTo>
                  <a:lnTo>
                    <a:pt x="342767" y="589038"/>
                  </a:lnTo>
                  <a:lnTo>
                    <a:pt x="371197" y="553525"/>
                  </a:lnTo>
                  <a:lnTo>
                    <a:pt x="400578" y="518900"/>
                  </a:lnTo>
                  <a:lnTo>
                    <a:pt x="430890" y="485186"/>
                  </a:lnTo>
                  <a:lnTo>
                    <a:pt x="462112" y="452404"/>
                  </a:lnTo>
                  <a:lnTo>
                    <a:pt x="494221" y="420578"/>
                  </a:lnTo>
                  <a:lnTo>
                    <a:pt x="527198" y="389729"/>
                  </a:lnTo>
                  <a:lnTo>
                    <a:pt x="561021" y="359879"/>
                  </a:lnTo>
                  <a:lnTo>
                    <a:pt x="595669" y="331050"/>
                  </a:lnTo>
                  <a:lnTo>
                    <a:pt x="631121" y="303265"/>
                  </a:lnTo>
                  <a:lnTo>
                    <a:pt x="667357" y="276545"/>
                  </a:lnTo>
                  <a:lnTo>
                    <a:pt x="704353" y="250913"/>
                  </a:lnTo>
                  <a:lnTo>
                    <a:pt x="742091" y="226391"/>
                  </a:lnTo>
                  <a:lnTo>
                    <a:pt x="780548" y="203001"/>
                  </a:lnTo>
                  <a:lnTo>
                    <a:pt x="819704" y="180765"/>
                  </a:lnTo>
                  <a:lnTo>
                    <a:pt x="859537" y="159705"/>
                  </a:lnTo>
                  <a:lnTo>
                    <a:pt x="900027" y="139844"/>
                  </a:lnTo>
                  <a:lnTo>
                    <a:pt x="941152" y="121203"/>
                  </a:lnTo>
                  <a:lnTo>
                    <a:pt x="982891" y="103804"/>
                  </a:lnTo>
                  <a:lnTo>
                    <a:pt x="1025224" y="87671"/>
                  </a:lnTo>
                  <a:lnTo>
                    <a:pt x="1068128" y="72824"/>
                  </a:lnTo>
                  <a:lnTo>
                    <a:pt x="1111584" y="59286"/>
                  </a:lnTo>
                  <a:lnTo>
                    <a:pt x="1155569" y="47079"/>
                  </a:lnTo>
                  <a:lnTo>
                    <a:pt x="1200063" y="36225"/>
                  </a:lnTo>
                  <a:lnTo>
                    <a:pt x="1245045" y="26747"/>
                  </a:lnTo>
                  <a:lnTo>
                    <a:pt x="1290494" y="18667"/>
                  </a:lnTo>
                  <a:lnTo>
                    <a:pt x="1336388" y="12005"/>
                  </a:lnTo>
                  <a:lnTo>
                    <a:pt x="1382707" y="6786"/>
                  </a:lnTo>
                  <a:lnTo>
                    <a:pt x="1429429" y="3030"/>
                  </a:lnTo>
                  <a:lnTo>
                    <a:pt x="1476534" y="761"/>
                  </a:lnTo>
                  <a:lnTo>
                    <a:pt x="1524000" y="0"/>
                  </a:lnTo>
                  <a:lnTo>
                    <a:pt x="1571465" y="761"/>
                  </a:lnTo>
                  <a:lnTo>
                    <a:pt x="1618570" y="3030"/>
                  </a:lnTo>
                  <a:lnTo>
                    <a:pt x="1665292" y="6786"/>
                  </a:lnTo>
                  <a:lnTo>
                    <a:pt x="1711611" y="12005"/>
                  </a:lnTo>
                  <a:lnTo>
                    <a:pt x="1757505" y="18667"/>
                  </a:lnTo>
                  <a:lnTo>
                    <a:pt x="1802954" y="26747"/>
                  </a:lnTo>
                  <a:lnTo>
                    <a:pt x="1847936" y="36225"/>
                  </a:lnTo>
                  <a:lnTo>
                    <a:pt x="1892430" y="47079"/>
                  </a:lnTo>
                  <a:lnTo>
                    <a:pt x="1936415" y="59286"/>
                  </a:lnTo>
                  <a:lnTo>
                    <a:pt x="1979871" y="72824"/>
                  </a:lnTo>
                  <a:lnTo>
                    <a:pt x="2022775" y="87671"/>
                  </a:lnTo>
                  <a:lnTo>
                    <a:pt x="2065108" y="103804"/>
                  </a:lnTo>
                  <a:lnTo>
                    <a:pt x="2106847" y="121203"/>
                  </a:lnTo>
                  <a:lnTo>
                    <a:pt x="2147972" y="139844"/>
                  </a:lnTo>
                  <a:lnTo>
                    <a:pt x="2188462" y="159705"/>
                  </a:lnTo>
                  <a:lnTo>
                    <a:pt x="2228295" y="180765"/>
                  </a:lnTo>
                  <a:lnTo>
                    <a:pt x="2267451" y="203001"/>
                  </a:lnTo>
                  <a:lnTo>
                    <a:pt x="2305908" y="226391"/>
                  </a:lnTo>
                  <a:lnTo>
                    <a:pt x="2343646" y="250913"/>
                  </a:lnTo>
                  <a:lnTo>
                    <a:pt x="2380642" y="276545"/>
                  </a:lnTo>
                  <a:lnTo>
                    <a:pt x="2416878" y="303265"/>
                  </a:lnTo>
                  <a:lnTo>
                    <a:pt x="2452330" y="331050"/>
                  </a:lnTo>
                  <a:lnTo>
                    <a:pt x="2486978" y="359879"/>
                  </a:lnTo>
                  <a:lnTo>
                    <a:pt x="2520801" y="389729"/>
                  </a:lnTo>
                  <a:lnTo>
                    <a:pt x="2553778" y="420578"/>
                  </a:lnTo>
                  <a:lnTo>
                    <a:pt x="2585887" y="452404"/>
                  </a:lnTo>
                  <a:lnTo>
                    <a:pt x="2617109" y="485186"/>
                  </a:lnTo>
                  <a:lnTo>
                    <a:pt x="2647421" y="518900"/>
                  </a:lnTo>
                  <a:lnTo>
                    <a:pt x="2676802" y="553525"/>
                  </a:lnTo>
                  <a:lnTo>
                    <a:pt x="2705232" y="589038"/>
                  </a:lnTo>
                  <a:lnTo>
                    <a:pt x="2732689" y="625418"/>
                  </a:lnTo>
                  <a:lnTo>
                    <a:pt x="2759153" y="662642"/>
                  </a:lnTo>
                  <a:lnTo>
                    <a:pt x="2784602" y="700688"/>
                  </a:lnTo>
                  <a:lnTo>
                    <a:pt x="2809014" y="739534"/>
                  </a:lnTo>
                  <a:lnTo>
                    <a:pt x="2832370" y="779159"/>
                  </a:lnTo>
                  <a:lnTo>
                    <a:pt x="2854648" y="819539"/>
                  </a:lnTo>
                  <a:lnTo>
                    <a:pt x="2875827" y="860653"/>
                  </a:lnTo>
                  <a:lnTo>
                    <a:pt x="2895885" y="902478"/>
                  </a:lnTo>
                  <a:lnTo>
                    <a:pt x="2914802" y="944993"/>
                  </a:lnTo>
                  <a:lnTo>
                    <a:pt x="2932557" y="988175"/>
                  </a:lnTo>
                  <a:lnTo>
                    <a:pt x="2949128" y="1032002"/>
                  </a:lnTo>
                  <a:lnTo>
                    <a:pt x="2964495" y="1076453"/>
                  </a:lnTo>
                  <a:lnTo>
                    <a:pt x="2978636" y="1121504"/>
                  </a:lnTo>
                  <a:lnTo>
                    <a:pt x="2991531" y="1167134"/>
                  </a:lnTo>
                  <a:lnTo>
                    <a:pt x="3003157" y="1213321"/>
                  </a:lnTo>
                  <a:lnTo>
                    <a:pt x="3013495" y="1260042"/>
                  </a:lnTo>
                  <a:lnTo>
                    <a:pt x="3022523" y="1307276"/>
                  </a:lnTo>
                  <a:lnTo>
                    <a:pt x="3030219" y="1355000"/>
                  </a:lnTo>
                  <a:lnTo>
                    <a:pt x="3036564" y="1403192"/>
                  </a:lnTo>
                  <a:lnTo>
                    <a:pt x="3041535" y="1451830"/>
                  </a:lnTo>
                  <a:lnTo>
                    <a:pt x="3045113" y="1500892"/>
                  </a:lnTo>
                  <a:lnTo>
                    <a:pt x="3047274" y="1550356"/>
                  </a:lnTo>
                  <a:lnTo>
                    <a:pt x="3048000" y="1600200"/>
                  </a:lnTo>
                  <a:lnTo>
                    <a:pt x="3047274" y="1650042"/>
                  </a:lnTo>
                  <a:lnTo>
                    <a:pt x="3045113" y="1699504"/>
                  </a:lnTo>
                  <a:lnTo>
                    <a:pt x="3041535" y="1748565"/>
                  </a:lnTo>
                  <a:lnTo>
                    <a:pt x="3036564" y="1797202"/>
                  </a:lnTo>
                  <a:lnTo>
                    <a:pt x="3030219" y="1845394"/>
                  </a:lnTo>
                  <a:lnTo>
                    <a:pt x="3022523" y="1893117"/>
                  </a:lnTo>
                  <a:lnTo>
                    <a:pt x="3013495" y="1940350"/>
                  </a:lnTo>
                  <a:lnTo>
                    <a:pt x="3003157" y="1987070"/>
                  </a:lnTo>
                  <a:lnTo>
                    <a:pt x="2991531" y="2033256"/>
                  </a:lnTo>
                  <a:lnTo>
                    <a:pt x="2978636" y="2078886"/>
                  </a:lnTo>
                  <a:lnTo>
                    <a:pt x="2964495" y="2123937"/>
                  </a:lnTo>
                  <a:lnTo>
                    <a:pt x="2949128" y="2168386"/>
                  </a:lnTo>
                  <a:lnTo>
                    <a:pt x="2932557" y="2212213"/>
                  </a:lnTo>
                  <a:lnTo>
                    <a:pt x="2914802" y="2255395"/>
                  </a:lnTo>
                  <a:lnTo>
                    <a:pt x="2895885" y="2297910"/>
                  </a:lnTo>
                  <a:lnTo>
                    <a:pt x="2875827" y="2339735"/>
                  </a:lnTo>
                  <a:lnTo>
                    <a:pt x="2854648" y="2380849"/>
                  </a:lnTo>
                  <a:lnTo>
                    <a:pt x="2832370" y="2421229"/>
                  </a:lnTo>
                  <a:lnTo>
                    <a:pt x="2809014" y="2460853"/>
                  </a:lnTo>
                  <a:lnTo>
                    <a:pt x="2784602" y="2499700"/>
                  </a:lnTo>
                  <a:lnTo>
                    <a:pt x="2759153" y="2537746"/>
                  </a:lnTo>
                  <a:lnTo>
                    <a:pt x="2732689" y="2574970"/>
                  </a:lnTo>
                  <a:lnTo>
                    <a:pt x="2705232" y="2611350"/>
                  </a:lnTo>
                  <a:lnTo>
                    <a:pt x="2676802" y="2646864"/>
                  </a:lnTo>
                  <a:lnTo>
                    <a:pt x="2647421" y="2681489"/>
                  </a:lnTo>
                  <a:lnTo>
                    <a:pt x="2617109" y="2715204"/>
                  </a:lnTo>
                  <a:lnTo>
                    <a:pt x="2585887" y="2747985"/>
                  </a:lnTo>
                  <a:lnTo>
                    <a:pt x="2553778" y="2779812"/>
                  </a:lnTo>
                  <a:lnTo>
                    <a:pt x="2520801" y="2810661"/>
                  </a:lnTo>
                  <a:lnTo>
                    <a:pt x="2486978" y="2840512"/>
                  </a:lnTo>
                  <a:lnTo>
                    <a:pt x="2452330" y="2869341"/>
                  </a:lnTo>
                  <a:lnTo>
                    <a:pt x="2416878" y="2897127"/>
                  </a:lnTo>
                  <a:lnTo>
                    <a:pt x="2380642" y="2923847"/>
                  </a:lnTo>
                  <a:lnTo>
                    <a:pt x="2343646" y="2949479"/>
                  </a:lnTo>
                  <a:lnTo>
                    <a:pt x="2305908" y="2974002"/>
                  </a:lnTo>
                  <a:lnTo>
                    <a:pt x="2267451" y="2997393"/>
                  </a:lnTo>
                  <a:lnTo>
                    <a:pt x="2228295" y="3019629"/>
                  </a:lnTo>
                  <a:lnTo>
                    <a:pt x="2188462" y="3040689"/>
                  </a:lnTo>
                  <a:lnTo>
                    <a:pt x="2147972" y="3060551"/>
                  </a:lnTo>
                  <a:lnTo>
                    <a:pt x="2106847" y="3079193"/>
                  </a:lnTo>
                  <a:lnTo>
                    <a:pt x="2065108" y="3096592"/>
                  </a:lnTo>
                  <a:lnTo>
                    <a:pt x="2022775" y="3112726"/>
                  </a:lnTo>
                  <a:lnTo>
                    <a:pt x="1979871" y="3127573"/>
                  </a:lnTo>
                  <a:lnTo>
                    <a:pt x="1936415" y="3141111"/>
                  </a:lnTo>
                  <a:lnTo>
                    <a:pt x="1892430" y="3153318"/>
                  </a:lnTo>
                  <a:lnTo>
                    <a:pt x="1847936" y="3164172"/>
                  </a:lnTo>
                  <a:lnTo>
                    <a:pt x="1802954" y="3173651"/>
                  </a:lnTo>
                  <a:lnTo>
                    <a:pt x="1757505" y="3181732"/>
                  </a:lnTo>
                  <a:lnTo>
                    <a:pt x="1711611" y="3188393"/>
                  </a:lnTo>
                  <a:lnTo>
                    <a:pt x="1665292" y="3193613"/>
                  </a:lnTo>
                  <a:lnTo>
                    <a:pt x="1618570" y="3197368"/>
                  </a:lnTo>
                  <a:lnTo>
                    <a:pt x="1571465" y="3199638"/>
                  </a:lnTo>
                  <a:lnTo>
                    <a:pt x="1524000" y="3200400"/>
                  </a:lnTo>
                  <a:lnTo>
                    <a:pt x="1476534" y="3199638"/>
                  </a:lnTo>
                  <a:lnTo>
                    <a:pt x="1429429" y="3197368"/>
                  </a:lnTo>
                  <a:lnTo>
                    <a:pt x="1382707" y="3193613"/>
                  </a:lnTo>
                  <a:lnTo>
                    <a:pt x="1336388" y="3188393"/>
                  </a:lnTo>
                  <a:lnTo>
                    <a:pt x="1290494" y="3181732"/>
                  </a:lnTo>
                  <a:lnTo>
                    <a:pt x="1245045" y="3173651"/>
                  </a:lnTo>
                  <a:lnTo>
                    <a:pt x="1200063" y="3164172"/>
                  </a:lnTo>
                  <a:lnTo>
                    <a:pt x="1155569" y="3153318"/>
                  </a:lnTo>
                  <a:lnTo>
                    <a:pt x="1111584" y="3141111"/>
                  </a:lnTo>
                  <a:lnTo>
                    <a:pt x="1068128" y="3127573"/>
                  </a:lnTo>
                  <a:lnTo>
                    <a:pt x="1025224" y="3112726"/>
                  </a:lnTo>
                  <a:lnTo>
                    <a:pt x="982891" y="3096592"/>
                  </a:lnTo>
                  <a:lnTo>
                    <a:pt x="941152" y="3079193"/>
                  </a:lnTo>
                  <a:lnTo>
                    <a:pt x="900027" y="3060551"/>
                  </a:lnTo>
                  <a:lnTo>
                    <a:pt x="859537" y="3040689"/>
                  </a:lnTo>
                  <a:lnTo>
                    <a:pt x="819704" y="3019629"/>
                  </a:lnTo>
                  <a:lnTo>
                    <a:pt x="780548" y="2997393"/>
                  </a:lnTo>
                  <a:lnTo>
                    <a:pt x="742091" y="2974002"/>
                  </a:lnTo>
                  <a:lnTo>
                    <a:pt x="704353" y="2949479"/>
                  </a:lnTo>
                  <a:lnTo>
                    <a:pt x="667357" y="2923847"/>
                  </a:lnTo>
                  <a:lnTo>
                    <a:pt x="631121" y="2897127"/>
                  </a:lnTo>
                  <a:lnTo>
                    <a:pt x="595669" y="2869341"/>
                  </a:lnTo>
                  <a:lnTo>
                    <a:pt x="561021" y="2840512"/>
                  </a:lnTo>
                  <a:lnTo>
                    <a:pt x="527198" y="2810661"/>
                  </a:lnTo>
                  <a:lnTo>
                    <a:pt x="494221" y="2779812"/>
                  </a:lnTo>
                  <a:lnTo>
                    <a:pt x="462112" y="2747985"/>
                  </a:lnTo>
                  <a:lnTo>
                    <a:pt x="430890" y="2715204"/>
                  </a:lnTo>
                  <a:lnTo>
                    <a:pt x="400578" y="2681489"/>
                  </a:lnTo>
                  <a:lnTo>
                    <a:pt x="371197" y="2646864"/>
                  </a:lnTo>
                  <a:lnTo>
                    <a:pt x="342767" y="2611350"/>
                  </a:lnTo>
                  <a:lnTo>
                    <a:pt x="315310" y="2574970"/>
                  </a:lnTo>
                  <a:lnTo>
                    <a:pt x="288846" y="2537746"/>
                  </a:lnTo>
                  <a:lnTo>
                    <a:pt x="263397" y="2499700"/>
                  </a:lnTo>
                  <a:lnTo>
                    <a:pt x="238985" y="2460853"/>
                  </a:lnTo>
                  <a:lnTo>
                    <a:pt x="215629" y="2421229"/>
                  </a:lnTo>
                  <a:lnTo>
                    <a:pt x="193351" y="2380849"/>
                  </a:lnTo>
                  <a:lnTo>
                    <a:pt x="172172" y="2339735"/>
                  </a:lnTo>
                  <a:lnTo>
                    <a:pt x="152114" y="2297910"/>
                  </a:lnTo>
                  <a:lnTo>
                    <a:pt x="133197" y="2255395"/>
                  </a:lnTo>
                  <a:lnTo>
                    <a:pt x="115442" y="2212213"/>
                  </a:lnTo>
                  <a:lnTo>
                    <a:pt x="98871" y="2168386"/>
                  </a:lnTo>
                  <a:lnTo>
                    <a:pt x="83504" y="2123937"/>
                  </a:lnTo>
                  <a:lnTo>
                    <a:pt x="69363" y="2078886"/>
                  </a:lnTo>
                  <a:lnTo>
                    <a:pt x="56468" y="2033256"/>
                  </a:lnTo>
                  <a:lnTo>
                    <a:pt x="44842" y="1987070"/>
                  </a:lnTo>
                  <a:lnTo>
                    <a:pt x="34504" y="1940350"/>
                  </a:lnTo>
                  <a:lnTo>
                    <a:pt x="25476" y="1893117"/>
                  </a:lnTo>
                  <a:lnTo>
                    <a:pt x="17780" y="1845394"/>
                  </a:lnTo>
                  <a:lnTo>
                    <a:pt x="11435" y="1797202"/>
                  </a:lnTo>
                  <a:lnTo>
                    <a:pt x="6464" y="1748565"/>
                  </a:lnTo>
                  <a:lnTo>
                    <a:pt x="2886" y="1699504"/>
                  </a:lnTo>
                  <a:lnTo>
                    <a:pt x="725" y="1650042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1447800" y="0"/>
                  </a:moveTo>
                  <a:lnTo>
                    <a:pt x="1406579" y="772"/>
                  </a:lnTo>
                  <a:lnTo>
                    <a:pt x="1365643" y="3075"/>
                  </a:lnTo>
                  <a:lnTo>
                    <a:pt x="1325009" y="6890"/>
                  </a:lnTo>
                  <a:lnTo>
                    <a:pt x="1284690" y="12194"/>
                  </a:lnTo>
                  <a:lnTo>
                    <a:pt x="1244702" y="18968"/>
                  </a:lnTo>
                  <a:lnTo>
                    <a:pt x="1205060" y="27191"/>
                  </a:lnTo>
                  <a:lnTo>
                    <a:pt x="1165781" y="36842"/>
                  </a:lnTo>
                  <a:lnTo>
                    <a:pt x="1126878" y="47902"/>
                  </a:lnTo>
                  <a:lnTo>
                    <a:pt x="1088367" y="60350"/>
                  </a:lnTo>
                  <a:lnTo>
                    <a:pt x="1050264" y="74164"/>
                  </a:lnTo>
                  <a:lnTo>
                    <a:pt x="1012584" y="89325"/>
                  </a:lnTo>
                  <a:lnTo>
                    <a:pt x="975342" y="105812"/>
                  </a:lnTo>
                  <a:lnTo>
                    <a:pt x="938553" y="123605"/>
                  </a:lnTo>
                  <a:lnTo>
                    <a:pt x="902232" y="142683"/>
                  </a:lnTo>
                  <a:lnTo>
                    <a:pt x="866396" y="163025"/>
                  </a:lnTo>
                  <a:lnTo>
                    <a:pt x="831059" y="184612"/>
                  </a:lnTo>
                  <a:lnTo>
                    <a:pt x="796236" y="207422"/>
                  </a:lnTo>
                  <a:lnTo>
                    <a:pt x="761943" y="231435"/>
                  </a:lnTo>
                  <a:lnTo>
                    <a:pt x="728195" y="256631"/>
                  </a:lnTo>
                  <a:lnTo>
                    <a:pt x="695008" y="282988"/>
                  </a:lnTo>
                  <a:lnTo>
                    <a:pt x="662396" y="310488"/>
                  </a:lnTo>
                  <a:lnTo>
                    <a:pt x="630374" y="339108"/>
                  </a:lnTo>
                  <a:lnTo>
                    <a:pt x="598959" y="368829"/>
                  </a:lnTo>
                  <a:lnTo>
                    <a:pt x="568165" y="399630"/>
                  </a:lnTo>
                  <a:lnTo>
                    <a:pt x="538008" y="431491"/>
                  </a:lnTo>
                  <a:lnTo>
                    <a:pt x="508503" y="464390"/>
                  </a:lnTo>
                  <a:lnTo>
                    <a:pt x="479665" y="498308"/>
                  </a:lnTo>
                  <a:lnTo>
                    <a:pt x="451510" y="533225"/>
                  </a:lnTo>
                  <a:lnTo>
                    <a:pt x="424052" y="569118"/>
                  </a:lnTo>
                  <a:lnTo>
                    <a:pt x="397308" y="605969"/>
                  </a:lnTo>
                  <a:lnTo>
                    <a:pt x="371292" y="643756"/>
                  </a:lnTo>
                  <a:lnTo>
                    <a:pt x="346019" y="682460"/>
                  </a:lnTo>
                  <a:lnTo>
                    <a:pt x="321506" y="722058"/>
                  </a:lnTo>
                  <a:lnTo>
                    <a:pt x="297766" y="762532"/>
                  </a:lnTo>
                  <a:lnTo>
                    <a:pt x="274817" y="803861"/>
                  </a:lnTo>
                  <a:lnTo>
                    <a:pt x="252671" y="846023"/>
                  </a:lnTo>
                  <a:lnTo>
                    <a:pt x="231346" y="888999"/>
                  </a:lnTo>
                  <a:lnTo>
                    <a:pt x="210856" y="932768"/>
                  </a:lnTo>
                  <a:lnTo>
                    <a:pt x="191217" y="977309"/>
                  </a:lnTo>
                  <a:lnTo>
                    <a:pt x="172444" y="1022602"/>
                  </a:lnTo>
                  <a:lnTo>
                    <a:pt x="154551" y="1068627"/>
                  </a:lnTo>
                  <a:lnTo>
                    <a:pt x="137555" y="1115363"/>
                  </a:lnTo>
                  <a:lnTo>
                    <a:pt x="121471" y="1162789"/>
                  </a:lnTo>
                  <a:lnTo>
                    <a:pt x="106314" y="1210886"/>
                  </a:lnTo>
                  <a:lnTo>
                    <a:pt x="92099" y="1259631"/>
                  </a:lnTo>
                  <a:lnTo>
                    <a:pt x="78841" y="1309006"/>
                  </a:lnTo>
                  <a:lnTo>
                    <a:pt x="66557" y="1358989"/>
                  </a:lnTo>
                  <a:lnTo>
                    <a:pt x="55260" y="1409560"/>
                  </a:lnTo>
                  <a:lnTo>
                    <a:pt x="44967" y="1460699"/>
                  </a:lnTo>
                  <a:lnTo>
                    <a:pt x="35692" y="1512385"/>
                  </a:lnTo>
                  <a:lnTo>
                    <a:pt x="27451" y="1564597"/>
                  </a:lnTo>
                  <a:lnTo>
                    <a:pt x="20260" y="1617315"/>
                  </a:lnTo>
                  <a:lnTo>
                    <a:pt x="14133" y="1670518"/>
                  </a:lnTo>
                  <a:lnTo>
                    <a:pt x="9086" y="1724187"/>
                  </a:lnTo>
                  <a:lnTo>
                    <a:pt x="5133" y="1778299"/>
                  </a:lnTo>
                  <a:lnTo>
                    <a:pt x="2291" y="1832836"/>
                  </a:lnTo>
                  <a:lnTo>
                    <a:pt x="575" y="1887776"/>
                  </a:lnTo>
                  <a:lnTo>
                    <a:pt x="0" y="1943100"/>
                  </a:lnTo>
                  <a:lnTo>
                    <a:pt x="575" y="1998423"/>
                  </a:lnTo>
                  <a:lnTo>
                    <a:pt x="2291" y="2053363"/>
                  </a:lnTo>
                  <a:lnTo>
                    <a:pt x="5133" y="2107900"/>
                  </a:lnTo>
                  <a:lnTo>
                    <a:pt x="9086" y="2162012"/>
                  </a:lnTo>
                  <a:lnTo>
                    <a:pt x="14133" y="2215681"/>
                  </a:lnTo>
                  <a:lnTo>
                    <a:pt x="20260" y="2268884"/>
                  </a:lnTo>
                  <a:lnTo>
                    <a:pt x="27451" y="2321602"/>
                  </a:lnTo>
                  <a:lnTo>
                    <a:pt x="35692" y="2373814"/>
                  </a:lnTo>
                  <a:lnTo>
                    <a:pt x="44967" y="2425500"/>
                  </a:lnTo>
                  <a:lnTo>
                    <a:pt x="55260" y="2476639"/>
                  </a:lnTo>
                  <a:lnTo>
                    <a:pt x="66557" y="2527210"/>
                  </a:lnTo>
                  <a:lnTo>
                    <a:pt x="78841" y="2577193"/>
                  </a:lnTo>
                  <a:lnTo>
                    <a:pt x="92099" y="2626568"/>
                  </a:lnTo>
                  <a:lnTo>
                    <a:pt x="106314" y="2675313"/>
                  </a:lnTo>
                  <a:lnTo>
                    <a:pt x="121471" y="2723410"/>
                  </a:lnTo>
                  <a:lnTo>
                    <a:pt x="137555" y="2770836"/>
                  </a:lnTo>
                  <a:lnTo>
                    <a:pt x="154551" y="2817572"/>
                  </a:lnTo>
                  <a:lnTo>
                    <a:pt x="172444" y="2863597"/>
                  </a:lnTo>
                  <a:lnTo>
                    <a:pt x="191217" y="2908890"/>
                  </a:lnTo>
                  <a:lnTo>
                    <a:pt x="210856" y="2953431"/>
                  </a:lnTo>
                  <a:lnTo>
                    <a:pt x="231346" y="2997200"/>
                  </a:lnTo>
                  <a:lnTo>
                    <a:pt x="252671" y="3040176"/>
                  </a:lnTo>
                  <a:lnTo>
                    <a:pt x="274817" y="3082338"/>
                  </a:lnTo>
                  <a:lnTo>
                    <a:pt x="297766" y="3123667"/>
                  </a:lnTo>
                  <a:lnTo>
                    <a:pt x="321506" y="3164141"/>
                  </a:lnTo>
                  <a:lnTo>
                    <a:pt x="346019" y="3203739"/>
                  </a:lnTo>
                  <a:lnTo>
                    <a:pt x="371292" y="3242443"/>
                  </a:lnTo>
                  <a:lnTo>
                    <a:pt x="397308" y="3280230"/>
                  </a:lnTo>
                  <a:lnTo>
                    <a:pt x="424052" y="3317081"/>
                  </a:lnTo>
                  <a:lnTo>
                    <a:pt x="451510" y="3352974"/>
                  </a:lnTo>
                  <a:lnTo>
                    <a:pt x="479665" y="3387891"/>
                  </a:lnTo>
                  <a:lnTo>
                    <a:pt x="508503" y="3421809"/>
                  </a:lnTo>
                  <a:lnTo>
                    <a:pt x="538008" y="3454708"/>
                  </a:lnTo>
                  <a:lnTo>
                    <a:pt x="568165" y="3486569"/>
                  </a:lnTo>
                  <a:lnTo>
                    <a:pt x="598959" y="3517370"/>
                  </a:lnTo>
                  <a:lnTo>
                    <a:pt x="630374" y="3547091"/>
                  </a:lnTo>
                  <a:lnTo>
                    <a:pt x="662396" y="3575711"/>
                  </a:lnTo>
                  <a:lnTo>
                    <a:pt x="695008" y="3603211"/>
                  </a:lnTo>
                  <a:lnTo>
                    <a:pt x="728195" y="3629568"/>
                  </a:lnTo>
                  <a:lnTo>
                    <a:pt x="761943" y="3654764"/>
                  </a:lnTo>
                  <a:lnTo>
                    <a:pt x="796236" y="3678777"/>
                  </a:lnTo>
                  <a:lnTo>
                    <a:pt x="831059" y="3701587"/>
                  </a:lnTo>
                  <a:lnTo>
                    <a:pt x="866396" y="3723174"/>
                  </a:lnTo>
                  <a:lnTo>
                    <a:pt x="902232" y="3743516"/>
                  </a:lnTo>
                  <a:lnTo>
                    <a:pt x="938553" y="3762594"/>
                  </a:lnTo>
                  <a:lnTo>
                    <a:pt x="975342" y="3780387"/>
                  </a:lnTo>
                  <a:lnTo>
                    <a:pt x="1012584" y="3796874"/>
                  </a:lnTo>
                  <a:lnTo>
                    <a:pt x="1050264" y="3812035"/>
                  </a:lnTo>
                  <a:lnTo>
                    <a:pt x="1088367" y="3825849"/>
                  </a:lnTo>
                  <a:lnTo>
                    <a:pt x="1126878" y="3838297"/>
                  </a:lnTo>
                  <a:lnTo>
                    <a:pt x="1165781" y="3849357"/>
                  </a:lnTo>
                  <a:lnTo>
                    <a:pt x="1205060" y="3859008"/>
                  </a:lnTo>
                  <a:lnTo>
                    <a:pt x="1244702" y="3867231"/>
                  </a:lnTo>
                  <a:lnTo>
                    <a:pt x="1284690" y="3874005"/>
                  </a:lnTo>
                  <a:lnTo>
                    <a:pt x="1325009" y="3879309"/>
                  </a:lnTo>
                  <a:lnTo>
                    <a:pt x="1365643" y="3883124"/>
                  </a:lnTo>
                  <a:lnTo>
                    <a:pt x="1406579" y="3885427"/>
                  </a:lnTo>
                  <a:lnTo>
                    <a:pt x="1447800" y="3886200"/>
                  </a:lnTo>
                  <a:lnTo>
                    <a:pt x="1489020" y="3885427"/>
                  </a:lnTo>
                  <a:lnTo>
                    <a:pt x="1529956" y="3883124"/>
                  </a:lnTo>
                  <a:lnTo>
                    <a:pt x="1570590" y="3879309"/>
                  </a:lnTo>
                  <a:lnTo>
                    <a:pt x="1610909" y="3874005"/>
                  </a:lnTo>
                  <a:lnTo>
                    <a:pt x="1650897" y="3867231"/>
                  </a:lnTo>
                  <a:lnTo>
                    <a:pt x="1690539" y="3859008"/>
                  </a:lnTo>
                  <a:lnTo>
                    <a:pt x="1729818" y="3849357"/>
                  </a:lnTo>
                  <a:lnTo>
                    <a:pt x="1768721" y="3838297"/>
                  </a:lnTo>
                  <a:lnTo>
                    <a:pt x="1807232" y="3825849"/>
                  </a:lnTo>
                  <a:lnTo>
                    <a:pt x="1845335" y="3812035"/>
                  </a:lnTo>
                  <a:lnTo>
                    <a:pt x="1883015" y="3796874"/>
                  </a:lnTo>
                  <a:lnTo>
                    <a:pt x="1920257" y="3780387"/>
                  </a:lnTo>
                  <a:lnTo>
                    <a:pt x="1957046" y="3762594"/>
                  </a:lnTo>
                  <a:lnTo>
                    <a:pt x="1993367" y="3743516"/>
                  </a:lnTo>
                  <a:lnTo>
                    <a:pt x="2029203" y="3723174"/>
                  </a:lnTo>
                  <a:lnTo>
                    <a:pt x="2064540" y="3701587"/>
                  </a:lnTo>
                  <a:lnTo>
                    <a:pt x="2099363" y="3678777"/>
                  </a:lnTo>
                  <a:lnTo>
                    <a:pt x="2133656" y="3654764"/>
                  </a:lnTo>
                  <a:lnTo>
                    <a:pt x="2167404" y="3629568"/>
                  </a:lnTo>
                  <a:lnTo>
                    <a:pt x="2200591" y="3603211"/>
                  </a:lnTo>
                  <a:lnTo>
                    <a:pt x="2233203" y="3575711"/>
                  </a:lnTo>
                  <a:lnTo>
                    <a:pt x="2265225" y="3547091"/>
                  </a:lnTo>
                  <a:lnTo>
                    <a:pt x="2296640" y="3517370"/>
                  </a:lnTo>
                  <a:lnTo>
                    <a:pt x="2327434" y="3486569"/>
                  </a:lnTo>
                  <a:lnTo>
                    <a:pt x="2357591" y="3454708"/>
                  </a:lnTo>
                  <a:lnTo>
                    <a:pt x="2387096" y="3421809"/>
                  </a:lnTo>
                  <a:lnTo>
                    <a:pt x="2415934" y="3387891"/>
                  </a:lnTo>
                  <a:lnTo>
                    <a:pt x="2444089" y="3352974"/>
                  </a:lnTo>
                  <a:lnTo>
                    <a:pt x="2471547" y="3317081"/>
                  </a:lnTo>
                  <a:lnTo>
                    <a:pt x="2498291" y="3280230"/>
                  </a:lnTo>
                  <a:lnTo>
                    <a:pt x="2524307" y="3242443"/>
                  </a:lnTo>
                  <a:lnTo>
                    <a:pt x="2549580" y="3203739"/>
                  </a:lnTo>
                  <a:lnTo>
                    <a:pt x="2574093" y="3164141"/>
                  </a:lnTo>
                  <a:lnTo>
                    <a:pt x="2597833" y="3123667"/>
                  </a:lnTo>
                  <a:lnTo>
                    <a:pt x="2620782" y="3082338"/>
                  </a:lnTo>
                  <a:lnTo>
                    <a:pt x="2642928" y="3040176"/>
                  </a:lnTo>
                  <a:lnTo>
                    <a:pt x="2664253" y="2997200"/>
                  </a:lnTo>
                  <a:lnTo>
                    <a:pt x="2684743" y="2953431"/>
                  </a:lnTo>
                  <a:lnTo>
                    <a:pt x="2704382" y="2908890"/>
                  </a:lnTo>
                  <a:lnTo>
                    <a:pt x="2723155" y="2863597"/>
                  </a:lnTo>
                  <a:lnTo>
                    <a:pt x="2741048" y="2817572"/>
                  </a:lnTo>
                  <a:lnTo>
                    <a:pt x="2758044" y="2770836"/>
                  </a:lnTo>
                  <a:lnTo>
                    <a:pt x="2774128" y="2723410"/>
                  </a:lnTo>
                  <a:lnTo>
                    <a:pt x="2789285" y="2675313"/>
                  </a:lnTo>
                  <a:lnTo>
                    <a:pt x="2803500" y="2626568"/>
                  </a:lnTo>
                  <a:lnTo>
                    <a:pt x="2816758" y="2577193"/>
                  </a:lnTo>
                  <a:lnTo>
                    <a:pt x="2829042" y="2527210"/>
                  </a:lnTo>
                  <a:lnTo>
                    <a:pt x="2840339" y="2476639"/>
                  </a:lnTo>
                  <a:lnTo>
                    <a:pt x="2850632" y="2425500"/>
                  </a:lnTo>
                  <a:lnTo>
                    <a:pt x="2859907" y="2373814"/>
                  </a:lnTo>
                  <a:lnTo>
                    <a:pt x="2868148" y="2321602"/>
                  </a:lnTo>
                  <a:lnTo>
                    <a:pt x="2875339" y="2268884"/>
                  </a:lnTo>
                  <a:lnTo>
                    <a:pt x="2881466" y="2215681"/>
                  </a:lnTo>
                  <a:lnTo>
                    <a:pt x="2886513" y="2162012"/>
                  </a:lnTo>
                  <a:lnTo>
                    <a:pt x="2890466" y="2107900"/>
                  </a:lnTo>
                  <a:lnTo>
                    <a:pt x="2893308" y="2053363"/>
                  </a:lnTo>
                  <a:lnTo>
                    <a:pt x="2895024" y="1998423"/>
                  </a:lnTo>
                  <a:lnTo>
                    <a:pt x="2895600" y="1943100"/>
                  </a:lnTo>
                  <a:lnTo>
                    <a:pt x="2895024" y="1887776"/>
                  </a:lnTo>
                  <a:lnTo>
                    <a:pt x="2893308" y="1832836"/>
                  </a:lnTo>
                  <a:lnTo>
                    <a:pt x="2890466" y="1778299"/>
                  </a:lnTo>
                  <a:lnTo>
                    <a:pt x="2886513" y="1724187"/>
                  </a:lnTo>
                  <a:lnTo>
                    <a:pt x="2881466" y="1670518"/>
                  </a:lnTo>
                  <a:lnTo>
                    <a:pt x="2875339" y="1617315"/>
                  </a:lnTo>
                  <a:lnTo>
                    <a:pt x="2868148" y="1564597"/>
                  </a:lnTo>
                  <a:lnTo>
                    <a:pt x="2859907" y="1512385"/>
                  </a:lnTo>
                  <a:lnTo>
                    <a:pt x="2850632" y="1460699"/>
                  </a:lnTo>
                  <a:lnTo>
                    <a:pt x="2840339" y="1409560"/>
                  </a:lnTo>
                  <a:lnTo>
                    <a:pt x="2829042" y="1358989"/>
                  </a:lnTo>
                  <a:lnTo>
                    <a:pt x="2816758" y="1309006"/>
                  </a:lnTo>
                  <a:lnTo>
                    <a:pt x="2803500" y="1259631"/>
                  </a:lnTo>
                  <a:lnTo>
                    <a:pt x="2789285" y="1210886"/>
                  </a:lnTo>
                  <a:lnTo>
                    <a:pt x="2774128" y="1162789"/>
                  </a:lnTo>
                  <a:lnTo>
                    <a:pt x="2758044" y="1115363"/>
                  </a:lnTo>
                  <a:lnTo>
                    <a:pt x="2741048" y="1068627"/>
                  </a:lnTo>
                  <a:lnTo>
                    <a:pt x="2723155" y="1022602"/>
                  </a:lnTo>
                  <a:lnTo>
                    <a:pt x="2704382" y="977309"/>
                  </a:lnTo>
                  <a:lnTo>
                    <a:pt x="2684743" y="932768"/>
                  </a:lnTo>
                  <a:lnTo>
                    <a:pt x="2664253" y="888999"/>
                  </a:lnTo>
                  <a:lnTo>
                    <a:pt x="2642928" y="846023"/>
                  </a:lnTo>
                  <a:lnTo>
                    <a:pt x="2620782" y="803861"/>
                  </a:lnTo>
                  <a:lnTo>
                    <a:pt x="2597833" y="762532"/>
                  </a:lnTo>
                  <a:lnTo>
                    <a:pt x="2574093" y="722058"/>
                  </a:lnTo>
                  <a:lnTo>
                    <a:pt x="2549580" y="682460"/>
                  </a:lnTo>
                  <a:lnTo>
                    <a:pt x="2524307" y="643756"/>
                  </a:lnTo>
                  <a:lnTo>
                    <a:pt x="2498291" y="605969"/>
                  </a:lnTo>
                  <a:lnTo>
                    <a:pt x="2471547" y="569118"/>
                  </a:lnTo>
                  <a:lnTo>
                    <a:pt x="2444089" y="533225"/>
                  </a:lnTo>
                  <a:lnTo>
                    <a:pt x="2415934" y="498308"/>
                  </a:lnTo>
                  <a:lnTo>
                    <a:pt x="2387096" y="464390"/>
                  </a:lnTo>
                  <a:lnTo>
                    <a:pt x="2357591" y="431491"/>
                  </a:lnTo>
                  <a:lnTo>
                    <a:pt x="2327434" y="399630"/>
                  </a:lnTo>
                  <a:lnTo>
                    <a:pt x="2296640" y="368829"/>
                  </a:lnTo>
                  <a:lnTo>
                    <a:pt x="2265225" y="339108"/>
                  </a:lnTo>
                  <a:lnTo>
                    <a:pt x="2233203" y="310488"/>
                  </a:lnTo>
                  <a:lnTo>
                    <a:pt x="2200591" y="282988"/>
                  </a:lnTo>
                  <a:lnTo>
                    <a:pt x="2167404" y="256631"/>
                  </a:lnTo>
                  <a:lnTo>
                    <a:pt x="2133656" y="231435"/>
                  </a:lnTo>
                  <a:lnTo>
                    <a:pt x="2099363" y="207422"/>
                  </a:lnTo>
                  <a:lnTo>
                    <a:pt x="2064540" y="184612"/>
                  </a:lnTo>
                  <a:lnTo>
                    <a:pt x="2029203" y="163025"/>
                  </a:lnTo>
                  <a:lnTo>
                    <a:pt x="1993367" y="142683"/>
                  </a:lnTo>
                  <a:lnTo>
                    <a:pt x="1957046" y="123605"/>
                  </a:lnTo>
                  <a:lnTo>
                    <a:pt x="1920257" y="105812"/>
                  </a:lnTo>
                  <a:lnTo>
                    <a:pt x="1883015" y="89325"/>
                  </a:lnTo>
                  <a:lnTo>
                    <a:pt x="1845335" y="74164"/>
                  </a:lnTo>
                  <a:lnTo>
                    <a:pt x="1807232" y="60350"/>
                  </a:lnTo>
                  <a:lnTo>
                    <a:pt x="1768721" y="47902"/>
                  </a:lnTo>
                  <a:lnTo>
                    <a:pt x="1729818" y="36842"/>
                  </a:lnTo>
                  <a:lnTo>
                    <a:pt x="1690539" y="27191"/>
                  </a:lnTo>
                  <a:lnTo>
                    <a:pt x="1650897" y="18968"/>
                  </a:lnTo>
                  <a:lnTo>
                    <a:pt x="1610909" y="12194"/>
                  </a:lnTo>
                  <a:lnTo>
                    <a:pt x="1570590" y="6890"/>
                  </a:lnTo>
                  <a:lnTo>
                    <a:pt x="1529956" y="3075"/>
                  </a:lnTo>
                  <a:lnTo>
                    <a:pt x="1489020" y="77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0" y="1943100"/>
                  </a:moveTo>
                  <a:lnTo>
                    <a:pt x="575" y="1887776"/>
                  </a:lnTo>
                  <a:lnTo>
                    <a:pt x="2291" y="1832836"/>
                  </a:lnTo>
                  <a:lnTo>
                    <a:pt x="5133" y="1778299"/>
                  </a:lnTo>
                  <a:lnTo>
                    <a:pt x="9086" y="1724187"/>
                  </a:lnTo>
                  <a:lnTo>
                    <a:pt x="14133" y="1670518"/>
                  </a:lnTo>
                  <a:lnTo>
                    <a:pt x="20260" y="1617315"/>
                  </a:lnTo>
                  <a:lnTo>
                    <a:pt x="27451" y="1564597"/>
                  </a:lnTo>
                  <a:lnTo>
                    <a:pt x="35692" y="1512385"/>
                  </a:lnTo>
                  <a:lnTo>
                    <a:pt x="44967" y="1460699"/>
                  </a:lnTo>
                  <a:lnTo>
                    <a:pt x="55260" y="1409560"/>
                  </a:lnTo>
                  <a:lnTo>
                    <a:pt x="66557" y="1358989"/>
                  </a:lnTo>
                  <a:lnTo>
                    <a:pt x="78841" y="1309006"/>
                  </a:lnTo>
                  <a:lnTo>
                    <a:pt x="92099" y="1259631"/>
                  </a:lnTo>
                  <a:lnTo>
                    <a:pt x="106314" y="1210886"/>
                  </a:lnTo>
                  <a:lnTo>
                    <a:pt x="121471" y="1162789"/>
                  </a:lnTo>
                  <a:lnTo>
                    <a:pt x="137555" y="1115363"/>
                  </a:lnTo>
                  <a:lnTo>
                    <a:pt x="154551" y="1068627"/>
                  </a:lnTo>
                  <a:lnTo>
                    <a:pt x="172444" y="1022602"/>
                  </a:lnTo>
                  <a:lnTo>
                    <a:pt x="191217" y="977309"/>
                  </a:lnTo>
                  <a:lnTo>
                    <a:pt x="210856" y="932768"/>
                  </a:lnTo>
                  <a:lnTo>
                    <a:pt x="231346" y="888999"/>
                  </a:lnTo>
                  <a:lnTo>
                    <a:pt x="252671" y="846023"/>
                  </a:lnTo>
                  <a:lnTo>
                    <a:pt x="274817" y="803861"/>
                  </a:lnTo>
                  <a:lnTo>
                    <a:pt x="297766" y="762532"/>
                  </a:lnTo>
                  <a:lnTo>
                    <a:pt x="321506" y="722058"/>
                  </a:lnTo>
                  <a:lnTo>
                    <a:pt x="346019" y="682460"/>
                  </a:lnTo>
                  <a:lnTo>
                    <a:pt x="371292" y="643756"/>
                  </a:lnTo>
                  <a:lnTo>
                    <a:pt x="397308" y="605969"/>
                  </a:lnTo>
                  <a:lnTo>
                    <a:pt x="424052" y="569118"/>
                  </a:lnTo>
                  <a:lnTo>
                    <a:pt x="451510" y="533225"/>
                  </a:lnTo>
                  <a:lnTo>
                    <a:pt x="479665" y="498308"/>
                  </a:lnTo>
                  <a:lnTo>
                    <a:pt x="508503" y="464390"/>
                  </a:lnTo>
                  <a:lnTo>
                    <a:pt x="538008" y="431491"/>
                  </a:lnTo>
                  <a:lnTo>
                    <a:pt x="568165" y="399630"/>
                  </a:lnTo>
                  <a:lnTo>
                    <a:pt x="598959" y="368829"/>
                  </a:lnTo>
                  <a:lnTo>
                    <a:pt x="630374" y="339108"/>
                  </a:lnTo>
                  <a:lnTo>
                    <a:pt x="662396" y="310488"/>
                  </a:lnTo>
                  <a:lnTo>
                    <a:pt x="695008" y="282988"/>
                  </a:lnTo>
                  <a:lnTo>
                    <a:pt x="728195" y="256631"/>
                  </a:lnTo>
                  <a:lnTo>
                    <a:pt x="761943" y="231435"/>
                  </a:lnTo>
                  <a:lnTo>
                    <a:pt x="796236" y="207422"/>
                  </a:lnTo>
                  <a:lnTo>
                    <a:pt x="831059" y="184612"/>
                  </a:lnTo>
                  <a:lnTo>
                    <a:pt x="866396" y="163025"/>
                  </a:lnTo>
                  <a:lnTo>
                    <a:pt x="902232" y="142683"/>
                  </a:lnTo>
                  <a:lnTo>
                    <a:pt x="938553" y="123605"/>
                  </a:lnTo>
                  <a:lnTo>
                    <a:pt x="975342" y="105812"/>
                  </a:lnTo>
                  <a:lnTo>
                    <a:pt x="1012584" y="89325"/>
                  </a:lnTo>
                  <a:lnTo>
                    <a:pt x="1050264" y="74164"/>
                  </a:lnTo>
                  <a:lnTo>
                    <a:pt x="1088367" y="60350"/>
                  </a:lnTo>
                  <a:lnTo>
                    <a:pt x="1126878" y="47902"/>
                  </a:lnTo>
                  <a:lnTo>
                    <a:pt x="1165781" y="36842"/>
                  </a:lnTo>
                  <a:lnTo>
                    <a:pt x="1205060" y="27191"/>
                  </a:lnTo>
                  <a:lnTo>
                    <a:pt x="1244702" y="18968"/>
                  </a:lnTo>
                  <a:lnTo>
                    <a:pt x="1284690" y="12194"/>
                  </a:lnTo>
                  <a:lnTo>
                    <a:pt x="1325009" y="6890"/>
                  </a:lnTo>
                  <a:lnTo>
                    <a:pt x="1365643" y="3075"/>
                  </a:lnTo>
                  <a:lnTo>
                    <a:pt x="1406579" y="772"/>
                  </a:lnTo>
                  <a:lnTo>
                    <a:pt x="1447800" y="0"/>
                  </a:lnTo>
                  <a:lnTo>
                    <a:pt x="1489020" y="772"/>
                  </a:lnTo>
                  <a:lnTo>
                    <a:pt x="1529956" y="3075"/>
                  </a:lnTo>
                  <a:lnTo>
                    <a:pt x="1570590" y="6890"/>
                  </a:lnTo>
                  <a:lnTo>
                    <a:pt x="1610909" y="12194"/>
                  </a:lnTo>
                  <a:lnTo>
                    <a:pt x="1650897" y="18968"/>
                  </a:lnTo>
                  <a:lnTo>
                    <a:pt x="1690539" y="27191"/>
                  </a:lnTo>
                  <a:lnTo>
                    <a:pt x="1729818" y="36842"/>
                  </a:lnTo>
                  <a:lnTo>
                    <a:pt x="1768721" y="47902"/>
                  </a:lnTo>
                  <a:lnTo>
                    <a:pt x="1807232" y="60350"/>
                  </a:lnTo>
                  <a:lnTo>
                    <a:pt x="1845335" y="74164"/>
                  </a:lnTo>
                  <a:lnTo>
                    <a:pt x="1883015" y="89325"/>
                  </a:lnTo>
                  <a:lnTo>
                    <a:pt x="1920257" y="105812"/>
                  </a:lnTo>
                  <a:lnTo>
                    <a:pt x="1957046" y="123605"/>
                  </a:lnTo>
                  <a:lnTo>
                    <a:pt x="1993367" y="142683"/>
                  </a:lnTo>
                  <a:lnTo>
                    <a:pt x="2029203" y="163025"/>
                  </a:lnTo>
                  <a:lnTo>
                    <a:pt x="2064540" y="184612"/>
                  </a:lnTo>
                  <a:lnTo>
                    <a:pt x="2099363" y="207422"/>
                  </a:lnTo>
                  <a:lnTo>
                    <a:pt x="2133656" y="231435"/>
                  </a:lnTo>
                  <a:lnTo>
                    <a:pt x="2167404" y="256631"/>
                  </a:lnTo>
                  <a:lnTo>
                    <a:pt x="2200591" y="282988"/>
                  </a:lnTo>
                  <a:lnTo>
                    <a:pt x="2233203" y="310488"/>
                  </a:lnTo>
                  <a:lnTo>
                    <a:pt x="2265225" y="339108"/>
                  </a:lnTo>
                  <a:lnTo>
                    <a:pt x="2296640" y="368829"/>
                  </a:lnTo>
                  <a:lnTo>
                    <a:pt x="2327434" y="399630"/>
                  </a:lnTo>
                  <a:lnTo>
                    <a:pt x="2357591" y="431491"/>
                  </a:lnTo>
                  <a:lnTo>
                    <a:pt x="2387096" y="464390"/>
                  </a:lnTo>
                  <a:lnTo>
                    <a:pt x="2415934" y="498308"/>
                  </a:lnTo>
                  <a:lnTo>
                    <a:pt x="2444089" y="533225"/>
                  </a:lnTo>
                  <a:lnTo>
                    <a:pt x="2471547" y="569118"/>
                  </a:lnTo>
                  <a:lnTo>
                    <a:pt x="2498291" y="605969"/>
                  </a:lnTo>
                  <a:lnTo>
                    <a:pt x="2524307" y="643756"/>
                  </a:lnTo>
                  <a:lnTo>
                    <a:pt x="2549580" y="682460"/>
                  </a:lnTo>
                  <a:lnTo>
                    <a:pt x="2574093" y="722058"/>
                  </a:lnTo>
                  <a:lnTo>
                    <a:pt x="2597833" y="762532"/>
                  </a:lnTo>
                  <a:lnTo>
                    <a:pt x="2620782" y="803861"/>
                  </a:lnTo>
                  <a:lnTo>
                    <a:pt x="2642928" y="846023"/>
                  </a:lnTo>
                  <a:lnTo>
                    <a:pt x="2664253" y="888999"/>
                  </a:lnTo>
                  <a:lnTo>
                    <a:pt x="2684743" y="932768"/>
                  </a:lnTo>
                  <a:lnTo>
                    <a:pt x="2704382" y="977309"/>
                  </a:lnTo>
                  <a:lnTo>
                    <a:pt x="2723155" y="1022602"/>
                  </a:lnTo>
                  <a:lnTo>
                    <a:pt x="2741048" y="1068627"/>
                  </a:lnTo>
                  <a:lnTo>
                    <a:pt x="2758044" y="1115363"/>
                  </a:lnTo>
                  <a:lnTo>
                    <a:pt x="2774128" y="1162789"/>
                  </a:lnTo>
                  <a:lnTo>
                    <a:pt x="2789285" y="1210886"/>
                  </a:lnTo>
                  <a:lnTo>
                    <a:pt x="2803500" y="1259631"/>
                  </a:lnTo>
                  <a:lnTo>
                    <a:pt x="2816758" y="1309006"/>
                  </a:lnTo>
                  <a:lnTo>
                    <a:pt x="2829042" y="1358989"/>
                  </a:lnTo>
                  <a:lnTo>
                    <a:pt x="2840339" y="1409560"/>
                  </a:lnTo>
                  <a:lnTo>
                    <a:pt x="2850632" y="1460699"/>
                  </a:lnTo>
                  <a:lnTo>
                    <a:pt x="2859907" y="1512385"/>
                  </a:lnTo>
                  <a:lnTo>
                    <a:pt x="2868148" y="1564597"/>
                  </a:lnTo>
                  <a:lnTo>
                    <a:pt x="2875339" y="1617315"/>
                  </a:lnTo>
                  <a:lnTo>
                    <a:pt x="2881466" y="1670518"/>
                  </a:lnTo>
                  <a:lnTo>
                    <a:pt x="2886513" y="1724187"/>
                  </a:lnTo>
                  <a:lnTo>
                    <a:pt x="2890466" y="1778299"/>
                  </a:lnTo>
                  <a:lnTo>
                    <a:pt x="2893308" y="1832836"/>
                  </a:lnTo>
                  <a:lnTo>
                    <a:pt x="2895024" y="1887776"/>
                  </a:lnTo>
                  <a:lnTo>
                    <a:pt x="2895600" y="1943100"/>
                  </a:lnTo>
                  <a:lnTo>
                    <a:pt x="2895024" y="1998423"/>
                  </a:lnTo>
                  <a:lnTo>
                    <a:pt x="2893308" y="2053363"/>
                  </a:lnTo>
                  <a:lnTo>
                    <a:pt x="2890466" y="2107900"/>
                  </a:lnTo>
                  <a:lnTo>
                    <a:pt x="2886513" y="2162012"/>
                  </a:lnTo>
                  <a:lnTo>
                    <a:pt x="2881466" y="2215681"/>
                  </a:lnTo>
                  <a:lnTo>
                    <a:pt x="2875339" y="2268884"/>
                  </a:lnTo>
                  <a:lnTo>
                    <a:pt x="2868148" y="2321602"/>
                  </a:lnTo>
                  <a:lnTo>
                    <a:pt x="2859907" y="2373814"/>
                  </a:lnTo>
                  <a:lnTo>
                    <a:pt x="2850632" y="2425500"/>
                  </a:lnTo>
                  <a:lnTo>
                    <a:pt x="2840339" y="2476639"/>
                  </a:lnTo>
                  <a:lnTo>
                    <a:pt x="2829042" y="2527210"/>
                  </a:lnTo>
                  <a:lnTo>
                    <a:pt x="2816758" y="2577193"/>
                  </a:lnTo>
                  <a:lnTo>
                    <a:pt x="2803500" y="2626568"/>
                  </a:lnTo>
                  <a:lnTo>
                    <a:pt x="2789285" y="2675313"/>
                  </a:lnTo>
                  <a:lnTo>
                    <a:pt x="2774128" y="2723410"/>
                  </a:lnTo>
                  <a:lnTo>
                    <a:pt x="2758044" y="2770836"/>
                  </a:lnTo>
                  <a:lnTo>
                    <a:pt x="2741048" y="2817572"/>
                  </a:lnTo>
                  <a:lnTo>
                    <a:pt x="2723155" y="2863597"/>
                  </a:lnTo>
                  <a:lnTo>
                    <a:pt x="2704382" y="2908890"/>
                  </a:lnTo>
                  <a:lnTo>
                    <a:pt x="2684743" y="2953431"/>
                  </a:lnTo>
                  <a:lnTo>
                    <a:pt x="2664253" y="2997200"/>
                  </a:lnTo>
                  <a:lnTo>
                    <a:pt x="2642928" y="3040176"/>
                  </a:lnTo>
                  <a:lnTo>
                    <a:pt x="2620782" y="3082338"/>
                  </a:lnTo>
                  <a:lnTo>
                    <a:pt x="2597833" y="3123667"/>
                  </a:lnTo>
                  <a:lnTo>
                    <a:pt x="2574093" y="3164141"/>
                  </a:lnTo>
                  <a:lnTo>
                    <a:pt x="2549580" y="3203739"/>
                  </a:lnTo>
                  <a:lnTo>
                    <a:pt x="2524307" y="3242443"/>
                  </a:lnTo>
                  <a:lnTo>
                    <a:pt x="2498291" y="3280230"/>
                  </a:lnTo>
                  <a:lnTo>
                    <a:pt x="2471547" y="3317081"/>
                  </a:lnTo>
                  <a:lnTo>
                    <a:pt x="2444089" y="3352974"/>
                  </a:lnTo>
                  <a:lnTo>
                    <a:pt x="2415934" y="3387891"/>
                  </a:lnTo>
                  <a:lnTo>
                    <a:pt x="2387096" y="3421809"/>
                  </a:lnTo>
                  <a:lnTo>
                    <a:pt x="2357591" y="3454708"/>
                  </a:lnTo>
                  <a:lnTo>
                    <a:pt x="2327434" y="3486569"/>
                  </a:lnTo>
                  <a:lnTo>
                    <a:pt x="2296640" y="3517370"/>
                  </a:lnTo>
                  <a:lnTo>
                    <a:pt x="2265225" y="3547091"/>
                  </a:lnTo>
                  <a:lnTo>
                    <a:pt x="2233203" y="3575711"/>
                  </a:lnTo>
                  <a:lnTo>
                    <a:pt x="2200591" y="3603211"/>
                  </a:lnTo>
                  <a:lnTo>
                    <a:pt x="2167404" y="3629568"/>
                  </a:lnTo>
                  <a:lnTo>
                    <a:pt x="2133656" y="3654764"/>
                  </a:lnTo>
                  <a:lnTo>
                    <a:pt x="2099363" y="3678777"/>
                  </a:lnTo>
                  <a:lnTo>
                    <a:pt x="2064540" y="3701587"/>
                  </a:lnTo>
                  <a:lnTo>
                    <a:pt x="2029203" y="3723174"/>
                  </a:lnTo>
                  <a:lnTo>
                    <a:pt x="1993367" y="3743516"/>
                  </a:lnTo>
                  <a:lnTo>
                    <a:pt x="1957046" y="3762594"/>
                  </a:lnTo>
                  <a:lnTo>
                    <a:pt x="1920257" y="3780387"/>
                  </a:lnTo>
                  <a:lnTo>
                    <a:pt x="1883015" y="3796874"/>
                  </a:lnTo>
                  <a:lnTo>
                    <a:pt x="1845335" y="3812035"/>
                  </a:lnTo>
                  <a:lnTo>
                    <a:pt x="1807232" y="3825849"/>
                  </a:lnTo>
                  <a:lnTo>
                    <a:pt x="1768721" y="3838297"/>
                  </a:lnTo>
                  <a:lnTo>
                    <a:pt x="1729818" y="3849357"/>
                  </a:lnTo>
                  <a:lnTo>
                    <a:pt x="1690539" y="3859008"/>
                  </a:lnTo>
                  <a:lnTo>
                    <a:pt x="1650897" y="3867231"/>
                  </a:lnTo>
                  <a:lnTo>
                    <a:pt x="1610909" y="3874005"/>
                  </a:lnTo>
                  <a:lnTo>
                    <a:pt x="1570590" y="3879309"/>
                  </a:lnTo>
                  <a:lnTo>
                    <a:pt x="1529956" y="3883124"/>
                  </a:lnTo>
                  <a:lnTo>
                    <a:pt x="1489020" y="3885427"/>
                  </a:lnTo>
                  <a:lnTo>
                    <a:pt x="1447800" y="3886200"/>
                  </a:lnTo>
                  <a:lnTo>
                    <a:pt x="1406579" y="3885427"/>
                  </a:lnTo>
                  <a:lnTo>
                    <a:pt x="1365643" y="3883124"/>
                  </a:lnTo>
                  <a:lnTo>
                    <a:pt x="1325009" y="3879309"/>
                  </a:lnTo>
                  <a:lnTo>
                    <a:pt x="1284690" y="3874005"/>
                  </a:lnTo>
                  <a:lnTo>
                    <a:pt x="1244702" y="3867231"/>
                  </a:lnTo>
                  <a:lnTo>
                    <a:pt x="1205060" y="3859008"/>
                  </a:lnTo>
                  <a:lnTo>
                    <a:pt x="1165781" y="3849357"/>
                  </a:lnTo>
                  <a:lnTo>
                    <a:pt x="1126878" y="3838297"/>
                  </a:lnTo>
                  <a:lnTo>
                    <a:pt x="1088367" y="3825849"/>
                  </a:lnTo>
                  <a:lnTo>
                    <a:pt x="1050264" y="3812035"/>
                  </a:lnTo>
                  <a:lnTo>
                    <a:pt x="1012584" y="3796874"/>
                  </a:lnTo>
                  <a:lnTo>
                    <a:pt x="975342" y="3780387"/>
                  </a:lnTo>
                  <a:lnTo>
                    <a:pt x="938553" y="3762594"/>
                  </a:lnTo>
                  <a:lnTo>
                    <a:pt x="902232" y="3743516"/>
                  </a:lnTo>
                  <a:lnTo>
                    <a:pt x="866396" y="3723174"/>
                  </a:lnTo>
                  <a:lnTo>
                    <a:pt x="831059" y="3701587"/>
                  </a:lnTo>
                  <a:lnTo>
                    <a:pt x="796236" y="3678777"/>
                  </a:lnTo>
                  <a:lnTo>
                    <a:pt x="761943" y="3654764"/>
                  </a:lnTo>
                  <a:lnTo>
                    <a:pt x="728195" y="3629568"/>
                  </a:lnTo>
                  <a:lnTo>
                    <a:pt x="695008" y="3603211"/>
                  </a:lnTo>
                  <a:lnTo>
                    <a:pt x="662396" y="3575711"/>
                  </a:lnTo>
                  <a:lnTo>
                    <a:pt x="630374" y="3547091"/>
                  </a:lnTo>
                  <a:lnTo>
                    <a:pt x="598959" y="3517370"/>
                  </a:lnTo>
                  <a:lnTo>
                    <a:pt x="568165" y="3486569"/>
                  </a:lnTo>
                  <a:lnTo>
                    <a:pt x="538008" y="3454708"/>
                  </a:lnTo>
                  <a:lnTo>
                    <a:pt x="508503" y="3421809"/>
                  </a:lnTo>
                  <a:lnTo>
                    <a:pt x="479665" y="3387891"/>
                  </a:lnTo>
                  <a:lnTo>
                    <a:pt x="451510" y="3352974"/>
                  </a:lnTo>
                  <a:lnTo>
                    <a:pt x="424052" y="3317081"/>
                  </a:lnTo>
                  <a:lnTo>
                    <a:pt x="397308" y="3280230"/>
                  </a:lnTo>
                  <a:lnTo>
                    <a:pt x="371292" y="3242443"/>
                  </a:lnTo>
                  <a:lnTo>
                    <a:pt x="346019" y="3203739"/>
                  </a:lnTo>
                  <a:lnTo>
                    <a:pt x="321506" y="3164141"/>
                  </a:lnTo>
                  <a:lnTo>
                    <a:pt x="297766" y="3123667"/>
                  </a:lnTo>
                  <a:lnTo>
                    <a:pt x="274817" y="3082338"/>
                  </a:lnTo>
                  <a:lnTo>
                    <a:pt x="252671" y="3040176"/>
                  </a:lnTo>
                  <a:lnTo>
                    <a:pt x="231346" y="2997200"/>
                  </a:lnTo>
                  <a:lnTo>
                    <a:pt x="210856" y="2953431"/>
                  </a:lnTo>
                  <a:lnTo>
                    <a:pt x="191217" y="2908890"/>
                  </a:lnTo>
                  <a:lnTo>
                    <a:pt x="172444" y="2863597"/>
                  </a:lnTo>
                  <a:lnTo>
                    <a:pt x="154551" y="2817572"/>
                  </a:lnTo>
                  <a:lnTo>
                    <a:pt x="137555" y="2770836"/>
                  </a:lnTo>
                  <a:lnTo>
                    <a:pt x="121471" y="2723410"/>
                  </a:lnTo>
                  <a:lnTo>
                    <a:pt x="106314" y="2675313"/>
                  </a:lnTo>
                  <a:lnTo>
                    <a:pt x="92099" y="2626568"/>
                  </a:lnTo>
                  <a:lnTo>
                    <a:pt x="78841" y="2577193"/>
                  </a:lnTo>
                  <a:lnTo>
                    <a:pt x="66557" y="2527210"/>
                  </a:lnTo>
                  <a:lnTo>
                    <a:pt x="55260" y="2476639"/>
                  </a:lnTo>
                  <a:lnTo>
                    <a:pt x="44967" y="2425500"/>
                  </a:lnTo>
                  <a:lnTo>
                    <a:pt x="35692" y="2373814"/>
                  </a:lnTo>
                  <a:lnTo>
                    <a:pt x="27451" y="2321602"/>
                  </a:lnTo>
                  <a:lnTo>
                    <a:pt x="20260" y="2268884"/>
                  </a:lnTo>
                  <a:lnTo>
                    <a:pt x="14133" y="2215681"/>
                  </a:lnTo>
                  <a:lnTo>
                    <a:pt x="9086" y="2162012"/>
                  </a:lnTo>
                  <a:lnTo>
                    <a:pt x="5133" y="2107900"/>
                  </a:lnTo>
                  <a:lnTo>
                    <a:pt x="2291" y="2053363"/>
                  </a:lnTo>
                  <a:lnTo>
                    <a:pt x="575" y="1998423"/>
                  </a:lnTo>
                  <a:lnTo>
                    <a:pt x="0" y="19431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#1</a:t>
            </a:r>
            <a:endParaRPr sz="3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78500" y="3187700"/>
          <a:ext cx="14478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name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Rashid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381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30" dirty="0">
                          <a:latin typeface="Cambria"/>
                          <a:cs typeface="Cambria"/>
                        </a:rPr>
                        <a:t>id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1000500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381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40" dirty="0">
                          <a:latin typeface="Cambria"/>
                          <a:cs typeface="Cambria"/>
                        </a:rPr>
                        <a:t>balance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1000.0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38400" y="4343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4373117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9495" y="4489703"/>
            <a:ext cx="2440305" cy="791210"/>
          </a:xfrm>
          <a:custGeom>
            <a:avLst/>
            <a:gdLst/>
            <a:ahLst/>
            <a:cxnLst/>
            <a:rect l="l" t="t" r="r" b="b"/>
            <a:pathLst>
              <a:path w="2440304" h="791210">
                <a:moveTo>
                  <a:pt x="2404104" y="763396"/>
                </a:moveTo>
                <a:lnTo>
                  <a:pt x="2337434" y="778637"/>
                </a:lnTo>
                <a:lnTo>
                  <a:pt x="2335276" y="782066"/>
                </a:lnTo>
                <a:lnTo>
                  <a:pt x="2336165" y="785495"/>
                </a:lnTo>
                <a:lnTo>
                  <a:pt x="2336927" y="788924"/>
                </a:lnTo>
                <a:lnTo>
                  <a:pt x="2340355" y="790956"/>
                </a:lnTo>
                <a:lnTo>
                  <a:pt x="2430320" y="770382"/>
                </a:lnTo>
                <a:lnTo>
                  <a:pt x="2426462" y="770382"/>
                </a:lnTo>
                <a:lnTo>
                  <a:pt x="2404104" y="763396"/>
                </a:lnTo>
                <a:close/>
              </a:path>
              <a:path w="2440304" h="791210">
                <a:moveTo>
                  <a:pt x="2416344" y="760593"/>
                </a:moveTo>
                <a:lnTo>
                  <a:pt x="2404104" y="763396"/>
                </a:lnTo>
                <a:lnTo>
                  <a:pt x="2426462" y="770382"/>
                </a:lnTo>
                <a:lnTo>
                  <a:pt x="2427023" y="768604"/>
                </a:lnTo>
                <a:lnTo>
                  <a:pt x="2423667" y="768604"/>
                </a:lnTo>
                <a:lnTo>
                  <a:pt x="2416344" y="760593"/>
                </a:lnTo>
                <a:close/>
              </a:path>
              <a:path w="2440304" h="791210">
                <a:moveTo>
                  <a:pt x="2367153" y="692150"/>
                </a:moveTo>
                <a:lnTo>
                  <a:pt x="2364485" y="694436"/>
                </a:lnTo>
                <a:lnTo>
                  <a:pt x="2361945" y="696849"/>
                </a:lnTo>
                <a:lnTo>
                  <a:pt x="2361818" y="700913"/>
                </a:lnTo>
                <a:lnTo>
                  <a:pt x="2364104" y="703453"/>
                </a:lnTo>
                <a:lnTo>
                  <a:pt x="2407859" y="751312"/>
                </a:lnTo>
                <a:lnTo>
                  <a:pt x="2430271" y="758317"/>
                </a:lnTo>
                <a:lnTo>
                  <a:pt x="2426462" y="770382"/>
                </a:lnTo>
                <a:lnTo>
                  <a:pt x="2430320" y="770382"/>
                </a:lnTo>
                <a:lnTo>
                  <a:pt x="2440304" y="768096"/>
                </a:lnTo>
                <a:lnTo>
                  <a:pt x="2373503" y="694944"/>
                </a:lnTo>
                <a:lnTo>
                  <a:pt x="2371216" y="692277"/>
                </a:lnTo>
                <a:lnTo>
                  <a:pt x="2367153" y="692150"/>
                </a:lnTo>
                <a:close/>
              </a:path>
              <a:path w="2440304" h="791210">
                <a:moveTo>
                  <a:pt x="2426842" y="758190"/>
                </a:moveTo>
                <a:lnTo>
                  <a:pt x="2416344" y="760593"/>
                </a:lnTo>
                <a:lnTo>
                  <a:pt x="2423667" y="768604"/>
                </a:lnTo>
                <a:lnTo>
                  <a:pt x="2426842" y="758190"/>
                </a:lnTo>
                <a:close/>
              </a:path>
              <a:path w="2440304" h="791210">
                <a:moveTo>
                  <a:pt x="2429865" y="758190"/>
                </a:moveTo>
                <a:lnTo>
                  <a:pt x="2426842" y="758190"/>
                </a:lnTo>
                <a:lnTo>
                  <a:pt x="2423667" y="768604"/>
                </a:lnTo>
                <a:lnTo>
                  <a:pt x="2427023" y="768604"/>
                </a:lnTo>
                <a:lnTo>
                  <a:pt x="2430271" y="758317"/>
                </a:lnTo>
                <a:lnTo>
                  <a:pt x="2429865" y="758190"/>
                </a:lnTo>
                <a:close/>
              </a:path>
              <a:path w="2440304" h="791210">
                <a:moveTo>
                  <a:pt x="3809" y="0"/>
                </a:moveTo>
                <a:lnTo>
                  <a:pt x="0" y="12192"/>
                </a:lnTo>
                <a:lnTo>
                  <a:pt x="2404104" y="763396"/>
                </a:lnTo>
                <a:lnTo>
                  <a:pt x="2416344" y="760593"/>
                </a:lnTo>
                <a:lnTo>
                  <a:pt x="2407859" y="751312"/>
                </a:lnTo>
                <a:lnTo>
                  <a:pt x="3809" y="0"/>
                </a:lnTo>
                <a:close/>
              </a:path>
              <a:path w="2440304" h="791210">
                <a:moveTo>
                  <a:pt x="2407859" y="751312"/>
                </a:moveTo>
                <a:lnTo>
                  <a:pt x="2416344" y="760593"/>
                </a:lnTo>
                <a:lnTo>
                  <a:pt x="2426842" y="758190"/>
                </a:lnTo>
                <a:lnTo>
                  <a:pt x="2429865" y="758190"/>
                </a:lnTo>
                <a:lnTo>
                  <a:pt x="2407859" y="751312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8400" y="5410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194" y="5439867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0765" y="5245100"/>
            <a:ext cx="3670935" cy="939800"/>
            <a:chOff x="3580765" y="5245100"/>
            <a:chExt cx="3670935" cy="939800"/>
          </a:xfrm>
        </p:grpSpPr>
        <p:sp>
          <p:nvSpPr>
            <p:cNvPr id="15" name="object 15"/>
            <p:cNvSpPr/>
            <p:nvPr/>
          </p:nvSpPr>
          <p:spPr>
            <a:xfrm>
              <a:off x="3580765" y="52908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1200" y="5257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3900" y="5350002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3900" y="5609335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1000501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3900" y="586841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10000.0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200" y="5584825"/>
            <a:ext cx="1447800" cy="282575"/>
          </a:xfrm>
          <a:custGeom>
            <a:avLst/>
            <a:gdLst/>
            <a:ahLst/>
            <a:cxnLst/>
            <a:rect l="l" t="t" r="r" b="b"/>
            <a:pathLst>
              <a:path w="1447800" h="282575">
                <a:moveTo>
                  <a:pt x="0" y="0"/>
                </a:moveTo>
                <a:lnTo>
                  <a:pt x="1447800" y="0"/>
                </a:lnTo>
              </a:path>
              <a:path w="1447800" h="282575">
                <a:moveTo>
                  <a:pt x="0" y="282575"/>
                </a:moveTo>
                <a:lnTo>
                  <a:pt x="14478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5735">
              <a:lnSpc>
                <a:spcPct val="100000"/>
              </a:lnSpc>
              <a:spcBef>
                <a:spcPts val="105"/>
              </a:spcBef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6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</a:t>
            </a:r>
            <a:r>
              <a:rPr b="0" spc="85" dirty="0">
                <a:latin typeface="Cambria"/>
                <a:cs typeface="Cambria"/>
              </a:rPr>
              <a:t>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100" dirty="0"/>
              <a:t>BankAccount(“Rashid”,</a:t>
            </a:r>
            <a:r>
              <a:rPr spc="70" dirty="0"/>
              <a:t> </a:t>
            </a:r>
            <a:r>
              <a:rPr dirty="0"/>
              <a:t>“1000500”</a:t>
            </a:r>
            <a:r>
              <a:rPr spc="60" dirty="0"/>
              <a:t> </a:t>
            </a:r>
            <a:r>
              <a:rPr spc="65" dirty="0"/>
              <a:t>,</a:t>
            </a:r>
            <a:r>
              <a:rPr spc="95" dirty="0"/>
              <a:t> </a:t>
            </a:r>
            <a:r>
              <a:rPr spc="-15" dirty="0"/>
              <a:t>1000.0); </a:t>
            </a:r>
            <a:r>
              <a:rPr spc="-10" dirty="0"/>
              <a:t> </a:t>
            </a: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60" dirty="0">
                <a:latin typeface="Cambria"/>
                <a:cs typeface="Cambria"/>
              </a:rPr>
              <a:t>accountK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95" dirty="0"/>
              <a:t>BankAccount((“Kashem”,</a:t>
            </a:r>
            <a:r>
              <a:rPr spc="55" dirty="0"/>
              <a:t> </a:t>
            </a:r>
            <a:r>
              <a:rPr dirty="0"/>
              <a:t>“1000501”</a:t>
            </a:r>
            <a:r>
              <a:rPr spc="70" dirty="0"/>
              <a:t> </a:t>
            </a:r>
            <a:r>
              <a:rPr spc="65" dirty="0"/>
              <a:t>,</a:t>
            </a:r>
            <a:r>
              <a:rPr spc="85" dirty="0"/>
              <a:t> </a:t>
            </a:r>
            <a:r>
              <a:rPr spc="-20" dirty="0"/>
              <a:t>10000.0); </a:t>
            </a:r>
            <a:r>
              <a:rPr spc="-295" dirty="0"/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5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b="0" spc="55" dirty="0">
                <a:latin typeface="Cambria"/>
                <a:cs typeface="Cambria"/>
              </a:rPr>
              <a:t>accountK;</a:t>
            </a:r>
          </a:p>
          <a:p>
            <a:pPr marL="12700">
              <a:lnSpc>
                <a:spcPct val="100000"/>
              </a:lnSpc>
            </a:pPr>
            <a:r>
              <a:rPr b="0" spc="-300" dirty="0">
                <a:solidFill>
                  <a:srgbClr val="FF0000"/>
                </a:solidFill>
                <a:latin typeface="Cambria"/>
                <a:cs typeface="Cambria"/>
              </a:rPr>
              <a:t>//</a:t>
            </a:r>
            <a:r>
              <a:rPr b="0" spc="-2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Rashid’s</a:t>
            </a:r>
            <a:r>
              <a:rPr b="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5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b="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0" dirty="0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b="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35" dirty="0">
                <a:solidFill>
                  <a:srgbClr val="FF0000"/>
                </a:solidFill>
                <a:latin typeface="Cambria"/>
                <a:cs typeface="Cambria"/>
              </a:rPr>
              <a:t>longer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0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30" dirty="0">
                <a:solidFill>
                  <a:srgbClr val="FF0000"/>
                </a:solidFill>
                <a:latin typeface="Cambria"/>
                <a:cs typeface="Cambria"/>
              </a:rPr>
              <a:t>accessed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6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b="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40" dirty="0">
                <a:solidFill>
                  <a:srgbClr val="FF0000"/>
                </a:solidFill>
                <a:latin typeface="Cambria"/>
                <a:cs typeface="Cambria"/>
              </a:rPr>
              <a:t>eligible </a:t>
            </a:r>
            <a:r>
              <a:rPr b="0" spc="1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0" dirty="0">
                <a:solidFill>
                  <a:srgbClr val="FF0000"/>
                </a:solidFill>
                <a:latin typeface="Cambria"/>
                <a:cs typeface="Cambria"/>
              </a:rPr>
              <a:t>garbage </a:t>
            </a:r>
            <a:r>
              <a:rPr b="0" spc="25" dirty="0">
                <a:solidFill>
                  <a:srgbClr val="FF0000"/>
                </a:solidFill>
                <a:latin typeface="Cambria"/>
                <a:cs typeface="Cambria"/>
              </a:rPr>
              <a:t>collection</a:t>
            </a: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1800" b="0" spc="-5" dirty="0">
                <a:latin typeface="Arial MT"/>
                <a:cs typeface="Arial MT"/>
              </a:rPr>
              <a:t>Heap</a:t>
            </a:r>
            <a:endParaRPr sz="1800">
              <a:latin typeface="Arial MT"/>
              <a:cs typeface="Arial MT"/>
            </a:endParaRPr>
          </a:p>
          <a:p>
            <a:pPr marL="1675130">
              <a:lnSpc>
                <a:spcPct val="100000"/>
              </a:lnSpc>
              <a:spcBef>
                <a:spcPts val="1705"/>
              </a:spcBef>
            </a:pPr>
            <a:r>
              <a:rPr sz="1800" b="0" dirty="0">
                <a:latin typeface="Arial MT"/>
                <a:cs typeface="Arial MT"/>
              </a:rPr>
              <a:t>Stack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654300"/>
            <a:ext cx="6654800" cy="3911600"/>
            <a:chOff x="1282700" y="2654300"/>
            <a:chExt cx="6654800" cy="3911600"/>
          </a:xfrm>
        </p:grpSpPr>
        <p:sp>
          <p:nvSpPr>
            <p:cNvPr id="3" name="object 3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1524000" y="0"/>
                  </a:moveTo>
                  <a:lnTo>
                    <a:pt x="1476534" y="761"/>
                  </a:lnTo>
                  <a:lnTo>
                    <a:pt x="1429429" y="3030"/>
                  </a:lnTo>
                  <a:lnTo>
                    <a:pt x="1382707" y="6786"/>
                  </a:lnTo>
                  <a:lnTo>
                    <a:pt x="1336388" y="12005"/>
                  </a:lnTo>
                  <a:lnTo>
                    <a:pt x="1290494" y="18667"/>
                  </a:lnTo>
                  <a:lnTo>
                    <a:pt x="1245045" y="26747"/>
                  </a:lnTo>
                  <a:lnTo>
                    <a:pt x="1200063" y="36225"/>
                  </a:lnTo>
                  <a:lnTo>
                    <a:pt x="1155569" y="47079"/>
                  </a:lnTo>
                  <a:lnTo>
                    <a:pt x="1111584" y="59286"/>
                  </a:lnTo>
                  <a:lnTo>
                    <a:pt x="1068128" y="72824"/>
                  </a:lnTo>
                  <a:lnTo>
                    <a:pt x="1025224" y="87671"/>
                  </a:lnTo>
                  <a:lnTo>
                    <a:pt x="982891" y="103804"/>
                  </a:lnTo>
                  <a:lnTo>
                    <a:pt x="941152" y="121203"/>
                  </a:lnTo>
                  <a:lnTo>
                    <a:pt x="900027" y="139844"/>
                  </a:lnTo>
                  <a:lnTo>
                    <a:pt x="859537" y="159705"/>
                  </a:lnTo>
                  <a:lnTo>
                    <a:pt x="819704" y="180765"/>
                  </a:lnTo>
                  <a:lnTo>
                    <a:pt x="780548" y="203001"/>
                  </a:lnTo>
                  <a:lnTo>
                    <a:pt x="742091" y="226391"/>
                  </a:lnTo>
                  <a:lnTo>
                    <a:pt x="704353" y="250913"/>
                  </a:lnTo>
                  <a:lnTo>
                    <a:pt x="667357" y="276545"/>
                  </a:lnTo>
                  <a:lnTo>
                    <a:pt x="631121" y="303265"/>
                  </a:lnTo>
                  <a:lnTo>
                    <a:pt x="595669" y="331050"/>
                  </a:lnTo>
                  <a:lnTo>
                    <a:pt x="561021" y="359879"/>
                  </a:lnTo>
                  <a:lnTo>
                    <a:pt x="527198" y="389729"/>
                  </a:lnTo>
                  <a:lnTo>
                    <a:pt x="494221" y="420578"/>
                  </a:lnTo>
                  <a:lnTo>
                    <a:pt x="462112" y="452404"/>
                  </a:lnTo>
                  <a:lnTo>
                    <a:pt x="430890" y="485186"/>
                  </a:lnTo>
                  <a:lnTo>
                    <a:pt x="400578" y="518900"/>
                  </a:lnTo>
                  <a:lnTo>
                    <a:pt x="371197" y="553525"/>
                  </a:lnTo>
                  <a:lnTo>
                    <a:pt x="342767" y="589038"/>
                  </a:lnTo>
                  <a:lnTo>
                    <a:pt x="315310" y="625418"/>
                  </a:lnTo>
                  <a:lnTo>
                    <a:pt x="288846" y="662642"/>
                  </a:lnTo>
                  <a:lnTo>
                    <a:pt x="263397" y="700688"/>
                  </a:lnTo>
                  <a:lnTo>
                    <a:pt x="238985" y="739534"/>
                  </a:lnTo>
                  <a:lnTo>
                    <a:pt x="215629" y="779159"/>
                  </a:lnTo>
                  <a:lnTo>
                    <a:pt x="193351" y="819539"/>
                  </a:lnTo>
                  <a:lnTo>
                    <a:pt x="172172" y="860653"/>
                  </a:lnTo>
                  <a:lnTo>
                    <a:pt x="152114" y="902478"/>
                  </a:lnTo>
                  <a:lnTo>
                    <a:pt x="133197" y="944993"/>
                  </a:lnTo>
                  <a:lnTo>
                    <a:pt x="115442" y="988175"/>
                  </a:lnTo>
                  <a:lnTo>
                    <a:pt x="98871" y="1032002"/>
                  </a:lnTo>
                  <a:lnTo>
                    <a:pt x="83504" y="1076453"/>
                  </a:lnTo>
                  <a:lnTo>
                    <a:pt x="69363" y="1121504"/>
                  </a:lnTo>
                  <a:lnTo>
                    <a:pt x="56468" y="1167134"/>
                  </a:lnTo>
                  <a:lnTo>
                    <a:pt x="44842" y="1213321"/>
                  </a:lnTo>
                  <a:lnTo>
                    <a:pt x="34504" y="1260042"/>
                  </a:lnTo>
                  <a:lnTo>
                    <a:pt x="25476" y="1307276"/>
                  </a:lnTo>
                  <a:lnTo>
                    <a:pt x="17780" y="1355000"/>
                  </a:lnTo>
                  <a:lnTo>
                    <a:pt x="11435" y="1403192"/>
                  </a:lnTo>
                  <a:lnTo>
                    <a:pt x="6464" y="1451830"/>
                  </a:lnTo>
                  <a:lnTo>
                    <a:pt x="2886" y="1500892"/>
                  </a:lnTo>
                  <a:lnTo>
                    <a:pt x="725" y="1550356"/>
                  </a:lnTo>
                  <a:lnTo>
                    <a:pt x="0" y="1600200"/>
                  </a:lnTo>
                  <a:lnTo>
                    <a:pt x="725" y="1650042"/>
                  </a:lnTo>
                  <a:lnTo>
                    <a:pt x="2886" y="1699504"/>
                  </a:lnTo>
                  <a:lnTo>
                    <a:pt x="6464" y="1748565"/>
                  </a:lnTo>
                  <a:lnTo>
                    <a:pt x="11435" y="1797202"/>
                  </a:lnTo>
                  <a:lnTo>
                    <a:pt x="17780" y="1845394"/>
                  </a:lnTo>
                  <a:lnTo>
                    <a:pt x="25476" y="1893117"/>
                  </a:lnTo>
                  <a:lnTo>
                    <a:pt x="34504" y="1940350"/>
                  </a:lnTo>
                  <a:lnTo>
                    <a:pt x="44842" y="1987070"/>
                  </a:lnTo>
                  <a:lnTo>
                    <a:pt x="56468" y="2033256"/>
                  </a:lnTo>
                  <a:lnTo>
                    <a:pt x="69363" y="2078886"/>
                  </a:lnTo>
                  <a:lnTo>
                    <a:pt x="83504" y="2123937"/>
                  </a:lnTo>
                  <a:lnTo>
                    <a:pt x="98871" y="2168386"/>
                  </a:lnTo>
                  <a:lnTo>
                    <a:pt x="115442" y="2212213"/>
                  </a:lnTo>
                  <a:lnTo>
                    <a:pt x="133197" y="2255395"/>
                  </a:lnTo>
                  <a:lnTo>
                    <a:pt x="152114" y="2297910"/>
                  </a:lnTo>
                  <a:lnTo>
                    <a:pt x="172172" y="2339735"/>
                  </a:lnTo>
                  <a:lnTo>
                    <a:pt x="193351" y="2380849"/>
                  </a:lnTo>
                  <a:lnTo>
                    <a:pt x="215629" y="2421229"/>
                  </a:lnTo>
                  <a:lnTo>
                    <a:pt x="238985" y="2460853"/>
                  </a:lnTo>
                  <a:lnTo>
                    <a:pt x="263397" y="2499700"/>
                  </a:lnTo>
                  <a:lnTo>
                    <a:pt x="288846" y="2537746"/>
                  </a:lnTo>
                  <a:lnTo>
                    <a:pt x="315310" y="2574970"/>
                  </a:lnTo>
                  <a:lnTo>
                    <a:pt x="342767" y="2611350"/>
                  </a:lnTo>
                  <a:lnTo>
                    <a:pt x="371197" y="2646864"/>
                  </a:lnTo>
                  <a:lnTo>
                    <a:pt x="400578" y="2681489"/>
                  </a:lnTo>
                  <a:lnTo>
                    <a:pt x="430890" y="2715204"/>
                  </a:lnTo>
                  <a:lnTo>
                    <a:pt x="462112" y="2747985"/>
                  </a:lnTo>
                  <a:lnTo>
                    <a:pt x="494221" y="2779812"/>
                  </a:lnTo>
                  <a:lnTo>
                    <a:pt x="527198" y="2810661"/>
                  </a:lnTo>
                  <a:lnTo>
                    <a:pt x="561021" y="2840512"/>
                  </a:lnTo>
                  <a:lnTo>
                    <a:pt x="595669" y="2869341"/>
                  </a:lnTo>
                  <a:lnTo>
                    <a:pt x="631121" y="2897127"/>
                  </a:lnTo>
                  <a:lnTo>
                    <a:pt x="667357" y="2923847"/>
                  </a:lnTo>
                  <a:lnTo>
                    <a:pt x="704353" y="2949479"/>
                  </a:lnTo>
                  <a:lnTo>
                    <a:pt x="742091" y="2974002"/>
                  </a:lnTo>
                  <a:lnTo>
                    <a:pt x="780548" y="2997393"/>
                  </a:lnTo>
                  <a:lnTo>
                    <a:pt x="819704" y="3019629"/>
                  </a:lnTo>
                  <a:lnTo>
                    <a:pt x="859537" y="3040689"/>
                  </a:lnTo>
                  <a:lnTo>
                    <a:pt x="900027" y="3060551"/>
                  </a:lnTo>
                  <a:lnTo>
                    <a:pt x="941152" y="3079193"/>
                  </a:lnTo>
                  <a:lnTo>
                    <a:pt x="982891" y="3096592"/>
                  </a:lnTo>
                  <a:lnTo>
                    <a:pt x="1025224" y="3112726"/>
                  </a:lnTo>
                  <a:lnTo>
                    <a:pt x="1068128" y="3127573"/>
                  </a:lnTo>
                  <a:lnTo>
                    <a:pt x="1111584" y="3141111"/>
                  </a:lnTo>
                  <a:lnTo>
                    <a:pt x="1155569" y="3153318"/>
                  </a:lnTo>
                  <a:lnTo>
                    <a:pt x="1200063" y="3164172"/>
                  </a:lnTo>
                  <a:lnTo>
                    <a:pt x="1245045" y="3173651"/>
                  </a:lnTo>
                  <a:lnTo>
                    <a:pt x="1290494" y="3181732"/>
                  </a:lnTo>
                  <a:lnTo>
                    <a:pt x="1336388" y="3188393"/>
                  </a:lnTo>
                  <a:lnTo>
                    <a:pt x="1382707" y="3193613"/>
                  </a:lnTo>
                  <a:lnTo>
                    <a:pt x="1429429" y="3197368"/>
                  </a:lnTo>
                  <a:lnTo>
                    <a:pt x="1476534" y="3199638"/>
                  </a:lnTo>
                  <a:lnTo>
                    <a:pt x="1524000" y="3200400"/>
                  </a:lnTo>
                  <a:lnTo>
                    <a:pt x="1571465" y="3199638"/>
                  </a:lnTo>
                  <a:lnTo>
                    <a:pt x="1618570" y="3197368"/>
                  </a:lnTo>
                  <a:lnTo>
                    <a:pt x="1665292" y="3193613"/>
                  </a:lnTo>
                  <a:lnTo>
                    <a:pt x="1711611" y="3188393"/>
                  </a:lnTo>
                  <a:lnTo>
                    <a:pt x="1757505" y="3181732"/>
                  </a:lnTo>
                  <a:lnTo>
                    <a:pt x="1802954" y="3173651"/>
                  </a:lnTo>
                  <a:lnTo>
                    <a:pt x="1847936" y="3164172"/>
                  </a:lnTo>
                  <a:lnTo>
                    <a:pt x="1892430" y="3153318"/>
                  </a:lnTo>
                  <a:lnTo>
                    <a:pt x="1936415" y="3141111"/>
                  </a:lnTo>
                  <a:lnTo>
                    <a:pt x="1979871" y="3127573"/>
                  </a:lnTo>
                  <a:lnTo>
                    <a:pt x="2022775" y="3112726"/>
                  </a:lnTo>
                  <a:lnTo>
                    <a:pt x="2065108" y="3096592"/>
                  </a:lnTo>
                  <a:lnTo>
                    <a:pt x="2106847" y="3079193"/>
                  </a:lnTo>
                  <a:lnTo>
                    <a:pt x="2147972" y="3060551"/>
                  </a:lnTo>
                  <a:lnTo>
                    <a:pt x="2188462" y="3040689"/>
                  </a:lnTo>
                  <a:lnTo>
                    <a:pt x="2228295" y="3019629"/>
                  </a:lnTo>
                  <a:lnTo>
                    <a:pt x="2267451" y="2997393"/>
                  </a:lnTo>
                  <a:lnTo>
                    <a:pt x="2305908" y="2974002"/>
                  </a:lnTo>
                  <a:lnTo>
                    <a:pt x="2343646" y="2949479"/>
                  </a:lnTo>
                  <a:lnTo>
                    <a:pt x="2380642" y="2923847"/>
                  </a:lnTo>
                  <a:lnTo>
                    <a:pt x="2416878" y="2897127"/>
                  </a:lnTo>
                  <a:lnTo>
                    <a:pt x="2452330" y="2869341"/>
                  </a:lnTo>
                  <a:lnTo>
                    <a:pt x="2486978" y="2840512"/>
                  </a:lnTo>
                  <a:lnTo>
                    <a:pt x="2520801" y="2810661"/>
                  </a:lnTo>
                  <a:lnTo>
                    <a:pt x="2553778" y="2779812"/>
                  </a:lnTo>
                  <a:lnTo>
                    <a:pt x="2585887" y="2747985"/>
                  </a:lnTo>
                  <a:lnTo>
                    <a:pt x="2617109" y="2715204"/>
                  </a:lnTo>
                  <a:lnTo>
                    <a:pt x="2647421" y="2681489"/>
                  </a:lnTo>
                  <a:lnTo>
                    <a:pt x="2676802" y="2646864"/>
                  </a:lnTo>
                  <a:lnTo>
                    <a:pt x="2705232" y="2611350"/>
                  </a:lnTo>
                  <a:lnTo>
                    <a:pt x="2732689" y="2574970"/>
                  </a:lnTo>
                  <a:lnTo>
                    <a:pt x="2759153" y="2537746"/>
                  </a:lnTo>
                  <a:lnTo>
                    <a:pt x="2784602" y="2499700"/>
                  </a:lnTo>
                  <a:lnTo>
                    <a:pt x="2809014" y="2460853"/>
                  </a:lnTo>
                  <a:lnTo>
                    <a:pt x="2832370" y="2421229"/>
                  </a:lnTo>
                  <a:lnTo>
                    <a:pt x="2854648" y="2380849"/>
                  </a:lnTo>
                  <a:lnTo>
                    <a:pt x="2875827" y="2339735"/>
                  </a:lnTo>
                  <a:lnTo>
                    <a:pt x="2895885" y="2297910"/>
                  </a:lnTo>
                  <a:lnTo>
                    <a:pt x="2914802" y="2255395"/>
                  </a:lnTo>
                  <a:lnTo>
                    <a:pt x="2932557" y="2212213"/>
                  </a:lnTo>
                  <a:lnTo>
                    <a:pt x="2949128" y="2168386"/>
                  </a:lnTo>
                  <a:lnTo>
                    <a:pt x="2964495" y="2123937"/>
                  </a:lnTo>
                  <a:lnTo>
                    <a:pt x="2978636" y="2078886"/>
                  </a:lnTo>
                  <a:lnTo>
                    <a:pt x="2991531" y="2033256"/>
                  </a:lnTo>
                  <a:lnTo>
                    <a:pt x="3003157" y="1987070"/>
                  </a:lnTo>
                  <a:lnTo>
                    <a:pt x="3013495" y="1940350"/>
                  </a:lnTo>
                  <a:lnTo>
                    <a:pt x="3022523" y="1893117"/>
                  </a:lnTo>
                  <a:lnTo>
                    <a:pt x="3030219" y="1845394"/>
                  </a:lnTo>
                  <a:lnTo>
                    <a:pt x="3036564" y="1797202"/>
                  </a:lnTo>
                  <a:lnTo>
                    <a:pt x="3041535" y="1748565"/>
                  </a:lnTo>
                  <a:lnTo>
                    <a:pt x="3045113" y="1699504"/>
                  </a:lnTo>
                  <a:lnTo>
                    <a:pt x="3047274" y="1650042"/>
                  </a:lnTo>
                  <a:lnTo>
                    <a:pt x="3048000" y="1600200"/>
                  </a:lnTo>
                  <a:lnTo>
                    <a:pt x="3047274" y="1550356"/>
                  </a:lnTo>
                  <a:lnTo>
                    <a:pt x="3045113" y="1500892"/>
                  </a:lnTo>
                  <a:lnTo>
                    <a:pt x="3041535" y="1451830"/>
                  </a:lnTo>
                  <a:lnTo>
                    <a:pt x="3036564" y="1403192"/>
                  </a:lnTo>
                  <a:lnTo>
                    <a:pt x="3030219" y="1355000"/>
                  </a:lnTo>
                  <a:lnTo>
                    <a:pt x="3022523" y="1307276"/>
                  </a:lnTo>
                  <a:lnTo>
                    <a:pt x="3013495" y="1260042"/>
                  </a:lnTo>
                  <a:lnTo>
                    <a:pt x="3003157" y="1213321"/>
                  </a:lnTo>
                  <a:lnTo>
                    <a:pt x="2991531" y="1167134"/>
                  </a:lnTo>
                  <a:lnTo>
                    <a:pt x="2978636" y="1121504"/>
                  </a:lnTo>
                  <a:lnTo>
                    <a:pt x="2964495" y="1076453"/>
                  </a:lnTo>
                  <a:lnTo>
                    <a:pt x="2949128" y="1032002"/>
                  </a:lnTo>
                  <a:lnTo>
                    <a:pt x="2932557" y="988175"/>
                  </a:lnTo>
                  <a:lnTo>
                    <a:pt x="2914802" y="944993"/>
                  </a:lnTo>
                  <a:lnTo>
                    <a:pt x="2895885" y="902478"/>
                  </a:lnTo>
                  <a:lnTo>
                    <a:pt x="2875827" y="860653"/>
                  </a:lnTo>
                  <a:lnTo>
                    <a:pt x="2854648" y="819539"/>
                  </a:lnTo>
                  <a:lnTo>
                    <a:pt x="2832370" y="779159"/>
                  </a:lnTo>
                  <a:lnTo>
                    <a:pt x="2809014" y="739534"/>
                  </a:lnTo>
                  <a:lnTo>
                    <a:pt x="2784602" y="700688"/>
                  </a:lnTo>
                  <a:lnTo>
                    <a:pt x="2759153" y="662642"/>
                  </a:lnTo>
                  <a:lnTo>
                    <a:pt x="2732689" y="625418"/>
                  </a:lnTo>
                  <a:lnTo>
                    <a:pt x="2705232" y="589038"/>
                  </a:lnTo>
                  <a:lnTo>
                    <a:pt x="2676802" y="553525"/>
                  </a:lnTo>
                  <a:lnTo>
                    <a:pt x="2647421" y="518900"/>
                  </a:lnTo>
                  <a:lnTo>
                    <a:pt x="2617109" y="485186"/>
                  </a:lnTo>
                  <a:lnTo>
                    <a:pt x="2585887" y="452404"/>
                  </a:lnTo>
                  <a:lnTo>
                    <a:pt x="2553778" y="420578"/>
                  </a:lnTo>
                  <a:lnTo>
                    <a:pt x="2520801" y="389729"/>
                  </a:lnTo>
                  <a:lnTo>
                    <a:pt x="2486978" y="359879"/>
                  </a:lnTo>
                  <a:lnTo>
                    <a:pt x="2452330" y="331050"/>
                  </a:lnTo>
                  <a:lnTo>
                    <a:pt x="2416878" y="303265"/>
                  </a:lnTo>
                  <a:lnTo>
                    <a:pt x="2380642" y="276545"/>
                  </a:lnTo>
                  <a:lnTo>
                    <a:pt x="2343646" y="250913"/>
                  </a:lnTo>
                  <a:lnTo>
                    <a:pt x="2305908" y="226391"/>
                  </a:lnTo>
                  <a:lnTo>
                    <a:pt x="2267451" y="203001"/>
                  </a:lnTo>
                  <a:lnTo>
                    <a:pt x="2228295" y="180765"/>
                  </a:lnTo>
                  <a:lnTo>
                    <a:pt x="2188462" y="159705"/>
                  </a:lnTo>
                  <a:lnTo>
                    <a:pt x="2147972" y="139844"/>
                  </a:lnTo>
                  <a:lnTo>
                    <a:pt x="2106847" y="121203"/>
                  </a:lnTo>
                  <a:lnTo>
                    <a:pt x="2065108" y="103804"/>
                  </a:lnTo>
                  <a:lnTo>
                    <a:pt x="2022775" y="87671"/>
                  </a:lnTo>
                  <a:lnTo>
                    <a:pt x="1979871" y="72824"/>
                  </a:lnTo>
                  <a:lnTo>
                    <a:pt x="1936415" y="59286"/>
                  </a:lnTo>
                  <a:lnTo>
                    <a:pt x="1892430" y="47079"/>
                  </a:lnTo>
                  <a:lnTo>
                    <a:pt x="1847936" y="36225"/>
                  </a:lnTo>
                  <a:lnTo>
                    <a:pt x="1802954" y="26747"/>
                  </a:lnTo>
                  <a:lnTo>
                    <a:pt x="1757505" y="18667"/>
                  </a:lnTo>
                  <a:lnTo>
                    <a:pt x="1711611" y="12005"/>
                  </a:lnTo>
                  <a:lnTo>
                    <a:pt x="1665292" y="6786"/>
                  </a:lnTo>
                  <a:lnTo>
                    <a:pt x="1618570" y="3030"/>
                  </a:lnTo>
                  <a:lnTo>
                    <a:pt x="1571465" y="76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E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0" y="1600200"/>
                  </a:moveTo>
                  <a:lnTo>
                    <a:pt x="725" y="1550356"/>
                  </a:lnTo>
                  <a:lnTo>
                    <a:pt x="2886" y="1500892"/>
                  </a:lnTo>
                  <a:lnTo>
                    <a:pt x="6464" y="1451830"/>
                  </a:lnTo>
                  <a:lnTo>
                    <a:pt x="11435" y="1403192"/>
                  </a:lnTo>
                  <a:lnTo>
                    <a:pt x="17780" y="1355000"/>
                  </a:lnTo>
                  <a:lnTo>
                    <a:pt x="25476" y="1307276"/>
                  </a:lnTo>
                  <a:lnTo>
                    <a:pt x="34504" y="1260042"/>
                  </a:lnTo>
                  <a:lnTo>
                    <a:pt x="44842" y="1213321"/>
                  </a:lnTo>
                  <a:lnTo>
                    <a:pt x="56468" y="1167134"/>
                  </a:lnTo>
                  <a:lnTo>
                    <a:pt x="69363" y="1121504"/>
                  </a:lnTo>
                  <a:lnTo>
                    <a:pt x="83504" y="1076453"/>
                  </a:lnTo>
                  <a:lnTo>
                    <a:pt x="98871" y="1032002"/>
                  </a:lnTo>
                  <a:lnTo>
                    <a:pt x="115442" y="988175"/>
                  </a:lnTo>
                  <a:lnTo>
                    <a:pt x="133197" y="944993"/>
                  </a:lnTo>
                  <a:lnTo>
                    <a:pt x="152114" y="902478"/>
                  </a:lnTo>
                  <a:lnTo>
                    <a:pt x="172172" y="860653"/>
                  </a:lnTo>
                  <a:lnTo>
                    <a:pt x="193351" y="819539"/>
                  </a:lnTo>
                  <a:lnTo>
                    <a:pt x="215629" y="779159"/>
                  </a:lnTo>
                  <a:lnTo>
                    <a:pt x="238985" y="739534"/>
                  </a:lnTo>
                  <a:lnTo>
                    <a:pt x="263397" y="700688"/>
                  </a:lnTo>
                  <a:lnTo>
                    <a:pt x="288846" y="662642"/>
                  </a:lnTo>
                  <a:lnTo>
                    <a:pt x="315310" y="625418"/>
                  </a:lnTo>
                  <a:lnTo>
                    <a:pt x="342767" y="589038"/>
                  </a:lnTo>
                  <a:lnTo>
                    <a:pt x="371197" y="553525"/>
                  </a:lnTo>
                  <a:lnTo>
                    <a:pt x="400578" y="518900"/>
                  </a:lnTo>
                  <a:lnTo>
                    <a:pt x="430890" y="485186"/>
                  </a:lnTo>
                  <a:lnTo>
                    <a:pt x="462112" y="452404"/>
                  </a:lnTo>
                  <a:lnTo>
                    <a:pt x="494221" y="420578"/>
                  </a:lnTo>
                  <a:lnTo>
                    <a:pt x="527198" y="389729"/>
                  </a:lnTo>
                  <a:lnTo>
                    <a:pt x="561021" y="359879"/>
                  </a:lnTo>
                  <a:lnTo>
                    <a:pt x="595669" y="331050"/>
                  </a:lnTo>
                  <a:lnTo>
                    <a:pt x="631121" y="303265"/>
                  </a:lnTo>
                  <a:lnTo>
                    <a:pt x="667357" y="276545"/>
                  </a:lnTo>
                  <a:lnTo>
                    <a:pt x="704353" y="250913"/>
                  </a:lnTo>
                  <a:lnTo>
                    <a:pt x="742091" y="226391"/>
                  </a:lnTo>
                  <a:lnTo>
                    <a:pt x="780548" y="203001"/>
                  </a:lnTo>
                  <a:lnTo>
                    <a:pt x="819704" y="180765"/>
                  </a:lnTo>
                  <a:lnTo>
                    <a:pt x="859537" y="159705"/>
                  </a:lnTo>
                  <a:lnTo>
                    <a:pt x="900027" y="139844"/>
                  </a:lnTo>
                  <a:lnTo>
                    <a:pt x="941152" y="121203"/>
                  </a:lnTo>
                  <a:lnTo>
                    <a:pt x="982891" y="103804"/>
                  </a:lnTo>
                  <a:lnTo>
                    <a:pt x="1025224" y="87671"/>
                  </a:lnTo>
                  <a:lnTo>
                    <a:pt x="1068128" y="72824"/>
                  </a:lnTo>
                  <a:lnTo>
                    <a:pt x="1111584" y="59286"/>
                  </a:lnTo>
                  <a:lnTo>
                    <a:pt x="1155569" y="47079"/>
                  </a:lnTo>
                  <a:lnTo>
                    <a:pt x="1200063" y="36225"/>
                  </a:lnTo>
                  <a:lnTo>
                    <a:pt x="1245045" y="26747"/>
                  </a:lnTo>
                  <a:lnTo>
                    <a:pt x="1290494" y="18667"/>
                  </a:lnTo>
                  <a:lnTo>
                    <a:pt x="1336388" y="12005"/>
                  </a:lnTo>
                  <a:lnTo>
                    <a:pt x="1382707" y="6786"/>
                  </a:lnTo>
                  <a:lnTo>
                    <a:pt x="1429429" y="3030"/>
                  </a:lnTo>
                  <a:lnTo>
                    <a:pt x="1476534" y="761"/>
                  </a:lnTo>
                  <a:lnTo>
                    <a:pt x="1524000" y="0"/>
                  </a:lnTo>
                  <a:lnTo>
                    <a:pt x="1571465" y="761"/>
                  </a:lnTo>
                  <a:lnTo>
                    <a:pt x="1618570" y="3030"/>
                  </a:lnTo>
                  <a:lnTo>
                    <a:pt x="1665292" y="6786"/>
                  </a:lnTo>
                  <a:lnTo>
                    <a:pt x="1711611" y="12005"/>
                  </a:lnTo>
                  <a:lnTo>
                    <a:pt x="1757505" y="18667"/>
                  </a:lnTo>
                  <a:lnTo>
                    <a:pt x="1802954" y="26747"/>
                  </a:lnTo>
                  <a:lnTo>
                    <a:pt x="1847936" y="36225"/>
                  </a:lnTo>
                  <a:lnTo>
                    <a:pt x="1892430" y="47079"/>
                  </a:lnTo>
                  <a:lnTo>
                    <a:pt x="1936415" y="59286"/>
                  </a:lnTo>
                  <a:lnTo>
                    <a:pt x="1979871" y="72824"/>
                  </a:lnTo>
                  <a:lnTo>
                    <a:pt x="2022775" y="87671"/>
                  </a:lnTo>
                  <a:lnTo>
                    <a:pt x="2065108" y="103804"/>
                  </a:lnTo>
                  <a:lnTo>
                    <a:pt x="2106847" y="121203"/>
                  </a:lnTo>
                  <a:lnTo>
                    <a:pt x="2147972" y="139844"/>
                  </a:lnTo>
                  <a:lnTo>
                    <a:pt x="2188462" y="159705"/>
                  </a:lnTo>
                  <a:lnTo>
                    <a:pt x="2228295" y="180765"/>
                  </a:lnTo>
                  <a:lnTo>
                    <a:pt x="2267451" y="203001"/>
                  </a:lnTo>
                  <a:lnTo>
                    <a:pt x="2305908" y="226391"/>
                  </a:lnTo>
                  <a:lnTo>
                    <a:pt x="2343646" y="250913"/>
                  </a:lnTo>
                  <a:lnTo>
                    <a:pt x="2380642" y="276545"/>
                  </a:lnTo>
                  <a:lnTo>
                    <a:pt x="2416878" y="303265"/>
                  </a:lnTo>
                  <a:lnTo>
                    <a:pt x="2452330" y="331050"/>
                  </a:lnTo>
                  <a:lnTo>
                    <a:pt x="2486978" y="359879"/>
                  </a:lnTo>
                  <a:lnTo>
                    <a:pt x="2520801" y="389729"/>
                  </a:lnTo>
                  <a:lnTo>
                    <a:pt x="2553778" y="420578"/>
                  </a:lnTo>
                  <a:lnTo>
                    <a:pt x="2585887" y="452404"/>
                  </a:lnTo>
                  <a:lnTo>
                    <a:pt x="2617109" y="485186"/>
                  </a:lnTo>
                  <a:lnTo>
                    <a:pt x="2647421" y="518900"/>
                  </a:lnTo>
                  <a:lnTo>
                    <a:pt x="2676802" y="553525"/>
                  </a:lnTo>
                  <a:lnTo>
                    <a:pt x="2705232" y="589038"/>
                  </a:lnTo>
                  <a:lnTo>
                    <a:pt x="2732689" y="625418"/>
                  </a:lnTo>
                  <a:lnTo>
                    <a:pt x="2759153" y="662642"/>
                  </a:lnTo>
                  <a:lnTo>
                    <a:pt x="2784602" y="700688"/>
                  </a:lnTo>
                  <a:lnTo>
                    <a:pt x="2809014" y="739534"/>
                  </a:lnTo>
                  <a:lnTo>
                    <a:pt x="2832370" y="779159"/>
                  </a:lnTo>
                  <a:lnTo>
                    <a:pt x="2854648" y="819539"/>
                  </a:lnTo>
                  <a:lnTo>
                    <a:pt x="2875827" y="860653"/>
                  </a:lnTo>
                  <a:lnTo>
                    <a:pt x="2895885" y="902478"/>
                  </a:lnTo>
                  <a:lnTo>
                    <a:pt x="2914802" y="944993"/>
                  </a:lnTo>
                  <a:lnTo>
                    <a:pt x="2932557" y="988175"/>
                  </a:lnTo>
                  <a:lnTo>
                    <a:pt x="2949128" y="1032002"/>
                  </a:lnTo>
                  <a:lnTo>
                    <a:pt x="2964495" y="1076453"/>
                  </a:lnTo>
                  <a:lnTo>
                    <a:pt x="2978636" y="1121504"/>
                  </a:lnTo>
                  <a:lnTo>
                    <a:pt x="2991531" y="1167134"/>
                  </a:lnTo>
                  <a:lnTo>
                    <a:pt x="3003157" y="1213321"/>
                  </a:lnTo>
                  <a:lnTo>
                    <a:pt x="3013495" y="1260042"/>
                  </a:lnTo>
                  <a:lnTo>
                    <a:pt x="3022523" y="1307276"/>
                  </a:lnTo>
                  <a:lnTo>
                    <a:pt x="3030219" y="1355000"/>
                  </a:lnTo>
                  <a:lnTo>
                    <a:pt x="3036564" y="1403192"/>
                  </a:lnTo>
                  <a:lnTo>
                    <a:pt x="3041535" y="1451830"/>
                  </a:lnTo>
                  <a:lnTo>
                    <a:pt x="3045113" y="1500892"/>
                  </a:lnTo>
                  <a:lnTo>
                    <a:pt x="3047274" y="1550356"/>
                  </a:lnTo>
                  <a:lnTo>
                    <a:pt x="3048000" y="1600200"/>
                  </a:lnTo>
                  <a:lnTo>
                    <a:pt x="3047274" y="1650042"/>
                  </a:lnTo>
                  <a:lnTo>
                    <a:pt x="3045113" y="1699504"/>
                  </a:lnTo>
                  <a:lnTo>
                    <a:pt x="3041535" y="1748565"/>
                  </a:lnTo>
                  <a:lnTo>
                    <a:pt x="3036564" y="1797202"/>
                  </a:lnTo>
                  <a:lnTo>
                    <a:pt x="3030219" y="1845394"/>
                  </a:lnTo>
                  <a:lnTo>
                    <a:pt x="3022523" y="1893117"/>
                  </a:lnTo>
                  <a:lnTo>
                    <a:pt x="3013495" y="1940350"/>
                  </a:lnTo>
                  <a:lnTo>
                    <a:pt x="3003157" y="1987070"/>
                  </a:lnTo>
                  <a:lnTo>
                    <a:pt x="2991531" y="2033256"/>
                  </a:lnTo>
                  <a:lnTo>
                    <a:pt x="2978636" y="2078886"/>
                  </a:lnTo>
                  <a:lnTo>
                    <a:pt x="2964495" y="2123937"/>
                  </a:lnTo>
                  <a:lnTo>
                    <a:pt x="2949128" y="2168386"/>
                  </a:lnTo>
                  <a:lnTo>
                    <a:pt x="2932557" y="2212213"/>
                  </a:lnTo>
                  <a:lnTo>
                    <a:pt x="2914802" y="2255395"/>
                  </a:lnTo>
                  <a:lnTo>
                    <a:pt x="2895885" y="2297910"/>
                  </a:lnTo>
                  <a:lnTo>
                    <a:pt x="2875827" y="2339735"/>
                  </a:lnTo>
                  <a:lnTo>
                    <a:pt x="2854648" y="2380849"/>
                  </a:lnTo>
                  <a:lnTo>
                    <a:pt x="2832370" y="2421229"/>
                  </a:lnTo>
                  <a:lnTo>
                    <a:pt x="2809014" y="2460853"/>
                  </a:lnTo>
                  <a:lnTo>
                    <a:pt x="2784602" y="2499700"/>
                  </a:lnTo>
                  <a:lnTo>
                    <a:pt x="2759153" y="2537746"/>
                  </a:lnTo>
                  <a:lnTo>
                    <a:pt x="2732689" y="2574970"/>
                  </a:lnTo>
                  <a:lnTo>
                    <a:pt x="2705232" y="2611350"/>
                  </a:lnTo>
                  <a:lnTo>
                    <a:pt x="2676802" y="2646864"/>
                  </a:lnTo>
                  <a:lnTo>
                    <a:pt x="2647421" y="2681489"/>
                  </a:lnTo>
                  <a:lnTo>
                    <a:pt x="2617109" y="2715204"/>
                  </a:lnTo>
                  <a:lnTo>
                    <a:pt x="2585887" y="2747985"/>
                  </a:lnTo>
                  <a:lnTo>
                    <a:pt x="2553778" y="2779812"/>
                  </a:lnTo>
                  <a:lnTo>
                    <a:pt x="2520801" y="2810661"/>
                  </a:lnTo>
                  <a:lnTo>
                    <a:pt x="2486978" y="2840512"/>
                  </a:lnTo>
                  <a:lnTo>
                    <a:pt x="2452330" y="2869341"/>
                  </a:lnTo>
                  <a:lnTo>
                    <a:pt x="2416878" y="2897127"/>
                  </a:lnTo>
                  <a:lnTo>
                    <a:pt x="2380642" y="2923847"/>
                  </a:lnTo>
                  <a:lnTo>
                    <a:pt x="2343646" y="2949479"/>
                  </a:lnTo>
                  <a:lnTo>
                    <a:pt x="2305908" y="2974002"/>
                  </a:lnTo>
                  <a:lnTo>
                    <a:pt x="2267451" y="2997393"/>
                  </a:lnTo>
                  <a:lnTo>
                    <a:pt x="2228295" y="3019629"/>
                  </a:lnTo>
                  <a:lnTo>
                    <a:pt x="2188462" y="3040689"/>
                  </a:lnTo>
                  <a:lnTo>
                    <a:pt x="2147972" y="3060551"/>
                  </a:lnTo>
                  <a:lnTo>
                    <a:pt x="2106847" y="3079193"/>
                  </a:lnTo>
                  <a:lnTo>
                    <a:pt x="2065108" y="3096592"/>
                  </a:lnTo>
                  <a:lnTo>
                    <a:pt x="2022775" y="3112726"/>
                  </a:lnTo>
                  <a:lnTo>
                    <a:pt x="1979871" y="3127573"/>
                  </a:lnTo>
                  <a:lnTo>
                    <a:pt x="1936415" y="3141111"/>
                  </a:lnTo>
                  <a:lnTo>
                    <a:pt x="1892430" y="3153318"/>
                  </a:lnTo>
                  <a:lnTo>
                    <a:pt x="1847936" y="3164172"/>
                  </a:lnTo>
                  <a:lnTo>
                    <a:pt x="1802954" y="3173651"/>
                  </a:lnTo>
                  <a:lnTo>
                    <a:pt x="1757505" y="3181732"/>
                  </a:lnTo>
                  <a:lnTo>
                    <a:pt x="1711611" y="3188393"/>
                  </a:lnTo>
                  <a:lnTo>
                    <a:pt x="1665292" y="3193613"/>
                  </a:lnTo>
                  <a:lnTo>
                    <a:pt x="1618570" y="3197368"/>
                  </a:lnTo>
                  <a:lnTo>
                    <a:pt x="1571465" y="3199638"/>
                  </a:lnTo>
                  <a:lnTo>
                    <a:pt x="1524000" y="3200400"/>
                  </a:lnTo>
                  <a:lnTo>
                    <a:pt x="1476534" y="3199638"/>
                  </a:lnTo>
                  <a:lnTo>
                    <a:pt x="1429429" y="3197368"/>
                  </a:lnTo>
                  <a:lnTo>
                    <a:pt x="1382707" y="3193613"/>
                  </a:lnTo>
                  <a:lnTo>
                    <a:pt x="1336388" y="3188393"/>
                  </a:lnTo>
                  <a:lnTo>
                    <a:pt x="1290494" y="3181732"/>
                  </a:lnTo>
                  <a:lnTo>
                    <a:pt x="1245045" y="3173651"/>
                  </a:lnTo>
                  <a:lnTo>
                    <a:pt x="1200063" y="3164172"/>
                  </a:lnTo>
                  <a:lnTo>
                    <a:pt x="1155569" y="3153318"/>
                  </a:lnTo>
                  <a:lnTo>
                    <a:pt x="1111584" y="3141111"/>
                  </a:lnTo>
                  <a:lnTo>
                    <a:pt x="1068128" y="3127573"/>
                  </a:lnTo>
                  <a:lnTo>
                    <a:pt x="1025224" y="3112726"/>
                  </a:lnTo>
                  <a:lnTo>
                    <a:pt x="982891" y="3096592"/>
                  </a:lnTo>
                  <a:lnTo>
                    <a:pt x="941152" y="3079193"/>
                  </a:lnTo>
                  <a:lnTo>
                    <a:pt x="900027" y="3060551"/>
                  </a:lnTo>
                  <a:lnTo>
                    <a:pt x="859537" y="3040689"/>
                  </a:lnTo>
                  <a:lnTo>
                    <a:pt x="819704" y="3019629"/>
                  </a:lnTo>
                  <a:lnTo>
                    <a:pt x="780548" y="2997393"/>
                  </a:lnTo>
                  <a:lnTo>
                    <a:pt x="742091" y="2974002"/>
                  </a:lnTo>
                  <a:lnTo>
                    <a:pt x="704353" y="2949479"/>
                  </a:lnTo>
                  <a:lnTo>
                    <a:pt x="667357" y="2923847"/>
                  </a:lnTo>
                  <a:lnTo>
                    <a:pt x="631121" y="2897127"/>
                  </a:lnTo>
                  <a:lnTo>
                    <a:pt x="595669" y="2869341"/>
                  </a:lnTo>
                  <a:lnTo>
                    <a:pt x="561021" y="2840512"/>
                  </a:lnTo>
                  <a:lnTo>
                    <a:pt x="527198" y="2810661"/>
                  </a:lnTo>
                  <a:lnTo>
                    <a:pt x="494221" y="2779812"/>
                  </a:lnTo>
                  <a:lnTo>
                    <a:pt x="462112" y="2747985"/>
                  </a:lnTo>
                  <a:lnTo>
                    <a:pt x="430890" y="2715204"/>
                  </a:lnTo>
                  <a:lnTo>
                    <a:pt x="400578" y="2681489"/>
                  </a:lnTo>
                  <a:lnTo>
                    <a:pt x="371197" y="2646864"/>
                  </a:lnTo>
                  <a:lnTo>
                    <a:pt x="342767" y="2611350"/>
                  </a:lnTo>
                  <a:lnTo>
                    <a:pt x="315310" y="2574970"/>
                  </a:lnTo>
                  <a:lnTo>
                    <a:pt x="288846" y="2537746"/>
                  </a:lnTo>
                  <a:lnTo>
                    <a:pt x="263397" y="2499700"/>
                  </a:lnTo>
                  <a:lnTo>
                    <a:pt x="238985" y="2460853"/>
                  </a:lnTo>
                  <a:lnTo>
                    <a:pt x="215629" y="2421229"/>
                  </a:lnTo>
                  <a:lnTo>
                    <a:pt x="193351" y="2380849"/>
                  </a:lnTo>
                  <a:lnTo>
                    <a:pt x="172172" y="2339735"/>
                  </a:lnTo>
                  <a:lnTo>
                    <a:pt x="152114" y="2297910"/>
                  </a:lnTo>
                  <a:lnTo>
                    <a:pt x="133197" y="2255395"/>
                  </a:lnTo>
                  <a:lnTo>
                    <a:pt x="115442" y="2212213"/>
                  </a:lnTo>
                  <a:lnTo>
                    <a:pt x="98871" y="2168386"/>
                  </a:lnTo>
                  <a:lnTo>
                    <a:pt x="83504" y="2123937"/>
                  </a:lnTo>
                  <a:lnTo>
                    <a:pt x="69363" y="2078886"/>
                  </a:lnTo>
                  <a:lnTo>
                    <a:pt x="56468" y="2033256"/>
                  </a:lnTo>
                  <a:lnTo>
                    <a:pt x="44842" y="1987070"/>
                  </a:lnTo>
                  <a:lnTo>
                    <a:pt x="34504" y="1940350"/>
                  </a:lnTo>
                  <a:lnTo>
                    <a:pt x="25476" y="1893117"/>
                  </a:lnTo>
                  <a:lnTo>
                    <a:pt x="17780" y="1845394"/>
                  </a:lnTo>
                  <a:lnTo>
                    <a:pt x="11435" y="1797202"/>
                  </a:lnTo>
                  <a:lnTo>
                    <a:pt x="6464" y="1748565"/>
                  </a:lnTo>
                  <a:lnTo>
                    <a:pt x="2886" y="1699504"/>
                  </a:lnTo>
                  <a:lnTo>
                    <a:pt x="725" y="1650042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1447800" y="0"/>
                  </a:moveTo>
                  <a:lnTo>
                    <a:pt x="1406579" y="772"/>
                  </a:lnTo>
                  <a:lnTo>
                    <a:pt x="1365643" y="3075"/>
                  </a:lnTo>
                  <a:lnTo>
                    <a:pt x="1325009" y="6890"/>
                  </a:lnTo>
                  <a:lnTo>
                    <a:pt x="1284690" y="12194"/>
                  </a:lnTo>
                  <a:lnTo>
                    <a:pt x="1244702" y="18968"/>
                  </a:lnTo>
                  <a:lnTo>
                    <a:pt x="1205060" y="27191"/>
                  </a:lnTo>
                  <a:lnTo>
                    <a:pt x="1165781" y="36842"/>
                  </a:lnTo>
                  <a:lnTo>
                    <a:pt x="1126878" y="47902"/>
                  </a:lnTo>
                  <a:lnTo>
                    <a:pt x="1088367" y="60350"/>
                  </a:lnTo>
                  <a:lnTo>
                    <a:pt x="1050264" y="74164"/>
                  </a:lnTo>
                  <a:lnTo>
                    <a:pt x="1012584" y="89325"/>
                  </a:lnTo>
                  <a:lnTo>
                    <a:pt x="975342" y="105812"/>
                  </a:lnTo>
                  <a:lnTo>
                    <a:pt x="938553" y="123605"/>
                  </a:lnTo>
                  <a:lnTo>
                    <a:pt x="902232" y="142683"/>
                  </a:lnTo>
                  <a:lnTo>
                    <a:pt x="866396" y="163025"/>
                  </a:lnTo>
                  <a:lnTo>
                    <a:pt x="831059" y="184612"/>
                  </a:lnTo>
                  <a:lnTo>
                    <a:pt x="796236" y="207422"/>
                  </a:lnTo>
                  <a:lnTo>
                    <a:pt x="761943" y="231435"/>
                  </a:lnTo>
                  <a:lnTo>
                    <a:pt x="728195" y="256631"/>
                  </a:lnTo>
                  <a:lnTo>
                    <a:pt x="695008" y="282988"/>
                  </a:lnTo>
                  <a:lnTo>
                    <a:pt x="662396" y="310488"/>
                  </a:lnTo>
                  <a:lnTo>
                    <a:pt x="630374" y="339108"/>
                  </a:lnTo>
                  <a:lnTo>
                    <a:pt x="598959" y="368829"/>
                  </a:lnTo>
                  <a:lnTo>
                    <a:pt x="568165" y="399630"/>
                  </a:lnTo>
                  <a:lnTo>
                    <a:pt x="538008" y="431491"/>
                  </a:lnTo>
                  <a:lnTo>
                    <a:pt x="508503" y="464390"/>
                  </a:lnTo>
                  <a:lnTo>
                    <a:pt x="479665" y="498308"/>
                  </a:lnTo>
                  <a:lnTo>
                    <a:pt x="451510" y="533225"/>
                  </a:lnTo>
                  <a:lnTo>
                    <a:pt x="424052" y="569118"/>
                  </a:lnTo>
                  <a:lnTo>
                    <a:pt x="397308" y="605969"/>
                  </a:lnTo>
                  <a:lnTo>
                    <a:pt x="371292" y="643756"/>
                  </a:lnTo>
                  <a:lnTo>
                    <a:pt x="346019" y="682460"/>
                  </a:lnTo>
                  <a:lnTo>
                    <a:pt x="321506" y="722058"/>
                  </a:lnTo>
                  <a:lnTo>
                    <a:pt x="297766" y="762532"/>
                  </a:lnTo>
                  <a:lnTo>
                    <a:pt x="274817" y="803861"/>
                  </a:lnTo>
                  <a:lnTo>
                    <a:pt x="252671" y="846023"/>
                  </a:lnTo>
                  <a:lnTo>
                    <a:pt x="231346" y="888999"/>
                  </a:lnTo>
                  <a:lnTo>
                    <a:pt x="210856" y="932768"/>
                  </a:lnTo>
                  <a:lnTo>
                    <a:pt x="191217" y="977309"/>
                  </a:lnTo>
                  <a:lnTo>
                    <a:pt x="172444" y="1022602"/>
                  </a:lnTo>
                  <a:lnTo>
                    <a:pt x="154551" y="1068627"/>
                  </a:lnTo>
                  <a:lnTo>
                    <a:pt x="137555" y="1115363"/>
                  </a:lnTo>
                  <a:lnTo>
                    <a:pt x="121471" y="1162789"/>
                  </a:lnTo>
                  <a:lnTo>
                    <a:pt x="106314" y="1210886"/>
                  </a:lnTo>
                  <a:lnTo>
                    <a:pt x="92099" y="1259631"/>
                  </a:lnTo>
                  <a:lnTo>
                    <a:pt x="78841" y="1309006"/>
                  </a:lnTo>
                  <a:lnTo>
                    <a:pt x="66557" y="1358989"/>
                  </a:lnTo>
                  <a:lnTo>
                    <a:pt x="55260" y="1409560"/>
                  </a:lnTo>
                  <a:lnTo>
                    <a:pt x="44967" y="1460699"/>
                  </a:lnTo>
                  <a:lnTo>
                    <a:pt x="35692" y="1512385"/>
                  </a:lnTo>
                  <a:lnTo>
                    <a:pt x="27451" y="1564597"/>
                  </a:lnTo>
                  <a:lnTo>
                    <a:pt x="20260" y="1617315"/>
                  </a:lnTo>
                  <a:lnTo>
                    <a:pt x="14133" y="1670518"/>
                  </a:lnTo>
                  <a:lnTo>
                    <a:pt x="9086" y="1724187"/>
                  </a:lnTo>
                  <a:lnTo>
                    <a:pt x="5133" y="1778299"/>
                  </a:lnTo>
                  <a:lnTo>
                    <a:pt x="2291" y="1832836"/>
                  </a:lnTo>
                  <a:lnTo>
                    <a:pt x="575" y="1887776"/>
                  </a:lnTo>
                  <a:lnTo>
                    <a:pt x="0" y="1943100"/>
                  </a:lnTo>
                  <a:lnTo>
                    <a:pt x="575" y="1998423"/>
                  </a:lnTo>
                  <a:lnTo>
                    <a:pt x="2291" y="2053363"/>
                  </a:lnTo>
                  <a:lnTo>
                    <a:pt x="5133" y="2107900"/>
                  </a:lnTo>
                  <a:lnTo>
                    <a:pt x="9086" y="2162012"/>
                  </a:lnTo>
                  <a:lnTo>
                    <a:pt x="14133" y="2215681"/>
                  </a:lnTo>
                  <a:lnTo>
                    <a:pt x="20260" y="2268884"/>
                  </a:lnTo>
                  <a:lnTo>
                    <a:pt x="27451" y="2321602"/>
                  </a:lnTo>
                  <a:lnTo>
                    <a:pt x="35692" y="2373814"/>
                  </a:lnTo>
                  <a:lnTo>
                    <a:pt x="44967" y="2425500"/>
                  </a:lnTo>
                  <a:lnTo>
                    <a:pt x="55260" y="2476639"/>
                  </a:lnTo>
                  <a:lnTo>
                    <a:pt x="66557" y="2527210"/>
                  </a:lnTo>
                  <a:lnTo>
                    <a:pt x="78841" y="2577193"/>
                  </a:lnTo>
                  <a:lnTo>
                    <a:pt x="92099" y="2626568"/>
                  </a:lnTo>
                  <a:lnTo>
                    <a:pt x="106314" y="2675313"/>
                  </a:lnTo>
                  <a:lnTo>
                    <a:pt x="121471" y="2723410"/>
                  </a:lnTo>
                  <a:lnTo>
                    <a:pt x="137555" y="2770836"/>
                  </a:lnTo>
                  <a:lnTo>
                    <a:pt x="154551" y="2817572"/>
                  </a:lnTo>
                  <a:lnTo>
                    <a:pt x="172444" y="2863597"/>
                  </a:lnTo>
                  <a:lnTo>
                    <a:pt x="191217" y="2908890"/>
                  </a:lnTo>
                  <a:lnTo>
                    <a:pt x="210856" y="2953431"/>
                  </a:lnTo>
                  <a:lnTo>
                    <a:pt x="231346" y="2997200"/>
                  </a:lnTo>
                  <a:lnTo>
                    <a:pt x="252671" y="3040176"/>
                  </a:lnTo>
                  <a:lnTo>
                    <a:pt x="274817" y="3082338"/>
                  </a:lnTo>
                  <a:lnTo>
                    <a:pt x="297766" y="3123667"/>
                  </a:lnTo>
                  <a:lnTo>
                    <a:pt x="321506" y="3164141"/>
                  </a:lnTo>
                  <a:lnTo>
                    <a:pt x="346019" y="3203739"/>
                  </a:lnTo>
                  <a:lnTo>
                    <a:pt x="371292" y="3242443"/>
                  </a:lnTo>
                  <a:lnTo>
                    <a:pt x="397308" y="3280230"/>
                  </a:lnTo>
                  <a:lnTo>
                    <a:pt x="424052" y="3317081"/>
                  </a:lnTo>
                  <a:lnTo>
                    <a:pt x="451510" y="3352974"/>
                  </a:lnTo>
                  <a:lnTo>
                    <a:pt x="479665" y="3387891"/>
                  </a:lnTo>
                  <a:lnTo>
                    <a:pt x="508503" y="3421809"/>
                  </a:lnTo>
                  <a:lnTo>
                    <a:pt x="538008" y="3454708"/>
                  </a:lnTo>
                  <a:lnTo>
                    <a:pt x="568165" y="3486569"/>
                  </a:lnTo>
                  <a:lnTo>
                    <a:pt x="598959" y="3517370"/>
                  </a:lnTo>
                  <a:lnTo>
                    <a:pt x="630374" y="3547091"/>
                  </a:lnTo>
                  <a:lnTo>
                    <a:pt x="662396" y="3575711"/>
                  </a:lnTo>
                  <a:lnTo>
                    <a:pt x="695008" y="3603211"/>
                  </a:lnTo>
                  <a:lnTo>
                    <a:pt x="728195" y="3629568"/>
                  </a:lnTo>
                  <a:lnTo>
                    <a:pt x="761943" y="3654764"/>
                  </a:lnTo>
                  <a:lnTo>
                    <a:pt x="796236" y="3678777"/>
                  </a:lnTo>
                  <a:lnTo>
                    <a:pt x="831059" y="3701587"/>
                  </a:lnTo>
                  <a:lnTo>
                    <a:pt x="866396" y="3723174"/>
                  </a:lnTo>
                  <a:lnTo>
                    <a:pt x="902232" y="3743516"/>
                  </a:lnTo>
                  <a:lnTo>
                    <a:pt x="938553" y="3762594"/>
                  </a:lnTo>
                  <a:lnTo>
                    <a:pt x="975342" y="3780387"/>
                  </a:lnTo>
                  <a:lnTo>
                    <a:pt x="1012584" y="3796874"/>
                  </a:lnTo>
                  <a:lnTo>
                    <a:pt x="1050264" y="3812035"/>
                  </a:lnTo>
                  <a:lnTo>
                    <a:pt x="1088367" y="3825849"/>
                  </a:lnTo>
                  <a:lnTo>
                    <a:pt x="1126878" y="3838297"/>
                  </a:lnTo>
                  <a:lnTo>
                    <a:pt x="1165781" y="3849357"/>
                  </a:lnTo>
                  <a:lnTo>
                    <a:pt x="1205060" y="3859008"/>
                  </a:lnTo>
                  <a:lnTo>
                    <a:pt x="1244702" y="3867231"/>
                  </a:lnTo>
                  <a:lnTo>
                    <a:pt x="1284690" y="3874005"/>
                  </a:lnTo>
                  <a:lnTo>
                    <a:pt x="1325009" y="3879309"/>
                  </a:lnTo>
                  <a:lnTo>
                    <a:pt x="1365643" y="3883124"/>
                  </a:lnTo>
                  <a:lnTo>
                    <a:pt x="1406579" y="3885427"/>
                  </a:lnTo>
                  <a:lnTo>
                    <a:pt x="1447800" y="3886200"/>
                  </a:lnTo>
                  <a:lnTo>
                    <a:pt x="1489020" y="3885427"/>
                  </a:lnTo>
                  <a:lnTo>
                    <a:pt x="1529956" y="3883124"/>
                  </a:lnTo>
                  <a:lnTo>
                    <a:pt x="1570590" y="3879309"/>
                  </a:lnTo>
                  <a:lnTo>
                    <a:pt x="1610909" y="3874005"/>
                  </a:lnTo>
                  <a:lnTo>
                    <a:pt x="1650897" y="3867231"/>
                  </a:lnTo>
                  <a:lnTo>
                    <a:pt x="1690539" y="3859008"/>
                  </a:lnTo>
                  <a:lnTo>
                    <a:pt x="1729818" y="3849357"/>
                  </a:lnTo>
                  <a:lnTo>
                    <a:pt x="1768721" y="3838297"/>
                  </a:lnTo>
                  <a:lnTo>
                    <a:pt x="1807232" y="3825849"/>
                  </a:lnTo>
                  <a:lnTo>
                    <a:pt x="1845335" y="3812035"/>
                  </a:lnTo>
                  <a:lnTo>
                    <a:pt x="1883015" y="3796874"/>
                  </a:lnTo>
                  <a:lnTo>
                    <a:pt x="1920257" y="3780387"/>
                  </a:lnTo>
                  <a:lnTo>
                    <a:pt x="1957046" y="3762594"/>
                  </a:lnTo>
                  <a:lnTo>
                    <a:pt x="1993367" y="3743516"/>
                  </a:lnTo>
                  <a:lnTo>
                    <a:pt x="2029203" y="3723174"/>
                  </a:lnTo>
                  <a:lnTo>
                    <a:pt x="2064540" y="3701587"/>
                  </a:lnTo>
                  <a:lnTo>
                    <a:pt x="2099363" y="3678777"/>
                  </a:lnTo>
                  <a:lnTo>
                    <a:pt x="2133656" y="3654764"/>
                  </a:lnTo>
                  <a:lnTo>
                    <a:pt x="2167404" y="3629568"/>
                  </a:lnTo>
                  <a:lnTo>
                    <a:pt x="2200591" y="3603211"/>
                  </a:lnTo>
                  <a:lnTo>
                    <a:pt x="2233203" y="3575711"/>
                  </a:lnTo>
                  <a:lnTo>
                    <a:pt x="2265225" y="3547091"/>
                  </a:lnTo>
                  <a:lnTo>
                    <a:pt x="2296640" y="3517370"/>
                  </a:lnTo>
                  <a:lnTo>
                    <a:pt x="2327434" y="3486569"/>
                  </a:lnTo>
                  <a:lnTo>
                    <a:pt x="2357591" y="3454708"/>
                  </a:lnTo>
                  <a:lnTo>
                    <a:pt x="2387096" y="3421809"/>
                  </a:lnTo>
                  <a:lnTo>
                    <a:pt x="2415934" y="3387891"/>
                  </a:lnTo>
                  <a:lnTo>
                    <a:pt x="2444089" y="3352974"/>
                  </a:lnTo>
                  <a:lnTo>
                    <a:pt x="2471547" y="3317081"/>
                  </a:lnTo>
                  <a:lnTo>
                    <a:pt x="2498291" y="3280230"/>
                  </a:lnTo>
                  <a:lnTo>
                    <a:pt x="2524307" y="3242443"/>
                  </a:lnTo>
                  <a:lnTo>
                    <a:pt x="2549580" y="3203739"/>
                  </a:lnTo>
                  <a:lnTo>
                    <a:pt x="2574093" y="3164141"/>
                  </a:lnTo>
                  <a:lnTo>
                    <a:pt x="2597833" y="3123667"/>
                  </a:lnTo>
                  <a:lnTo>
                    <a:pt x="2620782" y="3082338"/>
                  </a:lnTo>
                  <a:lnTo>
                    <a:pt x="2642928" y="3040176"/>
                  </a:lnTo>
                  <a:lnTo>
                    <a:pt x="2664253" y="2997200"/>
                  </a:lnTo>
                  <a:lnTo>
                    <a:pt x="2684743" y="2953431"/>
                  </a:lnTo>
                  <a:lnTo>
                    <a:pt x="2704382" y="2908890"/>
                  </a:lnTo>
                  <a:lnTo>
                    <a:pt x="2723155" y="2863597"/>
                  </a:lnTo>
                  <a:lnTo>
                    <a:pt x="2741048" y="2817572"/>
                  </a:lnTo>
                  <a:lnTo>
                    <a:pt x="2758044" y="2770836"/>
                  </a:lnTo>
                  <a:lnTo>
                    <a:pt x="2774128" y="2723410"/>
                  </a:lnTo>
                  <a:lnTo>
                    <a:pt x="2789285" y="2675313"/>
                  </a:lnTo>
                  <a:lnTo>
                    <a:pt x="2803500" y="2626568"/>
                  </a:lnTo>
                  <a:lnTo>
                    <a:pt x="2816758" y="2577193"/>
                  </a:lnTo>
                  <a:lnTo>
                    <a:pt x="2829042" y="2527210"/>
                  </a:lnTo>
                  <a:lnTo>
                    <a:pt x="2840339" y="2476639"/>
                  </a:lnTo>
                  <a:lnTo>
                    <a:pt x="2850632" y="2425500"/>
                  </a:lnTo>
                  <a:lnTo>
                    <a:pt x="2859907" y="2373814"/>
                  </a:lnTo>
                  <a:lnTo>
                    <a:pt x="2868148" y="2321602"/>
                  </a:lnTo>
                  <a:lnTo>
                    <a:pt x="2875339" y="2268884"/>
                  </a:lnTo>
                  <a:lnTo>
                    <a:pt x="2881466" y="2215681"/>
                  </a:lnTo>
                  <a:lnTo>
                    <a:pt x="2886513" y="2162012"/>
                  </a:lnTo>
                  <a:lnTo>
                    <a:pt x="2890466" y="2107900"/>
                  </a:lnTo>
                  <a:lnTo>
                    <a:pt x="2893308" y="2053363"/>
                  </a:lnTo>
                  <a:lnTo>
                    <a:pt x="2895024" y="1998423"/>
                  </a:lnTo>
                  <a:lnTo>
                    <a:pt x="2895600" y="1943100"/>
                  </a:lnTo>
                  <a:lnTo>
                    <a:pt x="2895024" y="1887776"/>
                  </a:lnTo>
                  <a:lnTo>
                    <a:pt x="2893308" y="1832836"/>
                  </a:lnTo>
                  <a:lnTo>
                    <a:pt x="2890466" y="1778299"/>
                  </a:lnTo>
                  <a:lnTo>
                    <a:pt x="2886513" y="1724187"/>
                  </a:lnTo>
                  <a:lnTo>
                    <a:pt x="2881466" y="1670518"/>
                  </a:lnTo>
                  <a:lnTo>
                    <a:pt x="2875339" y="1617315"/>
                  </a:lnTo>
                  <a:lnTo>
                    <a:pt x="2868148" y="1564597"/>
                  </a:lnTo>
                  <a:lnTo>
                    <a:pt x="2859907" y="1512385"/>
                  </a:lnTo>
                  <a:lnTo>
                    <a:pt x="2850632" y="1460699"/>
                  </a:lnTo>
                  <a:lnTo>
                    <a:pt x="2840339" y="1409560"/>
                  </a:lnTo>
                  <a:lnTo>
                    <a:pt x="2829042" y="1358989"/>
                  </a:lnTo>
                  <a:lnTo>
                    <a:pt x="2816758" y="1309006"/>
                  </a:lnTo>
                  <a:lnTo>
                    <a:pt x="2803500" y="1259631"/>
                  </a:lnTo>
                  <a:lnTo>
                    <a:pt x="2789285" y="1210886"/>
                  </a:lnTo>
                  <a:lnTo>
                    <a:pt x="2774128" y="1162789"/>
                  </a:lnTo>
                  <a:lnTo>
                    <a:pt x="2758044" y="1115363"/>
                  </a:lnTo>
                  <a:lnTo>
                    <a:pt x="2741048" y="1068627"/>
                  </a:lnTo>
                  <a:lnTo>
                    <a:pt x="2723155" y="1022602"/>
                  </a:lnTo>
                  <a:lnTo>
                    <a:pt x="2704382" y="977309"/>
                  </a:lnTo>
                  <a:lnTo>
                    <a:pt x="2684743" y="932768"/>
                  </a:lnTo>
                  <a:lnTo>
                    <a:pt x="2664253" y="888999"/>
                  </a:lnTo>
                  <a:lnTo>
                    <a:pt x="2642928" y="846023"/>
                  </a:lnTo>
                  <a:lnTo>
                    <a:pt x="2620782" y="803861"/>
                  </a:lnTo>
                  <a:lnTo>
                    <a:pt x="2597833" y="762532"/>
                  </a:lnTo>
                  <a:lnTo>
                    <a:pt x="2574093" y="722058"/>
                  </a:lnTo>
                  <a:lnTo>
                    <a:pt x="2549580" y="682460"/>
                  </a:lnTo>
                  <a:lnTo>
                    <a:pt x="2524307" y="643756"/>
                  </a:lnTo>
                  <a:lnTo>
                    <a:pt x="2498291" y="605969"/>
                  </a:lnTo>
                  <a:lnTo>
                    <a:pt x="2471547" y="569118"/>
                  </a:lnTo>
                  <a:lnTo>
                    <a:pt x="2444089" y="533225"/>
                  </a:lnTo>
                  <a:lnTo>
                    <a:pt x="2415934" y="498308"/>
                  </a:lnTo>
                  <a:lnTo>
                    <a:pt x="2387096" y="464390"/>
                  </a:lnTo>
                  <a:lnTo>
                    <a:pt x="2357591" y="431491"/>
                  </a:lnTo>
                  <a:lnTo>
                    <a:pt x="2327434" y="399630"/>
                  </a:lnTo>
                  <a:lnTo>
                    <a:pt x="2296640" y="368829"/>
                  </a:lnTo>
                  <a:lnTo>
                    <a:pt x="2265225" y="339108"/>
                  </a:lnTo>
                  <a:lnTo>
                    <a:pt x="2233203" y="310488"/>
                  </a:lnTo>
                  <a:lnTo>
                    <a:pt x="2200591" y="282988"/>
                  </a:lnTo>
                  <a:lnTo>
                    <a:pt x="2167404" y="256631"/>
                  </a:lnTo>
                  <a:lnTo>
                    <a:pt x="2133656" y="231435"/>
                  </a:lnTo>
                  <a:lnTo>
                    <a:pt x="2099363" y="207422"/>
                  </a:lnTo>
                  <a:lnTo>
                    <a:pt x="2064540" y="184612"/>
                  </a:lnTo>
                  <a:lnTo>
                    <a:pt x="2029203" y="163025"/>
                  </a:lnTo>
                  <a:lnTo>
                    <a:pt x="1993367" y="142683"/>
                  </a:lnTo>
                  <a:lnTo>
                    <a:pt x="1957046" y="123605"/>
                  </a:lnTo>
                  <a:lnTo>
                    <a:pt x="1920257" y="105812"/>
                  </a:lnTo>
                  <a:lnTo>
                    <a:pt x="1883015" y="89325"/>
                  </a:lnTo>
                  <a:lnTo>
                    <a:pt x="1845335" y="74164"/>
                  </a:lnTo>
                  <a:lnTo>
                    <a:pt x="1807232" y="60350"/>
                  </a:lnTo>
                  <a:lnTo>
                    <a:pt x="1768721" y="47902"/>
                  </a:lnTo>
                  <a:lnTo>
                    <a:pt x="1729818" y="36842"/>
                  </a:lnTo>
                  <a:lnTo>
                    <a:pt x="1690539" y="27191"/>
                  </a:lnTo>
                  <a:lnTo>
                    <a:pt x="1650897" y="18968"/>
                  </a:lnTo>
                  <a:lnTo>
                    <a:pt x="1610909" y="12194"/>
                  </a:lnTo>
                  <a:lnTo>
                    <a:pt x="1570590" y="6890"/>
                  </a:lnTo>
                  <a:lnTo>
                    <a:pt x="1529956" y="3075"/>
                  </a:lnTo>
                  <a:lnTo>
                    <a:pt x="1489020" y="77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0" y="1943100"/>
                  </a:moveTo>
                  <a:lnTo>
                    <a:pt x="575" y="1887776"/>
                  </a:lnTo>
                  <a:lnTo>
                    <a:pt x="2291" y="1832836"/>
                  </a:lnTo>
                  <a:lnTo>
                    <a:pt x="5133" y="1778299"/>
                  </a:lnTo>
                  <a:lnTo>
                    <a:pt x="9086" y="1724187"/>
                  </a:lnTo>
                  <a:lnTo>
                    <a:pt x="14133" y="1670518"/>
                  </a:lnTo>
                  <a:lnTo>
                    <a:pt x="20260" y="1617315"/>
                  </a:lnTo>
                  <a:lnTo>
                    <a:pt x="27451" y="1564597"/>
                  </a:lnTo>
                  <a:lnTo>
                    <a:pt x="35692" y="1512385"/>
                  </a:lnTo>
                  <a:lnTo>
                    <a:pt x="44967" y="1460699"/>
                  </a:lnTo>
                  <a:lnTo>
                    <a:pt x="55260" y="1409560"/>
                  </a:lnTo>
                  <a:lnTo>
                    <a:pt x="66557" y="1358989"/>
                  </a:lnTo>
                  <a:lnTo>
                    <a:pt x="78841" y="1309006"/>
                  </a:lnTo>
                  <a:lnTo>
                    <a:pt x="92099" y="1259631"/>
                  </a:lnTo>
                  <a:lnTo>
                    <a:pt x="106314" y="1210886"/>
                  </a:lnTo>
                  <a:lnTo>
                    <a:pt x="121471" y="1162789"/>
                  </a:lnTo>
                  <a:lnTo>
                    <a:pt x="137555" y="1115363"/>
                  </a:lnTo>
                  <a:lnTo>
                    <a:pt x="154551" y="1068627"/>
                  </a:lnTo>
                  <a:lnTo>
                    <a:pt x="172444" y="1022602"/>
                  </a:lnTo>
                  <a:lnTo>
                    <a:pt x="191217" y="977309"/>
                  </a:lnTo>
                  <a:lnTo>
                    <a:pt x="210856" y="932768"/>
                  </a:lnTo>
                  <a:lnTo>
                    <a:pt x="231346" y="888999"/>
                  </a:lnTo>
                  <a:lnTo>
                    <a:pt x="252671" y="846023"/>
                  </a:lnTo>
                  <a:lnTo>
                    <a:pt x="274817" y="803861"/>
                  </a:lnTo>
                  <a:lnTo>
                    <a:pt x="297766" y="762532"/>
                  </a:lnTo>
                  <a:lnTo>
                    <a:pt x="321506" y="722058"/>
                  </a:lnTo>
                  <a:lnTo>
                    <a:pt x="346019" y="682460"/>
                  </a:lnTo>
                  <a:lnTo>
                    <a:pt x="371292" y="643756"/>
                  </a:lnTo>
                  <a:lnTo>
                    <a:pt x="397308" y="605969"/>
                  </a:lnTo>
                  <a:lnTo>
                    <a:pt x="424052" y="569118"/>
                  </a:lnTo>
                  <a:lnTo>
                    <a:pt x="451510" y="533225"/>
                  </a:lnTo>
                  <a:lnTo>
                    <a:pt x="479665" y="498308"/>
                  </a:lnTo>
                  <a:lnTo>
                    <a:pt x="508503" y="464390"/>
                  </a:lnTo>
                  <a:lnTo>
                    <a:pt x="538008" y="431491"/>
                  </a:lnTo>
                  <a:lnTo>
                    <a:pt x="568165" y="399630"/>
                  </a:lnTo>
                  <a:lnTo>
                    <a:pt x="598959" y="368829"/>
                  </a:lnTo>
                  <a:lnTo>
                    <a:pt x="630374" y="339108"/>
                  </a:lnTo>
                  <a:lnTo>
                    <a:pt x="662396" y="310488"/>
                  </a:lnTo>
                  <a:lnTo>
                    <a:pt x="695008" y="282988"/>
                  </a:lnTo>
                  <a:lnTo>
                    <a:pt x="728195" y="256631"/>
                  </a:lnTo>
                  <a:lnTo>
                    <a:pt x="761943" y="231435"/>
                  </a:lnTo>
                  <a:lnTo>
                    <a:pt x="796236" y="207422"/>
                  </a:lnTo>
                  <a:lnTo>
                    <a:pt x="831059" y="184612"/>
                  </a:lnTo>
                  <a:lnTo>
                    <a:pt x="866396" y="163025"/>
                  </a:lnTo>
                  <a:lnTo>
                    <a:pt x="902232" y="142683"/>
                  </a:lnTo>
                  <a:lnTo>
                    <a:pt x="938553" y="123605"/>
                  </a:lnTo>
                  <a:lnTo>
                    <a:pt x="975342" y="105812"/>
                  </a:lnTo>
                  <a:lnTo>
                    <a:pt x="1012584" y="89325"/>
                  </a:lnTo>
                  <a:lnTo>
                    <a:pt x="1050264" y="74164"/>
                  </a:lnTo>
                  <a:lnTo>
                    <a:pt x="1088367" y="60350"/>
                  </a:lnTo>
                  <a:lnTo>
                    <a:pt x="1126878" y="47902"/>
                  </a:lnTo>
                  <a:lnTo>
                    <a:pt x="1165781" y="36842"/>
                  </a:lnTo>
                  <a:lnTo>
                    <a:pt x="1205060" y="27191"/>
                  </a:lnTo>
                  <a:lnTo>
                    <a:pt x="1244702" y="18968"/>
                  </a:lnTo>
                  <a:lnTo>
                    <a:pt x="1284690" y="12194"/>
                  </a:lnTo>
                  <a:lnTo>
                    <a:pt x="1325009" y="6890"/>
                  </a:lnTo>
                  <a:lnTo>
                    <a:pt x="1365643" y="3075"/>
                  </a:lnTo>
                  <a:lnTo>
                    <a:pt x="1406579" y="772"/>
                  </a:lnTo>
                  <a:lnTo>
                    <a:pt x="1447800" y="0"/>
                  </a:lnTo>
                  <a:lnTo>
                    <a:pt x="1489020" y="772"/>
                  </a:lnTo>
                  <a:lnTo>
                    <a:pt x="1529956" y="3075"/>
                  </a:lnTo>
                  <a:lnTo>
                    <a:pt x="1570590" y="6890"/>
                  </a:lnTo>
                  <a:lnTo>
                    <a:pt x="1610909" y="12194"/>
                  </a:lnTo>
                  <a:lnTo>
                    <a:pt x="1650897" y="18968"/>
                  </a:lnTo>
                  <a:lnTo>
                    <a:pt x="1690539" y="27191"/>
                  </a:lnTo>
                  <a:lnTo>
                    <a:pt x="1729818" y="36842"/>
                  </a:lnTo>
                  <a:lnTo>
                    <a:pt x="1768721" y="47902"/>
                  </a:lnTo>
                  <a:lnTo>
                    <a:pt x="1807232" y="60350"/>
                  </a:lnTo>
                  <a:lnTo>
                    <a:pt x="1845335" y="74164"/>
                  </a:lnTo>
                  <a:lnTo>
                    <a:pt x="1883015" y="89325"/>
                  </a:lnTo>
                  <a:lnTo>
                    <a:pt x="1920257" y="105812"/>
                  </a:lnTo>
                  <a:lnTo>
                    <a:pt x="1957046" y="123605"/>
                  </a:lnTo>
                  <a:lnTo>
                    <a:pt x="1993367" y="142683"/>
                  </a:lnTo>
                  <a:lnTo>
                    <a:pt x="2029203" y="163025"/>
                  </a:lnTo>
                  <a:lnTo>
                    <a:pt x="2064540" y="184612"/>
                  </a:lnTo>
                  <a:lnTo>
                    <a:pt x="2099363" y="207422"/>
                  </a:lnTo>
                  <a:lnTo>
                    <a:pt x="2133656" y="231435"/>
                  </a:lnTo>
                  <a:lnTo>
                    <a:pt x="2167404" y="256631"/>
                  </a:lnTo>
                  <a:lnTo>
                    <a:pt x="2200591" y="282988"/>
                  </a:lnTo>
                  <a:lnTo>
                    <a:pt x="2233203" y="310488"/>
                  </a:lnTo>
                  <a:lnTo>
                    <a:pt x="2265225" y="339108"/>
                  </a:lnTo>
                  <a:lnTo>
                    <a:pt x="2296640" y="368829"/>
                  </a:lnTo>
                  <a:lnTo>
                    <a:pt x="2327434" y="399630"/>
                  </a:lnTo>
                  <a:lnTo>
                    <a:pt x="2357591" y="431491"/>
                  </a:lnTo>
                  <a:lnTo>
                    <a:pt x="2387096" y="464390"/>
                  </a:lnTo>
                  <a:lnTo>
                    <a:pt x="2415934" y="498308"/>
                  </a:lnTo>
                  <a:lnTo>
                    <a:pt x="2444089" y="533225"/>
                  </a:lnTo>
                  <a:lnTo>
                    <a:pt x="2471547" y="569118"/>
                  </a:lnTo>
                  <a:lnTo>
                    <a:pt x="2498291" y="605969"/>
                  </a:lnTo>
                  <a:lnTo>
                    <a:pt x="2524307" y="643756"/>
                  </a:lnTo>
                  <a:lnTo>
                    <a:pt x="2549580" y="682460"/>
                  </a:lnTo>
                  <a:lnTo>
                    <a:pt x="2574093" y="722058"/>
                  </a:lnTo>
                  <a:lnTo>
                    <a:pt x="2597833" y="762532"/>
                  </a:lnTo>
                  <a:lnTo>
                    <a:pt x="2620782" y="803861"/>
                  </a:lnTo>
                  <a:lnTo>
                    <a:pt x="2642928" y="846023"/>
                  </a:lnTo>
                  <a:lnTo>
                    <a:pt x="2664253" y="888999"/>
                  </a:lnTo>
                  <a:lnTo>
                    <a:pt x="2684743" y="932768"/>
                  </a:lnTo>
                  <a:lnTo>
                    <a:pt x="2704382" y="977309"/>
                  </a:lnTo>
                  <a:lnTo>
                    <a:pt x="2723155" y="1022602"/>
                  </a:lnTo>
                  <a:lnTo>
                    <a:pt x="2741048" y="1068627"/>
                  </a:lnTo>
                  <a:lnTo>
                    <a:pt x="2758044" y="1115363"/>
                  </a:lnTo>
                  <a:lnTo>
                    <a:pt x="2774128" y="1162789"/>
                  </a:lnTo>
                  <a:lnTo>
                    <a:pt x="2789285" y="1210886"/>
                  </a:lnTo>
                  <a:lnTo>
                    <a:pt x="2803500" y="1259631"/>
                  </a:lnTo>
                  <a:lnTo>
                    <a:pt x="2816758" y="1309006"/>
                  </a:lnTo>
                  <a:lnTo>
                    <a:pt x="2829042" y="1358989"/>
                  </a:lnTo>
                  <a:lnTo>
                    <a:pt x="2840339" y="1409560"/>
                  </a:lnTo>
                  <a:lnTo>
                    <a:pt x="2850632" y="1460699"/>
                  </a:lnTo>
                  <a:lnTo>
                    <a:pt x="2859907" y="1512385"/>
                  </a:lnTo>
                  <a:lnTo>
                    <a:pt x="2868148" y="1564597"/>
                  </a:lnTo>
                  <a:lnTo>
                    <a:pt x="2875339" y="1617315"/>
                  </a:lnTo>
                  <a:lnTo>
                    <a:pt x="2881466" y="1670518"/>
                  </a:lnTo>
                  <a:lnTo>
                    <a:pt x="2886513" y="1724187"/>
                  </a:lnTo>
                  <a:lnTo>
                    <a:pt x="2890466" y="1778299"/>
                  </a:lnTo>
                  <a:lnTo>
                    <a:pt x="2893308" y="1832836"/>
                  </a:lnTo>
                  <a:lnTo>
                    <a:pt x="2895024" y="1887776"/>
                  </a:lnTo>
                  <a:lnTo>
                    <a:pt x="2895600" y="1943100"/>
                  </a:lnTo>
                  <a:lnTo>
                    <a:pt x="2895024" y="1998423"/>
                  </a:lnTo>
                  <a:lnTo>
                    <a:pt x="2893308" y="2053363"/>
                  </a:lnTo>
                  <a:lnTo>
                    <a:pt x="2890466" y="2107900"/>
                  </a:lnTo>
                  <a:lnTo>
                    <a:pt x="2886513" y="2162012"/>
                  </a:lnTo>
                  <a:lnTo>
                    <a:pt x="2881466" y="2215681"/>
                  </a:lnTo>
                  <a:lnTo>
                    <a:pt x="2875339" y="2268884"/>
                  </a:lnTo>
                  <a:lnTo>
                    <a:pt x="2868148" y="2321602"/>
                  </a:lnTo>
                  <a:lnTo>
                    <a:pt x="2859907" y="2373814"/>
                  </a:lnTo>
                  <a:lnTo>
                    <a:pt x="2850632" y="2425500"/>
                  </a:lnTo>
                  <a:lnTo>
                    <a:pt x="2840339" y="2476639"/>
                  </a:lnTo>
                  <a:lnTo>
                    <a:pt x="2829042" y="2527210"/>
                  </a:lnTo>
                  <a:lnTo>
                    <a:pt x="2816758" y="2577193"/>
                  </a:lnTo>
                  <a:lnTo>
                    <a:pt x="2803500" y="2626568"/>
                  </a:lnTo>
                  <a:lnTo>
                    <a:pt x="2789285" y="2675313"/>
                  </a:lnTo>
                  <a:lnTo>
                    <a:pt x="2774128" y="2723410"/>
                  </a:lnTo>
                  <a:lnTo>
                    <a:pt x="2758044" y="2770836"/>
                  </a:lnTo>
                  <a:lnTo>
                    <a:pt x="2741048" y="2817572"/>
                  </a:lnTo>
                  <a:lnTo>
                    <a:pt x="2723155" y="2863597"/>
                  </a:lnTo>
                  <a:lnTo>
                    <a:pt x="2704382" y="2908890"/>
                  </a:lnTo>
                  <a:lnTo>
                    <a:pt x="2684743" y="2953431"/>
                  </a:lnTo>
                  <a:lnTo>
                    <a:pt x="2664253" y="2997200"/>
                  </a:lnTo>
                  <a:lnTo>
                    <a:pt x="2642928" y="3040176"/>
                  </a:lnTo>
                  <a:lnTo>
                    <a:pt x="2620782" y="3082338"/>
                  </a:lnTo>
                  <a:lnTo>
                    <a:pt x="2597833" y="3123667"/>
                  </a:lnTo>
                  <a:lnTo>
                    <a:pt x="2574093" y="3164141"/>
                  </a:lnTo>
                  <a:lnTo>
                    <a:pt x="2549580" y="3203739"/>
                  </a:lnTo>
                  <a:lnTo>
                    <a:pt x="2524307" y="3242443"/>
                  </a:lnTo>
                  <a:lnTo>
                    <a:pt x="2498291" y="3280230"/>
                  </a:lnTo>
                  <a:lnTo>
                    <a:pt x="2471547" y="3317081"/>
                  </a:lnTo>
                  <a:lnTo>
                    <a:pt x="2444089" y="3352974"/>
                  </a:lnTo>
                  <a:lnTo>
                    <a:pt x="2415934" y="3387891"/>
                  </a:lnTo>
                  <a:lnTo>
                    <a:pt x="2387096" y="3421809"/>
                  </a:lnTo>
                  <a:lnTo>
                    <a:pt x="2357591" y="3454708"/>
                  </a:lnTo>
                  <a:lnTo>
                    <a:pt x="2327434" y="3486569"/>
                  </a:lnTo>
                  <a:lnTo>
                    <a:pt x="2296640" y="3517370"/>
                  </a:lnTo>
                  <a:lnTo>
                    <a:pt x="2265225" y="3547091"/>
                  </a:lnTo>
                  <a:lnTo>
                    <a:pt x="2233203" y="3575711"/>
                  </a:lnTo>
                  <a:lnTo>
                    <a:pt x="2200591" y="3603211"/>
                  </a:lnTo>
                  <a:lnTo>
                    <a:pt x="2167404" y="3629568"/>
                  </a:lnTo>
                  <a:lnTo>
                    <a:pt x="2133656" y="3654764"/>
                  </a:lnTo>
                  <a:lnTo>
                    <a:pt x="2099363" y="3678777"/>
                  </a:lnTo>
                  <a:lnTo>
                    <a:pt x="2064540" y="3701587"/>
                  </a:lnTo>
                  <a:lnTo>
                    <a:pt x="2029203" y="3723174"/>
                  </a:lnTo>
                  <a:lnTo>
                    <a:pt x="1993367" y="3743516"/>
                  </a:lnTo>
                  <a:lnTo>
                    <a:pt x="1957046" y="3762594"/>
                  </a:lnTo>
                  <a:lnTo>
                    <a:pt x="1920257" y="3780387"/>
                  </a:lnTo>
                  <a:lnTo>
                    <a:pt x="1883015" y="3796874"/>
                  </a:lnTo>
                  <a:lnTo>
                    <a:pt x="1845335" y="3812035"/>
                  </a:lnTo>
                  <a:lnTo>
                    <a:pt x="1807232" y="3825849"/>
                  </a:lnTo>
                  <a:lnTo>
                    <a:pt x="1768721" y="3838297"/>
                  </a:lnTo>
                  <a:lnTo>
                    <a:pt x="1729818" y="3849357"/>
                  </a:lnTo>
                  <a:lnTo>
                    <a:pt x="1690539" y="3859008"/>
                  </a:lnTo>
                  <a:lnTo>
                    <a:pt x="1650897" y="3867231"/>
                  </a:lnTo>
                  <a:lnTo>
                    <a:pt x="1610909" y="3874005"/>
                  </a:lnTo>
                  <a:lnTo>
                    <a:pt x="1570590" y="3879309"/>
                  </a:lnTo>
                  <a:lnTo>
                    <a:pt x="1529956" y="3883124"/>
                  </a:lnTo>
                  <a:lnTo>
                    <a:pt x="1489020" y="3885427"/>
                  </a:lnTo>
                  <a:lnTo>
                    <a:pt x="1447800" y="3886200"/>
                  </a:lnTo>
                  <a:lnTo>
                    <a:pt x="1406579" y="3885427"/>
                  </a:lnTo>
                  <a:lnTo>
                    <a:pt x="1365643" y="3883124"/>
                  </a:lnTo>
                  <a:lnTo>
                    <a:pt x="1325009" y="3879309"/>
                  </a:lnTo>
                  <a:lnTo>
                    <a:pt x="1284690" y="3874005"/>
                  </a:lnTo>
                  <a:lnTo>
                    <a:pt x="1244702" y="3867231"/>
                  </a:lnTo>
                  <a:lnTo>
                    <a:pt x="1205060" y="3859008"/>
                  </a:lnTo>
                  <a:lnTo>
                    <a:pt x="1165781" y="3849357"/>
                  </a:lnTo>
                  <a:lnTo>
                    <a:pt x="1126878" y="3838297"/>
                  </a:lnTo>
                  <a:lnTo>
                    <a:pt x="1088367" y="3825849"/>
                  </a:lnTo>
                  <a:lnTo>
                    <a:pt x="1050264" y="3812035"/>
                  </a:lnTo>
                  <a:lnTo>
                    <a:pt x="1012584" y="3796874"/>
                  </a:lnTo>
                  <a:lnTo>
                    <a:pt x="975342" y="3780387"/>
                  </a:lnTo>
                  <a:lnTo>
                    <a:pt x="938553" y="3762594"/>
                  </a:lnTo>
                  <a:lnTo>
                    <a:pt x="902232" y="3743516"/>
                  </a:lnTo>
                  <a:lnTo>
                    <a:pt x="866396" y="3723174"/>
                  </a:lnTo>
                  <a:lnTo>
                    <a:pt x="831059" y="3701587"/>
                  </a:lnTo>
                  <a:lnTo>
                    <a:pt x="796236" y="3678777"/>
                  </a:lnTo>
                  <a:lnTo>
                    <a:pt x="761943" y="3654764"/>
                  </a:lnTo>
                  <a:lnTo>
                    <a:pt x="728195" y="3629568"/>
                  </a:lnTo>
                  <a:lnTo>
                    <a:pt x="695008" y="3603211"/>
                  </a:lnTo>
                  <a:lnTo>
                    <a:pt x="662396" y="3575711"/>
                  </a:lnTo>
                  <a:lnTo>
                    <a:pt x="630374" y="3547091"/>
                  </a:lnTo>
                  <a:lnTo>
                    <a:pt x="598959" y="3517370"/>
                  </a:lnTo>
                  <a:lnTo>
                    <a:pt x="568165" y="3486569"/>
                  </a:lnTo>
                  <a:lnTo>
                    <a:pt x="538008" y="3454708"/>
                  </a:lnTo>
                  <a:lnTo>
                    <a:pt x="508503" y="3421809"/>
                  </a:lnTo>
                  <a:lnTo>
                    <a:pt x="479665" y="3387891"/>
                  </a:lnTo>
                  <a:lnTo>
                    <a:pt x="451510" y="3352974"/>
                  </a:lnTo>
                  <a:lnTo>
                    <a:pt x="424052" y="3317081"/>
                  </a:lnTo>
                  <a:lnTo>
                    <a:pt x="397308" y="3280230"/>
                  </a:lnTo>
                  <a:lnTo>
                    <a:pt x="371292" y="3242443"/>
                  </a:lnTo>
                  <a:lnTo>
                    <a:pt x="346019" y="3203739"/>
                  </a:lnTo>
                  <a:lnTo>
                    <a:pt x="321506" y="3164141"/>
                  </a:lnTo>
                  <a:lnTo>
                    <a:pt x="297766" y="3123667"/>
                  </a:lnTo>
                  <a:lnTo>
                    <a:pt x="274817" y="3082338"/>
                  </a:lnTo>
                  <a:lnTo>
                    <a:pt x="252671" y="3040176"/>
                  </a:lnTo>
                  <a:lnTo>
                    <a:pt x="231346" y="2997200"/>
                  </a:lnTo>
                  <a:lnTo>
                    <a:pt x="210856" y="2953431"/>
                  </a:lnTo>
                  <a:lnTo>
                    <a:pt x="191217" y="2908890"/>
                  </a:lnTo>
                  <a:lnTo>
                    <a:pt x="172444" y="2863597"/>
                  </a:lnTo>
                  <a:lnTo>
                    <a:pt x="154551" y="2817572"/>
                  </a:lnTo>
                  <a:lnTo>
                    <a:pt x="137555" y="2770836"/>
                  </a:lnTo>
                  <a:lnTo>
                    <a:pt x="121471" y="2723410"/>
                  </a:lnTo>
                  <a:lnTo>
                    <a:pt x="106314" y="2675313"/>
                  </a:lnTo>
                  <a:lnTo>
                    <a:pt x="92099" y="2626568"/>
                  </a:lnTo>
                  <a:lnTo>
                    <a:pt x="78841" y="2577193"/>
                  </a:lnTo>
                  <a:lnTo>
                    <a:pt x="66557" y="2527210"/>
                  </a:lnTo>
                  <a:lnTo>
                    <a:pt x="55260" y="2476639"/>
                  </a:lnTo>
                  <a:lnTo>
                    <a:pt x="44967" y="2425500"/>
                  </a:lnTo>
                  <a:lnTo>
                    <a:pt x="35692" y="2373814"/>
                  </a:lnTo>
                  <a:lnTo>
                    <a:pt x="27451" y="2321602"/>
                  </a:lnTo>
                  <a:lnTo>
                    <a:pt x="20260" y="2268884"/>
                  </a:lnTo>
                  <a:lnTo>
                    <a:pt x="14133" y="2215681"/>
                  </a:lnTo>
                  <a:lnTo>
                    <a:pt x="9086" y="2162012"/>
                  </a:lnTo>
                  <a:lnTo>
                    <a:pt x="5133" y="2107900"/>
                  </a:lnTo>
                  <a:lnTo>
                    <a:pt x="2291" y="2053363"/>
                  </a:lnTo>
                  <a:lnTo>
                    <a:pt x="575" y="1998423"/>
                  </a:lnTo>
                  <a:lnTo>
                    <a:pt x="0" y="19431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#2</a:t>
            </a:r>
            <a:endParaRPr sz="3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78500" y="3187700"/>
          <a:ext cx="14478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name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Rashid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381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30" dirty="0">
                          <a:latin typeface="Cambria"/>
                          <a:cs typeface="Cambria"/>
                        </a:rPr>
                        <a:t>id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1000500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381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40" dirty="0">
                          <a:latin typeface="Cambria"/>
                          <a:cs typeface="Cambria"/>
                        </a:rPr>
                        <a:t>balance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1000.0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38400" y="4343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4373117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9114" y="3640709"/>
            <a:ext cx="2212340" cy="861060"/>
          </a:xfrm>
          <a:custGeom>
            <a:avLst/>
            <a:gdLst/>
            <a:ahLst/>
            <a:cxnLst/>
            <a:rect l="l" t="t" r="r" b="b"/>
            <a:pathLst>
              <a:path w="2212340" h="861060">
                <a:moveTo>
                  <a:pt x="2176123" y="23708"/>
                </a:moveTo>
                <a:lnTo>
                  <a:pt x="0" y="849122"/>
                </a:lnTo>
                <a:lnTo>
                  <a:pt x="4572" y="861060"/>
                </a:lnTo>
                <a:lnTo>
                  <a:pt x="2180731" y="35585"/>
                </a:lnTo>
                <a:lnTo>
                  <a:pt x="2188655" y="25794"/>
                </a:lnTo>
                <a:lnTo>
                  <a:pt x="2176123" y="23708"/>
                </a:lnTo>
                <a:close/>
              </a:path>
              <a:path w="2212340" h="861060">
                <a:moveTo>
                  <a:pt x="2203001" y="15367"/>
                </a:moveTo>
                <a:lnTo>
                  <a:pt x="2198116" y="15367"/>
                </a:lnTo>
                <a:lnTo>
                  <a:pt x="2202561" y="27305"/>
                </a:lnTo>
                <a:lnTo>
                  <a:pt x="2180731" y="35585"/>
                </a:lnTo>
                <a:lnTo>
                  <a:pt x="2139950" y="85979"/>
                </a:lnTo>
                <a:lnTo>
                  <a:pt x="2137664" y="88646"/>
                </a:lnTo>
                <a:lnTo>
                  <a:pt x="2138172" y="92710"/>
                </a:lnTo>
                <a:lnTo>
                  <a:pt x="2140839" y="94869"/>
                </a:lnTo>
                <a:lnTo>
                  <a:pt x="2143633" y="97028"/>
                </a:lnTo>
                <a:lnTo>
                  <a:pt x="2147570" y="96647"/>
                </a:lnTo>
                <a:lnTo>
                  <a:pt x="2212086" y="16891"/>
                </a:lnTo>
                <a:lnTo>
                  <a:pt x="2203001" y="15367"/>
                </a:lnTo>
                <a:close/>
              </a:path>
              <a:path w="2212340" h="861060">
                <a:moveTo>
                  <a:pt x="2188655" y="25794"/>
                </a:moveTo>
                <a:lnTo>
                  <a:pt x="2180731" y="35585"/>
                </a:lnTo>
                <a:lnTo>
                  <a:pt x="2201891" y="27559"/>
                </a:lnTo>
                <a:lnTo>
                  <a:pt x="2199259" y="27559"/>
                </a:lnTo>
                <a:lnTo>
                  <a:pt x="2188655" y="25794"/>
                </a:lnTo>
                <a:close/>
              </a:path>
              <a:path w="2212340" h="861060">
                <a:moveTo>
                  <a:pt x="2195449" y="17399"/>
                </a:moveTo>
                <a:lnTo>
                  <a:pt x="2188655" y="25794"/>
                </a:lnTo>
                <a:lnTo>
                  <a:pt x="2199259" y="27559"/>
                </a:lnTo>
                <a:lnTo>
                  <a:pt x="2195449" y="17399"/>
                </a:lnTo>
                <a:close/>
              </a:path>
              <a:path w="2212340" h="861060">
                <a:moveTo>
                  <a:pt x="2198872" y="17399"/>
                </a:moveTo>
                <a:lnTo>
                  <a:pt x="2195449" y="17399"/>
                </a:lnTo>
                <a:lnTo>
                  <a:pt x="2199259" y="27559"/>
                </a:lnTo>
                <a:lnTo>
                  <a:pt x="2201891" y="27559"/>
                </a:lnTo>
                <a:lnTo>
                  <a:pt x="2202561" y="27305"/>
                </a:lnTo>
                <a:lnTo>
                  <a:pt x="2198872" y="17399"/>
                </a:lnTo>
                <a:close/>
              </a:path>
              <a:path w="2212340" h="861060">
                <a:moveTo>
                  <a:pt x="2198116" y="15367"/>
                </a:moveTo>
                <a:lnTo>
                  <a:pt x="2176123" y="23708"/>
                </a:lnTo>
                <a:lnTo>
                  <a:pt x="2188655" y="25794"/>
                </a:lnTo>
                <a:lnTo>
                  <a:pt x="2195449" y="17399"/>
                </a:lnTo>
                <a:lnTo>
                  <a:pt x="2198872" y="17399"/>
                </a:lnTo>
                <a:lnTo>
                  <a:pt x="2198116" y="15367"/>
                </a:lnTo>
                <a:close/>
              </a:path>
              <a:path w="2212340" h="861060">
                <a:moveTo>
                  <a:pt x="2110866" y="0"/>
                </a:moveTo>
                <a:lnTo>
                  <a:pt x="2107691" y="2286"/>
                </a:lnTo>
                <a:lnTo>
                  <a:pt x="2106422" y="9271"/>
                </a:lnTo>
                <a:lnTo>
                  <a:pt x="2108835" y="12446"/>
                </a:lnTo>
                <a:lnTo>
                  <a:pt x="2112264" y="13081"/>
                </a:lnTo>
                <a:lnTo>
                  <a:pt x="2176123" y="23708"/>
                </a:lnTo>
                <a:lnTo>
                  <a:pt x="2198116" y="15367"/>
                </a:lnTo>
                <a:lnTo>
                  <a:pt x="2203001" y="15367"/>
                </a:lnTo>
                <a:lnTo>
                  <a:pt x="2114423" y="508"/>
                </a:lnTo>
                <a:lnTo>
                  <a:pt x="211086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8400" y="5410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194" y="5439867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0765" y="5245100"/>
            <a:ext cx="3670935" cy="939800"/>
            <a:chOff x="3580765" y="5245100"/>
            <a:chExt cx="3670935" cy="939800"/>
          </a:xfrm>
        </p:grpSpPr>
        <p:sp>
          <p:nvSpPr>
            <p:cNvPr id="15" name="object 15"/>
            <p:cNvSpPr/>
            <p:nvPr/>
          </p:nvSpPr>
          <p:spPr>
            <a:xfrm>
              <a:off x="3580765" y="52908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1200" y="5257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3900" y="5350002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3900" y="5609335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1000501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3900" y="586841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10000.0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200" y="5584825"/>
            <a:ext cx="1447800" cy="282575"/>
          </a:xfrm>
          <a:custGeom>
            <a:avLst/>
            <a:gdLst/>
            <a:ahLst/>
            <a:cxnLst/>
            <a:rect l="l" t="t" r="r" b="b"/>
            <a:pathLst>
              <a:path w="1447800" h="282575">
                <a:moveTo>
                  <a:pt x="0" y="0"/>
                </a:moveTo>
                <a:lnTo>
                  <a:pt x="1447800" y="0"/>
                </a:lnTo>
              </a:path>
              <a:path w="1447800" h="282575">
                <a:moveTo>
                  <a:pt x="0" y="282575"/>
                </a:moveTo>
                <a:lnTo>
                  <a:pt x="14478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6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</a:t>
            </a:r>
            <a:r>
              <a:rPr b="0" spc="90" dirty="0">
                <a:latin typeface="Cambria"/>
                <a:cs typeface="Cambria"/>
              </a:rPr>
              <a:t>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100" dirty="0"/>
              <a:t>BankAccount(“Rashid”,</a:t>
            </a:r>
            <a:r>
              <a:rPr spc="70" dirty="0"/>
              <a:t> </a:t>
            </a:r>
            <a:r>
              <a:rPr dirty="0"/>
              <a:t>“1000500”</a:t>
            </a:r>
            <a:r>
              <a:rPr spc="65" dirty="0"/>
              <a:t> ,</a:t>
            </a:r>
            <a:r>
              <a:rPr spc="95" dirty="0"/>
              <a:t> </a:t>
            </a:r>
            <a:r>
              <a:rPr spc="-15" dirty="0"/>
              <a:t>1000.0);</a:t>
            </a:r>
          </a:p>
          <a:p>
            <a:pPr marL="12700">
              <a:lnSpc>
                <a:spcPct val="100000"/>
              </a:lnSpc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60" dirty="0">
                <a:latin typeface="Cambria"/>
                <a:cs typeface="Cambria"/>
              </a:rPr>
              <a:t>accountK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95" dirty="0"/>
              <a:t>BankAccount((“Kashem”,</a:t>
            </a:r>
            <a:r>
              <a:rPr spc="55" dirty="0"/>
              <a:t> </a:t>
            </a:r>
            <a:r>
              <a:rPr dirty="0"/>
              <a:t>“1000501”</a:t>
            </a:r>
            <a:r>
              <a:rPr spc="70" dirty="0"/>
              <a:t> </a:t>
            </a:r>
            <a:r>
              <a:rPr spc="65" dirty="0"/>
              <a:t>,</a:t>
            </a:r>
            <a:r>
              <a:rPr spc="85" dirty="0"/>
              <a:t> </a:t>
            </a:r>
            <a:r>
              <a:rPr spc="-20" dirty="0"/>
              <a:t>10000.0);</a:t>
            </a:r>
          </a:p>
          <a:p>
            <a:pPr>
              <a:lnSpc>
                <a:spcPct val="100000"/>
              </a:lnSpc>
            </a:pPr>
            <a:endParaRPr sz="1700"/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b="0" spc="-5" dirty="0">
                <a:latin typeface="Arial MT"/>
                <a:cs typeface="Arial MT"/>
              </a:rPr>
              <a:t>Heap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675130">
              <a:lnSpc>
                <a:spcPct val="100000"/>
              </a:lnSpc>
            </a:pPr>
            <a:r>
              <a:rPr sz="1800" b="0" dirty="0">
                <a:latin typeface="Arial MT"/>
                <a:cs typeface="Arial MT"/>
              </a:rPr>
              <a:t>Stack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700" y="2654300"/>
            <a:ext cx="6654800" cy="3911600"/>
            <a:chOff x="1282700" y="2654300"/>
            <a:chExt cx="6654800" cy="3911600"/>
          </a:xfrm>
        </p:grpSpPr>
        <p:sp>
          <p:nvSpPr>
            <p:cNvPr id="3" name="object 3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1524000" y="0"/>
                  </a:moveTo>
                  <a:lnTo>
                    <a:pt x="1476534" y="761"/>
                  </a:lnTo>
                  <a:lnTo>
                    <a:pt x="1429429" y="3030"/>
                  </a:lnTo>
                  <a:lnTo>
                    <a:pt x="1382707" y="6786"/>
                  </a:lnTo>
                  <a:lnTo>
                    <a:pt x="1336388" y="12005"/>
                  </a:lnTo>
                  <a:lnTo>
                    <a:pt x="1290494" y="18667"/>
                  </a:lnTo>
                  <a:lnTo>
                    <a:pt x="1245045" y="26747"/>
                  </a:lnTo>
                  <a:lnTo>
                    <a:pt x="1200063" y="36225"/>
                  </a:lnTo>
                  <a:lnTo>
                    <a:pt x="1155569" y="47079"/>
                  </a:lnTo>
                  <a:lnTo>
                    <a:pt x="1111584" y="59286"/>
                  </a:lnTo>
                  <a:lnTo>
                    <a:pt x="1068128" y="72824"/>
                  </a:lnTo>
                  <a:lnTo>
                    <a:pt x="1025224" y="87671"/>
                  </a:lnTo>
                  <a:lnTo>
                    <a:pt x="982891" y="103804"/>
                  </a:lnTo>
                  <a:lnTo>
                    <a:pt x="941152" y="121203"/>
                  </a:lnTo>
                  <a:lnTo>
                    <a:pt x="900027" y="139844"/>
                  </a:lnTo>
                  <a:lnTo>
                    <a:pt x="859537" y="159705"/>
                  </a:lnTo>
                  <a:lnTo>
                    <a:pt x="819704" y="180765"/>
                  </a:lnTo>
                  <a:lnTo>
                    <a:pt x="780548" y="203001"/>
                  </a:lnTo>
                  <a:lnTo>
                    <a:pt x="742091" y="226391"/>
                  </a:lnTo>
                  <a:lnTo>
                    <a:pt x="704353" y="250913"/>
                  </a:lnTo>
                  <a:lnTo>
                    <a:pt x="667357" y="276545"/>
                  </a:lnTo>
                  <a:lnTo>
                    <a:pt x="631121" y="303265"/>
                  </a:lnTo>
                  <a:lnTo>
                    <a:pt x="595669" y="331050"/>
                  </a:lnTo>
                  <a:lnTo>
                    <a:pt x="561021" y="359879"/>
                  </a:lnTo>
                  <a:lnTo>
                    <a:pt x="527198" y="389729"/>
                  </a:lnTo>
                  <a:lnTo>
                    <a:pt x="494221" y="420578"/>
                  </a:lnTo>
                  <a:lnTo>
                    <a:pt x="462112" y="452404"/>
                  </a:lnTo>
                  <a:lnTo>
                    <a:pt x="430890" y="485186"/>
                  </a:lnTo>
                  <a:lnTo>
                    <a:pt x="400578" y="518900"/>
                  </a:lnTo>
                  <a:lnTo>
                    <a:pt x="371197" y="553525"/>
                  </a:lnTo>
                  <a:lnTo>
                    <a:pt x="342767" y="589038"/>
                  </a:lnTo>
                  <a:lnTo>
                    <a:pt x="315310" y="625418"/>
                  </a:lnTo>
                  <a:lnTo>
                    <a:pt x="288846" y="662642"/>
                  </a:lnTo>
                  <a:lnTo>
                    <a:pt x="263397" y="700688"/>
                  </a:lnTo>
                  <a:lnTo>
                    <a:pt x="238985" y="739534"/>
                  </a:lnTo>
                  <a:lnTo>
                    <a:pt x="215629" y="779159"/>
                  </a:lnTo>
                  <a:lnTo>
                    <a:pt x="193351" y="819539"/>
                  </a:lnTo>
                  <a:lnTo>
                    <a:pt x="172172" y="860653"/>
                  </a:lnTo>
                  <a:lnTo>
                    <a:pt x="152114" y="902478"/>
                  </a:lnTo>
                  <a:lnTo>
                    <a:pt x="133197" y="944993"/>
                  </a:lnTo>
                  <a:lnTo>
                    <a:pt x="115442" y="988175"/>
                  </a:lnTo>
                  <a:lnTo>
                    <a:pt x="98871" y="1032002"/>
                  </a:lnTo>
                  <a:lnTo>
                    <a:pt x="83504" y="1076453"/>
                  </a:lnTo>
                  <a:lnTo>
                    <a:pt x="69363" y="1121504"/>
                  </a:lnTo>
                  <a:lnTo>
                    <a:pt x="56468" y="1167134"/>
                  </a:lnTo>
                  <a:lnTo>
                    <a:pt x="44842" y="1213321"/>
                  </a:lnTo>
                  <a:lnTo>
                    <a:pt x="34504" y="1260042"/>
                  </a:lnTo>
                  <a:lnTo>
                    <a:pt x="25476" y="1307276"/>
                  </a:lnTo>
                  <a:lnTo>
                    <a:pt x="17780" y="1355000"/>
                  </a:lnTo>
                  <a:lnTo>
                    <a:pt x="11435" y="1403192"/>
                  </a:lnTo>
                  <a:lnTo>
                    <a:pt x="6464" y="1451830"/>
                  </a:lnTo>
                  <a:lnTo>
                    <a:pt x="2886" y="1500892"/>
                  </a:lnTo>
                  <a:lnTo>
                    <a:pt x="725" y="1550356"/>
                  </a:lnTo>
                  <a:lnTo>
                    <a:pt x="0" y="1600200"/>
                  </a:lnTo>
                  <a:lnTo>
                    <a:pt x="725" y="1650042"/>
                  </a:lnTo>
                  <a:lnTo>
                    <a:pt x="2886" y="1699504"/>
                  </a:lnTo>
                  <a:lnTo>
                    <a:pt x="6464" y="1748565"/>
                  </a:lnTo>
                  <a:lnTo>
                    <a:pt x="11435" y="1797202"/>
                  </a:lnTo>
                  <a:lnTo>
                    <a:pt x="17780" y="1845394"/>
                  </a:lnTo>
                  <a:lnTo>
                    <a:pt x="25476" y="1893117"/>
                  </a:lnTo>
                  <a:lnTo>
                    <a:pt x="34504" y="1940350"/>
                  </a:lnTo>
                  <a:lnTo>
                    <a:pt x="44842" y="1987070"/>
                  </a:lnTo>
                  <a:lnTo>
                    <a:pt x="56468" y="2033256"/>
                  </a:lnTo>
                  <a:lnTo>
                    <a:pt x="69363" y="2078886"/>
                  </a:lnTo>
                  <a:lnTo>
                    <a:pt x="83504" y="2123937"/>
                  </a:lnTo>
                  <a:lnTo>
                    <a:pt x="98871" y="2168386"/>
                  </a:lnTo>
                  <a:lnTo>
                    <a:pt x="115442" y="2212213"/>
                  </a:lnTo>
                  <a:lnTo>
                    <a:pt x="133197" y="2255395"/>
                  </a:lnTo>
                  <a:lnTo>
                    <a:pt x="152114" y="2297910"/>
                  </a:lnTo>
                  <a:lnTo>
                    <a:pt x="172172" y="2339735"/>
                  </a:lnTo>
                  <a:lnTo>
                    <a:pt x="193351" y="2380849"/>
                  </a:lnTo>
                  <a:lnTo>
                    <a:pt x="215629" y="2421229"/>
                  </a:lnTo>
                  <a:lnTo>
                    <a:pt x="238985" y="2460853"/>
                  </a:lnTo>
                  <a:lnTo>
                    <a:pt x="263397" y="2499700"/>
                  </a:lnTo>
                  <a:lnTo>
                    <a:pt x="288846" y="2537746"/>
                  </a:lnTo>
                  <a:lnTo>
                    <a:pt x="315310" y="2574970"/>
                  </a:lnTo>
                  <a:lnTo>
                    <a:pt x="342767" y="2611350"/>
                  </a:lnTo>
                  <a:lnTo>
                    <a:pt x="371197" y="2646864"/>
                  </a:lnTo>
                  <a:lnTo>
                    <a:pt x="400578" y="2681489"/>
                  </a:lnTo>
                  <a:lnTo>
                    <a:pt x="430890" y="2715204"/>
                  </a:lnTo>
                  <a:lnTo>
                    <a:pt x="462112" y="2747985"/>
                  </a:lnTo>
                  <a:lnTo>
                    <a:pt x="494221" y="2779812"/>
                  </a:lnTo>
                  <a:lnTo>
                    <a:pt x="527198" y="2810661"/>
                  </a:lnTo>
                  <a:lnTo>
                    <a:pt x="561021" y="2840512"/>
                  </a:lnTo>
                  <a:lnTo>
                    <a:pt x="595669" y="2869341"/>
                  </a:lnTo>
                  <a:lnTo>
                    <a:pt x="631121" y="2897127"/>
                  </a:lnTo>
                  <a:lnTo>
                    <a:pt x="667357" y="2923847"/>
                  </a:lnTo>
                  <a:lnTo>
                    <a:pt x="704353" y="2949479"/>
                  </a:lnTo>
                  <a:lnTo>
                    <a:pt x="742091" y="2974002"/>
                  </a:lnTo>
                  <a:lnTo>
                    <a:pt x="780548" y="2997393"/>
                  </a:lnTo>
                  <a:lnTo>
                    <a:pt x="819704" y="3019629"/>
                  </a:lnTo>
                  <a:lnTo>
                    <a:pt x="859537" y="3040689"/>
                  </a:lnTo>
                  <a:lnTo>
                    <a:pt x="900027" y="3060551"/>
                  </a:lnTo>
                  <a:lnTo>
                    <a:pt x="941152" y="3079193"/>
                  </a:lnTo>
                  <a:lnTo>
                    <a:pt x="982891" y="3096592"/>
                  </a:lnTo>
                  <a:lnTo>
                    <a:pt x="1025224" y="3112726"/>
                  </a:lnTo>
                  <a:lnTo>
                    <a:pt x="1068128" y="3127573"/>
                  </a:lnTo>
                  <a:lnTo>
                    <a:pt x="1111584" y="3141111"/>
                  </a:lnTo>
                  <a:lnTo>
                    <a:pt x="1155569" y="3153318"/>
                  </a:lnTo>
                  <a:lnTo>
                    <a:pt x="1200063" y="3164172"/>
                  </a:lnTo>
                  <a:lnTo>
                    <a:pt x="1245045" y="3173651"/>
                  </a:lnTo>
                  <a:lnTo>
                    <a:pt x="1290494" y="3181732"/>
                  </a:lnTo>
                  <a:lnTo>
                    <a:pt x="1336388" y="3188393"/>
                  </a:lnTo>
                  <a:lnTo>
                    <a:pt x="1382707" y="3193613"/>
                  </a:lnTo>
                  <a:lnTo>
                    <a:pt x="1429429" y="3197368"/>
                  </a:lnTo>
                  <a:lnTo>
                    <a:pt x="1476534" y="3199638"/>
                  </a:lnTo>
                  <a:lnTo>
                    <a:pt x="1524000" y="3200400"/>
                  </a:lnTo>
                  <a:lnTo>
                    <a:pt x="1571465" y="3199638"/>
                  </a:lnTo>
                  <a:lnTo>
                    <a:pt x="1618570" y="3197368"/>
                  </a:lnTo>
                  <a:lnTo>
                    <a:pt x="1665292" y="3193613"/>
                  </a:lnTo>
                  <a:lnTo>
                    <a:pt x="1711611" y="3188393"/>
                  </a:lnTo>
                  <a:lnTo>
                    <a:pt x="1757505" y="3181732"/>
                  </a:lnTo>
                  <a:lnTo>
                    <a:pt x="1802954" y="3173651"/>
                  </a:lnTo>
                  <a:lnTo>
                    <a:pt x="1847936" y="3164172"/>
                  </a:lnTo>
                  <a:lnTo>
                    <a:pt x="1892430" y="3153318"/>
                  </a:lnTo>
                  <a:lnTo>
                    <a:pt x="1936415" y="3141111"/>
                  </a:lnTo>
                  <a:lnTo>
                    <a:pt x="1979871" y="3127573"/>
                  </a:lnTo>
                  <a:lnTo>
                    <a:pt x="2022775" y="3112726"/>
                  </a:lnTo>
                  <a:lnTo>
                    <a:pt x="2065108" y="3096592"/>
                  </a:lnTo>
                  <a:lnTo>
                    <a:pt x="2106847" y="3079193"/>
                  </a:lnTo>
                  <a:lnTo>
                    <a:pt x="2147972" y="3060551"/>
                  </a:lnTo>
                  <a:lnTo>
                    <a:pt x="2188462" y="3040689"/>
                  </a:lnTo>
                  <a:lnTo>
                    <a:pt x="2228295" y="3019629"/>
                  </a:lnTo>
                  <a:lnTo>
                    <a:pt x="2267451" y="2997393"/>
                  </a:lnTo>
                  <a:lnTo>
                    <a:pt x="2305908" y="2974002"/>
                  </a:lnTo>
                  <a:lnTo>
                    <a:pt x="2343646" y="2949479"/>
                  </a:lnTo>
                  <a:lnTo>
                    <a:pt x="2380642" y="2923847"/>
                  </a:lnTo>
                  <a:lnTo>
                    <a:pt x="2416878" y="2897127"/>
                  </a:lnTo>
                  <a:lnTo>
                    <a:pt x="2452330" y="2869341"/>
                  </a:lnTo>
                  <a:lnTo>
                    <a:pt x="2486978" y="2840512"/>
                  </a:lnTo>
                  <a:lnTo>
                    <a:pt x="2520801" y="2810661"/>
                  </a:lnTo>
                  <a:lnTo>
                    <a:pt x="2553778" y="2779812"/>
                  </a:lnTo>
                  <a:lnTo>
                    <a:pt x="2585887" y="2747985"/>
                  </a:lnTo>
                  <a:lnTo>
                    <a:pt x="2617109" y="2715204"/>
                  </a:lnTo>
                  <a:lnTo>
                    <a:pt x="2647421" y="2681489"/>
                  </a:lnTo>
                  <a:lnTo>
                    <a:pt x="2676802" y="2646864"/>
                  </a:lnTo>
                  <a:lnTo>
                    <a:pt x="2705232" y="2611350"/>
                  </a:lnTo>
                  <a:lnTo>
                    <a:pt x="2732689" y="2574970"/>
                  </a:lnTo>
                  <a:lnTo>
                    <a:pt x="2759153" y="2537746"/>
                  </a:lnTo>
                  <a:lnTo>
                    <a:pt x="2784602" y="2499700"/>
                  </a:lnTo>
                  <a:lnTo>
                    <a:pt x="2809014" y="2460853"/>
                  </a:lnTo>
                  <a:lnTo>
                    <a:pt x="2832370" y="2421229"/>
                  </a:lnTo>
                  <a:lnTo>
                    <a:pt x="2854648" y="2380849"/>
                  </a:lnTo>
                  <a:lnTo>
                    <a:pt x="2875827" y="2339735"/>
                  </a:lnTo>
                  <a:lnTo>
                    <a:pt x="2895885" y="2297910"/>
                  </a:lnTo>
                  <a:lnTo>
                    <a:pt x="2914802" y="2255395"/>
                  </a:lnTo>
                  <a:lnTo>
                    <a:pt x="2932557" y="2212213"/>
                  </a:lnTo>
                  <a:lnTo>
                    <a:pt x="2949128" y="2168386"/>
                  </a:lnTo>
                  <a:lnTo>
                    <a:pt x="2964495" y="2123937"/>
                  </a:lnTo>
                  <a:lnTo>
                    <a:pt x="2978636" y="2078886"/>
                  </a:lnTo>
                  <a:lnTo>
                    <a:pt x="2991531" y="2033256"/>
                  </a:lnTo>
                  <a:lnTo>
                    <a:pt x="3003157" y="1987070"/>
                  </a:lnTo>
                  <a:lnTo>
                    <a:pt x="3013495" y="1940350"/>
                  </a:lnTo>
                  <a:lnTo>
                    <a:pt x="3022523" y="1893117"/>
                  </a:lnTo>
                  <a:lnTo>
                    <a:pt x="3030219" y="1845394"/>
                  </a:lnTo>
                  <a:lnTo>
                    <a:pt x="3036564" y="1797202"/>
                  </a:lnTo>
                  <a:lnTo>
                    <a:pt x="3041535" y="1748565"/>
                  </a:lnTo>
                  <a:lnTo>
                    <a:pt x="3045113" y="1699504"/>
                  </a:lnTo>
                  <a:lnTo>
                    <a:pt x="3047274" y="1650042"/>
                  </a:lnTo>
                  <a:lnTo>
                    <a:pt x="3048000" y="1600200"/>
                  </a:lnTo>
                  <a:lnTo>
                    <a:pt x="3047274" y="1550356"/>
                  </a:lnTo>
                  <a:lnTo>
                    <a:pt x="3045113" y="1500892"/>
                  </a:lnTo>
                  <a:lnTo>
                    <a:pt x="3041535" y="1451830"/>
                  </a:lnTo>
                  <a:lnTo>
                    <a:pt x="3036564" y="1403192"/>
                  </a:lnTo>
                  <a:lnTo>
                    <a:pt x="3030219" y="1355000"/>
                  </a:lnTo>
                  <a:lnTo>
                    <a:pt x="3022523" y="1307276"/>
                  </a:lnTo>
                  <a:lnTo>
                    <a:pt x="3013495" y="1260042"/>
                  </a:lnTo>
                  <a:lnTo>
                    <a:pt x="3003157" y="1213321"/>
                  </a:lnTo>
                  <a:lnTo>
                    <a:pt x="2991531" y="1167134"/>
                  </a:lnTo>
                  <a:lnTo>
                    <a:pt x="2978636" y="1121504"/>
                  </a:lnTo>
                  <a:lnTo>
                    <a:pt x="2964495" y="1076453"/>
                  </a:lnTo>
                  <a:lnTo>
                    <a:pt x="2949128" y="1032002"/>
                  </a:lnTo>
                  <a:lnTo>
                    <a:pt x="2932557" y="988175"/>
                  </a:lnTo>
                  <a:lnTo>
                    <a:pt x="2914802" y="944993"/>
                  </a:lnTo>
                  <a:lnTo>
                    <a:pt x="2895885" y="902478"/>
                  </a:lnTo>
                  <a:lnTo>
                    <a:pt x="2875827" y="860653"/>
                  </a:lnTo>
                  <a:lnTo>
                    <a:pt x="2854648" y="819539"/>
                  </a:lnTo>
                  <a:lnTo>
                    <a:pt x="2832370" y="779159"/>
                  </a:lnTo>
                  <a:lnTo>
                    <a:pt x="2809014" y="739534"/>
                  </a:lnTo>
                  <a:lnTo>
                    <a:pt x="2784602" y="700688"/>
                  </a:lnTo>
                  <a:lnTo>
                    <a:pt x="2759153" y="662642"/>
                  </a:lnTo>
                  <a:lnTo>
                    <a:pt x="2732689" y="625418"/>
                  </a:lnTo>
                  <a:lnTo>
                    <a:pt x="2705232" y="589038"/>
                  </a:lnTo>
                  <a:lnTo>
                    <a:pt x="2676802" y="553525"/>
                  </a:lnTo>
                  <a:lnTo>
                    <a:pt x="2647421" y="518900"/>
                  </a:lnTo>
                  <a:lnTo>
                    <a:pt x="2617109" y="485186"/>
                  </a:lnTo>
                  <a:lnTo>
                    <a:pt x="2585887" y="452404"/>
                  </a:lnTo>
                  <a:lnTo>
                    <a:pt x="2553778" y="420578"/>
                  </a:lnTo>
                  <a:lnTo>
                    <a:pt x="2520801" y="389729"/>
                  </a:lnTo>
                  <a:lnTo>
                    <a:pt x="2486978" y="359879"/>
                  </a:lnTo>
                  <a:lnTo>
                    <a:pt x="2452330" y="331050"/>
                  </a:lnTo>
                  <a:lnTo>
                    <a:pt x="2416878" y="303265"/>
                  </a:lnTo>
                  <a:lnTo>
                    <a:pt x="2380642" y="276545"/>
                  </a:lnTo>
                  <a:lnTo>
                    <a:pt x="2343646" y="250913"/>
                  </a:lnTo>
                  <a:lnTo>
                    <a:pt x="2305908" y="226391"/>
                  </a:lnTo>
                  <a:lnTo>
                    <a:pt x="2267451" y="203001"/>
                  </a:lnTo>
                  <a:lnTo>
                    <a:pt x="2228295" y="180765"/>
                  </a:lnTo>
                  <a:lnTo>
                    <a:pt x="2188462" y="159705"/>
                  </a:lnTo>
                  <a:lnTo>
                    <a:pt x="2147972" y="139844"/>
                  </a:lnTo>
                  <a:lnTo>
                    <a:pt x="2106847" y="121203"/>
                  </a:lnTo>
                  <a:lnTo>
                    <a:pt x="2065108" y="103804"/>
                  </a:lnTo>
                  <a:lnTo>
                    <a:pt x="2022775" y="87671"/>
                  </a:lnTo>
                  <a:lnTo>
                    <a:pt x="1979871" y="72824"/>
                  </a:lnTo>
                  <a:lnTo>
                    <a:pt x="1936415" y="59286"/>
                  </a:lnTo>
                  <a:lnTo>
                    <a:pt x="1892430" y="47079"/>
                  </a:lnTo>
                  <a:lnTo>
                    <a:pt x="1847936" y="36225"/>
                  </a:lnTo>
                  <a:lnTo>
                    <a:pt x="1802954" y="26747"/>
                  </a:lnTo>
                  <a:lnTo>
                    <a:pt x="1757505" y="18667"/>
                  </a:lnTo>
                  <a:lnTo>
                    <a:pt x="1711611" y="12005"/>
                  </a:lnTo>
                  <a:lnTo>
                    <a:pt x="1665292" y="6786"/>
                  </a:lnTo>
                  <a:lnTo>
                    <a:pt x="1618570" y="3030"/>
                  </a:lnTo>
                  <a:lnTo>
                    <a:pt x="1571465" y="76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E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3352800"/>
              <a:ext cx="3048000" cy="3200400"/>
            </a:xfrm>
            <a:custGeom>
              <a:avLst/>
              <a:gdLst/>
              <a:ahLst/>
              <a:cxnLst/>
              <a:rect l="l" t="t" r="r" b="b"/>
              <a:pathLst>
                <a:path w="3048000" h="3200400">
                  <a:moveTo>
                    <a:pt x="0" y="1600200"/>
                  </a:moveTo>
                  <a:lnTo>
                    <a:pt x="725" y="1550356"/>
                  </a:lnTo>
                  <a:lnTo>
                    <a:pt x="2886" y="1500892"/>
                  </a:lnTo>
                  <a:lnTo>
                    <a:pt x="6464" y="1451830"/>
                  </a:lnTo>
                  <a:lnTo>
                    <a:pt x="11435" y="1403192"/>
                  </a:lnTo>
                  <a:lnTo>
                    <a:pt x="17780" y="1355000"/>
                  </a:lnTo>
                  <a:lnTo>
                    <a:pt x="25476" y="1307276"/>
                  </a:lnTo>
                  <a:lnTo>
                    <a:pt x="34504" y="1260042"/>
                  </a:lnTo>
                  <a:lnTo>
                    <a:pt x="44842" y="1213321"/>
                  </a:lnTo>
                  <a:lnTo>
                    <a:pt x="56468" y="1167134"/>
                  </a:lnTo>
                  <a:lnTo>
                    <a:pt x="69363" y="1121504"/>
                  </a:lnTo>
                  <a:lnTo>
                    <a:pt x="83504" y="1076453"/>
                  </a:lnTo>
                  <a:lnTo>
                    <a:pt x="98871" y="1032002"/>
                  </a:lnTo>
                  <a:lnTo>
                    <a:pt x="115442" y="988175"/>
                  </a:lnTo>
                  <a:lnTo>
                    <a:pt x="133197" y="944993"/>
                  </a:lnTo>
                  <a:lnTo>
                    <a:pt x="152114" y="902478"/>
                  </a:lnTo>
                  <a:lnTo>
                    <a:pt x="172172" y="860653"/>
                  </a:lnTo>
                  <a:lnTo>
                    <a:pt x="193351" y="819539"/>
                  </a:lnTo>
                  <a:lnTo>
                    <a:pt x="215629" y="779159"/>
                  </a:lnTo>
                  <a:lnTo>
                    <a:pt x="238985" y="739534"/>
                  </a:lnTo>
                  <a:lnTo>
                    <a:pt x="263397" y="700688"/>
                  </a:lnTo>
                  <a:lnTo>
                    <a:pt x="288846" y="662642"/>
                  </a:lnTo>
                  <a:lnTo>
                    <a:pt x="315310" y="625418"/>
                  </a:lnTo>
                  <a:lnTo>
                    <a:pt x="342767" y="589038"/>
                  </a:lnTo>
                  <a:lnTo>
                    <a:pt x="371197" y="553525"/>
                  </a:lnTo>
                  <a:lnTo>
                    <a:pt x="400578" y="518900"/>
                  </a:lnTo>
                  <a:lnTo>
                    <a:pt x="430890" y="485186"/>
                  </a:lnTo>
                  <a:lnTo>
                    <a:pt x="462112" y="452404"/>
                  </a:lnTo>
                  <a:lnTo>
                    <a:pt x="494221" y="420578"/>
                  </a:lnTo>
                  <a:lnTo>
                    <a:pt x="527198" y="389729"/>
                  </a:lnTo>
                  <a:lnTo>
                    <a:pt x="561021" y="359879"/>
                  </a:lnTo>
                  <a:lnTo>
                    <a:pt x="595669" y="331050"/>
                  </a:lnTo>
                  <a:lnTo>
                    <a:pt x="631121" y="303265"/>
                  </a:lnTo>
                  <a:lnTo>
                    <a:pt x="667357" y="276545"/>
                  </a:lnTo>
                  <a:lnTo>
                    <a:pt x="704353" y="250913"/>
                  </a:lnTo>
                  <a:lnTo>
                    <a:pt x="742091" y="226391"/>
                  </a:lnTo>
                  <a:lnTo>
                    <a:pt x="780548" y="203001"/>
                  </a:lnTo>
                  <a:lnTo>
                    <a:pt x="819704" y="180765"/>
                  </a:lnTo>
                  <a:lnTo>
                    <a:pt x="859537" y="159705"/>
                  </a:lnTo>
                  <a:lnTo>
                    <a:pt x="900027" y="139844"/>
                  </a:lnTo>
                  <a:lnTo>
                    <a:pt x="941152" y="121203"/>
                  </a:lnTo>
                  <a:lnTo>
                    <a:pt x="982891" y="103804"/>
                  </a:lnTo>
                  <a:lnTo>
                    <a:pt x="1025224" y="87671"/>
                  </a:lnTo>
                  <a:lnTo>
                    <a:pt x="1068128" y="72824"/>
                  </a:lnTo>
                  <a:lnTo>
                    <a:pt x="1111584" y="59286"/>
                  </a:lnTo>
                  <a:lnTo>
                    <a:pt x="1155569" y="47079"/>
                  </a:lnTo>
                  <a:lnTo>
                    <a:pt x="1200063" y="36225"/>
                  </a:lnTo>
                  <a:lnTo>
                    <a:pt x="1245045" y="26747"/>
                  </a:lnTo>
                  <a:lnTo>
                    <a:pt x="1290494" y="18667"/>
                  </a:lnTo>
                  <a:lnTo>
                    <a:pt x="1336388" y="12005"/>
                  </a:lnTo>
                  <a:lnTo>
                    <a:pt x="1382707" y="6786"/>
                  </a:lnTo>
                  <a:lnTo>
                    <a:pt x="1429429" y="3030"/>
                  </a:lnTo>
                  <a:lnTo>
                    <a:pt x="1476534" y="761"/>
                  </a:lnTo>
                  <a:lnTo>
                    <a:pt x="1524000" y="0"/>
                  </a:lnTo>
                  <a:lnTo>
                    <a:pt x="1571465" y="761"/>
                  </a:lnTo>
                  <a:lnTo>
                    <a:pt x="1618570" y="3030"/>
                  </a:lnTo>
                  <a:lnTo>
                    <a:pt x="1665292" y="6786"/>
                  </a:lnTo>
                  <a:lnTo>
                    <a:pt x="1711611" y="12005"/>
                  </a:lnTo>
                  <a:lnTo>
                    <a:pt x="1757505" y="18667"/>
                  </a:lnTo>
                  <a:lnTo>
                    <a:pt x="1802954" y="26747"/>
                  </a:lnTo>
                  <a:lnTo>
                    <a:pt x="1847936" y="36225"/>
                  </a:lnTo>
                  <a:lnTo>
                    <a:pt x="1892430" y="47079"/>
                  </a:lnTo>
                  <a:lnTo>
                    <a:pt x="1936415" y="59286"/>
                  </a:lnTo>
                  <a:lnTo>
                    <a:pt x="1979871" y="72824"/>
                  </a:lnTo>
                  <a:lnTo>
                    <a:pt x="2022775" y="87671"/>
                  </a:lnTo>
                  <a:lnTo>
                    <a:pt x="2065108" y="103804"/>
                  </a:lnTo>
                  <a:lnTo>
                    <a:pt x="2106847" y="121203"/>
                  </a:lnTo>
                  <a:lnTo>
                    <a:pt x="2147972" y="139844"/>
                  </a:lnTo>
                  <a:lnTo>
                    <a:pt x="2188462" y="159705"/>
                  </a:lnTo>
                  <a:lnTo>
                    <a:pt x="2228295" y="180765"/>
                  </a:lnTo>
                  <a:lnTo>
                    <a:pt x="2267451" y="203001"/>
                  </a:lnTo>
                  <a:lnTo>
                    <a:pt x="2305908" y="226391"/>
                  </a:lnTo>
                  <a:lnTo>
                    <a:pt x="2343646" y="250913"/>
                  </a:lnTo>
                  <a:lnTo>
                    <a:pt x="2380642" y="276545"/>
                  </a:lnTo>
                  <a:lnTo>
                    <a:pt x="2416878" y="303265"/>
                  </a:lnTo>
                  <a:lnTo>
                    <a:pt x="2452330" y="331050"/>
                  </a:lnTo>
                  <a:lnTo>
                    <a:pt x="2486978" y="359879"/>
                  </a:lnTo>
                  <a:lnTo>
                    <a:pt x="2520801" y="389729"/>
                  </a:lnTo>
                  <a:lnTo>
                    <a:pt x="2553778" y="420578"/>
                  </a:lnTo>
                  <a:lnTo>
                    <a:pt x="2585887" y="452404"/>
                  </a:lnTo>
                  <a:lnTo>
                    <a:pt x="2617109" y="485186"/>
                  </a:lnTo>
                  <a:lnTo>
                    <a:pt x="2647421" y="518900"/>
                  </a:lnTo>
                  <a:lnTo>
                    <a:pt x="2676802" y="553525"/>
                  </a:lnTo>
                  <a:lnTo>
                    <a:pt x="2705232" y="589038"/>
                  </a:lnTo>
                  <a:lnTo>
                    <a:pt x="2732689" y="625418"/>
                  </a:lnTo>
                  <a:lnTo>
                    <a:pt x="2759153" y="662642"/>
                  </a:lnTo>
                  <a:lnTo>
                    <a:pt x="2784602" y="700688"/>
                  </a:lnTo>
                  <a:lnTo>
                    <a:pt x="2809014" y="739534"/>
                  </a:lnTo>
                  <a:lnTo>
                    <a:pt x="2832370" y="779159"/>
                  </a:lnTo>
                  <a:lnTo>
                    <a:pt x="2854648" y="819539"/>
                  </a:lnTo>
                  <a:lnTo>
                    <a:pt x="2875827" y="860653"/>
                  </a:lnTo>
                  <a:lnTo>
                    <a:pt x="2895885" y="902478"/>
                  </a:lnTo>
                  <a:lnTo>
                    <a:pt x="2914802" y="944993"/>
                  </a:lnTo>
                  <a:lnTo>
                    <a:pt x="2932557" y="988175"/>
                  </a:lnTo>
                  <a:lnTo>
                    <a:pt x="2949128" y="1032002"/>
                  </a:lnTo>
                  <a:lnTo>
                    <a:pt x="2964495" y="1076453"/>
                  </a:lnTo>
                  <a:lnTo>
                    <a:pt x="2978636" y="1121504"/>
                  </a:lnTo>
                  <a:lnTo>
                    <a:pt x="2991531" y="1167134"/>
                  </a:lnTo>
                  <a:lnTo>
                    <a:pt x="3003157" y="1213321"/>
                  </a:lnTo>
                  <a:lnTo>
                    <a:pt x="3013495" y="1260042"/>
                  </a:lnTo>
                  <a:lnTo>
                    <a:pt x="3022523" y="1307276"/>
                  </a:lnTo>
                  <a:lnTo>
                    <a:pt x="3030219" y="1355000"/>
                  </a:lnTo>
                  <a:lnTo>
                    <a:pt x="3036564" y="1403192"/>
                  </a:lnTo>
                  <a:lnTo>
                    <a:pt x="3041535" y="1451830"/>
                  </a:lnTo>
                  <a:lnTo>
                    <a:pt x="3045113" y="1500892"/>
                  </a:lnTo>
                  <a:lnTo>
                    <a:pt x="3047274" y="1550356"/>
                  </a:lnTo>
                  <a:lnTo>
                    <a:pt x="3048000" y="1600200"/>
                  </a:lnTo>
                  <a:lnTo>
                    <a:pt x="3047274" y="1650042"/>
                  </a:lnTo>
                  <a:lnTo>
                    <a:pt x="3045113" y="1699504"/>
                  </a:lnTo>
                  <a:lnTo>
                    <a:pt x="3041535" y="1748565"/>
                  </a:lnTo>
                  <a:lnTo>
                    <a:pt x="3036564" y="1797202"/>
                  </a:lnTo>
                  <a:lnTo>
                    <a:pt x="3030219" y="1845394"/>
                  </a:lnTo>
                  <a:lnTo>
                    <a:pt x="3022523" y="1893117"/>
                  </a:lnTo>
                  <a:lnTo>
                    <a:pt x="3013495" y="1940350"/>
                  </a:lnTo>
                  <a:lnTo>
                    <a:pt x="3003157" y="1987070"/>
                  </a:lnTo>
                  <a:lnTo>
                    <a:pt x="2991531" y="2033256"/>
                  </a:lnTo>
                  <a:lnTo>
                    <a:pt x="2978636" y="2078886"/>
                  </a:lnTo>
                  <a:lnTo>
                    <a:pt x="2964495" y="2123937"/>
                  </a:lnTo>
                  <a:lnTo>
                    <a:pt x="2949128" y="2168386"/>
                  </a:lnTo>
                  <a:lnTo>
                    <a:pt x="2932557" y="2212213"/>
                  </a:lnTo>
                  <a:lnTo>
                    <a:pt x="2914802" y="2255395"/>
                  </a:lnTo>
                  <a:lnTo>
                    <a:pt x="2895885" y="2297910"/>
                  </a:lnTo>
                  <a:lnTo>
                    <a:pt x="2875827" y="2339735"/>
                  </a:lnTo>
                  <a:lnTo>
                    <a:pt x="2854648" y="2380849"/>
                  </a:lnTo>
                  <a:lnTo>
                    <a:pt x="2832370" y="2421229"/>
                  </a:lnTo>
                  <a:lnTo>
                    <a:pt x="2809014" y="2460853"/>
                  </a:lnTo>
                  <a:lnTo>
                    <a:pt x="2784602" y="2499700"/>
                  </a:lnTo>
                  <a:lnTo>
                    <a:pt x="2759153" y="2537746"/>
                  </a:lnTo>
                  <a:lnTo>
                    <a:pt x="2732689" y="2574970"/>
                  </a:lnTo>
                  <a:lnTo>
                    <a:pt x="2705232" y="2611350"/>
                  </a:lnTo>
                  <a:lnTo>
                    <a:pt x="2676802" y="2646864"/>
                  </a:lnTo>
                  <a:lnTo>
                    <a:pt x="2647421" y="2681489"/>
                  </a:lnTo>
                  <a:lnTo>
                    <a:pt x="2617109" y="2715204"/>
                  </a:lnTo>
                  <a:lnTo>
                    <a:pt x="2585887" y="2747985"/>
                  </a:lnTo>
                  <a:lnTo>
                    <a:pt x="2553778" y="2779812"/>
                  </a:lnTo>
                  <a:lnTo>
                    <a:pt x="2520801" y="2810661"/>
                  </a:lnTo>
                  <a:lnTo>
                    <a:pt x="2486978" y="2840512"/>
                  </a:lnTo>
                  <a:lnTo>
                    <a:pt x="2452330" y="2869341"/>
                  </a:lnTo>
                  <a:lnTo>
                    <a:pt x="2416878" y="2897127"/>
                  </a:lnTo>
                  <a:lnTo>
                    <a:pt x="2380642" y="2923847"/>
                  </a:lnTo>
                  <a:lnTo>
                    <a:pt x="2343646" y="2949479"/>
                  </a:lnTo>
                  <a:lnTo>
                    <a:pt x="2305908" y="2974002"/>
                  </a:lnTo>
                  <a:lnTo>
                    <a:pt x="2267451" y="2997393"/>
                  </a:lnTo>
                  <a:lnTo>
                    <a:pt x="2228295" y="3019629"/>
                  </a:lnTo>
                  <a:lnTo>
                    <a:pt x="2188462" y="3040689"/>
                  </a:lnTo>
                  <a:lnTo>
                    <a:pt x="2147972" y="3060551"/>
                  </a:lnTo>
                  <a:lnTo>
                    <a:pt x="2106847" y="3079193"/>
                  </a:lnTo>
                  <a:lnTo>
                    <a:pt x="2065108" y="3096592"/>
                  </a:lnTo>
                  <a:lnTo>
                    <a:pt x="2022775" y="3112726"/>
                  </a:lnTo>
                  <a:lnTo>
                    <a:pt x="1979871" y="3127573"/>
                  </a:lnTo>
                  <a:lnTo>
                    <a:pt x="1936415" y="3141111"/>
                  </a:lnTo>
                  <a:lnTo>
                    <a:pt x="1892430" y="3153318"/>
                  </a:lnTo>
                  <a:lnTo>
                    <a:pt x="1847936" y="3164172"/>
                  </a:lnTo>
                  <a:lnTo>
                    <a:pt x="1802954" y="3173651"/>
                  </a:lnTo>
                  <a:lnTo>
                    <a:pt x="1757505" y="3181732"/>
                  </a:lnTo>
                  <a:lnTo>
                    <a:pt x="1711611" y="3188393"/>
                  </a:lnTo>
                  <a:lnTo>
                    <a:pt x="1665292" y="3193613"/>
                  </a:lnTo>
                  <a:lnTo>
                    <a:pt x="1618570" y="3197368"/>
                  </a:lnTo>
                  <a:lnTo>
                    <a:pt x="1571465" y="3199638"/>
                  </a:lnTo>
                  <a:lnTo>
                    <a:pt x="1524000" y="3200400"/>
                  </a:lnTo>
                  <a:lnTo>
                    <a:pt x="1476534" y="3199638"/>
                  </a:lnTo>
                  <a:lnTo>
                    <a:pt x="1429429" y="3197368"/>
                  </a:lnTo>
                  <a:lnTo>
                    <a:pt x="1382707" y="3193613"/>
                  </a:lnTo>
                  <a:lnTo>
                    <a:pt x="1336388" y="3188393"/>
                  </a:lnTo>
                  <a:lnTo>
                    <a:pt x="1290494" y="3181732"/>
                  </a:lnTo>
                  <a:lnTo>
                    <a:pt x="1245045" y="3173651"/>
                  </a:lnTo>
                  <a:lnTo>
                    <a:pt x="1200063" y="3164172"/>
                  </a:lnTo>
                  <a:lnTo>
                    <a:pt x="1155569" y="3153318"/>
                  </a:lnTo>
                  <a:lnTo>
                    <a:pt x="1111584" y="3141111"/>
                  </a:lnTo>
                  <a:lnTo>
                    <a:pt x="1068128" y="3127573"/>
                  </a:lnTo>
                  <a:lnTo>
                    <a:pt x="1025224" y="3112726"/>
                  </a:lnTo>
                  <a:lnTo>
                    <a:pt x="982891" y="3096592"/>
                  </a:lnTo>
                  <a:lnTo>
                    <a:pt x="941152" y="3079193"/>
                  </a:lnTo>
                  <a:lnTo>
                    <a:pt x="900027" y="3060551"/>
                  </a:lnTo>
                  <a:lnTo>
                    <a:pt x="859537" y="3040689"/>
                  </a:lnTo>
                  <a:lnTo>
                    <a:pt x="819704" y="3019629"/>
                  </a:lnTo>
                  <a:lnTo>
                    <a:pt x="780548" y="2997393"/>
                  </a:lnTo>
                  <a:lnTo>
                    <a:pt x="742091" y="2974002"/>
                  </a:lnTo>
                  <a:lnTo>
                    <a:pt x="704353" y="2949479"/>
                  </a:lnTo>
                  <a:lnTo>
                    <a:pt x="667357" y="2923847"/>
                  </a:lnTo>
                  <a:lnTo>
                    <a:pt x="631121" y="2897127"/>
                  </a:lnTo>
                  <a:lnTo>
                    <a:pt x="595669" y="2869341"/>
                  </a:lnTo>
                  <a:lnTo>
                    <a:pt x="561021" y="2840512"/>
                  </a:lnTo>
                  <a:lnTo>
                    <a:pt x="527198" y="2810661"/>
                  </a:lnTo>
                  <a:lnTo>
                    <a:pt x="494221" y="2779812"/>
                  </a:lnTo>
                  <a:lnTo>
                    <a:pt x="462112" y="2747985"/>
                  </a:lnTo>
                  <a:lnTo>
                    <a:pt x="430890" y="2715204"/>
                  </a:lnTo>
                  <a:lnTo>
                    <a:pt x="400578" y="2681489"/>
                  </a:lnTo>
                  <a:lnTo>
                    <a:pt x="371197" y="2646864"/>
                  </a:lnTo>
                  <a:lnTo>
                    <a:pt x="342767" y="2611350"/>
                  </a:lnTo>
                  <a:lnTo>
                    <a:pt x="315310" y="2574970"/>
                  </a:lnTo>
                  <a:lnTo>
                    <a:pt x="288846" y="2537746"/>
                  </a:lnTo>
                  <a:lnTo>
                    <a:pt x="263397" y="2499700"/>
                  </a:lnTo>
                  <a:lnTo>
                    <a:pt x="238985" y="2460853"/>
                  </a:lnTo>
                  <a:lnTo>
                    <a:pt x="215629" y="2421229"/>
                  </a:lnTo>
                  <a:lnTo>
                    <a:pt x="193351" y="2380849"/>
                  </a:lnTo>
                  <a:lnTo>
                    <a:pt x="172172" y="2339735"/>
                  </a:lnTo>
                  <a:lnTo>
                    <a:pt x="152114" y="2297910"/>
                  </a:lnTo>
                  <a:lnTo>
                    <a:pt x="133197" y="2255395"/>
                  </a:lnTo>
                  <a:lnTo>
                    <a:pt x="115442" y="2212213"/>
                  </a:lnTo>
                  <a:lnTo>
                    <a:pt x="98871" y="2168386"/>
                  </a:lnTo>
                  <a:lnTo>
                    <a:pt x="83504" y="2123937"/>
                  </a:lnTo>
                  <a:lnTo>
                    <a:pt x="69363" y="2078886"/>
                  </a:lnTo>
                  <a:lnTo>
                    <a:pt x="56468" y="2033256"/>
                  </a:lnTo>
                  <a:lnTo>
                    <a:pt x="44842" y="1987070"/>
                  </a:lnTo>
                  <a:lnTo>
                    <a:pt x="34504" y="1940350"/>
                  </a:lnTo>
                  <a:lnTo>
                    <a:pt x="25476" y="1893117"/>
                  </a:lnTo>
                  <a:lnTo>
                    <a:pt x="17780" y="1845394"/>
                  </a:lnTo>
                  <a:lnTo>
                    <a:pt x="11435" y="1797202"/>
                  </a:lnTo>
                  <a:lnTo>
                    <a:pt x="6464" y="1748565"/>
                  </a:lnTo>
                  <a:lnTo>
                    <a:pt x="2886" y="1699504"/>
                  </a:lnTo>
                  <a:lnTo>
                    <a:pt x="725" y="1650042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1447800" y="0"/>
                  </a:moveTo>
                  <a:lnTo>
                    <a:pt x="1406579" y="772"/>
                  </a:lnTo>
                  <a:lnTo>
                    <a:pt x="1365643" y="3075"/>
                  </a:lnTo>
                  <a:lnTo>
                    <a:pt x="1325009" y="6890"/>
                  </a:lnTo>
                  <a:lnTo>
                    <a:pt x="1284690" y="12194"/>
                  </a:lnTo>
                  <a:lnTo>
                    <a:pt x="1244702" y="18968"/>
                  </a:lnTo>
                  <a:lnTo>
                    <a:pt x="1205060" y="27191"/>
                  </a:lnTo>
                  <a:lnTo>
                    <a:pt x="1165781" y="36842"/>
                  </a:lnTo>
                  <a:lnTo>
                    <a:pt x="1126878" y="47902"/>
                  </a:lnTo>
                  <a:lnTo>
                    <a:pt x="1088367" y="60350"/>
                  </a:lnTo>
                  <a:lnTo>
                    <a:pt x="1050264" y="74164"/>
                  </a:lnTo>
                  <a:lnTo>
                    <a:pt x="1012584" y="89325"/>
                  </a:lnTo>
                  <a:lnTo>
                    <a:pt x="975342" y="105812"/>
                  </a:lnTo>
                  <a:lnTo>
                    <a:pt x="938553" y="123605"/>
                  </a:lnTo>
                  <a:lnTo>
                    <a:pt x="902232" y="142683"/>
                  </a:lnTo>
                  <a:lnTo>
                    <a:pt x="866396" y="163025"/>
                  </a:lnTo>
                  <a:lnTo>
                    <a:pt x="831059" y="184612"/>
                  </a:lnTo>
                  <a:lnTo>
                    <a:pt x="796236" y="207422"/>
                  </a:lnTo>
                  <a:lnTo>
                    <a:pt x="761943" y="231435"/>
                  </a:lnTo>
                  <a:lnTo>
                    <a:pt x="728195" y="256631"/>
                  </a:lnTo>
                  <a:lnTo>
                    <a:pt x="695008" y="282988"/>
                  </a:lnTo>
                  <a:lnTo>
                    <a:pt x="662396" y="310488"/>
                  </a:lnTo>
                  <a:lnTo>
                    <a:pt x="630374" y="339108"/>
                  </a:lnTo>
                  <a:lnTo>
                    <a:pt x="598959" y="368829"/>
                  </a:lnTo>
                  <a:lnTo>
                    <a:pt x="568165" y="399630"/>
                  </a:lnTo>
                  <a:lnTo>
                    <a:pt x="538008" y="431491"/>
                  </a:lnTo>
                  <a:lnTo>
                    <a:pt x="508503" y="464390"/>
                  </a:lnTo>
                  <a:lnTo>
                    <a:pt x="479665" y="498308"/>
                  </a:lnTo>
                  <a:lnTo>
                    <a:pt x="451510" y="533225"/>
                  </a:lnTo>
                  <a:lnTo>
                    <a:pt x="424052" y="569118"/>
                  </a:lnTo>
                  <a:lnTo>
                    <a:pt x="397308" y="605969"/>
                  </a:lnTo>
                  <a:lnTo>
                    <a:pt x="371292" y="643756"/>
                  </a:lnTo>
                  <a:lnTo>
                    <a:pt x="346019" y="682460"/>
                  </a:lnTo>
                  <a:lnTo>
                    <a:pt x="321506" y="722058"/>
                  </a:lnTo>
                  <a:lnTo>
                    <a:pt x="297766" y="762532"/>
                  </a:lnTo>
                  <a:lnTo>
                    <a:pt x="274817" y="803861"/>
                  </a:lnTo>
                  <a:lnTo>
                    <a:pt x="252671" y="846023"/>
                  </a:lnTo>
                  <a:lnTo>
                    <a:pt x="231346" y="888999"/>
                  </a:lnTo>
                  <a:lnTo>
                    <a:pt x="210856" y="932768"/>
                  </a:lnTo>
                  <a:lnTo>
                    <a:pt x="191217" y="977309"/>
                  </a:lnTo>
                  <a:lnTo>
                    <a:pt x="172444" y="1022602"/>
                  </a:lnTo>
                  <a:lnTo>
                    <a:pt x="154551" y="1068627"/>
                  </a:lnTo>
                  <a:lnTo>
                    <a:pt x="137555" y="1115363"/>
                  </a:lnTo>
                  <a:lnTo>
                    <a:pt x="121471" y="1162789"/>
                  </a:lnTo>
                  <a:lnTo>
                    <a:pt x="106314" y="1210886"/>
                  </a:lnTo>
                  <a:lnTo>
                    <a:pt x="92099" y="1259631"/>
                  </a:lnTo>
                  <a:lnTo>
                    <a:pt x="78841" y="1309006"/>
                  </a:lnTo>
                  <a:lnTo>
                    <a:pt x="66557" y="1358989"/>
                  </a:lnTo>
                  <a:lnTo>
                    <a:pt x="55260" y="1409560"/>
                  </a:lnTo>
                  <a:lnTo>
                    <a:pt x="44967" y="1460699"/>
                  </a:lnTo>
                  <a:lnTo>
                    <a:pt x="35692" y="1512385"/>
                  </a:lnTo>
                  <a:lnTo>
                    <a:pt x="27451" y="1564597"/>
                  </a:lnTo>
                  <a:lnTo>
                    <a:pt x="20260" y="1617315"/>
                  </a:lnTo>
                  <a:lnTo>
                    <a:pt x="14133" y="1670518"/>
                  </a:lnTo>
                  <a:lnTo>
                    <a:pt x="9086" y="1724187"/>
                  </a:lnTo>
                  <a:lnTo>
                    <a:pt x="5133" y="1778299"/>
                  </a:lnTo>
                  <a:lnTo>
                    <a:pt x="2291" y="1832836"/>
                  </a:lnTo>
                  <a:lnTo>
                    <a:pt x="575" y="1887776"/>
                  </a:lnTo>
                  <a:lnTo>
                    <a:pt x="0" y="1943100"/>
                  </a:lnTo>
                  <a:lnTo>
                    <a:pt x="575" y="1998423"/>
                  </a:lnTo>
                  <a:lnTo>
                    <a:pt x="2291" y="2053363"/>
                  </a:lnTo>
                  <a:lnTo>
                    <a:pt x="5133" y="2107900"/>
                  </a:lnTo>
                  <a:lnTo>
                    <a:pt x="9086" y="2162012"/>
                  </a:lnTo>
                  <a:lnTo>
                    <a:pt x="14133" y="2215681"/>
                  </a:lnTo>
                  <a:lnTo>
                    <a:pt x="20260" y="2268884"/>
                  </a:lnTo>
                  <a:lnTo>
                    <a:pt x="27451" y="2321602"/>
                  </a:lnTo>
                  <a:lnTo>
                    <a:pt x="35692" y="2373814"/>
                  </a:lnTo>
                  <a:lnTo>
                    <a:pt x="44967" y="2425500"/>
                  </a:lnTo>
                  <a:lnTo>
                    <a:pt x="55260" y="2476639"/>
                  </a:lnTo>
                  <a:lnTo>
                    <a:pt x="66557" y="2527210"/>
                  </a:lnTo>
                  <a:lnTo>
                    <a:pt x="78841" y="2577193"/>
                  </a:lnTo>
                  <a:lnTo>
                    <a:pt x="92099" y="2626568"/>
                  </a:lnTo>
                  <a:lnTo>
                    <a:pt x="106314" y="2675313"/>
                  </a:lnTo>
                  <a:lnTo>
                    <a:pt x="121471" y="2723410"/>
                  </a:lnTo>
                  <a:lnTo>
                    <a:pt x="137555" y="2770836"/>
                  </a:lnTo>
                  <a:lnTo>
                    <a:pt x="154551" y="2817572"/>
                  </a:lnTo>
                  <a:lnTo>
                    <a:pt x="172444" y="2863597"/>
                  </a:lnTo>
                  <a:lnTo>
                    <a:pt x="191217" y="2908890"/>
                  </a:lnTo>
                  <a:lnTo>
                    <a:pt x="210856" y="2953431"/>
                  </a:lnTo>
                  <a:lnTo>
                    <a:pt x="231346" y="2997200"/>
                  </a:lnTo>
                  <a:lnTo>
                    <a:pt x="252671" y="3040176"/>
                  </a:lnTo>
                  <a:lnTo>
                    <a:pt x="274817" y="3082338"/>
                  </a:lnTo>
                  <a:lnTo>
                    <a:pt x="297766" y="3123667"/>
                  </a:lnTo>
                  <a:lnTo>
                    <a:pt x="321506" y="3164141"/>
                  </a:lnTo>
                  <a:lnTo>
                    <a:pt x="346019" y="3203739"/>
                  </a:lnTo>
                  <a:lnTo>
                    <a:pt x="371292" y="3242443"/>
                  </a:lnTo>
                  <a:lnTo>
                    <a:pt x="397308" y="3280230"/>
                  </a:lnTo>
                  <a:lnTo>
                    <a:pt x="424052" y="3317081"/>
                  </a:lnTo>
                  <a:lnTo>
                    <a:pt x="451510" y="3352974"/>
                  </a:lnTo>
                  <a:lnTo>
                    <a:pt x="479665" y="3387891"/>
                  </a:lnTo>
                  <a:lnTo>
                    <a:pt x="508503" y="3421809"/>
                  </a:lnTo>
                  <a:lnTo>
                    <a:pt x="538008" y="3454708"/>
                  </a:lnTo>
                  <a:lnTo>
                    <a:pt x="568165" y="3486569"/>
                  </a:lnTo>
                  <a:lnTo>
                    <a:pt x="598959" y="3517370"/>
                  </a:lnTo>
                  <a:lnTo>
                    <a:pt x="630374" y="3547091"/>
                  </a:lnTo>
                  <a:lnTo>
                    <a:pt x="662396" y="3575711"/>
                  </a:lnTo>
                  <a:lnTo>
                    <a:pt x="695008" y="3603211"/>
                  </a:lnTo>
                  <a:lnTo>
                    <a:pt x="728195" y="3629568"/>
                  </a:lnTo>
                  <a:lnTo>
                    <a:pt x="761943" y="3654764"/>
                  </a:lnTo>
                  <a:lnTo>
                    <a:pt x="796236" y="3678777"/>
                  </a:lnTo>
                  <a:lnTo>
                    <a:pt x="831059" y="3701587"/>
                  </a:lnTo>
                  <a:lnTo>
                    <a:pt x="866396" y="3723174"/>
                  </a:lnTo>
                  <a:lnTo>
                    <a:pt x="902232" y="3743516"/>
                  </a:lnTo>
                  <a:lnTo>
                    <a:pt x="938553" y="3762594"/>
                  </a:lnTo>
                  <a:lnTo>
                    <a:pt x="975342" y="3780387"/>
                  </a:lnTo>
                  <a:lnTo>
                    <a:pt x="1012584" y="3796874"/>
                  </a:lnTo>
                  <a:lnTo>
                    <a:pt x="1050264" y="3812035"/>
                  </a:lnTo>
                  <a:lnTo>
                    <a:pt x="1088367" y="3825849"/>
                  </a:lnTo>
                  <a:lnTo>
                    <a:pt x="1126878" y="3838297"/>
                  </a:lnTo>
                  <a:lnTo>
                    <a:pt x="1165781" y="3849357"/>
                  </a:lnTo>
                  <a:lnTo>
                    <a:pt x="1205060" y="3859008"/>
                  </a:lnTo>
                  <a:lnTo>
                    <a:pt x="1244702" y="3867231"/>
                  </a:lnTo>
                  <a:lnTo>
                    <a:pt x="1284690" y="3874005"/>
                  </a:lnTo>
                  <a:lnTo>
                    <a:pt x="1325009" y="3879309"/>
                  </a:lnTo>
                  <a:lnTo>
                    <a:pt x="1365643" y="3883124"/>
                  </a:lnTo>
                  <a:lnTo>
                    <a:pt x="1406579" y="3885427"/>
                  </a:lnTo>
                  <a:lnTo>
                    <a:pt x="1447800" y="3886200"/>
                  </a:lnTo>
                  <a:lnTo>
                    <a:pt x="1489020" y="3885427"/>
                  </a:lnTo>
                  <a:lnTo>
                    <a:pt x="1529956" y="3883124"/>
                  </a:lnTo>
                  <a:lnTo>
                    <a:pt x="1570590" y="3879309"/>
                  </a:lnTo>
                  <a:lnTo>
                    <a:pt x="1610909" y="3874005"/>
                  </a:lnTo>
                  <a:lnTo>
                    <a:pt x="1650897" y="3867231"/>
                  </a:lnTo>
                  <a:lnTo>
                    <a:pt x="1690539" y="3859008"/>
                  </a:lnTo>
                  <a:lnTo>
                    <a:pt x="1729818" y="3849357"/>
                  </a:lnTo>
                  <a:lnTo>
                    <a:pt x="1768721" y="3838297"/>
                  </a:lnTo>
                  <a:lnTo>
                    <a:pt x="1807232" y="3825849"/>
                  </a:lnTo>
                  <a:lnTo>
                    <a:pt x="1845335" y="3812035"/>
                  </a:lnTo>
                  <a:lnTo>
                    <a:pt x="1883015" y="3796874"/>
                  </a:lnTo>
                  <a:lnTo>
                    <a:pt x="1920257" y="3780387"/>
                  </a:lnTo>
                  <a:lnTo>
                    <a:pt x="1957046" y="3762594"/>
                  </a:lnTo>
                  <a:lnTo>
                    <a:pt x="1993367" y="3743516"/>
                  </a:lnTo>
                  <a:lnTo>
                    <a:pt x="2029203" y="3723174"/>
                  </a:lnTo>
                  <a:lnTo>
                    <a:pt x="2064540" y="3701587"/>
                  </a:lnTo>
                  <a:lnTo>
                    <a:pt x="2099363" y="3678777"/>
                  </a:lnTo>
                  <a:lnTo>
                    <a:pt x="2133656" y="3654764"/>
                  </a:lnTo>
                  <a:lnTo>
                    <a:pt x="2167404" y="3629568"/>
                  </a:lnTo>
                  <a:lnTo>
                    <a:pt x="2200591" y="3603211"/>
                  </a:lnTo>
                  <a:lnTo>
                    <a:pt x="2233203" y="3575711"/>
                  </a:lnTo>
                  <a:lnTo>
                    <a:pt x="2265225" y="3547091"/>
                  </a:lnTo>
                  <a:lnTo>
                    <a:pt x="2296640" y="3517370"/>
                  </a:lnTo>
                  <a:lnTo>
                    <a:pt x="2327434" y="3486569"/>
                  </a:lnTo>
                  <a:lnTo>
                    <a:pt x="2357591" y="3454708"/>
                  </a:lnTo>
                  <a:lnTo>
                    <a:pt x="2387096" y="3421809"/>
                  </a:lnTo>
                  <a:lnTo>
                    <a:pt x="2415934" y="3387891"/>
                  </a:lnTo>
                  <a:lnTo>
                    <a:pt x="2444089" y="3352974"/>
                  </a:lnTo>
                  <a:lnTo>
                    <a:pt x="2471547" y="3317081"/>
                  </a:lnTo>
                  <a:lnTo>
                    <a:pt x="2498291" y="3280230"/>
                  </a:lnTo>
                  <a:lnTo>
                    <a:pt x="2524307" y="3242443"/>
                  </a:lnTo>
                  <a:lnTo>
                    <a:pt x="2549580" y="3203739"/>
                  </a:lnTo>
                  <a:lnTo>
                    <a:pt x="2574093" y="3164141"/>
                  </a:lnTo>
                  <a:lnTo>
                    <a:pt x="2597833" y="3123667"/>
                  </a:lnTo>
                  <a:lnTo>
                    <a:pt x="2620782" y="3082338"/>
                  </a:lnTo>
                  <a:lnTo>
                    <a:pt x="2642928" y="3040176"/>
                  </a:lnTo>
                  <a:lnTo>
                    <a:pt x="2664253" y="2997200"/>
                  </a:lnTo>
                  <a:lnTo>
                    <a:pt x="2684743" y="2953431"/>
                  </a:lnTo>
                  <a:lnTo>
                    <a:pt x="2704382" y="2908890"/>
                  </a:lnTo>
                  <a:lnTo>
                    <a:pt x="2723155" y="2863597"/>
                  </a:lnTo>
                  <a:lnTo>
                    <a:pt x="2741048" y="2817572"/>
                  </a:lnTo>
                  <a:lnTo>
                    <a:pt x="2758044" y="2770836"/>
                  </a:lnTo>
                  <a:lnTo>
                    <a:pt x="2774128" y="2723410"/>
                  </a:lnTo>
                  <a:lnTo>
                    <a:pt x="2789285" y="2675313"/>
                  </a:lnTo>
                  <a:lnTo>
                    <a:pt x="2803500" y="2626568"/>
                  </a:lnTo>
                  <a:lnTo>
                    <a:pt x="2816758" y="2577193"/>
                  </a:lnTo>
                  <a:lnTo>
                    <a:pt x="2829042" y="2527210"/>
                  </a:lnTo>
                  <a:lnTo>
                    <a:pt x="2840339" y="2476639"/>
                  </a:lnTo>
                  <a:lnTo>
                    <a:pt x="2850632" y="2425500"/>
                  </a:lnTo>
                  <a:lnTo>
                    <a:pt x="2859907" y="2373814"/>
                  </a:lnTo>
                  <a:lnTo>
                    <a:pt x="2868148" y="2321602"/>
                  </a:lnTo>
                  <a:lnTo>
                    <a:pt x="2875339" y="2268884"/>
                  </a:lnTo>
                  <a:lnTo>
                    <a:pt x="2881466" y="2215681"/>
                  </a:lnTo>
                  <a:lnTo>
                    <a:pt x="2886513" y="2162012"/>
                  </a:lnTo>
                  <a:lnTo>
                    <a:pt x="2890466" y="2107900"/>
                  </a:lnTo>
                  <a:lnTo>
                    <a:pt x="2893308" y="2053363"/>
                  </a:lnTo>
                  <a:lnTo>
                    <a:pt x="2895024" y="1998423"/>
                  </a:lnTo>
                  <a:lnTo>
                    <a:pt x="2895600" y="1943100"/>
                  </a:lnTo>
                  <a:lnTo>
                    <a:pt x="2895024" y="1887776"/>
                  </a:lnTo>
                  <a:lnTo>
                    <a:pt x="2893308" y="1832836"/>
                  </a:lnTo>
                  <a:lnTo>
                    <a:pt x="2890466" y="1778299"/>
                  </a:lnTo>
                  <a:lnTo>
                    <a:pt x="2886513" y="1724187"/>
                  </a:lnTo>
                  <a:lnTo>
                    <a:pt x="2881466" y="1670518"/>
                  </a:lnTo>
                  <a:lnTo>
                    <a:pt x="2875339" y="1617315"/>
                  </a:lnTo>
                  <a:lnTo>
                    <a:pt x="2868148" y="1564597"/>
                  </a:lnTo>
                  <a:lnTo>
                    <a:pt x="2859907" y="1512385"/>
                  </a:lnTo>
                  <a:lnTo>
                    <a:pt x="2850632" y="1460699"/>
                  </a:lnTo>
                  <a:lnTo>
                    <a:pt x="2840339" y="1409560"/>
                  </a:lnTo>
                  <a:lnTo>
                    <a:pt x="2829042" y="1358989"/>
                  </a:lnTo>
                  <a:lnTo>
                    <a:pt x="2816758" y="1309006"/>
                  </a:lnTo>
                  <a:lnTo>
                    <a:pt x="2803500" y="1259631"/>
                  </a:lnTo>
                  <a:lnTo>
                    <a:pt x="2789285" y="1210886"/>
                  </a:lnTo>
                  <a:lnTo>
                    <a:pt x="2774128" y="1162789"/>
                  </a:lnTo>
                  <a:lnTo>
                    <a:pt x="2758044" y="1115363"/>
                  </a:lnTo>
                  <a:lnTo>
                    <a:pt x="2741048" y="1068627"/>
                  </a:lnTo>
                  <a:lnTo>
                    <a:pt x="2723155" y="1022602"/>
                  </a:lnTo>
                  <a:lnTo>
                    <a:pt x="2704382" y="977309"/>
                  </a:lnTo>
                  <a:lnTo>
                    <a:pt x="2684743" y="932768"/>
                  </a:lnTo>
                  <a:lnTo>
                    <a:pt x="2664253" y="888999"/>
                  </a:lnTo>
                  <a:lnTo>
                    <a:pt x="2642928" y="846023"/>
                  </a:lnTo>
                  <a:lnTo>
                    <a:pt x="2620782" y="803861"/>
                  </a:lnTo>
                  <a:lnTo>
                    <a:pt x="2597833" y="762532"/>
                  </a:lnTo>
                  <a:lnTo>
                    <a:pt x="2574093" y="722058"/>
                  </a:lnTo>
                  <a:lnTo>
                    <a:pt x="2549580" y="682460"/>
                  </a:lnTo>
                  <a:lnTo>
                    <a:pt x="2524307" y="643756"/>
                  </a:lnTo>
                  <a:lnTo>
                    <a:pt x="2498291" y="605969"/>
                  </a:lnTo>
                  <a:lnTo>
                    <a:pt x="2471547" y="569118"/>
                  </a:lnTo>
                  <a:lnTo>
                    <a:pt x="2444089" y="533225"/>
                  </a:lnTo>
                  <a:lnTo>
                    <a:pt x="2415934" y="498308"/>
                  </a:lnTo>
                  <a:lnTo>
                    <a:pt x="2387096" y="464390"/>
                  </a:lnTo>
                  <a:lnTo>
                    <a:pt x="2357591" y="431491"/>
                  </a:lnTo>
                  <a:lnTo>
                    <a:pt x="2327434" y="399630"/>
                  </a:lnTo>
                  <a:lnTo>
                    <a:pt x="2296640" y="368829"/>
                  </a:lnTo>
                  <a:lnTo>
                    <a:pt x="2265225" y="339108"/>
                  </a:lnTo>
                  <a:lnTo>
                    <a:pt x="2233203" y="310488"/>
                  </a:lnTo>
                  <a:lnTo>
                    <a:pt x="2200591" y="282988"/>
                  </a:lnTo>
                  <a:lnTo>
                    <a:pt x="2167404" y="256631"/>
                  </a:lnTo>
                  <a:lnTo>
                    <a:pt x="2133656" y="231435"/>
                  </a:lnTo>
                  <a:lnTo>
                    <a:pt x="2099363" y="207422"/>
                  </a:lnTo>
                  <a:lnTo>
                    <a:pt x="2064540" y="184612"/>
                  </a:lnTo>
                  <a:lnTo>
                    <a:pt x="2029203" y="163025"/>
                  </a:lnTo>
                  <a:lnTo>
                    <a:pt x="1993367" y="142683"/>
                  </a:lnTo>
                  <a:lnTo>
                    <a:pt x="1957046" y="123605"/>
                  </a:lnTo>
                  <a:lnTo>
                    <a:pt x="1920257" y="105812"/>
                  </a:lnTo>
                  <a:lnTo>
                    <a:pt x="1883015" y="89325"/>
                  </a:lnTo>
                  <a:lnTo>
                    <a:pt x="1845335" y="74164"/>
                  </a:lnTo>
                  <a:lnTo>
                    <a:pt x="1807232" y="60350"/>
                  </a:lnTo>
                  <a:lnTo>
                    <a:pt x="1768721" y="47902"/>
                  </a:lnTo>
                  <a:lnTo>
                    <a:pt x="1729818" y="36842"/>
                  </a:lnTo>
                  <a:lnTo>
                    <a:pt x="1690539" y="27191"/>
                  </a:lnTo>
                  <a:lnTo>
                    <a:pt x="1650897" y="18968"/>
                  </a:lnTo>
                  <a:lnTo>
                    <a:pt x="1610909" y="12194"/>
                  </a:lnTo>
                  <a:lnTo>
                    <a:pt x="1570590" y="6890"/>
                  </a:lnTo>
                  <a:lnTo>
                    <a:pt x="1529956" y="3075"/>
                  </a:lnTo>
                  <a:lnTo>
                    <a:pt x="1489020" y="77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2667000"/>
              <a:ext cx="2895600" cy="3886200"/>
            </a:xfrm>
            <a:custGeom>
              <a:avLst/>
              <a:gdLst/>
              <a:ahLst/>
              <a:cxnLst/>
              <a:rect l="l" t="t" r="r" b="b"/>
              <a:pathLst>
                <a:path w="2895600" h="3886200">
                  <a:moveTo>
                    <a:pt x="0" y="1943100"/>
                  </a:moveTo>
                  <a:lnTo>
                    <a:pt x="575" y="1887776"/>
                  </a:lnTo>
                  <a:lnTo>
                    <a:pt x="2291" y="1832836"/>
                  </a:lnTo>
                  <a:lnTo>
                    <a:pt x="5133" y="1778299"/>
                  </a:lnTo>
                  <a:lnTo>
                    <a:pt x="9086" y="1724187"/>
                  </a:lnTo>
                  <a:lnTo>
                    <a:pt x="14133" y="1670518"/>
                  </a:lnTo>
                  <a:lnTo>
                    <a:pt x="20260" y="1617315"/>
                  </a:lnTo>
                  <a:lnTo>
                    <a:pt x="27451" y="1564597"/>
                  </a:lnTo>
                  <a:lnTo>
                    <a:pt x="35692" y="1512385"/>
                  </a:lnTo>
                  <a:lnTo>
                    <a:pt x="44967" y="1460699"/>
                  </a:lnTo>
                  <a:lnTo>
                    <a:pt x="55260" y="1409560"/>
                  </a:lnTo>
                  <a:lnTo>
                    <a:pt x="66557" y="1358989"/>
                  </a:lnTo>
                  <a:lnTo>
                    <a:pt x="78841" y="1309006"/>
                  </a:lnTo>
                  <a:lnTo>
                    <a:pt x="92099" y="1259631"/>
                  </a:lnTo>
                  <a:lnTo>
                    <a:pt x="106314" y="1210886"/>
                  </a:lnTo>
                  <a:lnTo>
                    <a:pt x="121471" y="1162789"/>
                  </a:lnTo>
                  <a:lnTo>
                    <a:pt x="137555" y="1115363"/>
                  </a:lnTo>
                  <a:lnTo>
                    <a:pt x="154551" y="1068627"/>
                  </a:lnTo>
                  <a:lnTo>
                    <a:pt x="172444" y="1022602"/>
                  </a:lnTo>
                  <a:lnTo>
                    <a:pt x="191217" y="977309"/>
                  </a:lnTo>
                  <a:lnTo>
                    <a:pt x="210856" y="932768"/>
                  </a:lnTo>
                  <a:lnTo>
                    <a:pt x="231346" y="888999"/>
                  </a:lnTo>
                  <a:lnTo>
                    <a:pt x="252671" y="846023"/>
                  </a:lnTo>
                  <a:lnTo>
                    <a:pt x="274817" y="803861"/>
                  </a:lnTo>
                  <a:lnTo>
                    <a:pt x="297766" y="762532"/>
                  </a:lnTo>
                  <a:lnTo>
                    <a:pt x="321506" y="722058"/>
                  </a:lnTo>
                  <a:lnTo>
                    <a:pt x="346019" y="682460"/>
                  </a:lnTo>
                  <a:lnTo>
                    <a:pt x="371292" y="643756"/>
                  </a:lnTo>
                  <a:lnTo>
                    <a:pt x="397308" y="605969"/>
                  </a:lnTo>
                  <a:lnTo>
                    <a:pt x="424052" y="569118"/>
                  </a:lnTo>
                  <a:lnTo>
                    <a:pt x="451510" y="533225"/>
                  </a:lnTo>
                  <a:lnTo>
                    <a:pt x="479665" y="498308"/>
                  </a:lnTo>
                  <a:lnTo>
                    <a:pt x="508503" y="464390"/>
                  </a:lnTo>
                  <a:lnTo>
                    <a:pt x="538008" y="431491"/>
                  </a:lnTo>
                  <a:lnTo>
                    <a:pt x="568165" y="399630"/>
                  </a:lnTo>
                  <a:lnTo>
                    <a:pt x="598959" y="368829"/>
                  </a:lnTo>
                  <a:lnTo>
                    <a:pt x="630374" y="339108"/>
                  </a:lnTo>
                  <a:lnTo>
                    <a:pt x="662396" y="310488"/>
                  </a:lnTo>
                  <a:lnTo>
                    <a:pt x="695008" y="282988"/>
                  </a:lnTo>
                  <a:lnTo>
                    <a:pt x="728195" y="256631"/>
                  </a:lnTo>
                  <a:lnTo>
                    <a:pt x="761943" y="231435"/>
                  </a:lnTo>
                  <a:lnTo>
                    <a:pt x="796236" y="207422"/>
                  </a:lnTo>
                  <a:lnTo>
                    <a:pt x="831059" y="184612"/>
                  </a:lnTo>
                  <a:lnTo>
                    <a:pt x="866396" y="163025"/>
                  </a:lnTo>
                  <a:lnTo>
                    <a:pt x="902232" y="142683"/>
                  </a:lnTo>
                  <a:lnTo>
                    <a:pt x="938553" y="123605"/>
                  </a:lnTo>
                  <a:lnTo>
                    <a:pt x="975342" y="105812"/>
                  </a:lnTo>
                  <a:lnTo>
                    <a:pt x="1012584" y="89325"/>
                  </a:lnTo>
                  <a:lnTo>
                    <a:pt x="1050264" y="74164"/>
                  </a:lnTo>
                  <a:lnTo>
                    <a:pt x="1088367" y="60350"/>
                  </a:lnTo>
                  <a:lnTo>
                    <a:pt x="1126878" y="47902"/>
                  </a:lnTo>
                  <a:lnTo>
                    <a:pt x="1165781" y="36842"/>
                  </a:lnTo>
                  <a:lnTo>
                    <a:pt x="1205060" y="27191"/>
                  </a:lnTo>
                  <a:lnTo>
                    <a:pt x="1244702" y="18968"/>
                  </a:lnTo>
                  <a:lnTo>
                    <a:pt x="1284690" y="12194"/>
                  </a:lnTo>
                  <a:lnTo>
                    <a:pt x="1325009" y="6890"/>
                  </a:lnTo>
                  <a:lnTo>
                    <a:pt x="1365643" y="3075"/>
                  </a:lnTo>
                  <a:lnTo>
                    <a:pt x="1406579" y="772"/>
                  </a:lnTo>
                  <a:lnTo>
                    <a:pt x="1447800" y="0"/>
                  </a:lnTo>
                  <a:lnTo>
                    <a:pt x="1489020" y="772"/>
                  </a:lnTo>
                  <a:lnTo>
                    <a:pt x="1529956" y="3075"/>
                  </a:lnTo>
                  <a:lnTo>
                    <a:pt x="1570590" y="6890"/>
                  </a:lnTo>
                  <a:lnTo>
                    <a:pt x="1610909" y="12194"/>
                  </a:lnTo>
                  <a:lnTo>
                    <a:pt x="1650897" y="18968"/>
                  </a:lnTo>
                  <a:lnTo>
                    <a:pt x="1690539" y="27191"/>
                  </a:lnTo>
                  <a:lnTo>
                    <a:pt x="1729818" y="36842"/>
                  </a:lnTo>
                  <a:lnTo>
                    <a:pt x="1768721" y="47902"/>
                  </a:lnTo>
                  <a:lnTo>
                    <a:pt x="1807232" y="60350"/>
                  </a:lnTo>
                  <a:lnTo>
                    <a:pt x="1845335" y="74164"/>
                  </a:lnTo>
                  <a:lnTo>
                    <a:pt x="1883015" y="89325"/>
                  </a:lnTo>
                  <a:lnTo>
                    <a:pt x="1920257" y="105812"/>
                  </a:lnTo>
                  <a:lnTo>
                    <a:pt x="1957046" y="123605"/>
                  </a:lnTo>
                  <a:lnTo>
                    <a:pt x="1993367" y="142683"/>
                  </a:lnTo>
                  <a:lnTo>
                    <a:pt x="2029203" y="163025"/>
                  </a:lnTo>
                  <a:lnTo>
                    <a:pt x="2064540" y="184612"/>
                  </a:lnTo>
                  <a:lnTo>
                    <a:pt x="2099363" y="207422"/>
                  </a:lnTo>
                  <a:lnTo>
                    <a:pt x="2133656" y="231435"/>
                  </a:lnTo>
                  <a:lnTo>
                    <a:pt x="2167404" y="256631"/>
                  </a:lnTo>
                  <a:lnTo>
                    <a:pt x="2200591" y="282988"/>
                  </a:lnTo>
                  <a:lnTo>
                    <a:pt x="2233203" y="310488"/>
                  </a:lnTo>
                  <a:lnTo>
                    <a:pt x="2265225" y="339108"/>
                  </a:lnTo>
                  <a:lnTo>
                    <a:pt x="2296640" y="368829"/>
                  </a:lnTo>
                  <a:lnTo>
                    <a:pt x="2327434" y="399630"/>
                  </a:lnTo>
                  <a:lnTo>
                    <a:pt x="2357591" y="431491"/>
                  </a:lnTo>
                  <a:lnTo>
                    <a:pt x="2387096" y="464390"/>
                  </a:lnTo>
                  <a:lnTo>
                    <a:pt x="2415934" y="498308"/>
                  </a:lnTo>
                  <a:lnTo>
                    <a:pt x="2444089" y="533225"/>
                  </a:lnTo>
                  <a:lnTo>
                    <a:pt x="2471547" y="569118"/>
                  </a:lnTo>
                  <a:lnTo>
                    <a:pt x="2498291" y="605969"/>
                  </a:lnTo>
                  <a:lnTo>
                    <a:pt x="2524307" y="643756"/>
                  </a:lnTo>
                  <a:lnTo>
                    <a:pt x="2549580" y="682460"/>
                  </a:lnTo>
                  <a:lnTo>
                    <a:pt x="2574093" y="722058"/>
                  </a:lnTo>
                  <a:lnTo>
                    <a:pt x="2597833" y="762532"/>
                  </a:lnTo>
                  <a:lnTo>
                    <a:pt x="2620782" y="803861"/>
                  </a:lnTo>
                  <a:lnTo>
                    <a:pt x="2642928" y="846023"/>
                  </a:lnTo>
                  <a:lnTo>
                    <a:pt x="2664253" y="888999"/>
                  </a:lnTo>
                  <a:lnTo>
                    <a:pt x="2684743" y="932768"/>
                  </a:lnTo>
                  <a:lnTo>
                    <a:pt x="2704382" y="977309"/>
                  </a:lnTo>
                  <a:lnTo>
                    <a:pt x="2723155" y="1022602"/>
                  </a:lnTo>
                  <a:lnTo>
                    <a:pt x="2741048" y="1068627"/>
                  </a:lnTo>
                  <a:lnTo>
                    <a:pt x="2758044" y="1115363"/>
                  </a:lnTo>
                  <a:lnTo>
                    <a:pt x="2774128" y="1162789"/>
                  </a:lnTo>
                  <a:lnTo>
                    <a:pt x="2789285" y="1210886"/>
                  </a:lnTo>
                  <a:lnTo>
                    <a:pt x="2803500" y="1259631"/>
                  </a:lnTo>
                  <a:lnTo>
                    <a:pt x="2816758" y="1309006"/>
                  </a:lnTo>
                  <a:lnTo>
                    <a:pt x="2829042" y="1358989"/>
                  </a:lnTo>
                  <a:lnTo>
                    <a:pt x="2840339" y="1409560"/>
                  </a:lnTo>
                  <a:lnTo>
                    <a:pt x="2850632" y="1460699"/>
                  </a:lnTo>
                  <a:lnTo>
                    <a:pt x="2859907" y="1512385"/>
                  </a:lnTo>
                  <a:lnTo>
                    <a:pt x="2868148" y="1564597"/>
                  </a:lnTo>
                  <a:lnTo>
                    <a:pt x="2875339" y="1617315"/>
                  </a:lnTo>
                  <a:lnTo>
                    <a:pt x="2881466" y="1670518"/>
                  </a:lnTo>
                  <a:lnTo>
                    <a:pt x="2886513" y="1724187"/>
                  </a:lnTo>
                  <a:lnTo>
                    <a:pt x="2890466" y="1778299"/>
                  </a:lnTo>
                  <a:lnTo>
                    <a:pt x="2893308" y="1832836"/>
                  </a:lnTo>
                  <a:lnTo>
                    <a:pt x="2895024" y="1887776"/>
                  </a:lnTo>
                  <a:lnTo>
                    <a:pt x="2895600" y="1943100"/>
                  </a:lnTo>
                  <a:lnTo>
                    <a:pt x="2895024" y="1998423"/>
                  </a:lnTo>
                  <a:lnTo>
                    <a:pt x="2893308" y="2053363"/>
                  </a:lnTo>
                  <a:lnTo>
                    <a:pt x="2890466" y="2107900"/>
                  </a:lnTo>
                  <a:lnTo>
                    <a:pt x="2886513" y="2162012"/>
                  </a:lnTo>
                  <a:lnTo>
                    <a:pt x="2881466" y="2215681"/>
                  </a:lnTo>
                  <a:lnTo>
                    <a:pt x="2875339" y="2268884"/>
                  </a:lnTo>
                  <a:lnTo>
                    <a:pt x="2868148" y="2321602"/>
                  </a:lnTo>
                  <a:lnTo>
                    <a:pt x="2859907" y="2373814"/>
                  </a:lnTo>
                  <a:lnTo>
                    <a:pt x="2850632" y="2425500"/>
                  </a:lnTo>
                  <a:lnTo>
                    <a:pt x="2840339" y="2476639"/>
                  </a:lnTo>
                  <a:lnTo>
                    <a:pt x="2829042" y="2527210"/>
                  </a:lnTo>
                  <a:lnTo>
                    <a:pt x="2816758" y="2577193"/>
                  </a:lnTo>
                  <a:lnTo>
                    <a:pt x="2803500" y="2626568"/>
                  </a:lnTo>
                  <a:lnTo>
                    <a:pt x="2789285" y="2675313"/>
                  </a:lnTo>
                  <a:lnTo>
                    <a:pt x="2774128" y="2723410"/>
                  </a:lnTo>
                  <a:lnTo>
                    <a:pt x="2758044" y="2770836"/>
                  </a:lnTo>
                  <a:lnTo>
                    <a:pt x="2741048" y="2817572"/>
                  </a:lnTo>
                  <a:lnTo>
                    <a:pt x="2723155" y="2863597"/>
                  </a:lnTo>
                  <a:lnTo>
                    <a:pt x="2704382" y="2908890"/>
                  </a:lnTo>
                  <a:lnTo>
                    <a:pt x="2684743" y="2953431"/>
                  </a:lnTo>
                  <a:lnTo>
                    <a:pt x="2664253" y="2997200"/>
                  </a:lnTo>
                  <a:lnTo>
                    <a:pt x="2642928" y="3040176"/>
                  </a:lnTo>
                  <a:lnTo>
                    <a:pt x="2620782" y="3082338"/>
                  </a:lnTo>
                  <a:lnTo>
                    <a:pt x="2597833" y="3123667"/>
                  </a:lnTo>
                  <a:lnTo>
                    <a:pt x="2574093" y="3164141"/>
                  </a:lnTo>
                  <a:lnTo>
                    <a:pt x="2549580" y="3203739"/>
                  </a:lnTo>
                  <a:lnTo>
                    <a:pt x="2524307" y="3242443"/>
                  </a:lnTo>
                  <a:lnTo>
                    <a:pt x="2498291" y="3280230"/>
                  </a:lnTo>
                  <a:lnTo>
                    <a:pt x="2471547" y="3317081"/>
                  </a:lnTo>
                  <a:lnTo>
                    <a:pt x="2444089" y="3352974"/>
                  </a:lnTo>
                  <a:lnTo>
                    <a:pt x="2415934" y="3387891"/>
                  </a:lnTo>
                  <a:lnTo>
                    <a:pt x="2387096" y="3421809"/>
                  </a:lnTo>
                  <a:lnTo>
                    <a:pt x="2357591" y="3454708"/>
                  </a:lnTo>
                  <a:lnTo>
                    <a:pt x="2327434" y="3486569"/>
                  </a:lnTo>
                  <a:lnTo>
                    <a:pt x="2296640" y="3517370"/>
                  </a:lnTo>
                  <a:lnTo>
                    <a:pt x="2265225" y="3547091"/>
                  </a:lnTo>
                  <a:lnTo>
                    <a:pt x="2233203" y="3575711"/>
                  </a:lnTo>
                  <a:lnTo>
                    <a:pt x="2200591" y="3603211"/>
                  </a:lnTo>
                  <a:lnTo>
                    <a:pt x="2167404" y="3629568"/>
                  </a:lnTo>
                  <a:lnTo>
                    <a:pt x="2133656" y="3654764"/>
                  </a:lnTo>
                  <a:lnTo>
                    <a:pt x="2099363" y="3678777"/>
                  </a:lnTo>
                  <a:lnTo>
                    <a:pt x="2064540" y="3701587"/>
                  </a:lnTo>
                  <a:lnTo>
                    <a:pt x="2029203" y="3723174"/>
                  </a:lnTo>
                  <a:lnTo>
                    <a:pt x="1993367" y="3743516"/>
                  </a:lnTo>
                  <a:lnTo>
                    <a:pt x="1957046" y="3762594"/>
                  </a:lnTo>
                  <a:lnTo>
                    <a:pt x="1920257" y="3780387"/>
                  </a:lnTo>
                  <a:lnTo>
                    <a:pt x="1883015" y="3796874"/>
                  </a:lnTo>
                  <a:lnTo>
                    <a:pt x="1845335" y="3812035"/>
                  </a:lnTo>
                  <a:lnTo>
                    <a:pt x="1807232" y="3825849"/>
                  </a:lnTo>
                  <a:lnTo>
                    <a:pt x="1768721" y="3838297"/>
                  </a:lnTo>
                  <a:lnTo>
                    <a:pt x="1729818" y="3849357"/>
                  </a:lnTo>
                  <a:lnTo>
                    <a:pt x="1690539" y="3859008"/>
                  </a:lnTo>
                  <a:lnTo>
                    <a:pt x="1650897" y="3867231"/>
                  </a:lnTo>
                  <a:lnTo>
                    <a:pt x="1610909" y="3874005"/>
                  </a:lnTo>
                  <a:lnTo>
                    <a:pt x="1570590" y="3879309"/>
                  </a:lnTo>
                  <a:lnTo>
                    <a:pt x="1529956" y="3883124"/>
                  </a:lnTo>
                  <a:lnTo>
                    <a:pt x="1489020" y="3885427"/>
                  </a:lnTo>
                  <a:lnTo>
                    <a:pt x="1447800" y="3886200"/>
                  </a:lnTo>
                  <a:lnTo>
                    <a:pt x="1406579" y="3885427"/>
                  </a:lnTo>
                  <a:lnTo>
                    <a:pt x="1365643" y="3883124"/>
                  </a:lnTo>
                  <a:lnTo>
                    <a:pt x="1325009" y="3879309"/>
                  </a:lnTo>
                  <a:lnTo>
                    <a:pt x="1284690" y="3874005"/>
                  </a:lnTo>
                  <a:lnTo>
                    <a:pt x="1244702" y="3867231"/>
                  </a:lnTo>
                  <a:lnTo>
                    <a:pt x="1205060" y="3859008"/>
                  </a:lnTo>
                  <a:lnTo>
                    <a:pt x="1165781" y="3849357"/>
                  </a:lnTo>
                  <a:lnTo>
                    <a:pt x="1126878" y="3838297"/>
                  </a:lnTo>
                  <a:lnTo>
                    <a:pt x="1088367" y="3825849"/>
                  </a:lnTo>
                  <a:lnTo>
                    <a:pt x="1050264" y="3812035"/>
                  </a:lnTo>
                  <a:lnTo>
                    <a:pt x="1012584" y="3796874"/>
                  </a:lnTo>
                  <a:lnTo>
                    <a:pt x="975342" y="3780387"/>
                  </a:lnTo>
                  <a:lnTo>
                    <a:pt x="938553" y="3762594"/>
                  </a:lnTo>
                  <a:lnTo>
                    <a:pt x="902232" y="3743516"/>
                  </a:lnTo>
                  <a:lnTo>
                    <a:pt x="866396" y="3723174"/>
                  </a:lnTo>
                  <a:lnTo>
                    <a:pt x="831059" y="3701587"/>
                  </a:lnTo>
                  <a:lnTo>
                    <a:pt x="796236" y="3678777"/>
                  </a:lnTo>
                  <a:lnTo>
                    <a:pt x="761943" y="3654764"/>
                  </a:lnTo>
                  <a:lnTo>
                    <a:pt x="728195" y="3629568"/>
                  </a:lnTo>
                  <a:lnTo>
                    <a:pt x="695008" y="3603211"/>
                  </a:lnTo>
                  <a:lnTo>
                    <a:pt x="662396" y="3575711"/>
                  </a:lnTo>
                  <a:lnTo>
                    <a:pt x="630374" y="3547091"/>
                  </a:lnTo>
                  <a:lnTo>
                    <a:pt x="598959" y="3517370"/>
                  </a:lnTo>
                  <a:lnTo>
                    <a:pt x="568165" y="3486569"/>
                  </a:lnTo>
                  <a:lnTo>
                    <a:pt x="538008" y="3454708"/>
                  </a:lnTo>
                  <a:lnTo>
                    <a:pt x="508503" y="3421809"/>
                  </a:lnTo>
                  <a:lnTo>
                    <a:pt x="479665" y="3387891"/>
                  </a:lnTo>
                  <a:lnTo>
                    <a:pt x="451510" y="3352974"/>
                  </a:lnTo>
                  <a:lnTo>
                    <a:pt x="424052" y="3317081"/>
                  </a:lnTo>
                  <a:lnTo>
                    <a:pt x="397308" y="3280230"/>
                  </a:lnTo>
                  <a:lnTo>
                    <a:pt x="371292" y="3242443"/>
                  </a:lnTo>
                  <a:lnTo>
                    <a:pt x="346019" y="3203739"/>
                  </a:lnTo>
                  <a:lnTo>
                    <a:pt x="321506" y="3164141"/>
                  </a:lnTo>
                  <a:lnTo>
                    <a:pt x="297766" y="3123667"/>
                  </a:lnTo>
                  <a:lnTo>
                    <a:pt x="274817" y="3082338"/>
                  </a:lnTo>
                  <a:lnTo>
                    <a:pt x="252671" y="3040176"/>
                  </a:lnTo>
                  <a:lnTo>
                    <a:pt x="231346" y="2997200"/>
                  </a:lnTo>
                  <a:lnTo>
                    <a:pt x="210856" y="2953431"/>
                  </a:lnTo>
                  <a:lnTo>
                    <a:pt x="191217" y="2908890"/>
                  </a:lnTo>
                  <a:lnTo>
                    <a:pt x="172444" y="2863597"/>
                  </a:lnTo>
                  <a:lnTo>
                    <a:pt x="154551" y="2817572"/>
                  </a:lnTo>
                  <a:lnTo>
                    <a:pt x="137555" y="2770836"/>
                  </a:lnTo>
                  <a:lnTo>
                    <a:pt x="121471" y="2723410"/>
                  </a:lnTo>
                  <a:lnTo>
                    <a:pt x="106314" y="2675313"/>
                  </a:lnTo>
                  <a:lnTo>
                    <a:pt x="92099" y="2626568"/>
                  </a:lnTo>
                  <a:lnTo>
                    <a:pt x="78841" y="2577193"/>
                  </a:lnTo>
                  <a:lnTo>
                    <a:pt x="66557" y="2527210"/>
                  </a:lnTo>
                  <a:lnTo>
                    <a:pt x="55260" y="2476639"/>
                  </a:lnTo>
                  <a:lnTo>
                    <a:pt x="44967" y="2425500"/>
                  </a:lnTo>
                  <a:lnTo>
                    <a:pt x="35692" y="2373814"/>
                  </a:lnTo>
                  <a:lnTo>
                    <a:pt x="27451" y="2321602"/>
                  </a:lnTo>
                  <a:lnTo>
                    <a:pt x="20260" y="2268884"/>
                  </a:lnTo>
                  <a:lnTo>
                    <a:pt x="14133" y="2215681"/>
                  </a:lnTo>
                  <a:lnTo>
                    <a:pt x="9086" y="2162012"/>
                  </a:lnTo>
                  <a:lnTo>
                    <a:pt x="5133" y="2107900"/>
                  </a:lnTo>
                  <a:lnTo>
                    <a:pt x="2291" y="2053363"/>
                  </a:lnTo>
                  <a:lnTo>
                    <a:pt x="575" y="1998423"/>
                  </a:lnTo>
                  <a:lnTo>
                    <a:pt x="0" y="19431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#2</a:t>
            </a:r>
            <a:endParaRPr sz="3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78500" y="3187700"/>
          <a:ext cx="14478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name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Rashid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28575">
                      <a:solidFill>
                        <a:srgbClr val="BA6025"/>
                      </a:solidFill>
                      <a:prstDash val="solid"/>
                    </a:lnT>
                    <a:lnB w="381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30" dirty="0">
                          <a:latin typeface="Cambria"/>
                          <a:cs typeface="Cambria"/>
                        </a:rPr>
                        <a:t>id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1000500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38100">
                      <a:solidFill>
                        <a:srgbClr val="FF6903"/>
                      </a:solidFill>
                      <a:prstDash val="solid"/>
                    </a:lnT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40" dirty="0">
                          <a:latin typeface="Cambria"/>
                          <a:cs typeface="Cambria"/>
                        </a:rPr>
                        <a:t>balance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1000.0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BA6025"/>
                      </a:solidFill>
                      <a:prstDash val="solid"/>
                    </a:lnL>
                    <a:lnR w="28575">
                      <a:solidFill>
                        <a:srgbClr val="BA6025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  <a:lnB w="28575">
                      <a:solidFill>
                        <a:srgbClr val="BA60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38400" y="43434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400" spc="65" dirty="0">
                <a:latin typeface="Cambria"/>
                <a:cs typeface="Cambria"/>
              </a:rPr>
              <a:t>null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4373117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400" y="5410200"/>
            <a:ext cx="1143000" cy="30480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50"/>
              </a:spcBef>
            </a:pPr>
            <a:r>
              <a:rPr sz="1400" spc="30" dirty="0">
                <a:latin typeface="Cambria"/>
                <a:cs typeface="Cambria"/>
              </a:rPr>
              <a:t>reference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4" y="5439867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accountK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80765" y="5245100"/>
            <a:ext cx="3670935" cy="939800"/>
            <a:chOff x="3580765" y="5245100"/>
            <a:chExt cx="3670935" cy="939800"/>
          </a:xfrm>
        </p:grpSpPr>
        <p:sp>
          <p:nvSpPr>
            <p:cNvPr id="14" name="object 14"/>
            <p:cNvSpPr/>
            <p:nvPr/>
          </p:nvSpPr>
          <p:spPr>
            <a:xfrm>
              <a:off x="3580765" y="5290819"/>
              <a:ext cx="2439035" cy="278130"/>
            </a:xfrm>
            <a:custGeom>
              <a:avLst/>
              <a:gdLst/>
              <a:ahLst/>
              <a:cxnLst/>
              <a:rect l="l" t="t" r="r" b="b"/>
              <a:pathLst>
                <a:path w="2439035" h="278129">
                  <a:moveTo>
                    <a:pt x="2402340" y="40186"/>
                  </a:moveTo>
                  <a:lnTo>
                    <a:pt x="0" y="265429"/>
                  </a:lnTo>
                  <a:lnTo>
                    <a:pt x="1270" y="278129"/>
                  </a:lnTo>
                  <a:lnTo>
                    <a:pt x="2403768" y="52860"/>
                  </a:lnTo>
                  <a:lnTo>
                    <a:pt x="2413933" y="45578"/>
                  </a:lnTo>
                  <a:lnTo>
                    <a:pt x="2402340" y="40186"/>
                  </a:lnTo>
                  <a:close/>
                </a:path>
                <a:path w="2439035" h="278129">
                  <a:moveTo>
                    <a:pt x="2427829" y="37972"/>
                  </a:moveTo>
                  <a:lnTo>
                    <a:pt x="2425954" y="37972"/>
                  </a:lnTo>
                  <a:lnTo>
                    <a:pt x="2427097" y="50672"/>
                  </a:lnTo>
                  <a:lnTo>
                    <a:pt x="2403768" y="52860"/>
                  </a:lnTo>
                  <a:lnTo>
                    <a:pt x="2351151" y="90550"/>
                  </a:lnTo>
                  <a:lnTo>
                    <a:pt x="2348230" y="92582"/>
                  </a:lnTo>
                  <a:lnTo>
                    <a:pt x="2347595" y="96519"/>
                  </a:lnTo>
                  <a:lnTo>
                    <a:pt x="2349627" y="99440"/>
                  </a:lnTo>
                  <a:lnTo>
                    <a:pt x="2351659" y="102234"/>
                  </a:lnTo>
                  <a:lnTo>
                    <a:pt x="2355596" y="102869"/>
                  </a:lnTo>
                  <a:lnTo>
                    <a:pt x="2358517" y="100837"/>
                  </a:lnTo>
                  <a:lnTo>
                    <a:pt x="2439035" y="43179"/>
                  </a:lnTo>
                  <a:lnTo>
                    <a:pt x="2427829" y="37972"/>
                  </a:lnTo>
                  <a:close/>
                </a:path>
                <a:path w="2439035" h="278129">
                  <a:moveTo>
                    <a:pt x="2413933" y="45578"/>
                  </a:moveTo>
                  <a:lnTo>
                    <a:pt x="2403768" y="52860"/>
                  </a:lnTo>
                  <a:lnTo>
                    <a:pt x="2427097" y="50672"/>
                  </a:lnTo>
                  <a:lnTo>
                    <a:pt x="2427051" y="50164"/>
                  </a:lnTo>
                  <a:lnTo>
                    <a:pt x="2423795" y="50164"/>
                  </a:lnTo>
                  <a:lnTo>
                    <a:pt x="2413933" y="45578"/>
                  </a:lnTo>
                  <a:close/>
                </a:path>
                <a:path w="2439035" h="278129">
                  <a:moveTo>
                    <a:pt x="2422779" y="39242"/>
                  </a:moveTo>
                  <a:lnTo>
                    <a:pt x="2413933" y="45578"/>
                  </a:lnTo>
                  <a:lnTo>
                    <a:pt x="2423795" y="50164"/>
                  </a:lnTo>
                  <a:lnTo>
                    <a:pt x="2422779" y="39242"/>
                  </a:lnTo>
                  <a:close/>
                </a:path>
                <a:path w="2439035" h="278129">
                  <a:moveTo>
                    <a:pt x="2426068" y="39242"/>
                  </a:moveTo>
                  <a:lnTo>
                    <a:pt x="2422779" y="39242"/>
                  </a:lnTo>
                  <a:lnTo>
                    <a:pt x="2423795" y="50164"/>
                  </a:lnTo>
                  <a:lnTo>
                    <a:pt x="2427051" y="50164"/>
                  </a:lnTo>
                  <a:lnTo>
                    <a:pt x="2426068" y="39242"/>
                  </a:lnTo>
                  <a:close/>
                </a:path>
                <a:path w="2439035" h="278129">
                  <a:moveTo>
                    <a:pt x="2425954" y="37972"/>
                  </a:moveTo>
                  <a:lnTo>
                    <a:pt x="2402340" y="40186"/>
                  </a:lnTo>
                  <a:lnTo>
                    <a:pt x="2413933" y="45578"/>
                  </a:lnTo>
                  <a:lnTo>
                    <a:pt x="2422779" y="39242"/>
                  </a:lnTo>
                  <a:lnTo>
                    <a:pt x="2426068" y="39242"/>
                  </a:lnTo>
                  <a:lnTo>
                    <a:pt x="2425954" y="37972"/>
                  </a:lnTo>
                  <a:close/>
                </a:path>
                <a:path w="2439035" h="278129">
                  <a:moveTo>
                    <a:pt x="2345944" y="0"/>
                  </a:moveTo>
                  <a:lnTo>
                    <a:pt x="2342261" y="1396"/>
                  </a:lnTo>
                  <a:lnTo>
                    <a:pt x="2339213" y="7746"/>
                  </a:lnTo>
                  <a:lnTo>
                    <a:pt x="2340610" y="11429"/>
                  </a:lnTo>
                  <a:lnTo>
                    <a:pt x="2343785" y="12953"/>
                  </a:lnTo>
                  <a:lnTo>
                    <a:pt x="2402340" y="40186"/>
                  </a:lnTo>
                  <a:lnTo>
                    <a:pt x="2425954" y="37972"/>
                  </a:lnTo>
                  <a:lnTo>
                    <a:pt x="2427829" y="37972"/>
                  </a:lnTo>
                  <a:lnTo>
                    <a:pt x="2349119" y="1396"/>
                  </a:lnTo>
                  <a:lnTo>
                    <a:pt x="2345944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1200" y="52578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914400"/>
                  </a:moveTo>
                  <a:lnTo>
                    <a:pt x="1447800" y="914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03900" y="5350002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name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Kashem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900" y="5609335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Cambria"/>
                <a:cs typeface="Cambria"/>
              </a:rPr>
              <a:t>id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1000501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3900" y="5868416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Cambria"/>
                <a:cs typeface="Cambria"/>
              </a:rPr>
              <a:t>balance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10000.0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1200" y="5584825"/>
            <a:ext cx="1447800" cy="282575"/>
          </a:xfrm>
          <a:custGeom>
            <a:avLst/>
            <a:gdLst/>
            <a:ahLst/>
            <a:cxnLst/>
            <a:rect l="l" t="t" r="r" b="b"/>
            <a:pathLst>
              <a:path w="1447800" h="282575">
                <a:moveTo>
                  <a:pt x="0" y="0"/>
                </a:moveTo>
                <a:lnTo>
                  <a:pt x="1447800" y="0"/>
                </a:lnTo>
              </a:path>
              <a:path w="1447800" h="282575">
                <a:moveTo>
                  <a:pt x="0" y="282575"/>
                </a:moveTo>
                <a:lnTo>
                  <a:pt x="1447800" y="282575"/>
                </a:lnTo>
              </a:path>
            </a:pathLst>
          </a:custGeom>
          <a:ln w="12700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5735">
              <a:lnSpc>
                <a:spcPct val="100000"/>
              </a:lnSpc>
              <a:spcBef>
                <a:spcPts val="105"/>
              </a:spcBef>
            </a:pP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6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</a:t>
            </a:r>
            <a:r>
              <a:rPr b="0" spc="85" dirty="0">
                <a:latin typeface="Cambria"/>
                <a:cs typeface="Cambria"/>
              </a:rPr>
              <a:t>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100" dirty="0"/>
              <a:t>BankAccount(“Rashid”,</a:t>
            </a:r>
            <a:r>
              <a:rPr spc="70" dirty="0"/>
              <a:t> </a:t>
            </a:r>
            <a:r>
              <a:rPr dirty="0"/>
              <a:t>“1000500”</a:t>
            </a:r>
            <a:r>
              <a:rPr spc="60" dirty="0"/>
              <a:t> </a:t>
            </a:r>
            <a:r>
              <a:rPr spc="65" dirty="0"/>
              <a:t>,</a:t>
            </a:r>
            <a:r>
              <a:rPr spc="95" dirty="0"/>
              <a:t> </a:t>
            </a:r>
            <a:r>
              <a:rPr spc="-15" dirty="0"/>
              <a:t>1000.0); </a:t>
            </a:r>
            <a:r>
              <a:rPr spc="-10" dirty="0"/>
              <a:t> </a:t>
            </a:r>
            <a:r>
              <a:rPr b="0" spc="65" dirty="0">
                <a:latin typeface="Cambria"/>
                <a:cs typeface="Cambria"/>
              </a:rPr>
              <a:t>BankAccount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60" dirty="0">
                <a:latin typeface="Cambria"/>
                <a:cs typeface="Cambria"/>
              </a:rPr>
              <a:t>accountK</a:t>
            </a:r>
            <a:r>
              <a:rPr b="0" spc="70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spc="100" dirty="0"/>
              <a:t>new</a:t>
            </a:r>
            <a:r>
              <a:rPr spc="90" dirty="0"/>
              <a:t> </a:t>
            </a:r>
            <a:r>
              <a:rPr spc="95" dirty="0"/>
              <a:t>BankAccount((“Kashem”,</a:t>
            </a:r>
            <a:r>
              <a:rPr spc="55" dirty="0"/>
              <a:t> </a:t>
            </a:r>
            <a:r>
              <a:rPr dirty="0"/>
              <a:t>“1000501”</a:t>
            </a:r>
            <a:r>
              <a:rPr spc="70" dirty="0"/>
              <a:t> </a:t>
            </a:r>
            <a:r>
              <a:rPr spc="65" dirty="0"/>
              <a:t>,</a:t>
            </a:r>
            <a:r>
              <a:rPr spc="85" dirty="0"/>
              <a:t> </a:t>
            </a:r>
            <a:r>
              <a:rPr spc="-20" dirty="0"/>
              <a:t>10000.0); </a:t>
            </a:r>
            <a:r>
              <a:rPr spc="-295" dirty="0"/>
              <a:t> </a:t>
            </a:r>
            <a:r>
              <a:rPr b="0" spc="50" dirty="0">
                <a:latin typeface="Cambria"/>
                <a:cs typeface="Cambria"/>
              </a:rPr>
              <a:t>accountR</a:t>
            </a:r>
            <a:r>
              <a:rPr b="0" spc="55" dirty="0">
                <a:latin typeface="Cambria"/>
                <a:cs typeface="Cambria"/>
              </a:rPr>
              <a:t> </a:t>
            </a:r>
            <a:r>
              <a:rPr b="0" spc="75" dirty="0">
                <a:latin typeface="Cambria"/>
                <a:cs typeface="Cambria"/>
              </a:rPr>
              <a:t>= </a:t>
            </a:r>
            <a:r>
              <a:rPr b="0" spc="55" dirty="0">
                <a:latin typeface="Cambria"/>
                <a:cs typeface="Cambria"/>
              </a:rPr>
              <a:t>null;</a:t>
            </a:r>
          </a:p>
          <a:p>
            <a:pPr marL="12700">
              <a:lnSpc>
                <a:spcPct val="100000"/>
              </a:lnSpc>
            </a:pPr>
            <a:r>
              <a:rPr b="0" spc="-300" dirty="0">
                <a:solidFill>
                  <a:srgbClr val="FF0000"/>
                </a:solidFill>
                <a:latin typeface="Cambria"/>
                <a:cs typeface="Cambria"/>
              </a:rPr>
              <a:t>//</a:t>
            </a:r>
            <a:r>
              <a:rPr b="0" spc="-2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Rashid’s</a:t>
            </a:r>
            <a:r>
              <a:rPr b="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5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b="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0" dirty="0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b="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35" dirty="0">
                <a:solidFill>
                  <a:srgbClr val="FF0000"/>
                </a:solidFill>
                <a:latin typeface="Cambria"/>
                <a:cs typeface="Cambria"/>
              </a:rPr>
              <a:t>longer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10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30" dirty="0">
                <a:solidFill>
                  <a:srgbClr val="FF0000"/>
                </a:solidFill>
                <a:latin typeface="Cambria"/>
                <a:cs typeface="Cambria"/>
              </a:rPr>
              <a:t>accessed</a:t>
            </a:r>
            <a:r>
              <a:rPr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6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b="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40" dirty="0">
                <a:solidFill>
                  <a:srgbClr val="FF0000"/>
                </a:solidFill>
                <a:latin typeface="Cambria"/>
                <a:cs typeface="Cambria"/>
              </a:rPr>
              <a:t>eligible </a:t>
            </a:r>
            <a:r>
              <a:rPr b="0" spc="1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0" spc="50" dirty="0">
                <a:solidFill>
                  <a:srgbClr val="FF0000"/>
                </a:solidFill>
                <a:latin typeface="Cambria"/>
                <a:cs typeface="Cambria"/>
              </a:rPr>
              <a:t>garbage </a:t>
            </a:r>
            <a:r>
              <a:rPr b="0" spc="25" dirty="0">
                <a:solidFill>
                  <a:srgbClr val="FF0000"/>
                </a:solidFill>
                <a:latin typeface="Cambria"/>
                <a:cs typeface="Cambria"/>
              </a:rPr>
              <a:t>collection</a:t>
            </a: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1800" b="0" spc="-5" dirty="0">
                <a:latin typeface="Arial MT"/>
                <a:cs typeface="Arial MT"/>
              </a:rPr>
              <a:t>Heap</a:t>
            </a:r>
            <a:endParaRPr sz="1800">
              <a:latin typeface="Arial MT"/>
              <a:cs typeface="Arial MT"/>
            </a:endParaRPr>
          </a:p>
          <a:p>
            <a:pPr marL="1675130">
              <a:lnSpc>
                <a:spcPct val="100000"/>
              </a:lnSpc>
              <a:spcBef>
                <a:spcPts val="1705"/>
              </a:spcBef>
            </a:pPr>
            <a:r>
              <a:rPr sz="1800" b="0" dirty="0">
                <a:latin typeface="Arial MT"/>
                <a:cs typeface="Arial MT"/>
              </a:rPr>
              <a:t>Stack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#3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5155565" cy="465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TestMain{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main(String[]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args)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i="1" spc="45" dirty="0">
                <a:latin typeface="Cambria"/>
                <a:cs typeface="Cambria"/>
              </a:rPr>
              <a:t>updateScore(</a:t>
            </a:r>
            <a:r>
              <a:rPr sz="1600" spc="45" dirty="0">
                <a:latin typeface="Cambria"/>
                <a:cs typeface="Cambria"/>
              </a:rPr>
              <a:t>new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Test("CT1",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10)</a:t>
            </a:r>
            <a:r>
              <a:rPr sz="1600" i="1" spc="10" dirty="0">
                <a:latin typeface="Cambria"/>
                <a:cs typeface="Cambria"/>
              </a:rPr>
              <a:t>,</a:t>
            </a:r>
            <a:r>
              <a:rPr sz="1600" i="1" spc="95" dirty="0">
                <a:latin typeface="Cambria"/>
                <a:cs typeface="Cambria"/>
              </a:rPr>
              <a:t> </a:t>
            </a:r>
            <a:r>
              <a:rPr sz="1600" i="1" spc="35" dirty="0">
                <a:latin typeface="Cambria"/>
                <a:cs typeface="Cambria"/>
              </a:rPr>
              <a:t>15.0f);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722630" marR="5080" indent="-343535">
              <a:lnSpc>
                <a:spcPct val="100000"/>
              </a:lnSpc>
            </a:pP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void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updateScore(Test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test,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newScore)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test.score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newScore;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379730" marR="3145155" indent="-367665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Test{ 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String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testName;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score;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744220" marR="2687955" indent="-364490">
              <a:lnSpc>
                <a:spcPct val="100000"/>
              </a:lnSpc>
            </a:pPr>
            <a:r>
              <a:rPr sz="1600" spc="65" dirty="0">
                <a:latin typeface="Cambria"/>
                <a:cs typeface="Cambria"/>
              </a:rPr>
              <a:t>Test(String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n,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-40" dirty="0">
                <a:latin typeface="Cambria"/>
                <a:cs typeface="Cambria"/>
              </a:rPr>
              <a:t>s){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testName</a:t>
            </a:r>
            <a:r>
              <a:rPr sz="1600" spc="80" dirty="0">
                <a:latin typeface="Cambria"/>
                <a:cs typeface="Cambria"/>
              </a:rPr>
              <a:t> 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n; 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score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s;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78"/>
            <a:ext cx="39833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50" dirty="0">
                <a:latin typeface="Cambria"/>
                <a:cs typeface="Cambria"/>
              </a:rPr>
              <a:t>At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beginning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method</a:t>
            </a:r>
            <a:r>
              <a:rPr sz="2000" spc="80" dirty="0">
                <a:latin typeface="Cambria"/>
                <a:cs typeface="Cambria"/>
              </a:rPr>
              <a:t> call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74315"/>
            <a:ext cx="6908800" cy="13068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0" dirty="0">
                <a:latin typeface="Cambria"/>
                <a:cs typeface="Cambria"/>
              </a:rPr>
              <a:t>After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exiting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method.</a:t>
            </a:r>
            <a:endParaRPr sz="20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700" spc="45" dirty="0">
                <a:latin typeface="Cambria"/>
                <a:cs typeface="Cambria"/>
              </a:rPr>
              <a:t>“test”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variable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will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no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longer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be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available.</a:t>
            </a:r>
            <a:endParaRPr sz="17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45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Test</a:t>
            </a:r>
            <a:r>
              <a:rPr sz="18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sz="18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8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sz="18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Cambria"/>
                <a:cs typeface="Cambria"/>
              </a:rPr>
              <a:t>longer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Cambria"/>
                <a:cs typeface="Cambria"/>
              </a:rPr>
              <a:t>accessed</a:t>
            </a:r>
            <a:r>
              <a:rPr sz="18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8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8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Cambria"/>
                <a:cs typeface="Cambria"/>
              </a:rPr>
              <a:t>eligible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endParaRPr sz="18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800" spc="65" dirty="0">
                <a:solidFill>
                  <a:srgbClr val="FF0000"/>
                </a:solidFill>
                <a:latin typeface="Cambria"/>
                <a:cs typeface="Cambria"/>
              </a:rPr>
              <a:t>garbage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collection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6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G</a:t>
            </a:r>
            <a:r>
              <a:rPr spc="310" dirty="0"/>
              <a:t>ARBAGE</a:t>
            </a:r>
            <a:r>
              <a:rPr spc="350" dirty="0"/>
              <a:t> </a:t>
            </a:r>
            <a:r>
              <a:rPr sz="3000" spc="310" dirty="0"/>
              <a:t>C</a:t>
            </a:r>
            <a:r>
              <a:rPr spc="310" dirty="0"/>
              <a:t>OLLECTION</a:t>
            </a:r>
            <a:r>
              <a:rPr spc="305" dirty="0"/>
              <a:t> </a:t>
            </a:r>
            <a:r>
              <a:rPr sz="3000" spc="165" dirty="0"/>
              <a:t>–</a:t>
            </a:r>
            <a:r>
              <a:rPr sz="3000" spc="155" dirty="0"/>
              <a:t> </a:t>
            </a:r>
            <a:r>
              <a:rPr spc="210" dirty="0"/>
              <a:t>SCENARIO</a:t>
            </a:r>
            <a:r>
              <a:rPr sz="3000" spc="210" dirty="0"/>
              <a:t>#3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852664" y="5297804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21300" y="4711700"/>
            <a:ext cx="2463800" cy="1473200"/>
            <a:chOff x="5321300" y="4711700"/>
            <a:chExt cx="2463800" cy="1473200"/>
          </a:xfrm>
        </p:grpSpPr>
        <p:sp>
          <p:nvSpPr>
            <p:cNvPr id="7" name="object 7"/>
            <p:cNvSpPr/>
            <p:nvPr/>
          </p:nvSpPr>
          <p:spPr>
            <a:xfrm>
              <a:off x="5334000" y="4724400"/>
              <a:ext cx="2438400" cy="1447800"/>
            </a:xfrm>
            <a:custGeom>
              <a:avLst/>
              <a:gdLst/>
              <a:ahLst/>
              <a:cxnLst/>
              <a:rect l="l" t="t" r="r" b="b"/>
              <a:pathLst>
                <a:path w="2438400" h="1447800">
                  <a:moveTo>
                    <a:pt x="1219200" y="0"/>
                  </a:moveTo>
                  <a:lnTo>
                    <a:pt x="1160127" y="834"/>
                  </a:lnTo>
                  <a:lnTo>
                    <a:pt x="1101781" y="3313"/>
                  </a:lnTo>
                  <a:lnTo>
                    <a:pt x="1044224" y="7399"/>
                  </a:lnTo>
                  <a:lnTo>
                    <a:pt x="987521" y="13053"/>
                  </a:lnTo>
                  <a:lnTo>
                    <a:pt x="931735" y="20237"/>
                  </a:lnTo>
                  <a:lnTo>
                    <a:pt x="876930" y="28914"/>
                  </a:lnTo>
                  <a:lnTo>
                    <a:pt x="823169" y="39046"/>
                  </a:lnTo>
                  <a:lnTo>
                    <a:pt x="770518" y="50594"/>
                  </a:lnTo>
                  <a:lnTo>
                    <a:pt x="719040" y="63521"/>
                  </a:lnTo>
                  <a:lnTo>
                    <a:pt x="668798" y="77789"/>
                  </a:lnTo>
                  <a:lnTo>
                    <a:pt x="619856" y="93360"/>
                  </a:lnTo>
                  <a:lnTo>
                    <a:pt x="572279" y="110197"/>
                  </a:lnTo>
                  <a:lnTo>
                    <a:pt x="526130" y="128260"/>
                  </a:lnTo>
                  <a:lnTo>
                    <a:pt x="481472" y="147512"/>
                  </a:lnTo>
                  <a:lnTo>
                    <a:pt x="438371" y="167916"/>
                  </a:lnTo>
                  <a:lnTo>
                    <a:pt x="396890" y="189433"/>
                  </a:lnTo>
                  <a:lnTo>
                    <a:pt x="357092" y="212026"/>
                  </a:lnTo>
                  <a:lnTo>
                    <a:pt x="319041" y="235656"/>
                  </a:lnTo>
                  <a:lnTo>
                    <a:pt x="282802" y="260286"/>
                  </a:lnTo>
                  <a:lnTo>
                    <a:pt x="248438" y="285877"/>
                  </a:lnTo>
                  <a:lnTo>
                    <a:pt x="216013" y="312393"/>
                  </a:lnTo>
                  <a:lnTo>
                    <a:pt x="185591" y="339794"/>
                  </a:lnTo>
                  <a:lnTo>
                    <a:pt x="157236" y="368043"/>
                  </a:lnTo>
                  <a:lnTo>
                    <a:pt x="131011" y="397102"/>
                  </a:lnTo>
                  <a:lnTo>
                    <a:pt x="106981" y="426933"/>
                  </a:lnTo>
                  <a:lnTo>
                    <a:pt x="65760" y="488760"/>
                  </a:lnTo>
                  <a:lnTo>
                    <a:pt x="34083" y="553220"/>
                  </a:lnTo>
                  <a:lnTo>
                    <a:pt x="12461" y="620010"/>
                  </a:lnTo>
                  <a:lnTo>
                    <a:pt x="1405" y="688826"/>
                  </a:lnTo>
                  <a:lnTo>
                    <a:pt x="0" y="723900"/>
                  </a:lnTo>
                  <a:lnTo>
                    <a:pt x="1405" y="758973"/>
                  </a:lnTo>
                  <a:lnTo>
                    <a:pt x="12461" y="827789"/>
                  </a:lnTo>
                  <a:lnTo>
                    <a:pt x="34083" y="894579"/>
                  </a:lnTo>
                  <a:lnTo>
                    <a:pt x="65760" y="959039"/>
                  </a:lnTo>
                  <a:lnTo>
                    <a:pt x="106981" y="1020866"/>
                  </a:lnTo>
                  <a:lnTo>
                    <a:pt x="131011" y="1050697"/>
                  </a:lnTo>
                  <a:lnTo>
                    <a:pt x="157236" y="1079756"/>
                  </a:lnTo>
                  <a:lnTo>
                    <a:pt x="185591" y="1108005"/>
                  </a:lnTo>
                  <a:lnTo>
                    <a:pt x="216013" y="1135406"/>
                  </a:lnTo>
                  <a:lnTo>
                    <a:pt x="248438" y="1161922"/>
                  </a:lnTo>
                  <a:lnTo>
                    <a:pt x="282802" y="1187513"/>
                  </a:lnTo>
                  <a:lnTo>
                    <a:pt x="319041" y="1212143"/>
                  </a:lnTo>
                  <a:lnTo>
                    <a:pt x="357092" y="1235773"/>
                  </a:lnTo>
                  <a:lnTo>
                    <a:pt x="396890" y="1258366"/>
                  </a:lnTo>
                  <a:lnTo>
                    <a:pt x="438371" y="1279883"/>
                  </a:lnTo>
                  <a:lnTo>
                    <a:pt x="481472" y="1300287"/>
                  </a:lnTo>
                  <a:lnTo>
                    <a:pt x="526130" y="1319539"/>
                  </a:lnTo>
                  <a:lnTo>
                    <a:pt x="572279" y="1337602"/>
                  </a:lnTo>
                  <a:lnTo>
                    <a:pt x="619856" y="1354439"/>
                  </a:lnTo>
                  <a:lnTo>
                    <a:pt x="668798" y="1370010"/>
                  </a:lnTo>
                  <a:lnTo>
                    <a:pt x="719040" y="1384278"/>
                  </a:lnTo>
                  <a:lnTo>
                    <a:pt x="770518" y="1397205"/>
                  </a:lnTo>
                  <a:lnTo>
                    <a:pt x="823169" y="1408753"/>
                  </a:lnTo>
                  <a:lnTo>
                    <a:pt x="876930" y="1418885"/>
                  </a:lnTo>
                  <a:lnTo>
                    <a:pt x="931735" y="1427562"/>
                  </a:lnTo>
                  <a:lnTo>
                    <a:pt x="987521" y="1434746"/>
                  </a:lnTo>
                  <a:lnTo>
                    <a:pt x="1044224" y="1440400"/>
                  </a:lnTo>
                  <a:lnTo>
                    <a:pt x="1101781" y="1444486"/>
                  </a:lnTo>
                  <a:lnTo>
                    <a:pt x="1160127" y="1446965"/>
                  </a:lnTo>
                  <a:lnTo>
                    <a:pt x="1219200" y="1447800"/>
                  </a:lnTo>
                  <a:lnTo>
                    <a:pt x="1278272" y="1446965"/>
                  </a:lnTo>
                  <a:lnTo>
                    <a:pt x="1336618" y="1444486"/>
                  </a:lnTo>
                  <a:lnTo>
                    <a:pt x="1394175" y="1440400"/>
                  </a:lnTo>
                  <a:lnTo>
                    <a:pt x="1450878" y="1434746"/>
                  </a:lnTo>
                  <a:lnTo>
                    <a:pt x="1506664" y="1427562"/>
                  </a:lnTo>
                  <a:lnTo>
                    <a:pt x="1561469" y="1418885"/>
                  </a:lnTo>
                  <a:lnTo>
                    <a:pt x="1615230" y="1408753"/>
                  </a:lnTo>
                  <a:lnTo>
                    <a:pt x="1667881" y="1397205"/>
                  </a:lnTo>
                  <a:lnTo>
                    <a:pt x="1719359" y="1384278"/>
                  </a:lnTo>
                  <a:lnTo>
                    <a:pt x="1769601" y="1370010"/>
                  </a:lnTo>
                  <a:lnTo>
                    <a:pt x="1818543" y="1354439"/>
                  </a:lnTo>
                  <a:lnTo>
                    <a:pt x="1866120" y="1337602"/>
                  </a:lnTo>
                  <a:lnTo>
                    <a:pt x="1912269" y="1319539"/>
                  </a:lnTo>
                  <a:lnTo>
                    <a:pt x="1956927" y="1300287"/>
                  </a:lnTo>
                  <a:lnTo>
                    <a:pt x="2000028" y="1279883"/>
                  </a:lnTo>
                  <a:lnTo>
                    <a:pt x="2041509" y="1258366"/>
                  </a:lnTo>
                  <a:lnTo>
                    <a:pt x="2081307" y="1235773"/>
                  </a:lnTo>
                  <a:lnTo>
                    <a:pt x="2119358" y="1212143"/>
                  </a:lnTo>
                  <a:lnTo>
                    <a:pt x="2155597" y="1187513"/>
                  </a:lnTo>
                  <a:lnTo>
                    <a:pt x="2189961" y="1161922"/>
                  </a:lnTo>
                  <a:lnTo>
                    <a:pt x="2222386" y="1135406"/>
                  </a:lnTo>
                  <a:lnTo>
                    <a:pt x="2252808" y="1108005"/>
                  </a:lnTo>
                  <a:lnTo>
                    <a:pt x="2281163" y="1079756"/>
                  </a:lnTo>
                  <a:lnTo>
                    <a:pt x="2307388" y="1050697"/>
                  </a:lnTo>
                  <a:lnTo>
                    <a:pt x="2331418" y="1020866"/>
                  </a:lnTo>
                  <a:lnTo>
                    <a:pt x="2372639" y="959039"/>
                  </a:lnTo>
                  <a:lnTo>
                    <a:pt x="2404316" y="894579"/>
                  </a:lnTo>
                  <a:lnTo>
                    <a:pt x="2425938" y="827789"/>
                  </a:lnTo>
                  <a:lnTo>
                    <a:pt x="2436994" y="758973"/>
                  </a:lnTo>
                  <a:lnTo>
                    <a:pt x="2438400" y="723900"/>
                  </a:lnTo>
                  <a:lnTo>
                    <a:pt x="2436994" y="688826"/>
                  </a:lnTo>
                  <a:lnTo>
                    <a:pt x="2425938" y="620010"/>
                  </a:lnTo>
                  <a:lnTo>
                    <a:pt x="2404316" y="553220"/>
                  </a:lnTo>
                  <a:lnTo>
                    <a:pt x="2372639" y="488760"/>
                  </a:lnTo>
                  <a:lnTo>
                    <a:pt x="2331418" y="426933"/>
                  </a:lnTo>
                  <a:lnTo>
                    <a:pt x="2307388" y="397102"/>
                  </a:lnTo>
                  <a:lnTo>
                    <a:pt x="2281163" y="368043"/>
                  </a:lnTo>
                  <a:lnTo>
                    <a:pt x="2252808" y="339794"/>
                  </a:lnTo>
                  <a:lnTo>
                    <a:pt x="2222386" y="312393"/>
                  </a:lnTo>
                  <a:lnTo>
                    <a:pt x="2189961" y="285877"/>
                  </a:lnTo>
                  <a:lnTo>
                    <a:pt x="2155597" y="260286"/>
                  </a:lnTo>
                  <a:lnTo>
                    <a:pt x="2119358" y="235656"/>
                  </a:lnTo>
                  <a:lnTo>
                    <a:pt x="2081307" y="212026"/>
                  </a:lnTo>
                  <a:lnTo>
                    <a:pt x="2041509" y="189433"/>
                  </a:lnTo>
                  <a:lnTo>
                    <a:pt x="2000028" y="167916"/>
                  </a:lnTo>
                  <a:lnTo>
                    <a:pt x="1956927" y="147512"/>
                  </a:lnTo>
                  <a:lnTo>
                    <a:pt x="1912269" y="128260"/>
                  </a:lnTo>
                  <a:lnTo>
                    <a:pt x="1866120" y="110197"/>
                  </a:lnTo>
                  <a:lnTo>
                    <a:pt x="1818543" y="93360"/>
                  </a:lnTo>
                  <a:lnTo>
                    <a:pt x="1769601" y="77789"/>
                  </a:lnTo>
                  <a:lnTo>
                    <a:pt x="1719359" y="63521"/>
                  </a:lnTo>
                  <a:lnTo>
                    <a:pt x="1667881" y="50594"/>
                  </a:lnTo>
                  <a:lnTo>
                    <a:pt x="1615230" y="39046"/>
                  </a:lnTo>
                  <a:lnTo>
                    <a:pt x="1561469" y="28914"/>
                  </a:lnTo>
                  <a:lnTo>
                    <a:pt x="1506664" y="20237"/>
                  </a:lnTo>
                  <a:lnTo>
                    <a:pt x="1450878" y="13053"/>
                  </a:lnTo>
                  <a:lnTo>
                    <a:pt x="1394175" y="7399"/>
                  </a:lnTo>
                  <a:lnTo>
                    <a:pt x="1336618" y="3313"/>
                  </a:lnTo>
                  <a:lnTo>
                    <a:pt x="1278272" y="83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0" y="4724400"/>
              <a:ext cx="2438400" cy="1447800"/>
            </a:xfrm>
            <a:custGeom>
              <a:avLst/>
              <a:gdLst/>
              <a:ahLst/>
              <a:cxnLst/>
              <a:rect l="l" t="t" r="r" b="b"/>
              <a:pathLst>
                <a:path w="2438400" h="1447800">
                  <a:moveTo>
                    <a:pt x="0" y="723900"/>
                  </a:moveTo>
                  <a:lnTo>
                    <a:pt x="5581" y="654184"/>
                  </a:lnTo>
                  <a:lnTo>
                    <a:pt x="21983" y="586342"/>
                  </a:lnTo>
                  <a:lnTo>
                    <a:pt x="48696" y="520680"/>
                  </a:lnTo>
                  <a:lnTo>
                    <a:pt x="85209" y="457498"/>
                  </a:lnTo>
                  <a:lnTo>
                    <a:pt x="131011" y="397102"/>
                  </a:lnTo>
                  <a:lnTo>
                    <a:pt x="157236" y="368043"/>
                  </a:lnTo>
                  <a:lnTo>
                    <a:pt x="185591" y="339794"/>
                  </a:lnTo>
                  <a:lnTo>
                    <a:pt x="216013" y="312393"/>
                  </a:lnTo>
                  <a:lnTo>
                    <a:pt x="248438" y="285877"/>
                  </a:lnTo>
                  <a:lnTo>
                    <a:pt x="282802" y="260286"/>
                  </a:lnTo>
                  <a:lnTo>
                    <a:pt x="319041" y="235656"/>
                  </a:lnTo>
                  <a:lnTo>
                    <a:pt x="357092" y="212026"/>
                  </a:lnTo>
                  <a:lnTo>
                    <a:pt x="396890" y="189433"/>
                  </a:lnTo>
                  <a:lnTo>
                    <a:pt x="438371" y="167916"/>
                  </a:lnTo>
                  <a:lnTo>
                    <a:pt x="481472" y="147512"/>
                  </a:lnTo>
                  <a:lnTo>
                    <a:pt x="526130" y="128260"/>
                  </a:lnTo>
                  <a:lnTo>
                    <a:pt x="572279" y="110197"/>
                  </a:lnTo>
                  <a:lnTo>
                    <a:pt x="619856" y="93360"/>
                  </a:lnTo>
                  <a:lnTo>
                    <a:pt x="668798" y="77789"/>
                  </a:lnTo>
                  <a:lnTo>
                    <a:pt x="719040" y="63521"/>
                  </a:lnTo>
                  <a:lnTo>
                    <a:pt x="770518" y="50594"/>
                  </a:lnTo>
                  <a:lnTo>
                    <a:pt x="823169" y="39046"/>
                  </a:lnTo>
                  <a:lnTo>
                    <a:pt x="876930" y="28914"/>
                  </a:lnTo>
                  <a:lnTo>
                    <a:pt x="931735" y="20237"/>
                  </a:lnTo>
                  <a:lnTo>
                    <a:pt x="987521" y="13053"/>
                  </a:lnTo>
                  <a:lnTo>
                    <a:pt x="1044224" y="7399"/>
                  </a:lnTo>
                  <a:lnTo>
                    <a:pt x="1101781" y="3313"/>
                  </a:lnTo>
                  <a:lnTo>
                    <a:pt x="1160127" y="834"/>
                  </a:lnTo>
                  <a:lnTo>
                    <a:pt x="1219200" y="0"/>
                  </a:lnTo>
                  <a:lnTo>
                    <a:pt x="1278272" y="834"/>
                  </a:lnTo>
                  <a:lnTo>
                    <a:pt x="1336618" y="3313"/>
                  </a:lnTo>
                  <a:lnTo>
                    <a:pt x="1394175" y="7399"/>
                  </a:lnTo>
                  <a:lnTo>
                    <a:pt x="1450878" y="13053"/>
                  </a:lnTo>
                  <a:lnTo>
                    <a:pt x="1506664" y="20237"/>
                  </a:lnTo>
                  <a:lnTo>
                    <a:pt x="1561469" y="28914"/>
                  </a:lnTo>
                  <a:lnTo>
                    <a:pt x="1615230" y="39046"/>
                  </a:lnTo>
                  <a:lnTo>
                    <a:pt x="1667881" y="50594"/>
                  </a:lnTo>
                  <a:lnTo>
                    <a:pt x="1719359" y="63521"/>
                  </a:lnTo>
                  <a:lnTo>
                    <a:pt x="1769601" y="77789"/>
                  </a:lnTo>
                  <a:lnTo>
                    <a:pt x="1818543" y="93360"/>
                  </a:lnTo>
                  <a:lnTo>
                    <a:pt x="1866120" y="110197"/>
                  </a:lnTo>
                  <a:lnTo>
                    <a:pt x="1912269" y="128260"/>
                  </a:lnTo>
                  <a:lnTo>
                    <a:pt x="1956927" y="147512"/>
                  </a:lnTo>
                  <a:lnTo>
                    <a:pt x="2000028" y="167916"/>
                  </a:lnTo>
                  <a:lnTo>
                    <a:pt x="2041509" y="189433"/>
                  </a:lnTo>
                  <a:lnTo>
                    <a:pt x="2081307" y="212026"/>
                  </a:lnTo>
                  <a:lnTo>
                    <a:pt x="2119358" y="235656"/>
                  </a:lnTo>
                  <a:lnTo>
                    <a:pt x="2155597" y="260286"/>
                  </a:lnTo>
                  <a:lnTo>
                    <a:pt x="2189961" y="285877"/>
                  </a:lnTo>
                  <a:lnTo>
                    <a:pt x="2222386" y="312393"/>
                  </a:lnTo>
                  <a:lnTo>
                    <a:pt x="2252808" y="339794"/>
                  </a:lnTo>
                  <a:lnTo>
                    <a:pt x="2281163" y="368043"/>
                  </a:lnTo>
                  <a:lnTo>
                    <a:pt x="2307388" y="397102"/>
                  </a:lnTo>
                  <a:lnTo>
                    <a:pt x="2331418" y="426933"/>
                  </a:lnTo>
                  <a:lnTo>
                    <a:pt x="2372639" y="488760"/>
                  </a:lnTo>
                  <a:lnTo>
                    <a:pt x="2404316" y="553220"/>
                  </a:lnTo>
                  <a:lnTo>
                    <a:pt x="2425938" y="620010"/>
                  </a:lnTo>
                  <a:lnTo>
                    <a:pt x="2436994" y="688826"/>
                  </a:lnTo>
                  <a:lnTo>
                    <a:pt x="2438400" y="723900"/>
                  </a:lnTo>
                  <a:lnTo>
                    <a:pt x="2436994" y="758973"/>
                  </a:lnTo>
                  <a:lnTo>
                    <a:pt x="2425938" y="827789"/>
                  </a:lnTo>
                  <a:lnTo>
                    <a:pt x="2404316" y="894579"/>
                  </a:lnTo>
                  <a:lnTo>
                    <a:pt x="2372639" y="959039"/>
                  </a:lnTo>
                  <a:lnTo>
                    <a:pt x="2331418" y="1020866"/>
                  </a:lnTo>
                  <a:lnTo>
                    <a:pt x="2307388" y="1050697"/>
                  </a:lnTo>
                  <a:lnTo>
                    <a:pt x="2281163" y="1079756"/>
                  </a:lnTo>
                  <a:lnTo>
                    <a:pt x="2252808" y="1108005"/>
                  </a:lnTo>
                  <a:lnTo>
                    <a:pt x="2222386" y="1135406"/>
                  </a:lnTo>
                  <a:lnTo>
                    <a:pt x="2189961" y="1161922"/>
                  </a:lnTo>
                  <a:lnTo>
                    <a:pt x="2155597" y="1187513"/>
                  </a:lnTo>
                  <a:lnTo>
                    <a:pt x="2119358" y="1212143"/>
                  </a:lnTo>
                  <a:lnTo>
                    <a:pt x="2081307" y="1235773"/>
                  </a:lnTo>
                  <a:lnTo>
                    <a:pt x="2041509" y="1258366"/>
                  </a:lnTo>
                  <a:lnTo>
                    <a:pt x="2000028" y="1279883"/>
                  </a:lnTo>
                  <a:lnTo>
                    <a:pt x="1956927" y="1300287"/>
                  </a:lnTo>
                  <a:lnTo>
                    <a:pt x="1912269" y="1319539"/>
                  </a:lnTo>
                  <a:lnTo>
                    <a:pt x="1866120" y="1337602"/>
                  </a:lnTo>
                  <a:lnTo>
                    <a:pt x="1818543" y="1354439"/>
                  </a:lnTo>
                  <a:lnTo>
                    <a:pt x="1769601" y="1370010"/>
                  </a:lnTo>
                  <a:lnTo>
                    <a:pt x="1719359" y="1384278"/>
                  </a:lnTo>
                  <a:lnTo>
                    <a:pt x="1667881" y="1397205"/>
                  </a:lnTo>
                  <a:lnTo>
                    <a:pt x="1615230" y="1408753"/>
                  </a:lnTo>
                  <a:lnTo>
                    <a:pt x="1561469" y="1418885"/>
                  </a:lnTo>
                  <a:lnTo>
                    <a:pt x="1506664" y="1427562"/>
                  </a:lnTo>
                  <a:lnTo>
                    <a:pt x="1450878" y="1434746"/>
                  </a:lnTo>
                  <a:lnTo>
                    <a:pt x="1394175" y="1440400"/>
                  </a:lnTo>
                  <a:lnTo>
                    <a:pt x="1336618" y="1444486"/>
                  </a:lnTo>
                  <a:lnTo>
                    <a:pt x="1278272" y="1446965"/>
                  </a:lnTo>
                  <a:lnTo>
                    <a:pt x="1219200" y="1447800"/>
                  </a:lnTo>
                  <a:lnTo>
                    <a:pt x="1160127" y="1446965"/>
                  </a:lnTo>
                  <a:lnTo>
                    <a:pt x="1101781" y="1444486"/>
                  </a:lnTo>
                  <a:lnTo>
                    <a:pt x="1044224" y="1440400"/>
                  </a:lnTo>
                  <a:lnTo>
                    <a:pt x="987521" y="1434746"/>
                  </a:lnTo>
                  <a:lnTo>
                    <a:pt x="931735" y="1427562"/>
                  </a:lnTo>
                  <a:lnTo>
                    <a:pt x="876930" y="1418885"/>
                  </a:lnTo>
                  <a:lnTo>
                    <a:pt x="823169" y="1408753"/>
                  </a:lnTo>
                  <a:lnTo>
                    <a:pt x="770518" y="1397205"/>
                  </a:lnTo>
                  <a:lnTo>
                    <a:pt x="719040" y="1384278"/>
                  </a:lnTo>
                  <a:lnTo>
                    <a:pt x="668798" y="1370010"/>
                  </a:lnTo>
                  <a:lnTo>
                    <a:pt x="619856" y="1354439"/>
                  </a:lnTo>
                  <a:lnTo>
                    <a:pt x="572279" y="1337602"/>
                  </a:lnTo>
                  <a:lnTo>
                    <a:pt x="526130" y="1319539"/>
                  </a:lnTo>
                  <a:lnTo>
                    <a:pt x="481472" y="1300287"/>
                  </a:lnTo>
                  <a:lnTo>
                    <a:pt x="438371" y="1279883"/>
                  </a:lnTo>
                  <a:lnTo>
                    <a:pt x="396890" y="1258366"/>
                  </a:lnTo>
                  <a:lnTo>
                    <a:pt x="357092" y="1235773"/>
                  </a:lnTo>
                  <a:lnTo>
                    <a:pt x="319041" y="1212143"/>
                  </a:lnTo>
                  <a:lnTo>
                    <a:pt x="282802" y="1187513"/>
                  </a:lnTo>
                  <a:lnTo>
                    <a:pt x="248438" y="1161922"/>
                  </a:lnTo>
                  <a:lnTo>
                    <a:pt x="216013" y="1135406"/>
                  </a:lnTo>
                  <a:lnTo>
                    <a:pt x="185591" y="1108005"/>
                  </a:lnTo>
                  <a:lnTo>
                    <a:pt x="157236" y="1079756"/>
                  </a:lnTo>
                  <a:lnTo>
                    <a:pt x="131011" y="1050697"/>
                  </a:lnTo>
                  <a:lnTo>
                    <a:pt x="106981" y="1020866"/>
                  </a:lnTo>
                  <a:lnTo>
                    <a:pt x="65760" y="959039"/>
                  </a:lnTo>
                  <a:lnTo>
                    <a:pt x="34083" y="894579"/>
                  </a:lnTo>
                  <a:lnTo>
                    <a:pt x="12461" y="827789"/>
                  </a:lnTo>
                  <a:lnTo>
                    <a:pt x="1405" y="758973"/>
                  </a:lnTo>
                  <a:lnTo>
                    <a:pt x="0" y="723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9925" y="5165725"/>
            <a:ext cx="1641475" cy="488950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 marR="308610">
              <a:lnSpc>
                <a:spcPct val="100000"/>
              </a:lnSpc>
              <a:spcBef>
                <a:spcPts val="470"/>
              </a:spcBef>
            </a:pPr>
            <a:r>
              <a:rPr sz="1200" spc="60" dirty="0">
                <a:latin typeface="Cambria"/>
                <a:cs typeface="Cambria"/>
              </a:rPr>
              <a:t>testName=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“CT1”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score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15.0f;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06525" y="1739900"/>
            <a:ext cx="6378575" cy="1473200"/>
            <a:chOff x="1406525" y="1739900"/>
            <a:chExt cx="6378575" cy="1473200"/>
          </a:xfrm>
        </p:grpSpPr>
        <p:sp>
          <p:nvSpPr>
            <p:cNvPr id="11" name="object 11"/>
            <p:cNvSpPr/>
            <p:nvPr/>
          </p:nvSpPr>
          <p:spPr>
            <a:xfrm>
              <a:off x="5334000" y="1752600"/>
              <a:ext cx="2438400" cy="1447800"/>
            </a:xfrm>
            <a:custGeom>
              <a:avLst/>
              <a:gdLst/>
              <a:ahLst/>
              <a:cxnLst/>
              <a:rect l="l" t="t" r="r" b="b"/>
              <a:pathLst>
                <a:path w="2438400" h="1447800">
                  <a:moveTo>
                    <a:pt x="1219200" y="0"/>
                  </a:moveTo>
                  <a:lnTo>
                    <a:pt x="1160127" y="834"/>
                  </a:lnTo>
                  <a:lnTo>
                    <a:pt x="1101781" y="3313"/>
                  </a:lnTo>
                  <a:lnTo>
                    <a:pt x="1044224" y="7399"/>
                  </a:lnTo>
                  <a:lnTo>
                    <a:pt x="987521" y="13053"/>
                  </a:lnTo>
                  <a:lnTo>
                    <a:pt x="931735" y="20237"/>
                  </a:lnTo>
                  <a:lnTo>
                    <a:pt x="876930" y="28914"/>
                  </a:lnTo>
                  <a:lnTo>
                    <a:pt x="823169" y="39046"/>
                  </a:lnTo>
                  <a:lnTo>
                    <a:pt x="770518" y="50594"/>
                  </a:lnTo>
                  <a:lnTo>
                    <a:pt x="719040" y="63521"/>
                  </a:lnTo>
                  <a:lnTo>
                    <a:pt x="668798" y="77789"/>
                  </a:lnTo>
                  <a:lnTo>
                    <a:pt x="619856" y="93360"/>
                  </a:lnTo>
                  <a:lnTo>
                    <a:pt x="572279" y="110197"/>
                  </a:lnTo>
                  <a:lnTo>
                    <a:pt x="526130" y="128260"/>
                  </a:lnTo>
                  <a:lnTo>
                    <a:pt x="481472" y="147512"/>
                  </a:lnTo>
                  <a:lnTo>
                    <a:pt x="438371" y="167916"/>
                  </a:lnTo>
                  <a:lnTo>
                    <a:pt x="396890" y="189433"/>
                  </a:lnTo>
                  <a:lnTo>
                    <a:pt x="357092" y="212026"/>
                  </a:lnTo>
                  <a:lnTo>
                    <a:pt x="319041" y="235656"/>
                  </a:lnTo>
                  <a:lnTo>
                    <a:pt x="282802" y="260286"/>
                  </a:lnTo>
                  <a:lnTo>
                    <a:pt x="248438" y="285877"/>
                  </a:lnTo>
                  <a:lnTo>
                    <a:pt x="216013" y="312393"/>
                  </a:lnTo>
                  <a:lnTo>
                    <a:pt x="185591" y="339794"/>
                  </a:lnTo>
                  <a:lnTo>
                    <a:pt x="157236" y="368043"/>
                  </a:lnTo>
                  <a:lnTo>
                    <a:pt x="131011" y="397102"/>
                  </a:lnTo>
                  <a:lnTo>
                    <a:pt x="106981" y="426933"/>
                  </a:lnTo>
                  <a:lnTo>
                    <a:pt x="65760" y="488760"/>
                  </a:lnTo>
                  <a:lnTo>
                    <a:pt x="34083" y="553220"/>
                  </a:lnTo>
                  <a:lnTo>
                    <a:pt x="12461" y="620010"/>
                  </a:lnTo>
                  <a:lnTo>
                    <a:pt x="1405" y="688826"/>
                  </a:lnTo>
                  <a:lnTo>
                    <a:pt x="0" y="723900"/>
                  </a:lnTo>
                  <a:lnTo>
                    <a:pt x="1405" y="758973"/>
                  </a:lnTo>
                  <a:lnTo>
                    <a:pt x="12461" y="827789"/>
                  </a:lnTo>
                  <a:lnTo>
                    <a:pt x="34083" y="894579"/>
                  </a:lnTo>
                  <a:lnTo>
                    <a:pt x="65760" y="959039"/>
                  </a:lnTo>
                  <a:lnTo>
                    <a:pt x="106981" y="1020866"/>
                  </a:lnTo>
                  <a:lnTo>
                    <a:pt x="131011" y="1050697"/>
                  </a:lnTo>
                  <a:lnTo>
                    <a:pt x="157236" y="1079756"/>
                  </a:lnTo>
                  <a:lnTo>
                    <a:pt x="185591" y="1108005"/>
                  </a:lnTo>
                  <a:lnTo>
                    <a:pt x="216013" y="1135406"/>
                  </a:lnTo>
                  <a:lnTo>
                    <a:pt x="248438" y="1161922"/>
                  </a:lnTo>
                  <a:lnTo>
                    <a:pt x="282802" y="1187513"/>
                  </a:lnTo>
                  <a:lnTo>
                    <a:pt x="319041" y="1212143"/>
                  </a:lnTo>
                  <a:lnTo>
                    <a:pt x="357092" y="1235773"/>
                  </a:lnTo>
                  <a:lnTo>
                    <a:pt x="396890" y="1258366"/>
                  </a:lnTo>
                  <a:lnTo>
                    <a:pt x="438371" y="1279883"/>
                  </a:lnTo>
                  <a:lnTo>
                    <a:pt x="481472" y="1300287"/>
                  </a:lnTo>
                  <a:lnTo>
                    <a:pt x="526130" y="1319539"/>
                  </a:lnTo>
                  <a:lnTo>
                    <a:pt x="572279" y="1337602"/>
                  </a:lnTo>
                  <a:lnTo>
                    <a:pt x="619856" y="1354439"/>
                  </a:lnTo>
                  <a:lnTo>
                    <a:pt x="668798" y="1370010"/>
                  </a:lnTo>
                  <a:lnTo>
                    <a:pt x="719040" y="1384278"/>
                  </a:lnTo>
                  <a:lnTo>
                    <a:pt x="770518" y="1397205"/>
                  </a:lnTo>
                  <a:lnTo>
                    <a:pt x="823169" y="1408753"/>
                  </a:lnTo>
                  <a:lnTo>
                    <a:pt x="876930" y="1418885"/>
                  </a:lnTo>
                  <a:lnTo>
                    <a:pt x="931735" y="1427562"/>
                  </a:lnTo>
                  <a:lnTo>
                    <a:pt x="987521" y="1434746"/>
                  </a:lnTo>
                  <a:lnTo>
                    <a:pt x="1044224" y="1440400"/>
                  </a:lnTo>
                  <a:lnTo>
                    <a:pt x="1101781" y="1444486"/>
                  </a:lnTo>
                  <a:lnTo>
                    <a:pt x="1160127" y="1446965"/>
                  </a:lnTo>
                  <a:lnTo>
                    <a:pt x="1219200" y="1447800"/>
                  </a:lnTo>
                  <a:lnTo>
                    <a:pt x="1278272" y="1446965"/>
                  </a:lnTo>
                  <a:lnTo>
                    <a:pt x="1336618" y="1444486"/>
                  </a:lnTo>
                  <a:lnTo>
                    <a:pt x="1394175" y="1440400"/>
                  </a:lnTo>
                  <a:lnTo>
                    <a:pt x="1450878" y="1434746"/>
                  </a:lnTo>
                  <a:lnTo>
                    <a:pt x="1506664" y="1427562"/>
                  </a:lnTo>
                  <a:lnTo>
                    <a:pt x="1561469" y="1418885"/>
                  </a:lnTo>
                  <a:lnTo>
                    <a:pt x="1615230" y="1408753"/>
                  </a:lnTo>
                  <a:lnTo>
                    <a:pt x="1667881" y="1397205"/>
                  </a:lnTo>
                  <a:lnTo>
                    <a:pt x="1719359" y="1384278"/>
                  </a:lnTo>
                  <a:lnTo>
                    <a:pt x="1769601" y="1370010"/>
                  </a:lnTo>
                  <a:lnTo>
                    <a:pt x="1818543" y="1354439"/>
                  </a:lnTo>
                  <a:lnTo>
                    <a:pt x="1866120" y="1337602"/>
                  </a:lnTo>
                  <a:lnTo>
                    <a:pt x="1912269" y="1319539"/>
                  </a:lnTo>
                  <a:lnTo>
                    <a:pt x="1956927" y="1300287"/>
                  </a:lnTo>
                  <a:lnTo>
                    <a:pt x="2000028" y="1279883"/>
                  </a:lnTo>
                  <a:lnTo>
                    <a:pt x="2041509" y="1258366"/>
                  </a:lnTo>
                  <a:lnTo>
                    <a:pt x="2081307" y="1235773"/>
                  </a:lnTo>
                  <a:lnTo>
                    <a:pt x="2119358" y="1212143"/>
                  </a:lnTo>
                  <a:lnTo>
                    <a:pt x="2155597" y="1187513"/>
                  </a:lnTo>
                  <a:lnTo>
                    <a:pt x="2189961" y="1161922"/>
                  </a:lnTo>
                  <a:lnTo>
                    <a:pt x="2222386" y="1135406"/>
                  </a:lnTo>
                  <a:lnTo>
                    <a:pt x="2252808" y="1108005"/>
                  </a:lnTo>
                  <a:lnTo>
                    <a:pt x="2281163" y="1079756"/>
                  </a:lnTo>
                  <a:lnTo>
                    <a:pt x="2307388" y="1050697"/>
                  </a:lnTo>
                  <a:lnTo>
                    <a:pt x="2331418" y="1020866"/>
                  </a:lnTo>
                  <a:lnTo>
                    <a:pt x="2372639" y="959039"/>
                  </a:lnTo>
                  <a:lnTo>
                    <a:pt x="2404316" y="894579"/>
                  </a:lnTo>
                  <a:lnTo>
                    <a:pt x="2425938" y="827789"/>
                  </a:lnTo>
                  <a:lnTo>
                    <a:pt x="2436994" y="758973"/>
                  </a:lnTo>
                  <a:lnTo>
                    <a:pt x="2438400" y="723900"/>
                  </a:lnTo>
                  <a:lnTo>
                    <a:pt x="2436994" y="688826"/>
                  </a:lnTo>
                  <a:lnTo>
                    <a:pt x="2425938" y="620010"/>
                  </a:lnTo>
                  <a:lnTo>
                    <a:pt x="2404316" y="553220"/>
                  </a:lnTo>
                  <a:lnTo>
                    <a:pt x="2372639" y="488760"/>
                  </a:lnTo>
                  <a:lnTo>
                    <a:pt x="2331418" y="426933"/>
                  </a:lnTo>
                  <a:lnTo>
                    <a:pt x="2307388" y="397102"/>
                  </a:lnTo>
                  <a:lnTo>
                    <a:pt x="2281163" y="368043"/>
                  </a:lnTo>
                  <a:lnTo>
                    <a:pt x="2252808" y="339794"/>
                  </a:lnTo>
                  <a:lnTo>
                    <a:pt x="2222386" y="312393"/>
                  </a:lnTo>
                  <a:lnTo>
                    <a:pt x="2189961" y="285877"/>
                  </a:lnTo>
                  <a:lnTo>
                    <a:pt x="2155597" y="260286"/>
                  </a:lnTo>
                  <a:lnTo>
                    <a:pt x="2119358" y="235656"/>
                  </a:lnTo>
                  <a:lnTo>
                    <a:pt x="2081307" y="212026"/>
                  </a:lnTo>
                  <a:lnTo>
                    <a:pt x="2041509" y="189433"/>
                  </a:lnTo>
                  <a:lnTo>
                    <a:pt x="2000028" y="167916"/>
                  </a:lnTo>
                  <a:lnTo>
                    <a:pt x="1956927" y="147512"/>
                  </a:lnTo>
                  <a:lnTo>
                    <a:pt x="1912269" y="128260"/>
                  </a:lnTo>
                  <a:lnTo>
                    <a:pt x="1866120" y="110197"/>
                  </a:lnTo>
                  <a:lnTo>
                    <a:pt x="1818543" y="93360"/>
                  </a:lnTo>
                  <a:lnTo>
                    <a:pt x="1769601" y="77789"/>
                  </a:lnTo>
                  <a:lnTo>
                    <a:pt x="1719359" y="63521"/>
                  </a:lnTo>
                  <a:lnTo>
                    <a:pt x="1667881" y="50594"/>
                  </a:lnTo>
                  <a:lnTo>
                    <a:pt x="1615230" y="39046"/>
                  </a:lnTo>
                  <a:lnTo>
                    <a:pt x="1561469" y="28914"/>
                  </a:lnTo>
                  <a:lnTo>
                    <a:pt x="1506664" y="20237"/>
                  </a:lnTo>
                  <a:lnTo>
                    <a:pt x="1450878" y="13053"/>
                  </a:lnTo>
                  <a:lnTo>
                    <a:pt x="1394175" y="7399"/>
                  </a:lnTo>
                  <a:lnTo>
                    <a:pt x="1336618" y="3313"/>
                  </a:lnTo>
                  <a:lnTo>
                    <a:pt x="1278272" y="83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C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0" y="1752600"/>
              <a:ext cx="2438400" cy="1447800"/>
            </a:xfrm>
            <a:custGeom>
              <a:avLst/>
              <a:gdLst/>
              <a:ahLst/>
              <a:cxnLst/>
              <a:rect l="l" t="t" r="r" b="b"/>
              <a:pathLst>
                <a:path w="2438400" h="1447800">
                  <a:moveTo>
                    <a:pt x="0" y="723900"/>
                  </a:moveTo>
                  <a:lnTo>
                    <a:pt x="5581" y="654184"/>
                  </a:lnTo>
                  <a:lnTo>
                    <a:pt x="21983" y="586342"/>
                  </a:lnTo>
                  <a:lnTo>
                    <a:pt x="48696" y="520680"/>
                  </a:lnTo>
                  <a:lnTo>
                    <a:pt x="85209" y="457498"/>
                  </a:lnTo>
                  <a:lnTo>
                    <a:pt x="131011" y="397102"/>
                  </a:lnTo>
                  <a:lnTo>
                    <a:pt x="157236" y="368043"/>
                  </a:lnTo>
                  <a:lnTo>
                    <a:pt x="185591" y="339794"/>
                  </a:lnTo>
                  <a:lnTo>
                    <a:pt x="216013" y="312393"/>
                  </a:lnTo>
                  <a:lnTo>
                    <a:pt x="248438" y="285877"/>
                  </a:lnTo>
                  <a:lnTo>
                    <a:pt x="282802" y="260286"/>
                  </a:lnTo>
                  <a:lnTo>
                    <a:pt x="319041" y="235656"/>
                  </a:lnTo>
                  <a:lnTo>
                    <a:pt x="357092" y="212026"/>
                  </a:lnTo>
                  <a:lnTo>
                    <a:pt x="396890" y="189433"/>
                  </a:lnTo>
                  <a:lnTo>
                    <a:pt x="438371" y="167916"/>
                  </a:lnTo>
                  <a:lnTo>
                    <a:pt x="481472" y="147512"/>
                  </a:lnTo>
                  <a:lnTo>
                    <a:pt x="526130" y="128260"/>
                  </a:lnTo>
                  <a:lnTo>
                    <a:pt x="572279" y="110197"/>
                  </a:lnTo>
                  <a:lnTo>
                    <a:pt x="619856" y="93360"/>
                  </a:lnTo>
                  <a:lnTo>
                    <a:pt x="668798" y="77789"/>
                  </a:lnTo>
                  <a:lnTo>
                    <a:pt x="719040" y="63521"/>
                  </a:lnTo>
                  <a:lnTo>
                    <a:pt x="770518" y="50594"/>
                  </a:lnTo>
                  <a:lnTo>
                    <a:pt x="823169" y="39046"/>
                  </a:lnTo>
                  <a:lnTo>
                    <a:pt x="876930" y="28914"/>
                  </a:lnTo>
                  <a:lnTo>
                    <a:pt x="931735" y="20237"/>
                  </a:lnTo>
                  <a:lnTo>
                    <a:pt x="987521" y="13053"/>
                  </a:lnTo>
                  <a:lnTo>
                    <a:pt x="1044224" y="7399"/>
                  </a:lnTo>
                  <a:lnTo>
                    <a:pt x="1101781" y="3313"/>
                  </a:lnTo>
                  <a:lnTo>
                    <a:pt x="1160127" y="834"/>
                  </a:lnTo>
                  <a:lnTo>
                    <a:pt x="1219200" y="0"/>
                  </a:lnTo>
                  <a:lnTo>
                    <a:pt x="1278272" y="834"/>
                  </a:lnTo>
                  <a:lnTo>
                    <a:pt x="1336618" y="3313"/>
                  </a:lnTo>
                  <a:lnTo>
                    <a:pt x="1394175" y="7399"/>
                  </a:lnTo>
                  <a:lnTo>
                    <a:pt x="1450878" y="13053"/>
                  </a:lnTo>
                  <a:lnTo>
                    <a:pt x="1506664" y="20237"/>
                  </a:lnTo>
                  <a:lnTo>
                    <a:pt x="1561469" y="28914"/>
                  </a:lnTo>
                  <a:lnTo>
                    <a:pt x="1615230" y="39046"/>
                  </a:lnTo>
                  <a:lnTo>
                    <a:pt x="1667881" y="50594"/>
                  </a:lnTo>
                  <a:lnTo>
                    <a:pt x="1719359" y="63521"/>
                  </a:lnTo>
                  <a:lnTo>
                    <a:pt x="1769601" y="77789"/>
                  </a:lnTo>
                  <a:lnTo>
                    <a:pt x="1818543" y="93360"/>
                  </a:lnTo>
                  <a:lnTo>
                    <a:pt x="1866120" y="110197"/>
                  </a:lnTo>
                  <a:lnTo>
                    <a:pt x="1912269" y="128260"/>
                  </a:lnTo>
                  <a:lnTo>
                    <a:pt x="1956927" y="147512"/>
                  </a:lnTo>
                  <a:lnTo>
                    <a:pt x="2000028" y="167916"/>
                  </a:lnTo>
                  <a:lnTo>
                    <a:pt x="2041509" y="189433"/>
                  </a:lnTo>
                  <a:lnTo>
                    <a:pt x="2081307" y="212026"/>
                  </a:lnTo>
                  <a:lnTo>
                    <a:pt x="2119358" y="235656"/>
                  </a:lnTo>
                  <a:lnTo>
                    <a:pt x="2155597" y="260286"/>
                  </a:lnTo>
                  <a:lnTo>
                    <a:pt x="2189961" y="285877"/>
                  </a:lnTo>
                  <a:lnTo>
                    <a:pt x="2222386" y="312393"/>
                  </a:lnTo>
                  <a:lnTo>
                    <a:pt x="2252808" y="339794"/>
                  </a:lnTo>
                  <a:lnTo>
                    <a:pt x="2281163" y="368043"/>
                  </a:lnTo>
                  <a:lnTo>
                    <a:pt x="2307388" y="397102"/>
                  </a:lnTo>
                  <a:lnTo>
                    <a:pt x="2331418" y="426933"/>
                  </a:lnTo>
                  <a:lnTo>
                    <a:pt x="2372639" y="488760"/>
                  </a:lnTo>
                  <a:lnTo>
                    <a:pt x="2404316" y="553220"/>
                  </a:lnTo>
                  <a:lnTo>
                    <a:pt x="2425938" y="620010"/>
                  </a:lnTo>
                  <a:lnTo>
                    <a:pt x="2436994" y="688826"/>
                  </a:lnTo>
                  <a:lnTo>
                    <a:pt x="2438400" y="723900"/>
                  </a:lnTo>
                  <a:lnTo>
                    <a:pt x="2436994" y="758973"/>
                  </a:lnTo>
                  <a:lnTo>
                    <a:pt x="2425938" y="827789"/>
                  </a:lnTo>
                  <a:lnTo>
                    <a:pt x="2404316" y="894579"/>
                  </a:lnTo>
                  <a:lnTo>
                    <a:pt x="2372639" y="959039"/>
                  </a:lnTo>
                  <a:lnTo>
                    <a:pt x="2331418" y="1020866"/>
                  </a:lnTo>
                  <a:lnTo>
                    <a:pt x="2307388" y="1050697"/>
                  </a:lnTo>
                  <a:lnTo>
                    <a:pt x="2281163" y="1079756"/>
                  </a:lnTo>
                  <a:lnTo>
                    <a:pt x="2252808" y="1108005"/>
                  </a:lnTo>
                  <a:lnTo>
                    <a:pt x="2222386" y="1135406"/>
                  </a:lnTo>
                  <a:lnTo>
                    <a:pt x="2189961" y="1161922"/>
                  </a:lnTo>
                  <a:lnTo>
                    <a:pt x="2155597" y="1187513"/>
                  </a:lnTo>
                  <a:lnTo>
                    <a:pt x="2119358" y="1212143"/>
                  </a:lnTo>
                  <a:lnTo>
                    <a:pt x="2081307" y="1235773"/>
                  </a:lnTo>
                  <a:lnTo>
                    <a:pt x="2041509" y="1258366"/>
                  </a:lnTo>
                  <a:lnTo>
                    <a:pt x="2000028" y="1279883"/>
                  </a:lnTo>
                  <a:lnTo>
                    <a:pt x="1956927" y="1300287"/>
                  </a:lnTo>
                  <a:lnTo>
                    <a:pt x="1912269" y="1319539"/>
                  </a:lnTo>
                  <a:lnTo>
                    <a:pt x="1866120" y="1337602"/>
                  </a:lnTo>
                  <a:lnTo>
                    <a:pt x="1818543" y="1354439"/>
                  </a:lnTo>
                  <a:lnTo>
                    <a:pt x="1769601" y="1370010"/>
                  </a:lnTo>
                  <a:lnTo>
                    <a:pt x="1719359" y="1384278"/>
                  </a:lnTo>
                  <a:lnTo>
                    <a:pt x="1667881" y="1397205"/>
                  </a:lnTo>
                  <a:lnTo>
                    <a:pt x="1615230" y="1408753"/>
                  </a:lnTo>
                  <a:lnTo>
                    <a:pt x="1561469" y="1418885"/>
                  </a:lnTo>
                  <a:lnTo>
                    <a:pt x="1506664" y="1427562"/>
                  </a:lnTo>
                  <a:lnTo>
                    <a:pt x="1450878" y="1434746"/>
                  </a:lnTo>
                  <a:lnTo>
                    <a:pt x="1394175" y="1440400"/>
                  </a:lnTo>
                  <a:lnTo>
                    <a:pt x="1336618" y="1444486"/>
                  </a:lnTo>
                  <a:lnTo>
                    <a:pt x="1278272" y="1446965"/>
                  </a:lnTo>
                  <a:lnTo>
                    <a:pt x="1219200" y="1447800"/>
                  </a:lnTo>
                  <a:lnTo>
                    <a:pt x="1160127" y="1446965"/>
                  </a:lnTo>
                  <a:lnTo>
                    <a:pt x="1101781" y="1444486"/>
                  </a:lnTo>
                  <a:lnTo>
                    <a:pt x="1044224" y="1440400"/>
                  </a:lnTo>
                  <a:lnTo>
                    <a:pt x="987521" y="1434746"/>
                  </a:lnTo>
                  <a:lnTo>
                    <a:pt x="931735" y="1427562"/>
                  </a:lnTo>
                  <a:lnTo>
                    <a:pt x="876930" y="1418885"/>
                  </a:lnTo>
                  <a:lnTo>
                    <a:pt x="823169" y="1408753"/>
                  </a:lnTo>
                  <a:lnTo>
                    <a:pt x="770518" y="1397205"/>
                  </a:lnTo>
                  <a:lnTo>
                    <a:pt x="719040" y="1384278"/>
                  </a:lnTo>
                  <a:lnTo>
                    <a:pt x="668798" y="1370010"/>
                  </a:lnTo>
                  <a:lnTo>
                    <a:pt x="619856" y="1354439"/>
                  </a:lnTo>
                  <a:lnTo>
                    <a:pt x="572279" y="1337602"/>
                  </a:lnTo>
                  <a:lnTo>
                    <a:pt x="526130" y="1319539"/>
                  </a:lnTo>
                  <a:lnTo>
                    <a:pt x="481472" y="1300287"/>
                  </a:lnTo>
                  <a:lnTo>
                    <a:pt x="438371" y="1279883"/>
                  </a:lnTo>
                  <a:lnTo>
                    <a:pt x="396890" y="1258366"/>
                  </a:lnTo>
                  <a:lnTo>
                    <a:pt x="357092" y="1235773"/>
                  </a:lnTo>
                  <a:lnTo>
                    <a:pt x="319041" y="1212143"/>
                  </a:lnTo>
                  <a:lnTo>
                    <a:pt x="282802" y="1187513"/>
                  </a:lnTo>
                  <a:lnTo>
                    <a:pt x="248438" y="1161922"/>
                  </a:lnTo>
                  <a:lnTo>
                    <a:pt x="216013" y="1135406"/>
                  </a:lnTo>
                  <a:lnTo>
                    <a:pt x="185591" y="1108005"/>
                  </a:lnTo>
                  <a:lnTo>
                    <a:pt x="157236" y="1079756"/>
                  </a:lnTo>
                  <a:lnTo>
                    <a:pt x="131011" y="1050697"/>
                  </a:lnTo>
                  <a:lnTo>
                    <a:pt x="106981" y="1020866"/>
                  </a:lnTo>
                  <a:lnTo>
                    <a:pt x="65760" y="959039"/>
                  </a:lnTo>
                  <a:lnTo>
                    <a:pt x="34083" y="894579"/>
                  </a:lnTo>
                  <a:lnTo>
                    <a:pt x="12461" y="827789"/>
                  </a:lnTo>
                  <a:lnTo>
                    <a:pt x="1405" y="758973"/>
                  </a:lnTo>
                  <a:lnTo>
                    <a:pt x="0" y="723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9225" y="2354326"/>
              <a:ext cx="2043430" cy="358775"/>
            </a:xfrm>
            <a:custGeom>
              <a:avLst/>
              <a:gdLst/>
              <a:ahLst/>
              <a:cxnLst/>
              <a:rect l="l" t="t" r="r" b="b"/>
              <a:pathLst>
                <a:path w="2043429" h="358775">
                  <a:moveTo>
                    <a:pt x="1983359" y="0"/>
                  </a:moveTo>
                  <a:lnTo>
                    <a:pt x="59816" y="0"/>
                  </a:lnTo>
                  <a:lnTo>
                    <a:pt x="36540" y="4683"/>
                  </a:lnTo>
                  <a:lnTo>
                    <a:pt x="17525" y="17462"/>
                  </a:lnTo>
                  <a:lnTo>
                    <a:pt x="4702" y="36433"/>
                  </a:lnTo>
                  <a:lnTo>
                    <a:pt x="0" y="59689"/>
                  </a:lnTo>
                  <a:lnTo>
                    <a:pt x="0" y="298958"/>
                  </a:lnTo>
                  <a:lnTo>
                    <a:pt x="4702" y="322234"/>
                  </a:lnTo>
                  <a:lnTo>
                    <a:pt x="17525" y="341249"/>
                  </a:lnTo>
                  <a:lnTo>
                    <a:pt x="36540" y="354072"/>
                  </a:lnTo>
                  <a:lnTo>
                    <a:pt x="59816" y="358775"/>
                  </a:lnTo>
                  <a:lnTo>
                    <a:pt x="1983359" y="358775"/>
                  </a:lnTo>
                  <a:lnTo>
                    <a:pt x="2006635" y="354072"/>
                  </a:lnTo>
                  <a:lnTo>
                    <a:pt x="2025650" y="341249"/>
                  </a:lnTo>
                  <a:lnTo>
                    <a:pt x="2038473" y="322234"/>
                  </a:lnTo>
                  <a:lnTo>
                    <a:pt x="2043176" y="298958"/>
                  </a:lnTo>
                  <a:lnTo>
                    <a:pt x="2043176" y="59689"/>
                  </a:lnTo>
                  <a:lnTo>
                    <a:pt x="2038473" y="36433"/>
                  </a:lnTo>
                  <a:lnTo>
                    <a:pt x="2025650" y="17462"/>
                  </a:lnTo>
                  <a:lnTo>
                    <a:pt x="2006635" y="4683"/>
                  </a:lnTo>
                  <a:lnTo>
                    <a:pt x="1983359" y="0"/>
                  </a:lnTo>
                  <a:close/>
                </a:path>
              </a:pathLst>
            </a:custGeom>
            <a:solidFill>
              <a:srgbClr val="FFE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2354326"/>
              <a:ext cx="2043430" cy="358775"/>
            </a:xfrm>
            <a:custGeom>
              <a:avLst/>
              <a:gdLst/>
              <a:ahLst/>
              <a:cxnLst/>
              <a:rect l="l" t="t" r="r" b="b"/>
              <a:pathLst>
                <a:path w="2043429" h="358775">
                  <a:moveTo>
                    <a:pt x="0" y="59689"/>
                  </a:moveTo>
                  <a:lnTo>
                    <a:pt x="4702" y="36433"/>
                  </a:lnTo>
                  <a:lnTo>
                    <a:pt x="17525" y="17462"/>
                  </a:lnTo>
                  <a:lnTo>
                    <a:pt x="36540" y="4683"/>
                  </a:lnTo>
                  <a:lnTo>
                    <a:pt x="59816" y="0"/>
                  </a:lnTo>
                  <a:lnTo>
                    <a:pt x="1983359" y="0"/>
                  </a:lnTo>
                  <a:lnTo>
                    <a:pt x="2006635" y="4683"/>
                  </a:lnTo>
                  <a:lnTo>
                    <a:pt x="2025650" y="17462"/>
                  </a:lnTo>
                  <a:lnTo>
                    <a:pt x="2038473" y="36433"/>
                  </a:lnTo>
                  <a:lnTo>
                    <a:pt x="2043176" y="59689"/>
                  </a:lnTo>
                  <a:lnTo>
                    <a:pt x="2043176" y="298958"/>
                  </a:lnTo>
                  <a:lnTo>
                    <a:pt x="2038473" y="322234"/>
                  </a:lnTo>
                  <a:lnTo>
                    <a:pt x="2025650" y="341249"/>
                  </a:lnTo>
                  <a:lnTo>
                    <a:pt x="2006635" y="354072"/>
                  </a:lnTo>
                  <a:lnTo>
                    <a:pt x="1983359" y="358775"/>
                  </a:lnTo>
                  <a:lnTo>
                    <a:pt x="59816" y="358775"/>
                  </a:lnTo>
                  <a:lnTo>
                    <a:pt x="36540" y="354072"/>
                  </a:lnTo>
                  <a:lnTo>
                    <a:pt x="17525" y="341249"/>
                  </a:lnTo>
                  <a:lnTo>
                    <a:pt x="4702" y="322234"/>
                  </a:lnTo>
                  <a:lnTo>
                    <a:pt x="0" y="298958"/>
                  </a:lnTo>
                  <a:lnTo>
                    <a:pt x="0" y="59689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16176" y="2414651"/>
            <a:ext cx="1071880" cy="244475"/>
          </a:xfrm>
          <a:prstGeom prst="rect">
            <a:avLst/>
          </a:prstGeom>
          <a:solidFill>
            <a:srgbClr val="D9D9D9"/>
          </a:solidFill>
          <a:ln w="25400">
            <a:solidFill>
              <a:srgbClr val="BA6025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0"/>
              </a:spcBef>
            </a:pPr>
            <a:r>
              <a:rPr sz="1200" spc="20" dirty="0">
                <a:latin typeface="Cambria"/>
                <a:cs typeface="Cambria"/>
              </a:rPr>
              <a:t>reference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2376042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</a:t>
            </a:r>
            <a:r>
              <a:rPr sz="1200" spc="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49925" y="2255837"/>
            <a:ext cx="1641475" cy="487680"/>
          </a:xfrm>
          <a:custGeom>
            <a:avLst/>
            <a:gdLst/>
            <a:ahLst/>
            <a:cxnLst/>
            <a:rect l="l" t="t" r="r" b="b"/>
            <a:pathLst>
              <a:path w="1641475" h="487680">
                <a:moveTo>
                  <a:pt x="1641475" y="0"/>
                </a:moveTo>
                <a:lnTo>
                  <a:pt x="0" y="0"/>
                </a:lnTo>
                <a:lnTo>
                  <a:pt x="0" y="487362"/>
                </a:lnTo>
                <a:lnTo>
                  <a:pt x="1641475" y="487362"/>
                </a:lnTo>
                <a:lnTo>
                  <a:pt x="16414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49925" y="2255837"/>
            <a:ext cx="1641475" cy="487680"/>
          </a:xfrm>
          <a:prstGeom prst="rect">
            <a:avLst/>
          </a:prstGeom>
          <a:ln w="25400">
            <a:solidFill>
              <a:srgbClr val="BA6025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2075" marR="308610">
              <a:lnSpc>
                <a:spcPct val="100000"/>
              </a:lnSpc>
              <a:spcBef>
                <a:spcPts val="455"/>
              </a:spcBef>
            </a:pPr>
            <a:r>
              <a:rPr sz="1200" spc="60" dirty="0">
                <a:latin typeface="Cambria"/>
                <a:cs typeface="Cambria"/>
              </a:rPr>
              <a:t>testName=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“CT1”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score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10.0f;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2273" y="2449702"/>
            <a:ext cx="2362835" cy="103505"/>
          </a:xfrm>
          <a:custGeom>
            <a:avLst/>
            <a:gdLst/>
            <a:ahLst/>
            <a:cxnLst/>
            <a:rect l="l" t="t" r="r" b="b"/>
            <a:pathLst>
              <a:path w="2362835" h="103505">
                <a:moveTo>
                  <a:pt x="2351547" y="44450"/>
                </a:moveTo>
                <a:lnTo>
                  <a:pt x="2349627" y="44450"/>
                </a:lnTo>
                <a:lnTo>
                  <a:pt x="2349754" y="57150"/>
                </a:lnTo>
                <a:lnTo>
                  <a:pt x="2326290" y="57449"/>
                </a:lnTo>
                <a:lnTo>
                  <a:pt x="2267839" y="92583"/>
                </a:lnTo>
                <a:lnTo>
                  <a:pt x="2266823" y="96393"/>
                </a:lnTo>
                <a:lnTo>
                  <a:pt x="2270379" y="102488"/>
                </a:lnTo>
                <a:lnTo>
                  <a:pt x="2274316" y="103377"/>
                </a:lnTo>
                <a:lnTo>
                  <a:pt x="2277364" y="101600"/>
                </a:lnTo>
                <a:lnTo>
                  <a:pt x="2362327" y="50546"/>
                </a:lnTo>
                <a:lnTo>
                  <a:pt x="2351547" y="44450"/>
                </a:lnTo>
                <a:close/>
              </a:path>
              <a:path w="2362835" h="103505">
                <a:moveTo>
                  <a:pt x="2326213" y="44748"/>
                </a:moveTo>
                <a:lnTo>
                  <a:pt x="0" y="74422"/>
                </a:lnTo>
                <a:lnTo>
                  <a:pt x="126" y="87122"/>
                </a:lnTo>
                <a:lnTo>
                  <a:pt x="2326290" y="57449"/>
                </a:lnTo>
                <a:lnTo>
                  <a:pt x="2337146" y="50928"/>
                </a:lnTo>
                <a:lnTo>
                  <a:pt x="2326213" y="44748"/>
                </a:lnTo>
                <a:close/>
              </a:path>
              <a:path w="2362835" h="103505">
                <a:moveTo>
                  <a:pt x="2337146" y="50928"/>
                </a:moveTo>
                <a:lnTo>
                  <a:pt x="2326290" y="57449"/>
                </a:lnTo>
                <a:lnTo>
                  <a:pt x="2349754" y="57150"/>
                </a:lnTo>
                <a:lnTo>
                  <a:pt x="2349745" y="56261"/>
                </a:lnTo>
                <a:lnTo>
                  <a:pt x="2346579" y="56261"/>
                </a:lnTo>
                <a:lnTo>
                  <a:pt x="2337146" y="50928"/>
                </a:lnTo>
                <a:close/>
              </a:path>
              <a:path w="2362835" h="103505">
                <a:moveTo>
                  <a:pt x="2346452" y="45338"/>
                </a:moveTo>
                <a:lnTo>
                  <a:pt x="2337146" y="50928"/>
                </a:lnTo>
                <a:lnTo>
                  <a:pt x="2346579" y="56261"/>
                </a:lnTo>
                <a:lnTo>
                  <a:pt x="2346452" y="45338"/>
                </a:lnTo>
                <a:close/>
              </a:path>
              <a:path w="2362835" h="103505">
                <a:moveTo>
                  <a:pt x="2349635" y="45338"/>
                </a:moveTo>
                <a:lnTo>
                  <a:pt x="2346452" y="45338"/>
                </a:lnTo>
                <a:lnTo>
                  <a:pt x="2346579" y="56261"/>
                </a:lnTo>
                <a:lnTo>
                  <a:pt x="2349745" y="56261"/>
                </a:lnTo>
                <a:lnTo>
                  <a:pt x="2349635" y="45338"/>
                </a:lnTo>
                <a:close/>
              </a:path>
              <a:path w="2362835" h="103505">
                <a:moveTo>
                  <a:pt x="2349627" y="44450"/>
                </a:moveTo>
                <a:lnTo>
                  <a:pt x="2326213" y="44748"/>
                </a:lnTo>
                <a:lnTo>
                  <a:pt x="2337146" y="50928"/>
                </a:lnTo>
                <a:lnTo>
                  <a:pt x="2346452" y="45338"/>
                </a:lnTo>
                <a:lnTo>
                  <a:pt x="2349635" y="45338"/>
                </a:lnTo>
                <a:lnTo>
                  <a:pt x="2349627" y="44450"/>
                </a:lnTo>
                <a:close/>
              </a:path>
              <a:path w="2362835" h="103505">
                <a:moveTo>
                  <a:pt x="2273046" y="0"/>
                </a:moveTo>
                <a:lnTo>
                  <a:pt x="2269109" y="1143"/>
                </a:lnTo>
                <a:lnTo>
                  <a:pt x="2267458" y="4191"/>
                </a:lnTo>
                <a:lnTo>
                  <a:pt x="2265679" y="7238"/>
                </a:lnTo>
                <a:lnTo>
                  <a:pt x="2266696" y="11049"/>
                </a:lnTo>
                <a:lnTo>
                  <a:pt x="2269743" y="12826"/>
                </a:lnTo>
                <a:lnTo>
                  <a:pt x="2326213" y="44748"/>
                </a:lnTo>
                <a:lnTo>
                  <a:pt x="2349627" y="44450"/>
                </a:lnTo>
                <a:lnTo>
                  <a:pt x="2351547" y="44450"/>
                </a:lnTo>
                <a:lnTo>
                  <a:pt x="2276093" y="1777"/>
                </a:lnTo>
                <a:lnTo>
                  <a:pt x="227304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52918" y="2237359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897" y="1993519"/>
            <a:ext cx="1633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P</a:t>
            </a:r>
            <a:r>
              <a:rPr spc="320" dirty="0"/>
              <a:t>A</a:t>
            </a:r>
            <a:r>
              <a:rPr spc="280" dirty="0"/>
              <a:t>C</a:t>
            </a:r>
            <a:r>
              <a:rPr spc="335" dirty="0"/>
              <a:t>KAGE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625" y="2713037"/>
            <a:ext cx="34290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D71B9-4D40-059F-E7C6-3007D1CC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383A72-669E-A111-FC02-D9F8942C2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6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Concept: Class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1FE91-318D-90D1-77CB-D02E482A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752600"/>
            <a:ext cx="6855460" cy="36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38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38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z="3000" spc="285" dirty="0"/>
              <a:t>P</a:t>
            </a:r>
            <a:r>
              <a:rPr spc="285" dirty="0"/>
              <a:t>ACKAGE</a:t>
            </a:r>
            <a:r>
              <a:rPr sz="3000" spc="285" dirty="0"/>
              <a:t>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152640" cy="2083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Packages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group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classes.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namespace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organizes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classes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interfaces.</a:t>
            </a:r>
            <a:endParaRPr sz="2400">
              <a:latin typeface="Cambria"/>
              <a:cs typeface="Cambria"/>
            </a:endParaRPr>
          </a:p>
          <a:p>
            <a:pPr marL="285115" marR="438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Conceptually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you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think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similar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folders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your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computer.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875" y="3762375"/>
            <a:ext cx="32575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38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z="3000" spc="285" dirty="0"/>
              <a:t>P</a:t>
            </a:r>
            <a:r>
              <a:rPr spc="285" dirty="0"/>
              <a:t>ACKAGE</a:t>
            </a:r>
            <a:r>
              <a:rPr sz="3000" spc="285" dirty="0"/>
              <a:t>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296542" y="4723510"/>
            <a:ext cx="1069340" cy="534670"/>
          </a:xfrm>
          <a:custGeom>
            <a:avLst/>
            <a:gdLst/>
            <a:ahLst/>
            <a:cxnLst/>
            <a:rect l="l" t="t" r="r" b="b"/>
            <a:pathLst>
              <a:path w="1069339" h="534670">
                <a:moveTo>
                  <a:pt x="1015873" y="0"/>
                </a:moveTo>
                <a:lnTo>
                  <a:pt x="53466" y="0"/>
                </a:lnTo>
                <a:lnTo>
                  <a:pt x="32629" y="4192"/>
                </a:lnTo>
                <a:lnTo>
                  <a:pt x="15636" y="15636"/>
                </a:lnTo>
                <a:lnTo>
                  <a:pt x="4192" y="32629"/>
                </a:lnTo>
                <a:lnTo>
                  <a:pt x="0" y="53466"/>
                </a:lnTo>
                <a:lnTo>
                  <a:pt x="0" y="481202"/>
                </a:lnTo>
                <a:lnTo>
                  <a:pt x="4192" y="501987"/>
                </a:lnTo>
                <a:lnTo>
                  <a:pt x="15636" y="518985"/>
                </a:lnTo>
                <a:lnTo>
                  <a:pt x="32629" y="530459"/>
                </a:lnTo>
                <a:lnTo>
                  <a:pt x="53466" y="534669"/>
                </a:lnTo>
                <a:lnTo>
                  <a:pt x="1015873" y="534669"/>
                </a:lnTo>
                <a:lnTo>
                  <a:pt x="1036657" y="530459"/>
                </a:lnTo>
                <a:lnTo>
                  <a:pt x="1053655" y="518985"/>
                </a:lnTo>
                <a:lnTo>
                  <a:pt x="1065129" y="501987"/>
                </a:lnTo>
                <a:lnTo>
                  <a:pt x="1069339" y="481202"/>
                </a:lnTo>
                <a:lnTo>
                  <a:pt x="1069339" y="53466"/>
                </a:lnTo>
                <a:lnTo>
                  <a:pt x="1065129" y="32629"/>
                </a:lnTo>
                <a:lnTo>
                  <a:pt x="1053655" y="15636"/>
                </a:lnTo>
                <a:lnTo>
                  <a:pt x="1036657" y="4192"/>
                </a:lnTo>
                <a:lnTo>
                  <a:pt x="101587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4858892"/>
            <a:ext cx="811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182" y="3942207"/>
            <a:ext cx="1522730" cy="1061720"/>
            <a:chOff x="2353182" y="3942207"/>
            <a:chExt cx="1522730" cy="1061720"/>
          </a:xfrm>
        </p:grpSpPr>
        <p:sp>
          <p:nvSpPr>
            <p:cNvPr id="6" name="object 6"/>
            <p:cNvSpPr/>
            <p:nvPr/>
          </p:nvSpPr>
          <p:spPr>
            <a:xfrm>
              <a:off x="2365882" y="4222242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768603"/>
                  </a:moveTo>
                  <a:lnTo>
                    <a:pt x="427609" y="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210"/>
                  </a:lnTo>
                  <a:lnTo>
                    <a:pt x="15684" y="15684"/>
                  </a:lnTo>
                  <a:lnTo>
                    <a:pt x="4210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210" y="502040"/>
                  </a:lnTo>
                  <a:lnTo>
                    <a:pt x="15684" y="519033"/>
                  </a:lnTo>
                  <a:lnTo>
                    <a:pt x="32682" y="530477"/>
                  </a:lnTo>
                  <a:lnTo>
                    <a:pt x="53466" y="534670"/>
                  </a:lnTo>
                  <a:lnTo>
                    <a:pt x="1015872" y="534670"/>
                  </a:lnTo>
                  <a:lnTo>
                    <a:pt x="1036710" y="530477"/>
                  </a:lnTo>
                  <a:lnTo>
                    <a:pt x="1053703" y="519033"/>
                  </a:lnTo>
                  <a:lnTo>
                    <a:pt x="1065147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47" y="32682"/>
                  </a:lnTo>
                  <a:lnTo>
                    <a:pt x="1053703" y="15684"/>
                  </a:lnTo>
                  <a:lnTo>
                    <a:pt x="1036710" y="4210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82"/>
                  </a:lnTo>
                  <a:lnTo>
                    <a:pt x="15684" y="15684"/>
                  </a:lnTo>
                  <a:lnTo>
                    <a:pt x="32682" y="4210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210"/>
                  </a:lnTo>
                  <a:lnTo>
                    <a:pt x="1053703" y="15684"/>
                  </a:lnTo>
                  <a:lnTo>
                    <a:pt x="1065147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47" y="502040"/>
                  </a:lnTo>
                  <a:lnTo>
                    <a:pt x="1053703" y="519033"/>
                  </a:lnTo>
                  <a:lnTo>
                    <a:pt x="1036710" y="530477"/>
                  </a:lnTo>
                  <a:lnTo>
                    <a:pt x="1015872" y="534670"/>
                  </a:lnTo>
                  <a:lnTo>
                    <a:pt x="53466" y="534670"/>
                  </a:lnTo>
                  <a:lnTo>
                    <a:pt x="32682" y="530477"/>
                  </a:lnTo>
                  <a:lnTo>
                    <a:pt x="15684" y="519033"/>
                  </a:lnTo>
                  <a:lnTo>
                    <a:pt x="4210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23158" y="4089603"/>
            <a:ext cx="812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50132" y="3327400"/>
            <a:ext cx="1522730" cy="908050"/>
            <a:chOff x="3850132" y="3327400"/>
            <a:chExt cx="1522730" cy="908050"/>
          </a:xfrm>
        </p:grpSpPr>
        <p:sp>
          <p:nvSpPr>
            <p:cNvPr id="11" name="object 11"/>
            <p:cNvSpPr/>
            <p:nvPr/>
          </p:nvSpPr>
          <p:spPr>
            <a:xfrm>
              <a:off x="3862832" y="3607434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614807"/>
                  </a:moveTo>
                  <a:lnTo>
                    <a:pt x="427735" y="0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202"/>
                  </a:lnTo>
                  <a:lnTo>
                    <a:pt x="4192" y="501987"/>
                  </a:lnTo>
                  <a:lnTo>
                    <a:pt x="15636" y="518985"/>
                  </a:lnTo>
                  <a:lnTo>
                    <a:pt x="32629" y="530459"/>
                  </a:lnTo>
                  <a:lnTo>
                    <a:pt x="53467" y="534669"/>
                  </a:lnTo>
                  <a:lnTo>
                    <a:pt x="1015873" y="534669"/>
                  </a:lnTo>
                  <a:lnTo>
                    <a:pt x="1036657" y="530459"/>
                  </a:lnTo>
                  <a:lnTo>
                    <a:pt x="1053655" y="518985"/>
                  </a:lnTo>
                  <a:lnTo>
                    <a:pt x="1065129" y="501987"/>
                  </a:lnTo>
                  <a:lnTo>
                    <a:pt x="1069340" y="481202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202"/>
                  </a:lnTo>
                  <a:lnTo>
                    <a:pt x="1065129" y="501987"/>
                  </a:lnTo>
                  <a:lnTo>
                    <a:pt x="1053655" y="518985"/>
                  </a:lnTo>
                  <a:lnTo>
                    <a:pt x="1036657" y="530459"/>
                  </a:lnTo>
                  <a:lnTo>
                    <a:pt x="1015873" y="534669"/>
                  </a:lnTo>
                  <a:lnTo>
                    <a:pt x="53467" y="534669"/>
                  </a:lnTo>
                  <a:lnTo>
                    <a:pt x="32629" y="530459"/>
                  </a:lnTo>
                  <a:lnTo>
                    <a:pt x="15636" y="518985"/>
                  </a:lnTo>
                  <a:lnTo>
                    <a:pt x="4192" y="501987"/>
                  </a:lnTo>
                  <a:lnTo>
                    <a:pt x="0" y="481202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628978"/>
            <a:ext cx="7087234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duplicate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1493520" algn="ctr">
              <a:lnSpc>
                <a:spcPct val="100000"/>
              </a:lnSpc>
              <a:spcBef>
                <a:spcPts val="2420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Class1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50132" y="3942207"/>
            <a:ext cx="1522730" cy="560070"/>
            <a:chOff x="3850132" y="3942207"/>
            <a:chExt cx="1522730" cy="560070"/>
          </a:xfrm>
        </p:grpSpPr>
        <p:sp>
          <p:nvSpPr>
            <p:cNvPr id="16" name="object 16"/>
            <p:cNvSpPr/>
            <p:nvPr/>
          </p:nvSpPr>
          <p:spPr>
            <a:xfrm>
              <a:off x="3862832" y="4222242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10"/>
                  </a:lnTo>
                  <a:lnTo>
                    <a:pt x="15636" y="15684"/>
                  </a:lnTo>
                  <a:lnTo>
                    <a:pt x="4192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192" y="502040"/>
                  </a:lnTo>
                  <a:lnTo>
                    <a:pt x="15636" y="519033"/>
                  </a:lnTo>
                  <a:lnTo>
                    <a:pt x="32629" y="530477"/>
                  </a:lnTo>
                  <a:lnTo>
                    <a:pt x="53467" y="534670"/>
                  </a:lnTo>
                  <a:lnTo>
                    <a:pt x="1015873" y="534670"/>
                  </a:lnTo>
                  <a:lnTo>
                    <a:pt x="1036657" y="530477"/>
                  </a:lnTo>
                  <a:lnTo>
                    <a:pt x="1053655" y="519033"/>
                  </a:lnTo>
                  <a:lnTo>
                    <a:pt x="1065129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29" y="32682"/>
                  </a:lnTo>
                  <a:lnTo>
                    <a:pt x="1053655" y="15684"/>
                  </a:lnTo>
                  <a:lnTo>
                    <a:pt x="1036657" y="4210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82"/>
                  </a:lnTo>
                  <a:lnTo>
                    <a:pt x="15636" y="15684"/>
                  </a:lnTo>
                  <a:lnTo>
                    <a:pt x="32629" y="4210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10"/>
                  </a:lnTo>
                  <a:lnTo>
                    <a:pt x="1053655" y="15684"/>
                  </a:lnTo>
                  <a:lnTo>
                    <a:pt x="1065129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29" y="502040"/>
                  </a:lnTo>
                  <a:lnTo>
                    <a:pt x="1053655" y="519033"/>
                  </a:lnTo>
                  <a:lnTo>
                    <a:pt x="1036657" y="530477"/>
                  </a:lnTo>
                  <a:lnTo>
                    <a:pt x="1015873" y="534670"/>
                  </a:lnTo>
                  <a:lnTo>
                    <a:pt x="53467" y="534670"/>
                  </a:lnTo>
                  <a:lnTo>
                    <a:pt x="32629" y="530477"/>
                  </a:lnTo>
                  <a:lnTo>
                    <a:pt x="15636" y="519033"/>
                  </a:lnTo>
                  <a:lnTo>
                    <a:pt x="4192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39234" y="4089603"/>
            <a:ext cx="573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0132" y="4209541"/>
            <a:ext cx="1522730" cy="908050"/>
            <a:chOff x="3850132" y="4209541"/>
            <a:chExt cx="1522730" cy="908050"/>
          </a:xfrm>
        </p:grpSpPr>
        <p:sp>
          <p:nvSpPr>
            <p:cNvPr id="21" name="object 21"/>
            <p:cNvSpPr/>
            <p:nvPr/>
          </p:nvSpPr>
          <p:spPr>
            <a:xfrm>
              <a:off x="3862832" y="4222241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0"/>
                  </a:moveTo>
                  <a:lnTo>
                    <a:pt x="427735" y="614806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192" y="501913"/>
                  </a:lnTo>
                  <a:lnTo>
                    <a:pt x="15636" y="518906"/>
                  </a:lnTo>
                  <a:lnTo>
                    <a:pt x="32629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657" y="530350"/>
                  </a:lnTo>
                  <a:lnTo>
                    <a:pt x="1053655" y="518906"/>
                  </a:lnTo>
                  <a:lnTo>
                    <a:pt x="1065129" y="501913"/>
                  </a:lnTo>
                  <a:lnTo>
                    <a:pt x="1069340" y="481075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075"/>
                  </a:lnTo>
                  <a:lnTo>
                    <a:pt x="1065129" y="501913"/>
                  </a:lnTo>
                  <a:lnTo>
                    <a:pt x="1053655" y="518906"/>
                  </a:lnTo>
                  <a:lnTo>
                    <a:pt x="1036657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29" y="530350"/>
                  </a:lnTo>
                  <a:lnTo>
                    <a:pt x="15636" y="518906"/>
                  </a:lnTo>
                  <a:lnTo>
                    <a:pt x="4192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25873" y="4704969"/>
            <a:ext cx="1000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001F5F"/>
                </a:solidFill>
                <a:latin typeface="Cambria"/>
                <a:cs typeface="Cambria"/>
              </a:rPr>
              <a:t>Package2_2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7208" y="4557140"/>
            <a:ext cx="1522730" cy="560070"/>
            <a:chOff x="5347208" y="4557140"/>
            <a:chExt cx="1522730" cy="560070"/>
          </a:xfrm>
        </p:grpSpPr>
        <p:sp>
          <p:nvSpPr>
            <p:cNvPr id="26" name="object 26"/>
            <p:cNvSpPr/>
            <p:nvPr/>
          </p:nvSpPr>
          <p:spPr>
            <a:xfrm>
              <a:off x="5359908" y="4837048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60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1015873" y="0"/>
                  </a:moveTo>
                  <a:lnTo>
                    <a:pt x="53467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210" y="501913"/>
                  </a:lnTo>
                  <a:lnTo>
                    <a:pt x="15684" y="518906"/>
                  </a:lnTo>
                  <a:lnTo>
                    <a:pt x="32682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710" y="530350"/>
                  </a:lnTo>
                  <a:lnTo>
                    <a:pt x="1053703" y="518906"/>
                  </a:lnTo>
                  <a:lnTo>
                    <a:pt x="1065147" y="501913"/>
                  </a:lnTo>
                  <a:lnTo>
                    <a:pt x="1069339" y="481075"/>
                  </a:lnTo>
                  <a:lnTo>
                    <a:pt x="1069339" y="53466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0" y="53466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39" y="53466"/>
                  </a:lnTo>
                  <a:lnTo>
                    <a:pt x="1069339" y="481075"/>
                  </a:lnTo>
                  <a:lnTo>
                    <a:pt x="1065147" y="501913"/>
                  </a:lnTo>
                  <a:lnTo>
                    <a:pt x="1053703" y="518906"/>
                  </a:lnTo>
                  <a:lnTo>
                    <a:pt x="1036710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82" y="530350"/>
                  </a:lnTo>
                  <a:lnTo>
                    <a:pt x="15684" y="518906"/>
                  </a:lnTo>
                  <a:lnTo>
                    <a:pt x="4210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14973" y="4704969"/>
            <a:ext cx="616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40" dirty="0">
                <a:solidFill>
                  <a:srgbClr val="FFFFF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53182" y="4978146"/>
            <a:ext cx="3019425" cy="1061720"/>
            <a:chOff x="2353182" y="4978146"/>
            <a:chExt cx="3019425" cy="1061720"/>
          </a:xfrm>
        </p:grpSpPr>
        <p:sp>
          <p:nvSpPr>
            <p:cNvPr id="31" name="object 31"/>
            <p:cNvSpPr/>
            <p:nvPr/>
          </p:nvSpPr>
          <p:spPr>
            <a:xfrm>
              <a:off x="2365882" y="4990846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0"/>
                  </a:moveTo>
                  <a:lnTo>
                    <a:pt x="427609" y="76854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7"/>
                  </a:lnTo>
                  <a:lnTo>
                    <a:pt x="0" y="481126"/>
                  </a:lnTo>
                  <a:lnTo>
                    <a:pt x="4210" y="501937"/>
                  </a:lnTo>
                  <a:lnTo>
                    <a:pt x="15684" y="518933"/>
                  </a:lnTo>
                  <a:lnTo>
                    <a:pt x="32682" y="530391"/>
                  </a:lnTo>
                  <a:lnTo>
                    <a:pt x="53466" y="534593"/>
                  </a:lnTo>
                  <a:lnTo>
                    <a:pt x="1015872" y="534593"/>
                  </a:lnTo>
                  <a:lnTo>
                    <a:pt x="1036710" y="530391"/>
                  </a:lnTo>
                  <a:lnTo>
                    <a:pt x="1053703" y="518933"/>
                  </a:lnTo>
                  <a:lnTo>
                    <a:pt x="1065147" y="501937"/>
                  </a:lnTo>
                  <a:lnTo>
                    <a:pt x="1069340" y="481126"/>
                  </a:lnTo>
                  <a:lnTo>
                    <a:pt x="1069340" y="53467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40" y="53467"/>
                  </a:lnTo>
                  <a:lnTo>
                    <a:pt x="1069340" y="481126"/>
                  </a:lnTo>
                  <a:lnTo>
                    <a:pt x="1065147" y="501937"/>
                  </a:lnTo>
                  <a:lnTo>
                    <a:pt x="1053703" y="518933"/>
                  </a:lnTo>
                  <a:lnTo>
                    <a:pt x="1036710" y="530391"/>
                  </a:lnTo>
                  <a:lnTo>
                    <a:pt x="1015872" y="534593"/>
                  </a:lnTo>
                  <a:lnTo>
                    <a:pt x="53466" y="534593"/>
                  </a:lnTo>
                  <a:lnTo>
                    <a:pt x="32682" y="530391"/>
                  </a:lnTo>
                  <a:lnTo>
                    <a:pt x="15684" y="518933"/>
                  </a:lnTo>
                  <a:lnTo>
                    <a:pt x="4210" y="501937"/>
                  </a:lnTo>
                  <a:lnTo>
                    <a:pt x="0" y="481126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62831" y="5451983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30739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164"/>
                  </a:lnTo>
                  <a:lnTo>
                    <a:pt x="4192" y="501976"/>
                  </a:lnTo>
                  <a:lnTo>
                    <a:pt x="15636" y="518971"/>
                  </a:lnTo>
                  <a:lnTo>
                    <a:pt x="32629" y="530429"/>
                  </a:lnTo>
                  <a:lnTo>
                    <a:pt x="53467" y="534631"/>
                  </a:lnTo>
                  <a:lnTo>
                    <a:pt x="1015873" y="534631"/>
                  </a:lnTo>
                  <a:lnTo>
                    <a:pt x="1036657" y="530429"/>
                  </a:lnTo>
                  <a:lnTo>
                    <a:pt x="1053655" y="518971"/>
                  </a:lnTo>
                  <a:lnTo>
                    <a:pt x="1065129" y="501976"/>
                  </a:lnTo>
                  <a:lnTo>
                    <a:pt x="1069340" y="481164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164"/>
                  </a:lnTo>
                  <a:lnTo>
                    <a:pt x="1065129" y="501976"/>
                  </a:lnTo>
                  <a:lnTo>
                    <a:pt x="1053655" y="518971"/>
                  </a:lnTo>
                  <a:lnTo>
                    <a:pt x="1036657" y="530429"/>
                  </a:lnTo>
                  <a:lnTo>
                    <a:pt x="1015873" y="534631"/>
                  </a:lnTo>
                  <a:lnTo>
                    <a:pt x="53467" y="534631"/>
                  </a:lnTo>
                  <a:lnTo>
                    <a:pt x="32629" y="530429"/>
                  </a:lnTo>
                  <a:lnTo>
                    <a:pt x="15636" y="518971"/>
                  </a:lnTo>
                  <a:lnTo>
                    <a:pt x="4192" y="501976"/>
                  </a:lnTo>
                  <a:lnTo>
                    <a:pt x="0" y="481164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923158" y="5226405"/>
            <a:ext cx="2211705" cy="64071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840"/>
              </a:spcBef>
            </a:pPr>
            <a:r>
              <a:rPr sz="1400" b="1" spc="140" dirty="0">
                <a:solidFill>
                  <a:srgbClr val="FFFFF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Package3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50132" y="5746686"/>
            <a:ext cx="1522730" cy="600710"/>
            <a:chOff x="3850132" y="5746686"/>
            <a:chExt cx="1522730" cy="600710"/>
          </a:xfrm>
        </p:grpSpPr>
        <p:sp>
          <p:nvSpPr>
            <p:cNvPr id="39" name="object 39"/>
            <p:cNvSpPr/>
            <p:nvPr/>
          </p:nvSpPr>
          <p:spPr>
            <a:xfrm>
              <a:off x="3862832" y="5759386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0"/>
                  </a:moveTo>
                  <a:lnTo>
                    <a:pt x="427735" y="307416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0568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01"/>
                  </a:lnTo>
                  <a:lnTo>
                    <a:pt x="15636" y="15660"/>
                  </a:lnTo>
                  <a:lnTo>
                    <a:pt x="4192" y="32655"/>
                  </a:lnTo>
                  <a:lnTo>
                    <a:pt x="0" y="53467"/>
                  </a:lnTo>
                  <a:lnTo>
                    <a:pt x="0" y="481177"/>
                  </a:lnTo>
                  <a:lnTo>
                    <a:pt x="4192" y="501988"/>
                  </a:lnTo>
                  <a:lnTo>
                    <a:pt x="15636" y="518983"/>
                  </a:lnTo>
                  <a:lnTo>
                    <a:pt x="32629" y="530442"/>
                  </a:lnTo>
                  <a:lnTo>
                    <a:pt x="53467" y="534644"/>
                  </a:lnTo>
                  <a:lnTo>
                    <a:pt x="1015873" y="534644"/>
                  </a:lnTo>
                  <a:lnTo>
                    <a:pt x="1036657" y="530442"/>
                  </a:lnTo>
                  <a:lnTo>
                    <a:pt x="1053655" y="518983"/>
                  </a:lnTo>
                  <a:lnTo>
                    <a:pt x="1065129" y="501988"/>
                  </a:lnTo>
                  <a:lnTo>
                    <a:pt x="1069340" y="481177"/>
                  </a:lnTo>
                  <a:lnTo>
                    <a:pt x="1069340" y="53467"/>
                  </a:lnTo>
                  <a:lnTo>
                    <a:pt x="1065129" y="32655"/>
                  </a:lnTo>
                  <a:lnTo>
                    <a:pt x="1053655" y="15660"/>
                  </a:lnTo>
                  <a:lnTo>
                    <a:pt x="1036657" y="4201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90568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55"/>
                  </a:lnTo>
                  <a:lnTo>
                    <a:pt x="15636" y="15660"/>
                  </a:lnTo>
                  <a:lnTo>
                    <a:pt x="32629" y="4201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01"/>
                  </a:lnTo>
                  <a:lnTo>
                    <a:pt x="1053655" y="15660"/>
                  </a:lnTo>
                  <a:lnTo>
                    <a:pt x="1065129" y="32655"/>
                  </a:lnTo>
                  <a:lnTo>
                    <a:pt x="1069340" y="53467"/>
                  </a:lnTo>
                  <a:lnTo>
                    <a:pt x="1069340" y="481177"/>
                  </a:lnTo>
                  <a:lnTo>
                    <a:pt x="1065129" y="501988"/>
                  </a:lnTo>
                  <a:lnTo>
                    <a:pt x="1053655" y="518983"/>
                  </a:lnTo>
                  <a:lnTo>
                    <a:pt x="1036657" y="530442"/>
                  </a:lnTo>
                  <a:lnTo>
                    <a:pt x="1015873" y="534644"/>
                  </a:lnTo>
                  <a:lnTo>
                    <a:pt x="53467" y="534644"/>
                  </a:lnTo>
                  <a:lnTo>
                    <a:pt x="32629" y="530442"/>
                  </a:lnTo>
                  <a:lnTo>
                    <a:pt x="15636" y="518983"/>
                  </a:lnTo>
                  <a:lnTo>
                    <a:pt x="4192" y="501988"/>
                  </a:lnTo>
                  <a:lnTo>
                    <a:pt x="0" y="481177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39234" y="5935167"/>
            <a:ext cx="573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trike="sngStrike" spc="2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strike="sngStrike" spc="50" dirty="0">
                <a:solidFill>
                  <a:srgbClr val="FFFFFF"/>
                </a:solidFill>
                <a:latin typeface="Cambria"/>
                <a:cs typeface="Cambria"/>
              </a:rPr>
              <a:t>lass1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9828" y="5897371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lo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ed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38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z="3000" spc="285" dirty="0"/>
              <a:t>P</a:t>
            </a:r>
            <a:r>
              <a:rPr spc="285" dirty="0"/>
              <a:t>ACKAGE</a:t>
            </a:r>
            <a:r>
              <a:rPr sz="3000" spc="285" dirty="0"/>
              <a:t>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296542" y="4723510"/>
            <a:ext cx="1069340" cy="534670"/>
          </a:xfrm>
          <a:custGeom>
            <a:avLst/>
            <a:gdLst/>
            <a:ahLst/>
            <a:cxnLst/>
            <a:rect l="l" t="t" r="r" b="b"/>
            <a:pathLst>
              <a:path w="1069339" h="534670">
                <a:moveTo>
                  <a:pt x="1015873" y="0"/>
                </a:moveTo>
                <a:lnTo>
                  <a:pt x="53466" y="0"/>
                </a:lnTo>
                <a:lnTo>
                  <a:pt x="32629" y="4192"/>
                </a:lnTo>
                <a:lnTo>
                  <a:pt x="15636" y="15636"/>
                </a:lnTo>
                <a:lnTo>
                  <a:pt x="4192" y="32629"/>
                </a:lnTo>
                <a:lnTo>
                  <a:pt x="0" y="53466"/>
                </a:lnTo>
                <a:lnTo>
                  <a:pt x="0" y="481202"/>
                </a:lnTo>
                <a:lnTo>
                  <a:pt x="4192" y="501987"/>
                </a:lnTo>
                <a:lnTo>
                  <a:pt x="15636" y="518985"/>
                </a:lnTo>
                <a:lnTo>
                  <a:pt x="32629" y="530459"/>
                </a:lnTo>
                <a:lnTo>
                  <a:pt x="53466" y="534669"/>
                </a:lnTo>
                <a:lnTo>
                  <a:pt x="1015873" y="534669"/>
                </a:lnTo>
                <a:lnTo>
                  <a:pt x="1036657" y="530459"/>
                </a:lnTo>
                <a:lnTo>
                  <a:pt x="1053655" y="518985"/>
                </a:lnTo>
                <a:lnTo>
                  <a:pt x="1065129" y="501987"/>
                </a:lnTo>
                <a:lnTo>
                  <a:pt x="1069339" y="481202"/>
                </a:lnTo>
                <a:lnTo>
                  <a:pt x="1069339" y="53466"/>
                </a:lnTo>
                <a:lnTo>
                  <a:pt x="1065129" y="32629"/>
                </a:lnTo>
                <a:lnTo>
                  <a:pt x="1053655" y="15636"/>
                </a:lnTo>
                <a:lnTo>
                  <a:pt x="1036657" y="4192"/>
                </a:lnTo>
                <a:lnTo>
                  <a:pt x="101587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4858892"/>
            <a:ext cx="811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182" y="3942207"/>
            <a:ext cx="1522730" cy="1061720"/>
            <a:chOff x="2353182" y="3942207"/>
            <a:chExt cx="1522730" cy="1061720"/>
          </a:xfrm>
        </p:grpSpPr>
        <p:sp>
          <p:nvSpPr>
            <p:cNvPr id="6" name="object 6"/>
            <p:cNvSpPr/>
            <p:nvPr/>
          </p:nvSpPr>
          <p:spPr>
            <a:xfrm>
              <a:off x="2365882" y="4222242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768603"/>
                  </a:moveTo>
                  <a:lnTo>
                    <a:pt x="427609" y="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210"/>
                  </a:lnTo>
                  <a:lnTo>
                    <a:pt x="15684" y="15684"/>
                  </a:lnTo>
                  <a:lnTo>
                    <a:pt x="4210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210" y="502040"/>
                  </a:lnTo>
                  <a:lnTo>
                    <a:pt x="15684" y="519033"/>
                  </a:lnTo>
                  <a:lnTo>
                    <a:pt x="32682" y="530477"/>
                  </a:lnTo>
                  <a:lnTo>
                    <a:pt x="53466" y="534670"/>
                  </a:lnTo>
                  <a:lnTo>
                    <a:pt x="1015872" y="534670"/>
                  </a:lnTo>
                  <a:lnTo>
                    <a:pt x="1036710" y="530477"/>
                  </a:lnTo>
                  <a:lnTo>
                    <a:pt x="1053703" y="519033"/>
                  </a:lnTo>
                  <a:lnTo>
                    <a:pt x="1065147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47" y="32682"/>
                  </a:lnTo>
                  <a:lnTo>
                    <a:pt x="1053703" y="15684"/>
                  </a:lnTo>
                  <a:lnTo>
                    <a:pt x="1036710" y="4210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82"/>
                  </a:lnTo>
                  <a:lnTo>
                    <a:pt x="15684" y="15684"/>
                  </a:lnTo>
                  <a:lnTo>
                    <a:pt x="32682" y="4210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210"/>
                  </a:lnTo>
                  <a:lnTo>
                    <a:pt x="1053703" y="15684"/>
                  </a:lnTo>
                  <a:lnTo>
                    <a:pt x="1065147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47" y="502040"/>
                  </a:lnTo>
                  <a:lnTo>
                    <a:pt x="1053703" y="519033"/>
                  </a:lnTo>
                  <a:lnTo>
                    <a:pt x="1036710" y="530477"/>
                  </a:lnTo>
                  <a:lnTo>
                    <a:pt x="1015872" y="534670"/>
                  </a:lnTo>
                  <a:lnTo>
                    <a:pt x="53466" y="534670"/>
                  </a:lnTo>
                  <a:lnTo>
                    <a:pt x="32682" y="530477"/>
                  </a:lnTo>
                  <a:lnTo>
                    <a:pt x="15684" y="519033"/>
                  </a:lnTo>
                  <a:lnTo>
                    <a:pt x="4210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23158" y="4089603"/>
            <a:ext cx="812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50132" y="3327400"/>
            <a:ext cx="1522730" cy="908050"/>
            <a:chOff x="3850132" y="3327400"/>
            <a:chExt cx="1522730" cy="908050"/>
          </a:xfrm>
        </p:grpSpPr>
        <p:sp>
          <p:nvSpPr>
            <p:cNvPr id="11" name="object 11"/>
            <p:cNvSpPr/>
            <p:nvPr/>
          </p:nvSpPr>
          <p:spPr>
            <a:xfrm>
              <a:off x="3862832" y="3607434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614807"/>
                  </a:moveTo>
                  <a:lnTo>
                    <a:pt x="427735" y="0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202"/>
                  </a:lnTo>
                  <a:lnTo>
                    <a:pt x="4192" y="501987"/>
                  </a:lnTo>
                  <a:lnTo>
                    <a:pt x="15636" y="518985"/>
                  </a:lnTo>
                  <a:lnTo>
                    <a:pt x="32629" y="530459"/>
                  </a:lnTo>
                  <a:lnTo>
                    <a:pt x="53467" y="534669"/>
                  </a:lnTo>
                  <a:lnTo>
                    <a:pt x="1015873" y="534669"/>
                  </a:lnTo>
                  <a:lnTo>
                    <a:pt x="1036657" y="530459"/>
                  </a:lnTo>
                  <a:lnTo>
                    <a:pt x="1053655" y="518985"/>
                  </a:lnTo>
                  <a:lnTo>
                    <a:pt x="1065129" y="501987"/>
                  </a:lnTo>
                  <a:lnTo>
                    <a:pt x="1069340" y="481202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202"/>
                  </a:lnTo>
                  <a:lnTo>
                    <a:pt x="1065129" y="501987"/>
                  </a:lnTo>
                  <a:lnTo>
                    <a:pt x="1053655" y="518985"/>
                  </a:lnTo>
                  <a:lnTo>
                    <a:pt x="1036657" y="530459"/>
                  </a:lnTo>
                  <a:lnTo>
                    <a:pt x="1015873" y="534669"/>
                  </a:lnTo>
                  <a:lnTo>
                    <a:pt x="53467" y="534669"/>
                  </a:lnTo>
                  <a:lnTo>
                    <a:pt x="32629" y="530459"/>
                  </a:lnTo>
                  <a:lnTo>
                    <a:pt x="15636" y="518985"/>
                  </a:lnTo>
                  <a:lnTo>
                    <a:pt x="4192" y="501987"/>
                  </a:lnTo>
                  <a:lnTo>
                    <a:pt x="0" y="481202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628978"/>
            <a:ext cx="7087234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duplicate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1493520" algn="ctr">
              <a:lnSpc>
                <a:spcPct val="100000"/>
              </a:lnSpc>
              <a:spcBef>
                <a:spcPts val="2420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Class1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50132" y="3942207"/>
            <a:ext cx="1522730" cy="560070"/>
            <a:chOff x="3850132" y="3942207"/>
            <a:chExt cx="1522730" cy="560070"/>
          </a:xfrm>
        </p:grpSpPr>
        <p:sp>
          <p:nvSpPr>
            <p:cNvPr id="16" name="object 16"/>
            <p:cNvSpPr/>
            <p:nvPr/>
          </p:nvSpPr>
          <p:spPr>
            <a:xfrm>
              <a:off x="3862832" y="4222242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10"/>
                  </a:lnTo>
                  <a:lnTo>
                    <a:pt x="15636" y="15684"/>
                  </a:lnTo>
                  <a:lnTo>
                    <a:pt x="4192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192" y="502040"/>
                  </a:lnTo>
                  <a:lnTo>
                    <a:pt x="15636" y="519033"/>
                  </a:lnTo>
                  <a:lnTo>
                    <a:pt x="32629" y="530477"/>
                  </a:lnTo>
                  <a:lnTo>
                    <a:pt x="53467" y="534670"/>
                  </a:lnTo>
                  <a:lnTo>
                    <a:pt x="1015873" y="534670"/>
                  </a:lnTo>
                  <a:lnTo>
                    <a:pt x="1036657" y="530477"/>
                  </a:lnTo>
                  <a:lnTo>
                    <a:pt x="1053655" y="519033"/>
                  </a:lnTo>
                  <a:lnTo>
                    <a:pt x="1065129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29" y="32682"/>
                  </a:lnTo>
                  <a:lnTo>
                    <a:pt x="1053655" y="15684"/>
                  </a:lnTo>
                  <a:lnTo>
                    <a:pt x="1036657" y="4210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82"/>
                  </a:lnTo>
                  <a:lnTo>
                    <a:pt x="15636" y="15684"/>
                  </a:lnTo>
                  <a:lnTo>
                    <a:pt x="32629" y="4210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10"/>
                  </a:lnTo>
                  <a:lnTo>
                    <a:pt x="1053655" y="15684"/>
                  </a:lnTo>
                  <a:lnTo>
                    <a:pt x="1065129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29" y="502040"/>
                  </a:lnTo>
                  <a:lnTo>
                    <a:pt x="1053655" y="519033"/>
                  </a:lnTo>
                  <a:lnTo>
                    <a:pt x="1036657" y="530477"/>
                  </a:lnTo>
                  <a:lnTo>
                    <a:pt x="1015873" y="534670"/>
                  </a:lnTo>
                  <a:lnTo>
                    <a:pt x="53467" y="534670"/>
                  </a:lnTo>
                  <a:lnTo>
                    <a:pt x="32629" y="530477"/>
                  </a:lnTo>
                  <a:lnTo>
                    <a:pt x="15636" y="519033"/>
                  </a:lnTo>
                  <a:lnTo>
                    <a:pt x="4192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39234" y="4089603"/>
            <a:ext cx="573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0132" y="4209541"/>
            <a:ext cx="1522730" cy="908050"/>
            <a:chOff x="3850132" y="4209541"/>
            <a:chExt cx="1522730" cy="908050"/>
          </a:xfrm>
        </p:grpSpPr>
        <p:sp>
          <p:nvSpPr>
            <p:cNvPr id="21" name="object 21"/>
            <p:cNvSpPr/>
            <p:nvPr/>
          </p:nvSpPr>
          <p:spPr>
            <a:xfrm>
              <a:off x="3862832" y="4222241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0"/>
                  </a:moveTo>
                  <a:lnTo>
                    <a:pt x="427735" y="614806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192" y="501913"/>
                  </a:lnTo>
                  <a:lnTo>
                    <a:pt x="15636" y="518906"/>
                  </a:lnTo>
                  <a:lnTo>
                    <a:pt x="32629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657" y="530350"/>
                  </a:lnTo>
                  <a:lnTo>
                    <a:pt x="1053655" y="518906"/>
                  </a:lnTo>
                  <a:lnTo>
                    <a:pt x="1065129" y="501913"/>
                  </a:lnTo>
                  <a:lnTo>
                    <a:pt x="1069340" y="481075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075"/>
                  </a:lnTo>
                  <a:lnTo>
                    <a:pt x="1065129" y="501913"/>
                  </a:lnTo>
                  <a:lnTo>
                    <a:pt x="1053655" y="518906"/>
                  </a:lnTo>
                  <a:lnTo>
                    <a:pt x="1036657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29" y="530350"/>
                  </a:lnTo>
                  <a:lnTo>
                    <a:pt x="15636" y="518906"/>
                  </a:lnTo>
                  <a:lnTo>
                    <a:pt x="4192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25873" y="4704969"/>
            <a:ext cx="1000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001F5F"/>
                </a:solidFill>
                <a:latin typeface="Cambria"/>
                <a:cs typeface="Cambria"/>
              </a:rPr>
              <a:t>Package2_2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7208" y="4557140"/>
            <a:ext cx="1522730" cy="560070"/>
            <a:chOff x="5347208" y="4557140"/>
            <a:chExt cx="1522730" cy="560070"/>
          </a:xfrm>
        </p:grpSpPr>
        <p:sp>
          <p:nvSpPr>
            <p:cNvPr id="26" name="object 26"/>
            <p:cNvSpPr/>
            <p:nvPr/>
          </p:nvSpPr>
          <p:spPr>
            <a:xfrm>
              <a:off x="5359908" y="4837048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60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1015873" y="0"/>
                  </a:moveTo>
                  <a:lnTo>
                    <a:pt x="53467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210" y="501913"/>
                  </a:lnTo>
                  <a:lnTo>
                    <a:pt x="15684" y="518906"/>
                  </a:lnTo>
                  <a:lnTo>
                    <a:pt x="32682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710" y="530350"/>
                  </a:lnTo>
                  <a:lnTo>
                    <a:pt x="1053703" y="518906"/>
                  </a:lnTo>
                  <a:lnTo>
                    <a:pt x="1065147" y="501913"/>
                  </a:lnTo>
                  <a:lnTo>
                    <a:pt x="1069339" y="481075"/>
                  </a:lnTo>
                  <a:lnTo>
                    <a:pt x="1069339" y="53466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0" y="53466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39" y="53466"/>
                  </a:lnTo>
                  <a:lnTo>
                    <a:pt x="1069339" y="481075"/>
                  </a:lnTo>
                  <a:lnTo>
                    <a:pt x="1065147" y="501913"/>
                  </a:lnTo>
                  <a:lnTo>
                    <a:pt x="1053703" y="518906"/>
                  </a:lnTo>
                  <a:lnTo>
                    <a:pt x="1036710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82" y="530350"/>
                  </a:lnTo>
                  <a:lnTo>
                    <a:pt x="15684" y="518906"/>
                  </a:lnTo>
                  <a:lnTo>
                    <a:pt x="4210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14973" y="4704969"/>
            <a:ext cx="616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40" dirty="0">
                <a:solidFill>
                  <a:srgbClr val="FFFFF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53182" y="4978146"/>
            <a:ext cx="3019425" cy="1369060"/>
            <a:chOff x="2353182" y="4978146"/>
            <a:chExt cx="3019425" cy="1369060"/>
          </a:xfrm>
        </p:grpSpPr>
        <p:sp>
          <p:nvSpPr>
            <p:cNvPr id="31" name="object 31"/>
            <p:cNvSpPr/>
            <p:nvPr/>
          </p:nvSpPr>
          <p:spPr>
            <a:xfrm>
              <a:off x="2365882" y="4990846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0"/>
                  </a:moveTo>
                  <a:lnTo>
                    <a:pt x="427609" y="76854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7"/>
                  </a:lnTo>
                  <a:lnTo>
                    <a:pt x="0" y="481126"/>
                  </a:lnTo>
                  <a:lnTo>
                    <a:pt x="4210" y="501937"/>
                  </a:lnTo>
                  <a:lnTo>
                    <a:pt x="15684" y="518933"/>
                  </a:lnTo>
                  <a:lnTo>
                    <a:pt x="32682" y="530391"/>
                  </a:lnTo>
                  <a:lnTo>
                    <a:pt x="53466" y="534593"/>
                  </a:lnTo>
                  <a:lnTo>
                    <a:pt x="1015872" y="534593"/>
                  </a:lnTo>
                  <a:lnTo>
                    <a:pt x="1036710" y="530391"/>
                  </a:lnTo>
                  <a:lnTo>
                    <a:pt x="1053703" y="518933"/>
                  </a:lnTo>
                  <a:lnTo>
                    <a:pt x="1065147" y="501937"/>
                  </a:lnTo>
                  <a:lnTo>
                    <a:pt x="1069340" y="481126"/>
                  </a:lnTo>
                  <a:lnTo>
                    <a:pt x="1069340" y="53467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40" y="53467"/>
                  </a:lnTo>
                  <a:lnTo>
                    <a:pt x="1069340" y="481126"/>
                  </a:lnTo>
                  <a:lnTo>
                    <a:pt x="1065147" y="501937"/>
                  </a:lnTo>
                  <a:lnTo>
                    <a:pt x="1053703" y="518933"/>
                  </a:lnTo>
                  <a:lnTo>
                    <a:pt x="1036710" y="530391"/>
                  </a:lnTo>
                  <a:lnTo>
                    <a:pt x="1015872" y="534593"/>
                  </a:lnTo>
                  <a:lnTo>
                    <a:pt x="53466" y="534593"/>
                  </a:lnTo>
                  <a:lnTo>
                    <a:pt x="32682" y="530391"/>
                  </a:lnTo>
                  <a:lnTo>
                    <a:pt x="15684" y="518933"/>
                  </a:lnTo>
                  <a:lnTo>
                    <a:pt x="4210" y="501937"/>
                  </a:lnTo>
                  <a:lnTo>
                    <a:pt x="0" y="481126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62831" y="5451983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30739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164"/>
                  </a:lnTo>
                  <a:lnTo>
                    <a:pt x="4192" y="501976"/>
                  </a:lnTo>
                  <a:lnTo>
                    <a:pt x="15636" y="518971"/>
                  </a:lnTo>
                  <a:lnTo>
                    <a:pt x="32629" y="530429"/>
                  </a:lnTo>
                  <a:lnTo>
                    <a:pt x="53467" y="534631"/>
                  </a:lnTo>
                  <a:lnTo>
                    <a:pt x="1015873" y="534631"/>
                  </a:lnTo>
                  <a:lnTo>
                    <a:pt x="1036657" y="530429"/>
                  </a:lnTo>
                  <a:lnTo>
                    <a:pt x="1053655" y="518971"/>
                  </a:lnTo>
                  <a:lnTo>
                    <a:pt x="1065129" y="501976"/>
                  </a:lnTo>
                  <a:lnTo>
                    <a:pt x="1069340" y="481164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164"/>
                  </a:lnTo>
                  <a:lnTo>
                    <a:pt x="1065129" y="501976"/>
                  </a:lnTo>
                  <a:lnTo>
                    <a:pt x="1053655" y="518971"/>
                  </a:lnTo>
                  <a:lnTo>
                    <a:pt x="1036657" y="530429"/>
                  </a:lnTo>
                  <a:lnTo>
                    <a:pt x="1015873" y="534631"/>
                  </a:lnTo>
                  <a:lnTo>
                    <a:pt x="53467" y="534631"/>
                  </a:lnTo>
                  <a:lnTo>
                    <a:pt x="32629" y="530429"/>
                  </a:lnTo>
                  <a:lnTo>
                    <a:pt x="15636" y="518971"/>
                  </a:lnTo>
                  <a:lnTo>
                    <a:pt x="4192" y="501976"/>
                  </a:lnTo>
                  <a:lnTo>
                    <a:pt x="0" y="481164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2831" y="5759386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0"/>
                  </a:moveTo>
                  <a:lnTo>
                    <a:pt x="427735" y="307416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0567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01"/>
                  </a:lnTo>
                  <a:lnTo>
                    <a:pt x="15636" y="15660"/>
                  </a:lnTo>
                  <a:lnTo>
                    <a:pt x="4192" y="32655"/>
                  </a:lnTo>
                  <a:lnTo>
                    <a:pt x="0" y="53467"/>
                  </a:lnTo>
                  <a:lnTo>
                    <a:pt x="0" y="481177"/>
                  </a:lnTo>
                  <a:lnTo>
                    <a:pt x="4192" y="501988"/>
                  </a:lnTo>
                  <a:lnTo>
                    <a:pt x="15636" y="518983"/>
                  </a:lnTo>
                  <a:lnTo>
                    <a:pt x="32629" y="530442"/>
                  </a:lnTo>
                  <a:lnTo>
                    <a:pt x="53467" y="534644"/>
                  </a:lnTo>
                  <a:lnTo>
                    <a:pt x="1015873" y="534644"/>
                  </a:lnTo>
                  <a:lnTo>
                    <a:pt x="1036657" y="530442"/>
                  </a:lnTo>
                  <a:lnTo>
                    <a:pt x="1053655" y="518983"/>
                  </a:lnTo>
                  <a:lnTo>
                    <a:pt x="1065129" y="501988"/>
                  </a:lnTo>
                  <a:lnTo>
                    <a:pt x="1069340" y="481177"/>
                  </a:lnTo>
                  <a:lnTo>
                    <a:pt x="1069340" y="53467"/>
                  </a:lnTo>
                  <a:lnTo>
                    <a:pt x="1065129" y="32655"/>
                  </a:lnTo>
                  <a:lnTo>
                    <a:pt x="1053655" y="15660"/>
                  </a:lnTo>
                  <a:lnTo>
                    <a:pt x="1036657" y="4201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0567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55"/>
                  </a:lnTo>
                  <a:lnTo>
                    <a:pt x="15636" y="15660"/>
                  </a:lnTo>
                  <a:lnTo>
                    <a:pt x="32629" y="4201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01"/>
                  </a:lnTo>
                  <a:lnTo>
                    <a:pt x="1053655" y="15660"/>
                  </a:lnTo>
                  <a:lnTo>
                    <a:pt x="1065129" y="32655"/>
                  </a:lnTo>
                  <a:lnTo>
                    <a:pt x="1069340" y="53467"/>
                  </a:lnTo>
                  <a:lnTo>
                    <a:pt x="1069340" y="481177"/>
                  </a:lnTo>
                  <a:lnTo>
                    <a:pt x="1065129" y="501988"/>
                  </a:lnTo>
                  <a:lnTo>
                    <a:pt x="1053655" y="518983"/>
                  </a:lnTo>
                  <a:lnTo>
                    <a:pt x="1036657" y="530442"/>
                  </a:lnTo>
                  <a:lnTo>
                    <a:pt x="1015873" y="534644"/>
                  </a:lnTo>
                  <a:lnTo>
                    <a:pt x="53467" y="534644"/>
                  </a:lnTo>
                  <a:lnTo>
                    <a:pt x="32629" y="530442"/>
                  </a:lnTo>
                  <a:lnTo>
                    <a:pt x="15636" y="518983"/>
                  </a:lnTo>
                  <a:lnTo>
                    <a:pt x="4192" y="501988"/>
                  </a:lnTo>
                  <a:lnTo>
                    <a:pt x="0" y="481177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23158" y="5226405"/>
            <a:ext cx="2211705" cy="9486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840"/>
              </a:spcBef>
            </a:pPr>
            <a:r>
              <a:rPr sz="1400" b="1" spc="140" dirty="0">
                <a:solidFill>
                  <a:srgbClr val="FFFFF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Package3</a:t>
            </a:r>
            <a:endParaRPr sz="1400">
              <a:latin typeface="Cambria"/>
              <a:cs typeface="Cambria"/>
            </a:endParaRPr>
          </a:p>
          <a:p>
            <a:pPr marL="1628775">
              <a:lnSpc>
                <a:spcPct val="100000"/>
              </a:lnSpc>
              <a:spcBef>
                <a:spcPts val="745"/>
              </a:spcBef>
            </a:pP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Class3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38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70" dirty="0"/>
              <a:t> </a:t>
            </a:r>
            <a:r>
              <a:rPr spc="254" dirty="0"/>
              <a:t>IS</a:t>
            </a:r>
            <a:r>
              <a:rPr spc="280" dirty="0"/>
              <a:t> </a:t>
            </a:r>
            <a:r>
              <a:rPr sz="3000" spc="285" dirty="0"/>
              <a:t>P</a:t>
            </a:r>
            <a:r>
              <a:rPr spc="285" dirty="0"/>
              <a:t>ACKAGE</a:t>
            </a:r>
            <a:r>
              <a:rPr sz="3000" spc="285" dirty="0"/>
              <a:t>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296542" y="4723510"/>
            <a:ext cx="1069340" cy="534670"/>
          </a:xfrm>
          <a:custGeom>
            <a:avLst/>
            <a:gdLst/>
            <a:ahLst/>
            <a:cxnLst/>
            <a:rect l="l" t="t" r="r" b="b"/>
            <a:pathLst>
              <a:path w="1069339" h="534670">
                <a:moveTo>
                  <a:pt x="1015873" y="0"/>
                </a:moveTo>
                <a:lnTo>
                  <a:pt x="53466" y="0"/>
                </a:lnTo>
                <a:lnTo>
                  <a:pt x="32629" y="4192"/>
                </a:lnTo>
                <a:lnTo>
                  <a:pt x="15636" y="15636"/>
                </a:lnTo>
                <a:lnTo>
                  <a:pt x="4192" y="32629"/>
                </a:lnTo>
                <a:lnTo>
                  <a:pt x="0" y="53466"/>
                </a:lnTo>
                <a:lnTo>
                  <a:pt x="0" y="481202"/>
                </a:lnTo>
                <a:lnTo>
                  <a:pt x="4192" y="501987"/>
                </a:lnTo>
                <a:lnTo>
                  <a:pt x="15636" y="518985"/>
                </a:lnTo>
                <a:lnTo>
                  <a:pt x="32629" y="530459"/>
                </a:lnTo>
                <a:lnTo>
                  <a:pt x="53466" y="534669"/>
                </a:lnTo>
                <a:lnTo>
                  <a:pt x="1015873" y="534669"/>
                </a:lnTo>
                <a:lnTo>
                  <a:pt x="1036657" y="530459"/>
                </a:lnTo>
                <a:lnTo>
                  <a:pt x="1053655" y="518985"/>
                </a:lnTo>
                <a:lnTo>
                  <a:pt x="1065129" y="501987"/>
                </a:lnTo>
                <a:lnTo>
                  <a:pt x="1069339" y="481202"/>
                </a:lnTo>
                <a:lnTo>
                  <a:pt x="1069339" y="53466"/>
                </a:lnTo>
                <a:lnTo>
                  <a:pt x="1065129" y="32629"/>
                </a:lnTo>
                <a:lnTo>
                  <a:pt x="1053655" y="15636"/>
                </a:lnTo>
                <a:lnTo>
                  <a:pt x="1036657" y="4192"/>
                </a:lnTo>
                <a:lnTo>
                  <a:pt x="101587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955" y="4858892"/>
            <a:ext cx="811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182" y="3942207"/>
            <a:ext cx="1522730" cy="1061720"/>
            <a:chOff x="2353182" y="3942207"/>
            <a:chExt cx="1522730" cy="1061720"/>
          </a:xfrm>
        </p:grpSpPr>
        <p:sp>
          <p:nvSpPr>
            <p:cNvPr id="6" name="object 6"/>
            <p:cNvSpPr/>
            <p:nvPr/>
          </p:nvSpPr>
          <p:spPr>
            <a:xfrm>
              <a:off x="2365882" y="4222242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768603"/>
                  </a:moveTo>
                  <a:lnTo>
                    <a:pt x="427609" y="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210"/>
                  </a:lnTo>
                  <a:lnTo>
                    <a:pt x="15684" y="15684"/>
                  </a:lnTo>
                  <a:lnTo>
                    <a:pt x="4210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210" y="502040"/>
                  </a:lnTo>
                  <a:lnTo>
                    <a:pt x="15684" y="519033"/>
                  </a:lnTo>
                  <a:lnTo>
                    <a:pt x="32682" y="530477"/>
                  </a:lnTo>
                  <a:lnTo>
                    <a:pt x="53466" y="534670"/>
                  </a:lnTo>
                  <a:lnTo>
                    <a:pt x="1015872" y="534670"/>
                  </a:lnTo>
                  <a:lnTo>
                    <a:pt x="1036710" y="530477"/>
                  </a:lnTo>
                  <a:lnTo>
                    <a:pt x="1053703" y="519033"/>
                  </a:lnTo>
                  <a:lnTo>
                    <a:pt x="1065147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47" y="32682"/>
                  </a:lnTo>
                  <a:lnTo>
                    <a:pt x="1053703" y="15684"/>
                  </a:lnTo>
                  <a:lnTo>
                    <a:pt x="1036710" y="4210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3491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82"/>
                  </a:lnTo>
                  <a:lnTo>
                    <a:pt x="15684" y="15684"/>
                  </a:lnTo>
                  <a:lnTo>
                    <a:pt x="32682" y="4210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210"/>
                  </a:lnTo>
                  <a:lnTo>
                    <a:pt x="1053703" y="15684"/>
                  </a:lnTo>
                  <a:lnTo>
                    <a:pt x="1065147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47" y="502040"/>
                  </a:lnTo>
                  <a:lnTo>
                    <a:pt x="1053703" y="519033"/>
                  </a:lnTo>
                  <a:lnTo>
                    <a:pt x="1036710" y="530477"/>
                  </a:lnTo>
                  <a:lnTo>
                    <a:pt x="1015872" y="534670"/>
                  </a:lnTo>
                  <a:lnTo>
                    <a:pt x="53466" y="534670"/>
                  </a:lnTo>
                  <a:lnTo>
                    <a:pt x="32682" y="530477"/>
                  </a:lnTo>
                  <a:lnTo>
                    <a:pt x="15684" y="519033"/>
                  </a:lnTo>
                  <a:lnTo>
                    <a:pt x="4210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23158" y="4089603"/>
            <a:ext cx="812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50132" y="3327400"/>
            <a:ext cx="1522730" cy="908050"/>
            <a:chOff x="3850132" y="3327400"/>
            <a:chExt cx="1522730" cy="908050"/>
          </a:xfrm>
        </p:grpSpPr>
        <p:sp>
          <p:nvSpPr>
            <p:cNvPr id="11" name="object 11"/>
            <p:cNvSpPr/>
            <p:nvPr/>
          </p:nvSpPr>
          <p:spPr>
            <a:xfrm>
              <a:off x="3862832" y="3607434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614807"/>
                  </a:moveTo>
                  <a:lnTo>
                    <a:pt x="427735" y="0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202"/>
                  </a:lnTo>
                  <a:lnTo>
                    <a:pt x="4192" y="501987"/>
                  </a:lnTo>
                  <a:lnTo>
                    <a:pt x="15636" y="518985"/>
                  </a:lnTo>
                  <a:lnTo>
                    <a:pt x="32629" y="530459"/>
                  </a:lnTo>
                  <a:lnTo>
                    <a:pt x="53467" y="534669"/>
                  </a:lnTo>
                  <a:lnTo>
                    <a:pt x="1015873" y="534669"/>
                  </a:lnTo>
                  <a:lnTo>
                    <a:pt x="1036657" y="530459"/>
                  </a:lnTo>
                  <a:lnTo>
                    <a:pt x="1053655" y="518985"/>
                  </a:lnTo>
                  <a:lnTo>
                    <a:pt x="1065129" y="501987"/>
                  </a:lnTo>
                  <a:lnTo>
                    <a:pt x="1069340" y="481202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568" y="334010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202"/>
                  </a:lnTo>
                  <a:lnTo>
                    <a:pt x="1065129" y="501987"/>
                  </a:lnTo>
                  <a:lnTo>
                    <a:pt x="1053655" y="518985"/>
                  </a:lnTo>
                  <a:lnTo>
                    <a:pt x="1036657" y="530459"/>
                  </a:lnTo>
                  <a:lnTo>
                    <a:pt x="1015873" y="534669"/>
                  </a:lnTo>
                  <a:lnTo>
                    <a:pt x="53467" y="534669"/>
                  </a:lnTo>
                  <a:lnTo>
                    <a:pt x="32629" y="530459"/>
                  </a:lnTo>
                  <a:lnTo>
                    <a:pt x="15636" y="518985"/>
                  </a:lnTo>
                  <a:lnTo>
                    <a:pt x="4192" y="501987"/>
                  </a:lnTo>
                  <a:lnTo>
                    <a:pt x="0" y="481202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628978"/>
            <a:ext cx="7087234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duplicate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Classes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1493520" algn="ctr">
              <a:lnSpc>
                <a:spcPct val="100000"/>
              </a:lnSpc>
              <a:spcBef>
                <a:spcPts val="2420"/>
              </a:spcBef>
            </a:pPr>
            <a:r>
              <a:rPr sz="1400" b="1" spc="90" dirty="0">
                <a:solidFill>
                  <a:srgbClr val="001F5F"/>
                </a:solidFill>
                <a:latin typeface="Cambria"/>
                <a:cs typeface="Cambria"/>
              </a:rPr>
              <a:t>Class1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50132" y="3942207"/>
            <a:ext cx="1522730" cy="560070"/>
            <a:chOff x="3850132" y="3942207"/>
            <a:chExt cx="1522730" cy="560070"/>
          </a:xfrm>
        </p:grpSpPr>
        <p:sp>
          <p:nvSpPr>
            <p:cNvPr id="16" name="object 16"/>
            <p:cNvSpPr/>
            <p:nvPr/>
          </p:nvSpPr>
          <p:spPr>
            <a:xfrm>
              <a:off x="3862832" y="4222242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10"/>
                  </a:lnTo>
                  <a:lnTo>
                    <a:pt x="15636" y="15684"/>
                  </a:lnTo>
                  <a:lnTo>
                    <a:pt x="4192" y="32682"/>
                  </a:lnTo>
                  <a:lnTo>
                    <a:pt x="0" y="53467"/>
                  </a:lnTo>
                  <a:lnTo>
                    <a:pt x="0" y="481203"/>
                  </a:lnTo>
                  <a:lnTo>
                    <a:pt x="4192" y="502040"/>
                  </a:lnTo>
                  <a:lnTo>
                    <a:pt x="15636" y="519033"/>
                  </a:lnTo>
                  <a:lnTo>
                    <a:pt x="32629" y="530477"/>
                  </a:lnTo>
                  <a:lnTo>
                    <a:pt x="53467" y="534670"/>
                  </a:lnTo>
                  <a:lnTo>
                    <a:pt x="1015873" y="534670"/>
                  </a:lnTo>
                  <a:lnTo>
                    <a:pt x="1036657" y="530477"/>
                  </a:lnTo>
                  <a:lnTo>
                    <a:pt x="1053655" y="519033"/>
                  </a:lnTo>
                  <a:lnTo>
                    <a:pt x="1065129" y="502040"/>
                  </a:lnTo>
                  <a:lnTo>
                    <a:pt x="1069340" y="481203"/>
                  </a:lnTo>
                  <a:lnTo>
                    <a:pt x="1069340" y="53467"/>
                  </a:lnTo>
                  <a:lnTo>
                    <a:pt x="1065129" y="32682"/>
                  </a:lnTo>
                  <a:lnTo>
                    <a:pt x="1053655" y="15684"/>
                  </a:lnTo>
                  <a:lnTo>
                    <a:pt x="1036657" y="4210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0568" y="3954907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82"/>
                  </a:lnTo>
                  <a:lnTo>
                    <a:pt x="15636" y="15684"/>
                  </a:lnTo>
                  <a:lnTo>
                    <a:pt x="32629" y="4210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10"/>
                  </a:lnTo>
                  <a:lnTo>
                    <a:pt x="1053655" y="15684"/>
                  </a:lnTo>
                  <a:lnTo>
                    <a:pt x="1065129" y="32682"/>
                  </a:lnTo>
                  <a:lnTo>
                    <a:pt x="1069340" y="53467"/>
                  </a:lnTo>
                  <a:lnTo>
                    <a:pt x="1069340" y="481203"/>
                  </a:lnTo>
                  <a:lnTo>
                    <a:pt x="1065129" y="502040"/>
                  </a:lnTo>
                  <a:lnTo>
                    <a:pt x="1053655" y="519033"/>
                  </a:lnTo>
                  <a:lnTo>
                    <a:pt x="1036657" y="530477"/>
                  </a:lnTo>
                  <a:lnTo>
                    <a:pt x="1015873" y="534670"/>
                  </a:lnTo>
                  <a:lnTo>
                    <a:pt x="53467" y="534670"/>
                  </a:lnTo>
                  <a:lnTo>
                    <a:pt x="32629" y="530477"/>
                  </a:lnTo>
                  <a:lnTo>
                    <a:pt x="15636" y="519033"/>
                  </a:lnTo>
                  <a:lnTo>
                    <a:pt x="4192" y="502040"/>
                  </a:lnTo>
                  <a:lnTo>
                    <a:pt x="0" y="481203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39234" y="4089603"/>
            <a:ext cx="573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0132" y="4209541"/>
            <a:ext cx="1522730" cy="908050"/>
            <a:chOff x="3850132" y="4209541"/>
            <a:chExt cx="1522730" cy="908050"/>
          </a:xfrm>
        </p:grpSpPr>
        <p:sp>
          <p:nvSpPr>
            <p:cNvPr id="21" name="object 21"/>
            <p:cNvSpPr/>
            <p:nvPr/>
          </p:nvSpPr>
          <p:spPr>
            <a:xfrm>
              <a:off x="3862832" y="4222241"/>
              <a:ext cx="427990" cy="615315"/>
            </a:xfrm>
            <a:custGeom>
              <a:avLst/>
              <a:gdLst/>
              <a:ahLst/>
              <a:cxnLst/>
              <a:rect l="l" t="t" r="r" b="b"/>
              <a:pathLst>
                <a:path w="427989" h="615314">
                  <a:moveTo>
                    <a:pt x="0" y="0"/>
                  </a:moveTo>
                  <a:lnTo>
                    <a:pt x="427735" y="614806"/>
                  </a:lnTo>
                </a:path>
              </a:pathLst>
            </a:custGeom>
            <a:ln w="25399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192" y="501913"/>
                  </a:lnTo>
                  <a:lnTo>
                    <a:pt x="15636" y="518906"/>
                  </a:lnTo>
                  <a:lnTo>
                    <a:pt x="32629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657" y="530350"/>
                  </a:lnTo>
                  <a:lnTo>
                    <a:pt x="1053655" y="518906"/>
                  </a:lnTo>
                  <a:lnTo>
                    <a:pt x="1065129" y="501913"/>
                  </a:lnTo>
                  <a:lnTo>
                    <a:pt x="1069340" y="481075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0568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075"/>
                  </a:lnTo>
                  <a:lnTo>
                    <a:pt x="1065129" y="501913"/>
                  </a:lnTo>
                  <a:lnTo>
                    <a:pt x="1053655" y="518906"/>
                  </a:lnTo>
                  <a:lnTo>
                    <a:pt x="1036657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29" y="530350"/>
                  </a:lnTo>
                  <a:lnTo>
                    <a:pt x="15636" y="518906"/>
                  </a:lnTo>
                  <a:lnTo>
                    <a:pt x="4192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25873" y="4704969"/>
            <a:ext cx="1000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001F5F"/>
                </a:solidFill>
                <a:latin typeface="Cambria"/>
                <a:cs typeface="Cambria"/>
              </a:rPr>
              <a:t>Package2_2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7208" y="4557140"/>
            <a:ext cx="1522730" cy="560070"/>
            <a:chOff x="5347208" y="4557140"/>
            <a:chExt cx="1522730" cy="560070"/>
          </a:xfrm>
        </p:grpSpPr>
        <p:sp>
          <p:nvSpPr>
            <p:cNvPr id="26" name="object 26"/>
            <p:cNvSpPr/>
            <p:nvPr/>
          </p:nvSpPr>
          <p:spPr>
            <a:xfrm>
              <a:off x="5359908" y="4837048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60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1015873" y="0"/>
                  </a:moveTo>
                  <a:lnTo>
                    <a:pt x="53467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6"/>
                  </a:lnTo>
                  <a:lnTo>
                    <a:pt x="0" y="481075"/>
                  </a:lnTo>
                  <a:lnTo>
                    <a:pt x="4210" y="501913"/>
                  </a:lnTo>
                  <a:lnTo>
                    <a:pt x="15684" y="518906"/>
                  </a:lnTo>
                  <a:lnTo>
                    <a:pt x="32682" y="530350"/>
                  </a:lnTo>
                  <a:lnTo>
                    <a:pt x="53467" y="534542"/>
                  </a:lnTo>
                  <a:lnTo>
                    <a:pt x="1015873" y="534542"/>
                  </a:lnTo>
                  <a:lnTo>
                    <a:pt x="1036710" y="530350"/>
                  </a:lnTo>
                  <a:lnTo>
                    <a:pt x="1053703" y="518906"/>
                  </a:lnTo>
                  <a:lnTo>
                    <a:pt x="1065147" y="501913"/>
                  </a:lnTo>
                  <a:lnTo>
                    <a:pt x="1069339" y="481075"/>
                  </a:lnTo>
                  <a:lnTo>
                    <a:pt x="1069339" y="53466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7517" y="456984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40" h="534670">
                  <a:moveTo>
                    <a:pt x="0" y="53466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39" y="53466"/>
                  </a:lnTo>
                  <a:lnTo>
                    <a:pt x="1069339" y="481075"/>
                  </a:lnTo>
                  <a:lnTo>
                    <a:pt x="1065147" y="501913"/>
                  </a:lnTo>
                  <a:lnTo>
                    <a:pt x="1053703" y="518906"/>
                  </a:lnTo>
                  <a:lnTo>
                    <a:pt x="1036710" y="530350"/>
                  </a:lnTo>
                  <a:lnTo>
                    <a:pt x="1015873" y="534542"/>
                  </a:lnTo>
                  <a:lnTo>
                    <a:pt x="53467" y="534542"/>
                  </a:lnTo>
                  <a:lnTo>
                    <a:pt x="32682" y="530350"/>
                  </a:lnTo>
                  <a:lnTo>
                    <a:pt x="15684" y="518906"/>
                  </a:lnTo>
                  <a:lnTo>
                    <a:pt x="4210" y="501913"/>
                  </a:lnTo>
                  <a:lnTo>
                    <a:pt x="0" y="481075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14973" y="4704969"/>
            <a:ext cx="616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40" dirty="0">
                <a:solidFill>
                  <a:srgbClr val="001F5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001F5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001F5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53182" y="4978146"/>
            <a:ext cx="3019425" cy="1369060"/>
            <a:chOff x="2353182" y="4978146"/>
            <a:chExt cx="3019425" cy="1369060"/>
          </a:xfrm>
        </p:grpSpPr>
        <p:sp>
          <p:nvSpPr>
            <p:cNvPr id="31" name="object 31"/>
            <p:cNvSpPr/>
            <p:nvPr/>
          </p:nvSpPr>
          <p:spPr>
            <a:xfrm>
              <a:off x="2365882" y="4990846"/>
              <a:ext cx="427990" cy="768985"/>
            </a:xfrm>
            <a:custGeom>
              <a:avLst/>
              <a:gdLst/>
              <a:ahLst/>
              <a:cxnLst/>
              <a:rect l="l" t="t" r="r" b="b"/>
              <a:pathLst>
                <a:path w="427989" h="768985">
                  <a:moveTo>
                    <a:pt x="0" y="0"/>
                  </a:moveTo>
                  <a:lnTo>
                    <a:pt x="427609" y="76854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2" y="0"/>
                  </a:moveTo>
                  <a:lnTo>
                    <a:pt x="53466" y="0"/>
                  </a:lnTo>
                  <a:lnTo>
                    <a:pt x="32682" y="4192"/>
                  </a:lnTo>
                  <a:lnTo>
                    <a:pt x="15684" y="15636"/>
                  </a:lnTo>
                  <a:lnTo>
                    <a:pt x="4210" y="32629"/>
                  </a:lnTo>
                  <a:lnTo>
                    <a:pt x="0" y="53467"/>
                  </a:lnTo>
                  <a:lnTo>
                    <a:pt x="0" y="481126"/>
                  </a:lnTo>
                  <a:lnTo>
                    <a:pt x="4210" y="501937"/>
                  </a:lnTo>
                  <a:lnTo>
                    <a:pt x="15684" y="518933"/>
                  </a:lnTo>
                  <a:lnTo>
                    <a:pt x="32682" y="530391"/>
                  </a:lnTo>
                  <a:lnTo>
                    <a:pt x="53466" y="534593"/>
                  </a:lnTo>
                  <a:lnTo>
                    <a:pt x="1015872" y="534593"/>
                  </a:lnTo>
                  <a:lnTo>
                    <a:pt x="1036710" y="530391"/>
                  </a:lnTo>
                  <a:lnTo>
                    <a:pt x="1053703" y="518933"/>
                  </a:lnTo>
                  <a:lnTo>
                    <a:pt x="1065147" y="501937"/>
                  </a:lnTo>
                  <a:lnTo>
                    <a:pt x="1069340" y="481126"/>
                  </a:lnTo>
                  <a:lnTo>
                    <a:pt x="1069340" y="53467"/>
                  </a:lnTo>
                  <a:lnTo>
                    <a:pt x="1065147" y="32629"/>
                  </a:lnTo>
                  <a:lnTo>
                    <a:pt x="1053703" y="15636"/>
                  </a:lnTo>
                  <a:lnTo>
                    <a:pt x="1036710" y="4192"/>
                  </a:lnTo>
                  <a:lnTo>
                    <a:pt x="10158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3491" y="5492115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210" y="32629"/>
                  </a:lnTo>
                  <a:lnTo>
                    <a:pt x="15684" y="15636"/>
                  </a:lnTo>
                  <a:lnTo>
                    <a:pt x="32682" y="4192"/>
                  </a:lnTo>
                  <a:lnTo>
                    <a:pt x="53466" y="0"/>
                  </a:lnTo>
                  <a:lnTo>
                    <a:pt x="1015872" y="0"/>
                  </a:lnTo>
                  <a:lnTo>
                    <a:pt x="1036710" y="4192"/>
                  </a:lnTo>
                  <a:lnTo>
                    <a:pt x="1053703" y="15636"/>
                  </a:lnTo>
                  <a:lnTo>
                    <a:pt x="1065147" y="32629"/>
                  </a:lnTo>
                  <a:lnTo>
                    <a:pt x="1069340" y="53467"/>
                  </a:lnTo>
                  <a:lnTo>
                    <a:pt x="1069340" y="481126"/>
                  </a:lnTo>
                  <a:lnTo>
                    <a:pt x="1065147" y="501937"/>
                  </a:lnTo>
                  <a:lnTo>
                    <a:pt x="1053703" y="518933"/>
                  </a:lnTo>
                  <a:lnTo>
                    <a:pt x="1036710" y="530391"/>
                  </a:lnTo>
                  <a:lnTo>
                    <a:pt x="1015872" y="534593"/>
                  </a:lnTo>
                  <a:lnTo>
                    <a:pt x="53466" y="534593"/>
                  </a:lnTo>
                  <a:lnTo>
                    <a:pt x="32682" y="530391"/>
                  </a:lnTo>
                  <a:lnTo>
                    <a:pt x="15684" y="518933"/>
                  </a:lnTo>
                  <a:lnTo>
                    <a:pt x="4210" y="501937"/>
                  </a:lnTo>
                  <a:lnTo>
                    <a:pt x="0" y="481126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62831" y="5451983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307390"/>
                  </a:moveTo>
                  <a:lnTo>
                    <a:pt x="427735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192"/>
                  </a:lnTo>
                  <a:lnTo>
                    <a:pt x="15636" y="15636"/>
                  </a:lnTo>
                  <a:lnTo>
                    <a:pt x="4192" y="32629"/>
                  </a:lnTo>
                  <a:lnTo>
                    <a:pt x="0" y="53466"/>
                  </a:lnTo>
                  <a:lnTo>
                    <a:pt x="0" y="481164"/>
                  </a:lnTo>
                  <a:lnTo>
                    <a:pt x="4192" y="501976"/>
                  </a:lnTo>
                  <a:lnTo>
                    <a:pt x="15636" y="518971"/>
                  </a:lnTo>
                  <a:lnTo>
                    <a:pt x="32629" y="530429"/>
                  </a:lnTo>
                  <a:lnTo>
                    <a:pt x="53467" y="534631"/>
                  </a:lnTo>
                  <a:lnTo>
                    <a:pt x="1015873" y="534631"/>
                  </a:lnTo>
                  <a:lnTo>
                    <a:pt x="1036657" y="530429"/>
                  </a:lnTo>
                  <a:lnTo>
                    <a:pt x="1053655" y="518971"/>
                  </a:lnTo>
                  <a:lnTo>
                    <a:pt x="1065129" y="501976"/>
                  </a:lnTo>
                  <a:lnTo>
                    <a:pt x="1069340" y="481164"/>
                  </a:lnTo>
                  <a:lnTo>
                    <a:pt x="1069340" y="53466"/>
                  </a:lnTo>
                  <a:lnTo>
                    <a:pt x="1065129" y="32629"/>
                  </a:lnTo>
                  <a:lnTo>
                    <a:pt x="1053655" y="15636"/>
                  </a:lnTo>
                  <a:lnTo>
                    <a:pt x="1036657" y="4192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0567" y="5184648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6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192"/>
                  </a:lnTo>
                  <a:lnTo>
                    <a:pt x="1053655" y="15636"/>
                  </a:lnTo>
                  <a:lnTo>
                    <a:pt x="1065129" y="32629"/>
                  </a:lnTo>
                  <a:lnTo>
                    <a:pt x="1069340" y="53466"/>
                  </a:lnTo>
                  <a:lnTo>
                    <a:pt x="1069340" y="481164"/>
                  </a:lnTo>
                  <a:lnTo>
                    <a:pt x="1065129" y="501976"/>
                  </a:lnTo>
                  <a:lnTo>
                    <a:pt x="1053655" y="518971"/>
                  </a:lnTo>
                  <a:lnTo>
                    <a:pt x="1036657" y="530429"/>
                  </a:lnTo>
                  <a:lnTo>
                    <a:pt x="1015873" y="534631"/>
                  </a:lnTo>
                  <a:lnTo>
                    <a:pt x="53467" y="534631"/>
                  </a:lnTo>
                  <a:lnTo>
                    <a:pt x="32629" y="530429"/>
                  </a:lnTo>
                  <a:lnTo>
                    <a:pt x="15636" y="518971"/>
                  </a:lnTo>
                  <a:lnTo>
                    <a:pt x="4192" y="501976"/>
                  </a:lnTo>
                  <a:lnTo>
                    <a:pt x="0" y="481164"/>
                  </a:lnTo>
                  <a:lnTo>
                    <a:pt x="0" y="534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2831" y="5759386"/>
              <a:ext cx="427990" cy="307975"/>
            </a:xfrm>
            <a:custGeom>
              <a:avLst/>
              <a:gdLst/>
              <a:ahLst/>
              <a:cxnLst/>
              <a:rect l="l" t="t" r="r" b="b"/>
              <a:pathLst>
                <a:path w="427989" h="307975">
                  <a:moveTo>
                    <a:pt x="0" y="0"/>
                  </a:moveTo>
                  <a:lnTo>
                    <a:pt x="427735" y="307416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0567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1015873" y="0"/>
                  </a:moveTo>
                  <a:lnTo>
                    <a:pt x="53467" y="0"/>
                  </a:lnTo>
                  <a:lnTo>
                    <a:pt x="32629" y="4201"/>
                  </a:lnTo>
                  <a:lnTo>
                    <a:pt x="15636" y="15660"/>
                  </a:lnTo>
                  <a:lnTo>
                    <a:pt x="4192" y="32655"/>
                  </a:lnTo>
                  <a:lnTo>
                    <a:pt x="0" y="53467"/>
                  </a:lnTo>
                  <a:lnTo>
                    <a:pt x="0" y="481177"/>
                  </a:lnTo>
                  <a:lnTo>
                    <a:pt x="4192" y="501988"/>
                  </a:lnTo>
                  <a:lnTo>
                    <a:pt x="15636" y="518983"/>
                  </a:lnTo>
                  <a:lnTo>
                    <a:pt x="32629" y="530442"/>
                  </a:lnTo>
                  <a:lnTo>
                    <a:pt x="53467" y="534644"/>
                  </a:lnTo>
                  <a:lnTo>
                    <a:pt x="1015873" y="534644"/>
                  </a:lnTo>
                  <a:lnTo>
                    <a:pt x="1036657" y="530442"/>
                  </a:lnTo>
                  <a:lnTo>
                    <a:pt x="1053655" y="518983"/>
                  </a:lnTo>
                  <a:lnTo>
                    <a:pt x="1065129" y="501988"/>
                  </a:lnTo>
                  <a:lnTo>
                    <a:pt x="1069340" y="481177"/>
                  </a:lnTo>
                  <a:lnTo>
                    <a:pt x="1069340" y="53467"/>
                  </a:lnTo>
                  <a:lnTo>
                    <a:pt x="1065129" y="32655"/>
                  </a:lnTo>
                  <a:lnTo>
                    <a:pt x="1053655" y="15660"/>
                  </a:lnTo>
                  <a:lnTo>
                    <a:pt x="1036657" y="4201"/>
                  </a:lnTo>
                  <a:lnTo>
                    <a:pt x="1015873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0567" y="5799480"/>
              <a:ext cx="1069340" cy="534670"/>
            </a:xfrm>
            <a:custGeom>
              <a:avLst/>
              <a:gdLst/>
              <a:ahLst/>
              <a:cxnLst/>
              <a:rect l="l" t="t" r="r" b="b"/>
              <a:pathLst>
                <a:path w="1069339" h="534670">
                  <a:moveTo>
                    <a:pt x="0" y="53467"/>
                  </a:moveTo>
                  <a:lnTo>
                    <a:pt x="4192" y="32655"/>
                  </a:lnTo>
                  <a:lnTo>
                    <a:pt x="15636" y="15660"/>
                  </a:lnTo>
                  <a:lnTo>
                    <a:pt x="32629" y="4201"/>
                  </a:lnTo>
                  <a:lnTo>
                    <a:pt x="53467" y="0"/>
                  </a:lnTo>
                  <a:lnTo>
                    <a:pt x="1015873" y="0"/>
                  </a:lnTo>
                  <a:lnTo>
                    <a:pt x="1036657" y="4201"/>
                  </a:lnTo>
                  <a:lnTo>
                    <a:pt x="1053655" y="15660"/>
                  </a:lnTo>
                  <a:lnTo>
                    <a:pt x="1065129" y="32655"/>
                  </a:lnTo>
                  <a:lnTo>
                    <a:pt x="1069340" y="53467"/>
                  </a:lnTo>
                  <a:lnTo>
                    <a:pt x="1069340" y="481177"/>
                  </a:lnTo>
                  <a:lnTo>
                    <a:pt x="1065129" y="501988"/>
                  </a:lnTo>
                  <a:lnTo>
                    <a:pt x="1053655" y="518983"/>
                  </a:lnTo>
                  <a:lnTo>
                    <a:pt x="1036657" y="530442"/>
                  </a:lnTo>
                  <a:lnTo>
                    <a:pt x="1015873" y="534644"/>
                  </a:lnTo>
                  <a:lnTo>
                    <a:pt x="53467" y="534644"/>
                  </a:lnTo>
                  <a:lnTo>
                    <a:pt x="32629" y="530442"/>
                  </a:lnTo>
                  <a:lnTo>
                    <a:pt x="15636" y="518983"/>
                  </a:lnTo>
                  <a:lnTo>
                    <a:pt x="4192" y="501988"/>
                  </a:lnTo>
                  <a:lnTo>
                    <a:pt x="0" y="481177"/>
                  </a:lnTo>
                  <a:lnTo>
                    <a:pt x="0" y="5346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23158" y="5226405"/>
            <a:ext cx="2211705" cy="9486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840"/>
              </a:spcBef>
            </a:pPr>
            <a:r>
              <a:rPr sz="1400" b="1" spc="140" dirty="0">
                <a:solidFill>
                  <a:srgbClr val="001F5F"/>
                </a:solidFill>
                <a:latin typeface="Cambria"/>
                <a:cs typeface="Cambria"/>
              </a:rPr>
              <a:t>Cl</a:t>
            </a:r>
            <a:r>
              <a:rPr sz="1400" b="1" spc="16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400" b="1" spc="55" dirty="0">
                <a:solidFill>
                  <a:srgbClr val="001F5F"/>
                </a:solidFill>
                <a:latin typeface="Cambria"/>
                <a:cs typeface="Cambria"/>
              </a:rPr>
              <a:t>ss</a:t>
            </a:r>
            <a:r>
              <a:rPr sz="1400" b="1" spc="-25" dirty="0">
                <a:solidFill>
                  <a:srgbClr val="001F5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60" dirty="0">
                <a:solidFill>
                  <a:srgbClr val="001F5F"/>
                </a:solidFill>
                <a:latin typeface="Cambria"/>
                <a:cs typeface="Cambria"/>
              </a:rPr>
              <a:t>Package3</a:t>
            </a:r>
            <a:endParaRPr sz="1400">
              <a:latin typeface="Cambria"/>
              <a:cs typeface="Cambria"/>
            </a:endParaRPr>
          </a:p>
          <a:p>
            <a:pPr marL="1628775">
              <a:lnSpc>
                <a:spcPct val="100000"/>
              </a:lnSpc>
              <a:spcBef>
                <a:spcPts val="745"/>
              </a:spcBef>
            </a:pP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Class3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721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H</a:t>
            </a:r>
            <a:r>
              <a:rPr spc="290" dirty="0"/>
              <a:t>OW</a:t>
            </a:r>
            <a:r>
              <a:rPr spc="285" dirty="0"/>
              <a:t> </a:t>
            </a:r>
            <a:r>
              <a:rPr spc="235" dirty="0"/>
              <a:t>TO</a:t>
            </a:r>
            <a:r>
              <a:rPr spc="295" dirty="0"/>
              <a:t> </a:t>
            </a:r>
            <a:r>
              <a:rPr spc="280" dirty="0"/>
              <a:t>CREATE</a:t>
            </a:r>
            <a:r>
              <a:rPr spc="355" dirty="0"/>
              <a:t> </a:t>
            </a:r>
            <a:r>
              <a:rPr sz="3000" spc="285" dirty="0"/>
              <a:t>P</a:t>
            </a:r>
            <a:r>
              <a:rPr spc="285" dirty="0"/>
              <a:t>ACKAGE</a:t>
            </a:r>
            <a:r>
              <a:rPr sz="3000" spc="285" dirty="0"/>
              <a:t>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021830" cy="4491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To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create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quite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easy:</a:t>
            </a:r>
            <a:endParaRPr sz="2400">
              <a:latin typeface="Cambria"/>
              <a:cs typeface="Cambria"/>
            </a:endParaRPr>
          </a:p>
          <a:p>
            <a:pPr marL="652780" marR="13017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5" dirty="0">
                <a:latin typeface="Cambria"/>
                <a:cs typeface="Cambria"/>
              </a:rPr>
              <a:t>simply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include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b="1" spc="155" dirty="0">
                <a:latin typeface="Cambria"/>
                <a:cs typeface="Cambria"/>
              </a:rPr>
              <a:t>package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45" dirty="0">
                <a:latin typeface="Cambria"/>
                <a:cs typeface="Cambria"/>
              </a:rPr>
              <a:t>command </a:t>
            </a:r>
            <a:r>
              <a:rPr sz="2100" b="1" spc="120" dirty="0">
                <a:latin typeface="Cambria"/>
                <a:cs typeface="Cambria"/>
              </a:rPr>
              <a:t>as</a:t>
            </a:r>
            <a:r>
              <a:rPr sz="2100" b="1" spc="130" dirty="0">
                <a:latin typeface="Cambria"/>
                <a:cs typeface="Cambria"/>
              </a:rPr>
              <a:t> the </a:t>
            </a:r>
            <a:r>
              <a:rPr sz="2100" b="1" spc="110" dirty="0">
                <a:latin typeface="Cambria"/>
                <a:cs typeface="Cambria"/>
              </a:rPr>
              <a:t>first </a:t>
            </a:r>
            <a:r>
              <a:rPr sz="2100" b="1" spc="-445" dirty="0">
                <a:latin typeface="Cambria"/>
                <a:cs typeface="Cambria"/>
              </a:rPr>
              <a:t> </a:t>
            </a:r>
            <a:r>
              <a:rPr sz="2100" b="1" spc="120" dirty="0">
                <a:latin typeface="Cambria"/>
                <a:cs typeface="Cambria"/>
              </a:rPr>
              <a:t>statement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source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file.</a:t>
            </a: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100" spc="80" dirty="0">
                <a:latin typeface="Cambria"/>
                <a:cs typeface="Cambria"/>
              </a:rPr>
              <a:t>package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i="1" spc="65" dirty="0">
                <a:latin typeface="Cambria"/>
                <a:cs typeface="Cambria"/>
              </a:rPr>
              <a:t>pkg;</a:t>
            </a:r>
            <a:endParaRPr sz="2100">
              <a:latin typeface="Cambria"/>
              <a:cs typeface="Cambria"/>
            </a:endParaRPr>
          </a:p>
          <a:p>
            <a:pPr marL="652780" marR="15240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25" dirty="0">
                <a:latin typeface="Cambria"/>
                <a:cs typeface="Cambria"/>
              </a:rPr>
              <a:t>Any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classes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declared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within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file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belong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specified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package.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uses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file</a:t>
            </a:r>
            <a:r>
              <a:rPr sz="2100" b="1" spc="11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system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b="1" spc="110" dirty="0">
                <a:latin typeface="Cambria"/>
                <a:cs typeface="Cambria"/>
              </a:rPr>
              <a:t>directories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to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00" dirty="0">
                <a:latin typeface="Cambria"/>
                <a:cs typeface="Cambria"/>
              </a:rPr>
              <a:t>store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b="1" spc="145" dirty="0">
                <a:latin typeface="Cambria"/>
                <a:cs typeface="Cambria"/>
              </a:rPr>
              <a:t>packages</a:t>
            </a:r>
            <a:r>
              <a:rPr sz="2100" spc="145" dirty="0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5" dirty="0">
                <a:latin typeface="Cambria"/>
                <a:cs typeface="Cambria"/>
              </a:rPr>
              <a:t>You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create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hierarchy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packages.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45" dirty="0">
                <a:latin typeface="Cambria"/>
                <a:cs typeface="Cambria"/>
              </a:rPr>
              <a:t>Use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25" dirty="0">
                <a:latin typeface="Cambria"/>
                <a:cs typeface="Cambria"/>
              </a:rPr>
              <a:t>period/dot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separate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each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package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name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from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one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above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it.</a:t>
            </a: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100" spc="80" dirty="0">
                <a:latin typeface="Cambria"/>
                <a:cs typeface="Cambria"/>
              </a:rPr>
              <a:t>package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i="1" spc="80" dirty="0">
                <a:latin typeface="Cambria"/>
                <a:cs typeface="Cambria"/>
              </a:rPr>
              <a:t>pkg1.pkg2.pkg3;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1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0" dirty="0"/>
              <a:t>P</a:t>
            </a:r>
            <a:r>
              <a:rPr spc="320" dirty="0"/>
              <a:t>ACKAGE</a:t>
            </a:r>
            <a:r>
              <a:rPr spc="265" dirty="0"/>
              <a:t> </a:t>
            </a:r>
            <a:r>
              <a:rPr sz="3000" spc="270" dirty="0"/>
              <a:t>-E</a:t>
            </a:r>
            <a:r>
              <a:rPr spc="27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934834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  <a:p>
            <a:pPr marL="744220" marR="4362450">
              <a:lnSpc>
                <a:spcPct val="100000"/>
              </a:lnSpc>
              <a:spcBef>
                <a:spcPts val="15"/>
              </a:spcBef>
            </a:pPr>
            <a:r>
              <a:rPr sz="1800" spc="65" dirty="0">
                <a:latin typeface="Cambria"/>
                <a:cs typeface="Cambria"/>
              </a:rPr>
              <a:t>package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uiu.cse;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Test{</a:t>
            </a:r>
            <a:endParaRPr sz="18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800" spc="45" dirty="0">
                <a:latin typeface="Cambria"/>
                <a:cs typeface="Cambria"/>
              </a:rPr>
              <a:t>public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void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display()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199515">
              <a:lnSpc>
                <a:spcPct val="100000"/>
              </a:lnSpc>
            </a:pPr>
            <a:r>
              <a:rPr sz="1800" spc="65" dirty="0">
                <a:latin typeface="Cambria"/>
                <a:cs typeface="Cambria"/>
              </a:rPr>
              <a:t>System.out.println(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"Hello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Test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class."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);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800" spc="-1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836930" lvl="1" indent="-457834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80000"/>
              <a:buAutoNum type="arabicPeriod"/>
              <a:tabLst>
                <a:tab pos="836930" algn="l"/>
                <a:tab pos="837565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class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must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file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named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“Test.java"</a:t>
            </a:r>
            <a:endParaRPr sz="2000">
              <a:latin typeface="Cambria"/>
              <a:cs typeface="Cambria"/>
            </a:endParaRPr>
          </a:p>
          <a:p>
            <a:pPr marL="836930" lvl="1" indent="-457834">
              <a:lnSpc>
                <a:spcPct val="100000"/>
              </a:lnSpc>
              <a:spcBef>
                <a:spcPts val="484"/>
              </a:spcBef>
              <a:buClr>
                <a:srgbClr val="FD8537"/>
              </a:buClr>
              <a:buSzPct val="80000"/>
              <a:buAutoNum type="arabicPeriod"/>
              <a:tabLst>
                <a:tab pos="836930" algn="l"/>
                <a:tab pos="837565" algn="l"/>
              </a:tabLst>
            </a:pPr>
            <a:r>
              <a:rPr sz="2000" spc="90" dirty="0">
                <a:latin typeface="Cambria"/>
                <a:cs typeface="Cambria"/>
              </a:rPr>
              <a:t>Place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file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“Test.java"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directory</a:t>
            </a:r>
            <a:r>
              <a:rPr sz="2000" spc="65" dirty="0">
                <a:latin typeface="Cambria"/>
                <a:cs typeface="Cambria"/>
              </a:rPr>
              <a:t> called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“cse"</a:t>
            </a:r>
            <a:endParaRPr sz="2000">
              <a:latin typeface="Cambria"/>
              <a:cs typeface="Cambria"/>
            </a:endParaRPr>
          </a:p>
          <a:p>
            <a:pPr marL="836930" lvl="1" indent="-457834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AutoNum type="arabicPeriod"/>
              <a:tabLst>
                <a:tab pos="836930" algn="l"/>
                <a:tab pos="837565" algn="l"/>
              </a:tabLst>
            </a:pPr>
            <a:r>
              <a:rPr sz="2000" spc="90" dirty="0">
                <a:latin typeface="Cambria"/>
                <a:cs typeface="Cambria"/>
              </a:rPr>
              <a:t>Place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directory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“cse"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directory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called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“uiu”.</a:t>
            </a:r>
            <a:endParaRPr sz="2000">
              <a:latin typeface="Cambria"/>
              <a:cs typeface="Cambria"/>
            </a:endParaRPr>
          </a:p>
          <a:p>
            <a:pPr marL="836930" marR="5080" lvl="1" indent="-457834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AutoNum type="arabicPeriod"/>
              <a:tabLst>
                <a:tab pos="836930" algn="l"/>
                <a:tab pos="837565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directory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“cse"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placed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anywhere,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but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you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need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classpath.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91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20" dirty="0"/>
              <a:t>P</a:t>
            </a:r>
            <a:r>
              <a:rPr spc="320" dirty="0"/>
              <a:t>ACKAGE</a:t>
            </a:r>
            <a:r>
              <a:rPr spc="265" dirty="0"/>
              <a:t> </a:t>
            </a:r>
            <a:r>
              <a:rPr sz="3000" spc="270" dirty="0"/>
              <a:t>-E</a:t>
            </a:r>
            <a:r>
              <a:rPr spc="270" dirty="0"/>
              <a:t>XAMPLE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6976745" cy="18732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IDE,</a:t>
            </a:r>
            <a:endParaRPr sz="2400">
              <a:latin typeface="Cambria"/>
              <a:cs typeface="Cambria"/>
            </a:endParaRPr>
          </a:p>
          <a:p>
            <a:pPr marL="652780" marR="52705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dirty="0">
                <a:latin typeface="Cambria"/>
                <a:cs typeface="Cambria"/>
              </a:rPr>
              <a:t>1-3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done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automatically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“cse”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placed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under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“src”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folder.</a:t>
            </a:r>
            <a:endParaRPr sz="21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14" dirty="0">
                <a:latin typeface="Cambria"/>
                <a:cs typeface="Cambria"/>
              </a:rPr>
              <a:t>If </a:t>
            </a:r>
            <a:r>
              <a:rPr sz="2100" spc="20" dirty="0">
                <a:latin typeface="Cambria"/>
                <a:cs typeface="Cambria"/>
              </a:rPr>
              <a:t>no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package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specified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file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placed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default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package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maps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“src”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folder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12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B</a:t>
            </a:r>
            <a:r>
              <a:rPr spc="290" dirty="0"/>
              <a:t>ENEFITS</a:t>
            </a:r>
            <a:r>
              <a:rPr spc="305" dirty="0"/>
              <a:t> OF</a:t>
            </a:r>
            <a:r>
              <a:rPr spc="280" dirty="0"/>
              <a:t> </a:t>
            </a:r>
            <a:r>
              <a:rPr spc="325" dirty="0"/>
              <a:t>USING</a:t>
            </a:r>
            <a:r>
              <a:rPr spc="290" dirty="0"/>
              <a:t> </a:t>
            </a:r>
            <a:r>
              <a:rPr sz="3000" spc="320" dirty="0"/>
              <a:t>P</a:t>
            </a:r>
            <a:r>
              <a:rPr spc="320" dirty="0"/>
              <a:t>ACKAGE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957695" cy="334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728345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package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naming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visibility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control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mechanism.</a:t>
            </a:r>
            <a:endParaRPr sz="2800">
              <a:latin typeface="Cambria"/>
              <a:cs typeface="Cambria"/>
            </a:endParaRPr>
          </a:p>
          <a:p>
            <a:pPr marL="285115" marR="28003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35" dirty="0">
                <a:latin typeface="Cambria"/>
                <a:cs typeface="Cambria"/>
              </a:rPr>
              <a:t>Packages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important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for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three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main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reasons.</a:t>
            </a:r>
            <a:endParaRPr sz="28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400"/>
              </a:lnSpc>
              <a:spcBef>
                <a:spcPts val="560"/>
              </a:spcBef>
              <a:buClr>
                <a:srgbClr val="FD8537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b="1" spc="175" dirty="0">
                <a:latin typeface="Cambria"/>
                <a:cs typeface="Cambria"/>
              </a:rPr>
              <a:t>First</a:t>
            </a:r>
            <a:r>
              <a:rPr sz="2400" spc="175" dirty="0">
                <a:latin typeface="Cambria"/>
                <a:cs typeface="Cambria"/>
              </a:rPr>
              <a:t>,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help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overall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organization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project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library.</a:t>
            </a:r>
            <a:endParaRPr sz="24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84"/>
              </a:spcBef>
              <a:buClr>
                <a:srgbClr val="DF752E"/>
              </a:buClr>
              <a:buSzPct val="60000"/>
              <a:buFont typeface="Wingdings"/>
              <a:buChar char=""/>
              <a:tabLst>
                <a:tab pos="927735" algn="l"/>
              </a:tabLst>
            </a:pPr>
            <a:r>
              <a:rPr sz="2000" spc="185" dirty="0">
                <a:latin typeface="Cambria"/>
                <a:cs typeface="Cambria"/>
              </a:rPr>
              <a:t>Can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organize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code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logical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manner</a:t>
            </a:r>
            <a:endParaRPr sz="20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80"/>
              </a:spcBef>
              <a:buClr>
                <a:srgbClr val="DF752E"/>
              </a:buClr>
              <a:buSzPct val="60000"/>
              <a:buFont typeface="Wingdings"/>
              <a:buChar char=""/>
              <a:tabLst>
                <a:tab pos="927735" algn="l"/>
              </a:tabLst>
            </a:pPr>
            <a:r>
              <a:rPr sz="2000" spc="90" dirty="0">
                <a:latin typeface="Cambria"/>
                <a:cs typeface="Cambria"/>
              </a:rPr>
              <a:t>makes </a:t>
            </a:r>
            <a:r>
              <a:rPr sz="2000" spc="80" dirty="0">
                <a:latin typeface="Cambria"/>
                <a:cs typeface="Cambria"/>
              </a:rPr>
              <a:t>large </a:t>
            </a:r>
            <a:r>
              <a:rPr sz="2000" spc="45" dirty="0">
                <a:latin typeface="Cambria"/>
                <a:cs typeface="Cambria"/>
              </a:rPr>
              <a:t>software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projects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easier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manage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12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/>
              <a:t>B</a:t>
            </a:r>
            <a:r>
              <a:rPr spc="290" dirty="0"/>
              <a:t>ENEFITS</a:t>
            </a:r>
            <a:r>
              <a:rPr spc="305" dirty="0"/>
              <a:t> OF</a:t>
            </a:r>
            <a:r>
              <a:rPr spc="280" dirty="0"/>
              <a:t> </a:t>
            </a:r>
            <a:r>
              <a:rPr spc="325" dirty="0"/>
              <a:t>USING</a:t>
            </a:r>
            <a:r>
              <a:rPr spc="290" dirty="0"/>
              <a:t> </a:t>
            </a:r>
            <a:r>
              <a:rPr sz="3000" spc="320" dirty="0"/>
              <a:t>P</a:t>
            </a:r>
            <a:r>
              <a:rPr spc="320" dirty="0"/>
              <a:t>ACKAGE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1233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85" dirty="0">
                <a:latin typeface="Cambria"/>
                <a:cs typeface="Cambria"/>
              </a:rPr>
              <a:t>Second</a:t>
            </a:r>
            <a:r>
              <a:rPr sz="2400" spc="185" dirty="0">
                <a:latin typeface="Cambria"/>
                <a:cs typeface="Cambria"/>
              </a:rPr>
              <a:t>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give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name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scoping,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285115" algn="just">
              <a:lnSpc>
                <a:spcPct val="100000"/>
              </a:lnSpc>
              <a:spcBef>
                <a:spcPts val="15"/>
              </a:spcBef>
            </a:pPr>
            <a:r>
              <a:rPr sz="2400" spc="75" dirty="0">
                <a:latin typeface="Cambria"/>
                <a:cs typeface="Cambria"/>
              </a:rPr>
              <a:t>help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prevent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collisions.</a:t>
            </a:r>
            <a:endParaRPr sz="2400">
              <a:latin typeface="Cambria"/>
              <a:cs typeface="Cambria"/>
            </a:endParaRPr>
          </a:p>
          <a:p>
            <a:pPr marL="652780" marR="196850" lvl="1" indent="-273685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spc="120" dirty="0">
                <a:latin typeface="Cambria"/>
                <a:cs typeface="Cambria"/>
              </a:rPr>
              <a:t>What </a:t>
            </a:r>
            <a:r>
              <a:rPr sz="2100" spc="65" dirty="0">
                <a:latin typeface="Cambria"/>
                <a:cs typeface="Cambria"/>
              </a:rPr>
              <a:t>will </a:t>
            </a:r>
            <a:r>
              <a:rPr sz="2100" spc="75" dirty="0">
                <a:latin typeface="Cambria"/>
                <a:cs typeface="Cambria"/>
              </a:rPr>
              <a:t>happen </a:t>
            </a:r>
            <a:r>
              <a:rPr sz="2100" spc="70" dirty="0">
                <a:latin typeface="Cambria"/>
                <a:cs typeface="Cambria"/>
              </a:rPr>
              <a:t>if </a:t>
            </a:r>
            <a:r>
              <a:rPr sz="2100" spc="40" dirty="0">
                <a:latin typeface="Cambria"/>
                <a:cs typeface="Cambria"/>
              </a:rPr>
              <a:t>you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dirty="0">
                <a:latin typeface="Cambria"/>
                <a:cs typeface="Cambria"/>
              </a:rPr>
              <a:t>12 </a:t>
            </a:r>
            <a:r>
              <a:rPr sz="2100" spc="50" dirty="0">
                <a:latin typeface="Cambria"/>
                <a:cs typeface="Cambria"/>
              </a:rPr>
              <a:t>other </a:t>
            </a:r>
            <a:r>
              <a:rPr sz="2100" spc="60" dirty="0">
                <a:latin typeface="Cambria"/>
                <a:cs typeface="Cambria"/>
              </a:rPr>
              <a:t>programmers 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45" dirty="0">
                <a:latin typeface="Cambria"/>
                <a:cs typeface="Cambria"/>
              </a:rPr>
              <a:t>your </a:t>
            </a:r>
            <a:r>
              <a:rPr sz="2100" spc="55" dirty="0">
                <a:latin typeface="Cambria"/>
                <a:cs typeface="Cambria"/>
              </a:rPr>
              <a:t>company </a:t>
            </a:r>
            <a:r>
              <a:rPr sz="2100" spc="105" dirty="0">
                <a:latin typeface="Cambria"/>
                <a:cs typeface="Cambria"/>
              </a:rPr>
              <a:t>all </a:t>
            </a:r>
            <a:r>
              <a:rPr sz="2100" spc="30" dirty="0">
                <a:latin typeface="Cambria"/>
                <a:cs typeface="Cambria"/>
              </a:rPr>
              <a:t>decide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100" dirty="0">
                <a:latin typeface="Cambria"/>
                <a:cs typeface="Cambria"/>
              </a:rPr>
              <a:t>make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75" dirty="0">
                <a:latin typeface="Cambria"/>
                <a:cs typeface="Cambria"/>
              </a:rPr>
              <a:t>class with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same</a:t>
            </a:r>
            <a:r>
              <a:rPr sz="2100" spc="110" dirty="0">
                <a:latin typeface="Cambria"/>
                <a:cs typeface="Cambria"/>
              </a:rPr>
              <a:t> name.</a:t>
            </a:r>
            <a:endParaRPr sz="2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D8537"/>
              </a:buClr>
              <a:buFont typeface="Segoe UI Symbol"/>
              <a:buChar char="⚫"/>
            </a:pPr>
            <a:endParaRPr sz="30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65" dirty="0">
                <a:latin typeface="Cambria"/>
                <a:cs typeface="Cambria"/>
              </a:rPr>
              <a:t>Third</a:t>
            </a:r>
            <a:r>
              <a:rPr sz="2400" spc="165" dirty="0">
                <a:latin typeface="Cambria"/>
                <a:cs typeface="Cambria"/>
              </a:rPr>
              <a:t>,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provide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level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security,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90" dirty="0">
                <a:latin typeface="Cambria"/>
                <a:cs typeface="Cambria"/>
              </a:rPr>
              <a:t>Can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define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classes</a:t>
            </a:r>
            <a:r>
              <a:rPr sz="2100" b="1" spc="114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inside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package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 </a:t>
            </a:r>
            <a:r>
              <a:rPr sz="2100" spc="75" dirty="0">
                <a:latin typeface="Cambria"/>
                <a:cs typeface="Cambria"/>
              </a:rPr>
              <a:t>are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not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50" dirty="0">
                <a:latin typeface="Cambria"/>
                <a:cs typeface="Cambria"/>
              </a:rPr>
              <a:t>accessible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code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outside</a:t>
            </a:r>
            <a:r>
              <a:rPr sz="2100" spc="114" dirty="0">
                <a:latin typeface="Cambria"/>
                <a:cs typeface="Cambria"/>
              </a:rPr>
              <a:t> that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package.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can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also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define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class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b="1" spc="114" dirty="0">
                <a:latin typeface="Cambria"/>
                <a:cs typeface="Cambria"/>
              </a:rPr>
              <a:t>members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exposed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only</a:t>
            </a:r>
            <a:endParaRPr sz="2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other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members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same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package.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538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/>
              <a:t>C</a:t>
            </a:r>
            <a:r>
              <a:rPr spc="275" dirty="0"/>
              <a:t>LASS</a:t>
            </a:r>
            <a:r>
              <a:rPr sz="3000" spc="275" dirty="0"/>
              <a:t>’</a:t>
            </a:r>
            <a:r>
              <a:rPr spc="275" dirty="0"/>
              <a:t>S </a:t>
            </a:r>
            <a:r>
              <a:rPr sz="3000" spc="350" dirty="0"/>
              <a:t>F</a:t>
            </a:r>
            <a:r>
              <a:rPr spc="350" dirty="0"/>
              <a:t>ULL</a:t>
            </a:r>
            <a:r>
              <a:rPr spc="270" dirty="0"/>
              <a:t> </a:t>
            </a:r>
            <a:r>
              <a:rPr sz="3000" spc="320" dirty="0"/>
              <a:t>N</a:t>
            </a:r>
            <a:r>
              <a:rPr spc="320" dirty="0"/>
              <a:t>AME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82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full </a:t>
            </a:r>
            <a:r>
              <a:rPr sz="2400" spc="120" dirty="0">
                <a:latin typeface="Cambria"/>
                <a:cs typeface="Cambria"/>
              </a:rPr>
              <a:t>name,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combination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package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name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class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835" y="3986529"/>
            <a:ext cx="849630" cy="424815"/>
          </a:xfrm>
          <a:custGeom>
            <a:avLst/>
            <a:gdLst/>
            <a:ahLst/>
            <a:cxnLst/>
            <a:rect l="l" t="t" r="r" b="b"/>
            <a:pathLst>
              <a:path w="849630" h="424814">
                <a:moveTo>
                  <a:pt x="806627" y="0"/>
                </a:moveTo>
                <a:lnTo>
                  <a:pt x="42443" y="0"/>
                </a:lnTo>
                <a:lnTo>
                  <a:pt x="25921" y="3323"/>
                </a:lnTo>
                <a:lnTo>
                  <a:pt x="12430" y="12398"/>
                </a:lnTo>
                <a:lnTo>
                  <a:pt x="3334" y="25878"/>
                </a:lnTo>
                <a:lnTo>
                  <a:pt x="0" y="42418"/>
                </a:lnTo>
                <a:lnTo>
                  <a:pt x="0" y="382016"/>
                </a:lnTo>
                <a:lnTo>
                  <a:pt x="3334" y="398555"/>
                </a:lnTo>
                <a:lnTo>
                  <a:pt x="12430" y="412035"/>
                </a:lnTo>
                <a:lnTo>
                  <a:pt x="25921" y="421110"/>
                </a:lnTo>
                <a:lnTo>
                  <a:pt x="42443" y="424434"/>
                </a:lnTo>
                <a:lnTo>
                  <a:pt x="806627" y="424434"/>
                </a:lnTo>
                <a:lnTo>
                  <a:pt x="823113" y="421110"/>
                </a:lnTo>
                <a:lnTo>
                  <a:pt x="836599" y="412035"/>
                </a:lnTo>
                <a:lnTo>
                  <a:pt x="845704" y="398555"/>
                </a:lnTo>
                <a:lnTo>
                  <a:pt x="849045" y="382016"/>
                </a:lnTo>
                <a:lnTo>
                  <a:pt x="849045" y="42418"/>
                </a:lnTo>
                <a:lnTo>
                  <a:pt x="845704" y="25878"/>
                </a:lnTo>
                <a:lnTo>
                  <a:pt x="836599" y="12398"/>
                </a:lnTo>
                <a:lnTo>
                  <a:pt x="823113" y="3323"/>
                </a:lnTo>
                <a:lnTo>
                  <a:pt x="80662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717" y="4051172"/>
            <a:ext cx="596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Pack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8180" y="3363467"/>
            <a:ext cx="1214120" cy="848360"/>
            <a:chOff x="1448180" y="3363467"/>
            <a:chExt cx="1214120" cy="848360"/>
          </a:xfrm>
        </p:grpSpPr>
        <p:sp>
          <p:nvSpPr>
            <p:cNvPr id="7" name="object 7"/>
            <p:cNvSpPr/>
            <p:nvPr/>
          </p:nvSpPr>
          <p:spPr>
            <a:xfrm>
              <a:off x="1460880" y="3588511"/>
              <a:ext cx="339725" cy="610235"/>
            </a:xfrm>
            <a:custGeom>
              <a:avLst/>
              <a:gdLst/>
              <a:ahLst/>
              <a:cxnLst/>
              <a:rect l="l" t="t" r="r" b="b"/>
              <a:pathLst>
                <a:path w="339725" h="610235">
                  <a:moveTo>
                    <a:pt x="0" y="610235"/>
                  </a:moveTo>
                  <a:lnTo>
                    <a:pt x="339598" y="0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0478" y="3376167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30" h="424814">
                  <a:moveTo>
                    <a:pt x="806703" y="0"/>
                  </a:moveTo>
                  <a:lnTo>
                    <a:pt x="42544" y="0"/>
                  </a:lnTo>
                  <a:lnTo>
                    <a:pt x="25985" y="3343"/>
                  </a:lnTo>
                  <a:lnTo>
                    <a:pt x="12461" y="12461"/>
                  </a:lnTo>
                  <a:lnTo>
                    <a:pt x="3343" y="25985"/>
                  </a:lnTo>
                  <a:lnTo>
                    <a:pt x="0" y="42545"/>
                  </a:lnTo>
                  <a:lnTo>
                    <a:pt x="0" y="382143"/>
                  </a:lnTo>
                  <a:lnTo>
                    <a:pt x="3343" y="398682"/>
                  </a:lnTo>
                  <a:lnTo>
                    <a:pt x="12461" y="412162"/>
                  </a:lnTo>
                  <a:lnTo>
                    <a:pt x="25985" y="421237"/>
                  </a:lnTo>
                  <a:lnTo>
                    <a:pt x="42544" y="424561"/>
                  </a:lnTo>
                  <a:lnTo>
                    <a:pt x="806703" y="424561"/>
                  </a:lnTo>
                  <a:lnTo>
                    <a:pt x="823190" y="421237"/>
                  </a:lnTo>
                  <a:lnTo>
                    <a:pt x="836676" y="412162"/>
                  </a:lnTo>
                  <a:lnTo>
                    <a:pt x="845780" y="398682"/>
                  </a:lnTo>
                  <a:lnTo>
                    <a:pt x="849121" y="382143"/>
                  </a:lnTo>
                  <a:lnTo>
                    <a:pt x="849121" y="42545"/>
                  </a:lnTo>
                  <a:lnTo>
                    <a:pt x="845780" y="25985"/>
                  </a:lnTo>
                  <a:lnTo>
                    <a:pt x="836676" y="12461"/>
                  </a:lnTo>
                  <a:lnTo>
                    <a:pt x="823190" y="3343"/>
                  </a:lnTo>
                  <a:lnTo>
                    <a:pt x="80670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0478" y="3376167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30" h="424814">
                  <a:moveTo>
                    <a:pt x="0" y="42545"/>
                  </a:moveTo>
                  <a:lnTo>
                    <a:pt x="3343" y="25985"/>
                  </a:lnTo>
                  <a:lnTo>
                    <a:pt x="12461" y="12461"/>
                  </a:lnTo>
                  <a:lnTo>
                    <a:pt x="25985" y="3343"/>
                  </a:lnTo>
                  <a:lnTo>
                    <a:pt x="42544" y="0"/>
                  </a:lnTo>
                  <a:lnTo>
                    <a:pt x="806703" y="0"/>
                  </a:lnTo>
                  <a:lnTo>
                    <a:pt x="823190" y="3343"/>
                  </a:lnTo>
                  <a:lnTo>
                    <a:pt x="836676" y="12461"/>
                  </a:lnTo>
                  <a:lnTo>
                    <a:pt x="845780" y="25985"/>
                  </a:lnTo>
                  <a:lnTo>
                    <a:pt x="849121" y="42545"/>
                  </a:lnTo>
                  <a:lnTo>
                    <a:pt x="849121" y="382143"/>
                  </a:lnTo>
                  <a:lnTo>
                    <a:pt x="845780" y="398682"/>
                  </a:lnTo>
                  <a:lnTo>
                    <a:pt x="836676" y="412162"/>
                  </a:lnTo>
                  <a:lnTo>
                    <a:pt x="823190" y="421237"/>
                  </a:lnTo>
                  <a:lnTo>
                    <a:pt x="806703" y="424561"/>
                  </a:lnTo>
                  <a:lnTo>
                    <a:pt x="42544" y="424561"/>
                  </a:lnTo>
                  <a:lnTo>
                    <a:pt x="25985" y="421237"/>
                  </a:lnTo>
                  <a:lnTo>
                    <a:pt x="12461" y="412162"/>
                  </a:lnTo>
                  <a:lnTo>
                    <a:pt x="3343" y="398682"/>
                  </a:lnTo>
                  <a:lnTo>
                    <a:pt x="0" y="382143"/>
                  </a:lnTo>
                  <a:lnTo>
                    <a:pt x="0" y="425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26463" y="3440684"/>
            <a:ext cx="596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Pack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6901" y="2875279"/>
            <a:ext cx="1214120" cy="726440"/>
            <a:chOff x="2636901" y="2875279"/>
            <a:chExt cx="1214120" cy="726440"/>
          </a:xfrm>
        </p:grpSpPr>
        <p:sp>
          <p:nvSpPr>
            <p:cNvPr id="12" name="object 12"/>
            <p:cNvSpPr/>
            <p:nvPr/>
          </p:nvSpPr>
          <p:spPr>
            <a:xfrm>
              <a:off x="2649601" y="3100323"/>
              <a:ext cx="339725" cy="488315"/>
            </a:xfrm>
            <a:custGeom>
              <a:avLst/>
              <a:gdLst/>
              <a:ahLst/>
              <a:cxnLst/>
              <a:rect l="l" t="t" r="r" b="b"/>
              <a:pathLst>
                <a:path w="339725" h="488314">
                  <a:moveTo>
                    <a:pt x="0" y="488188"/>
                  </a:moveTo>
                  <a:lnTo>
                    <a:pt x="33959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9199" y="2887979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806576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5" y="12446"/>
                  </a:lnTo>
                  <a:lnTo>
                    <a:pt x="3341" y="25931"/>
                  </a:lnTo>
                  <a:lnTo>
                    <a:pt x="0" y="42418"/>
                  </a:lnTo>
                  <a:lnTo>
                    <a:pt x="0" y="382143"/>
                  </a:lnTo>
                  <a:lnTo>
                    <a:pt x="3341" y="398629"/>
                  </a:lnTo>
                  <a:lnTo>
                    <a:pt x="12445" y="412114"/>
                  </a:lnTo>
                  <a:lnTo>
                    <a:pt x="25931" y="421219"/>
                  </a:lnTo>
                  <a:lnTo>
                    <a:pt x="42418" y="424561"/>
                  </a:lnTo>
                  <a:lnTo>
                    <a:pt x="806576" y="424561"/>
                  </a:lnTo>
                  <a:lnTo>
                    <a:pt x="823136" y="421219"/>
                  </a:lnTo>
                  <a:lnTo>
                    <a:pt x="836660" y="412114"/>
                  </a:lnTo>
                  <a:lnTo>
                    <a:pt x="845778" y="398629"/>
                  </a:lnTo>
                  <a:lnTo>
                    <a:pt x="849122" y="382143"/>
                  </a:lnTo>
                  <a:lnTo>
                    <a:pt x="849122" y="42418"/>
                  </a:lnTo>
                  <a:lnTo>
                    <a:pt x="845778" y="25931"/>
                  </a:lnTo>
                  <a:lnTo>
                    <a:pt x="836660" y="12446"/>
                  </a:lnTo>
                  <a:lnTo>
                    <a:pt x="823136" y="3341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9199" y="2887979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0" y="42418"/>
                  </a:moveTo>
                  <a:lnTo>
                    <a:pt x="3341" y="25931"/>
                  </a:lnTo>
                  <a:lnTo>
                    <a:pt x="12445" y="12446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806576" y="0"/>
                  </a:lnTo>
                  <a:lnTo>
                    <a:pt x="823136" y="3341"/>
                  </a:lnTo>
                  <a:lnTo>
                    <a:pt x="836660" y="12446"/>
                  </a:lnTo>
                  <a:lnTo>
                    <a:pt x="845778" y="25931"/>
                  </a:lnTo>
                  <a:lnTo>
                    <a:pt x="849122" y="42418"/>
                  </a:lnTo>
                  <a:lnTo>
                    <a:pt x="849122" y="382143"/>
                  </a:lnTo>
                  <a:lnTo>
                    <a:pt x="845778" y="398629"/>
                  </a:lnTo>
                  <a:lnTo>
                    <a:pt x="836660" y="412114"/>
                  </a:lnTo>
                  <a:lnTo>
                    <a:pt x="823136" y="421219"/>
                  </a:lnTo>
                  <a:lnTo>
                    <a:pt x="806576" y="424561"/>
                  </a:lnTo>
                  <a:lnTo>
                    <a:pt x="42418" y="424561"/>
                  </a:lnTo>
                  <a:lnTo>
                    <a:pt x="25931" y="421219"/>
                  </a:lnTo>
                  <a:lnTo>
                    <a:pt x="12445" y="412114"/>
                  </a:lnTo>
                  <a:lnTo>
                    <a:pt x="3341" y="398629"/>
                  </a:lnTo>
                  <a:lnTo>
                    <a:pt x="0" y="382143"/>
                  </a:lnTo>
                  <a:lnTo>
                    <a:pt x="0" y="424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65145" y="2952368"/>
            <a:ext cx="69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001F5F"/>
                </a:solidFill>
                <a:latin typeface="Cambria"/>
                <a:cs typeface="Cambria"/>
              </a:rPr>
              <a:t>Class1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36901" y="3363467"/>
            <a:ext cx="1214120" cy="450215"/>
            <a:chOff x="2636901" y="3363467"/>
            <a:chExt cx="1214120" cy="450215"/>
          </a:xfrm>
        </p:grpSpPr>
        <p:sp>
          <p:nvSpPr>
            <p:cNvPr id="17" name="object 17"/>
            <p:cNvSpPr/>
            <p:nvPr/>
          </p:nvSpPr>
          <p:spPr>
            <a:xfrm>
              <a:off x="2649601" y="3588511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59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9199" y="3376167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806576" y="0"/>
                  </a:moveTo>
                  <a:lnTo>
                    <a:pt x="42418" y="0"/>
                  </a:lnTo>
                  <a:lnTo>
                    <a:pt x="25931" y="3343"/>
                  </a:lnTo>
                  <a:lnTo>
                    <a:pt x="12445" y="12461"/>
                  </a:lnTo>
                  <a:lnTo>
                    <a:pt x="3341" y="25985"/>
                  </a:lnTo>
                  <a:lnTo>
                    <a:pt x="0" y="42545"/>
                  </a:lnTo>
                  <a:lnTo>
                    <a:pt x="0" y="382143"/>
                  </a:lnTo>
                  <a:lnTo>
                    <a:pt x="3341" y="398682"/>
                  </a:lnTo>
                  <a:lnTo>
                    <a:pt x="12445" y="412162"/>
                  </a:lnTo>
                  <a:lnTo>
                    <a:pt x="25931" y="421237"/>
                  </a:lnTo>
                  <a:lnTo>
                    <a:pt x="42418" y="424561"/>
                  </a:lnTo>
                  <a:lnTo>
                    <a:pt x="806576" y="424561"/>
                  </a:lnTo>
                  <a:lnTo>
                    <a:pt x="823136" y="421237"/>
                  </a:lnTo>
                  <a:lnTo>
                    <a:pt x="836660" y="412162"/>
                  </a:lnTo>
                  <a:lnTo>
                    <a:pt x="845778" y="398682"/>
                  </a:lnTo>
                  <a:lnTo>
                    <a:pt x="849122" y="382143"/>
                  </a:lnTo>
                  <a:lnTo>
                    <a:pt x="849122" y="42545"/>
                  </a:lnTo>
                  <a:lnTo>
                    <a:pt x="845778" y="25985"/>
                  </a:lnTo>
                  <a:lnTo>
                    <a:pt x="836660" y="12461"/>
                  </a:lnTo>
                  <a:lnTo>
                    <a:pt x="823136" y="3343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9199" y="3376167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0" y="42545"/>
                  </a:moveTo>
                  <a:lnTo>
                    <a:pt x="3341" y="25985"/>
                  </a:lnTo>
                  <a:lnTo>
                    <a:pt x="12445" y="12461"/>
                  </a:lnTo>
                  <a:lnTo>
                    <a:pt x="25931" y="3343"/>
                  </a:lnTo>
                  <a:lnTo>
                    <a:pt x="42418" y="0"/>
                  </a:lnTo>
                  <a:lnTo>
                    <a:pt x="806576" y="0"/>
                  </a:lnTo>
                  <a:lnTo>
                    <a:pt x="823136" y="3343"/>
                  </a:lnTo>
                  <a:lnTo>
                    <a:pt x="836660" y="12461"/>
                  </a:lnTo>
                  <a:lnTo>
                    <a:pt x="845778" y="25985"/>
                  </a:lnTo>
                  <a:lnTo>
                    <a:pt x="849122" y="42545"/>
                  </a:lnTo>
                  <a:lnTo>
                    <a:pt x="849122" y="382143"/>
                  </a:lnTo>
                  <a:lnTo>
                    <a:pt x="845778" y="398682"/>
                  </a:lnTo>
                  <a:lnTo>
                    <a:pt x="836660" y="412162"/>
                  </a:lnTo>
                  <a:lnTo>
                    <a:pt x="823136" y="421237"/>
                  </a:lnTo>
                  <a:lnTo>
                    <a:pt x="806576" y="424561"/>
                  </a:lnTo>
                  <a:lnTo>
                    <a:pt x="42418" y="424561"/>
                  </a:lnTo>
                  <a:lnTo>
                    <a:pt x="25931" y="421237"/>
                  </a:lnTo>
                  <a:lnTo>
                    <a:pt x="12445" y="412162"/>
                  </a:lnTo>
                  <a:lnTo>
                    <a:pt x="3341" y="398682"/>
                  </a:lnTo>
                  <a:lnTo>
                    <a:pt x="0" y="382143"/>
                  </a:lnTo>
                  <a:lnTo>
                    <a:pt x="0" y="425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9529" y="3440684"/>
            <a:ext cx="650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Clas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36901" y="3575811"/>
            <a:ext cx="1214120" cy="725805"/>
            <a:chOff x="2636901" y="3575811"/>
            <a:chExt cx="1214120" cy="725805"/>
          </a:xfrm>
        </p:grpSpPr>
        <p:sp>
          <p:nvSpPr>
            <p:cNvPr id="22" name="object 22"/>
            <p:cNvSpPr/>
            <p:nvPr/>
          </p:nvSpPr>
          <p:spPr>
            <a:xfrm>
              <a:off x="2649601" y="3588511"/>
              <a:ext cx="339725" cy="488315"/>
            </a:xfrm>
            <a:custGeom>
              <a:avLst/>
              <a:gdLst/>
              <a:ahLst/>
              <a:cxnLst/>
              <a:rect l="l" t="t" r="r" b="b"/>
              <a:pathLst>
                <a:path w="339725" h="488314">
                  <a:moveTo>
                    <a:pt x="0" y="0"/>
                  </a:moveTo>
                  <a:lnTo>
                    <a:pt x="339598" y="488188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89199" y="3864482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806576" y="0"/>
                  </a:moveTo>
                  <a:lnTo>
                    <a:pt x="42418" y="0"/>
                  </a:lnTo>
                  <a:lnTo>
                    <a:pt x="25931" y="3323"/>
                  </a:lnTo>
                  <a:lnTo>
                    <a:pt x="12445" y="12398"/>
                  </a:lnTo>
                  <a:lnTo>
                    <a:pt x="3341" y="25878"/>
                  </a:lnTo>
                  <a:lnTo>
                    <a:pt x="0" y="42418"/>
                  </a:lnTo>
                  <a:lnTo>
                    <a:pt x="0" y="382016"/>
                  </a:lnTo>
                  <a:lnTo>
                    <a:pt x="3341" y="398555"/>
                  </a:lnTo>
                  <a:lnTo>
                    <a:pt x="12445" y="412035"/>
                  </a:lnTo>
                  <a:lnTo>
                    <a:pt x="25931" y="421110"/>
                  </a:lnTo>
                  <a:lnTo>
                    <a:pt x="42418" y="424434"/>
                  </a:lnTo>
                  <a:lnTo>
                    <a:pt x="806576" y="424434"/>
                  </a:lnTo>
                  <a:lnTo>
                    <a:pt x="823136" y="421110"/>
                  </a:lnTo>
                  <a:lnTo>
                    <a:pt x="836660" y="412035"/>
                  </a:lnTo>
                  <a:lnTo>
                    <a:pt x="845778" y="398555"/>
                  </a:lnTo>
                  <a:lnTo>
                    <a:pt x="849122" y="382016"/>
                  </a:lnTo>
                  <a:lnTo>
                    <a:pt x="849122" y="42418"/>
                  </a:lnTo>
                  <a:lnTo>
                    <a:pt x="845778" y="25878"/>
                  </a:lnTo>
                  <a:lnTo>
                    <a:pt x="836660" y="12398"/>
                  </a:lnTo>
                  <a:lnTo>
                    <a:pt x="823136" y="3323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9199" y="3864482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0" y="42418"/>
                  </a:moveTo>
                  <a:lnTo>
                    <a:pt x="3341" y="25878"/>
                  </a:lnTo>
                  <a:lnTo>
                    <a:pt x="12445" y="12398"/>
                  </a:lnTo>
                  <a:lnTo>
                    <a:pt x="25931" y="3323"/>
                  </a:lnTo>
                  <a:lnTo>
                    <a:pt x="42418" y="0"/>
                  </a:lnTo>
                  <a:lnTo>
                    <a:pt x="806576" y="0"/>
                  </a:lnTo>
                  <a:lnTo>
                    <a:pt x="823136" y="3323"/>
                  </a:lnTo>
                  <a:lnTo>
                    <a:pt x="836660" y="12398"/>
                  </a:lnTo>
                  <a:lnTo>
                    <a:pt x="845778" y="25878"/>
                  </a:lnTo>
                  <a:lnTo>
                    <a:pt x="849122" y="42418"/>
                  </a:lnTo>
                  <a:lnTo>
                    <a:pt x="849122" y="382016"/>
                  </a:lnTo>
                  <a:lnTo>
                    <a:pt x="845778" y="398555"/>
                  </a:lnTo>
                  <a:lnTo>
                    <a:pt x="836660" y="412035"/>
                  </a:lnTo>
                  <a:lnTo>
                    <a:pt x="823136" y="421110"/>
                  </a:lnTo>
                  <a:lnTo>
                    <a:pt x="806576" y="424434"/>
                  </a:lnTo>
                  <a:lnTo>
                    <a:pt x="42418" y="424434"/>
                  </a:lnTo>
                  <a:lnTo>
                    <a:pt x="25931" y="421110"/>
                  </a:lnTo>
                  <a:lnTo>
                    <a:pt x="12445" y="412035"/>
                  </a:lnTo>
                  <a:lnTo>
                    <a:pt x="3341" y="398555"/>
                  </a:lnTo>
                  <a:lnTo>
                    <a:pt x="0" y="382016"/>
                  </a:lnTo>
                  <a:lnTo>
                    <a:pt x="0" y="424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8757" y="3929253"/>
            <a:ext cx="811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Pack</a:t>
            </a:r>
            <a:r>
              <a:rPr sz="1600" spc="114" dirty="0">
                <a:solidFill>
                  <a:srgbClr val="001F5F"/>
                </a:solidFill>
                <a:latin typeface="Cambria"/>
                <a:cs typeface="Cambria"/>
              </a:rPr>
              <a:t>2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_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25621" y="3851783"/>
            <a:ext cx="1214120" cy="450215"/>
            <a:chOff x="3825621" y="3851783"/>
            <a:chExt cx="1214120" cy="450215"/>
          </a:xfrm>
        </p:grpSpPr>
        <p:sp>
          <p:nvSpPr>
            <p:cNvPr id="27" name="object 27"/>
            <p:cNvSpPr/>
            <p:nvPr/>
          </p:nvSpPr>
          <p:spPr>
            <a:xfrm>
              <a:off x="3838321" y="4076700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59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7919" y="3864483"/>
              <a:ext cx="848994" cy="424815"/>
            </a:xfrm>
            <a:custGeom>
              <a:avLst/>
              <a:gdLst/>
              <a:ahLst/>
              <a:cxnLst/>
              <a:rect l="l" t="t" r="r" b="b"/>
              <a:pathLst>
                <a:path w="848995" h="424814">
                  <a:moveTo>
                    <a:pt x="806576" y="0"/>
                  </a:moveTo>
                  <a:lnTo>
                    <a:pt x="42417" y="0"/>
                  </a:lnTo>
                  <a:lnTo>
                    <a:pt x="25931" y="3323"/>
                  </a:lnTo>
                  <a:lnTo>
                    <a:pt x="12446" y="12398"/>
                  </a:lnTo>
                  <a:lnTo>
                    <a:pt x="3341" y="25878"/>
                  </a:lnTo>
                  <a:lnTo>
                    <a:pt x="0" y="42418"/>
                  </a:lnTo>
                  <a:lnTo>
                    <a:pt x="0" y="382016"/>
                  </a:lnTo>
                  <a:lnTo>
                    <a:pt x="3341" y="398555"/>
                  </a:lnTo>
                  <a:lnTo>
                    <a:pt x="12446" y="412035"/>
                  </a:lnTo>
                  <a:lnTo>
                    <a:pt x="25931" y="421110"/>
                  </a:lnTo>
                  <a:lnTo>
                    <a:pt x="42417" y="424434"/>
                  </a:lnTo>
                  <a:lnTo>
                    <a:pt x="806576" y="424434"/>
                  </a:lnTo>
                  <a:lnTo>
                    <a:pt x="823116" y="421110"/>
                  </a:lnTo>
                  <a:lnTo>
                    <a:pt x="836596" y="412035"/>
                  </a:lnTo>
                  <a:lnTo>
                    <a:pt x="845671" y="398555"/>
                  </a:lnTo>
                  <a:lnTo>
                    <a:pt x="848994" y="382016"/>
                  </a:lnTo>
                  <a:lnTo>
                    <a:pt x="848994" y="42418"/>
                  </a:lnTo>
                  <a:lnTo>
                    <a:pt x="845671" y="25878"/>
                  </a:lnTo>
                  <a:lnTo>
                    <a:pt x="836596" y="12398"/>
                  </a:lnTo>
                  <a:lnTo>
                    <a:pt x="823116" y="3323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7919" y="3864483"/>
              <a:ext cx="848994" cy="424815"/>
            </a:xfrm>
            <a:custGeom>
              <a:avLst/>
              <a:gdLst/>
              <a:ahLst/>
              <a:cxnLst/>
              <a:rect l="l" t="t" r="r" b="b"/>
              <a:pathLst>
                <a:path w="848995" h="424814">
                  <a:moveTo>
                    <a:pt x="0" y="42418"/>
                  </a:moveTo>
                  <a:lnTo>
                    <a:pt x="3341" y="25878"/>
                  </a:lnTo>
                  <a:lnTo>
                    <a:pt x="12446" y="12398"/>
                  </a:lnTo>
                  <a:lnTo>
                    <a:pt x="25931" y="3323"/>
                  </a:lnTo>
                  <a:lnTo>
                    <a:pt x="42417" y="0"/>
                  </a:lnTo>
                  <a:lnTo>
                    <a:pt x="806576" y="0"/>
                  </a:lnTo>
                  <a:lnTo>
                    <a:pt x="823116" y="3323"/>
                  </a:lnTo>
                  <a:lnTo>
                    <a:pt x="836596" y="12398"/>
                  </a:lnTo>
                  <a:lnTo>
                    <a:pt x="845671" y="25878"/>
                  </a:lnTo>
                  <a:lnTo>
                    <a:pt x="848994" y="42418"/>
                  </a:lnTo>
                  <a:lnTo>
                    <a:pt x="848994" y="382016"/>
                  </a:lnTo>
                  <a:lnTo>
                    <a:pt x="845671" y="398555"/>
                  </a:lnTo>
                  <a:lnTo>
                    <a:pt x="836596" y="412035"/>
                  </a:lnTo>
                  <a:lnTo>
                    <a:pt x="823116" y="421110"/>
                  </a:lnTo>
                  <a:lnTo>
                    <a:pt x="806576" y="424434"/>
                  </a:lnTo>
                  <a:lnTo>
                    <a:pt x="42417" y="424434"/>
                  </a:lnTo>
                  <a:lnTo>
                    <a:pt x="25931" y="421110"/>
                  </a:lnTo>
                  <a:lnTo>
                    <a:pt x="12446" y="412035"/>
                  </a:lnTo>
                  <a:lnTo>
                    <a:pt x="3341" y="398555"/>
                  </a:lnTo>
                  <a:lnTo>
                    <a:pt x="0" y="382016"/>
                  </a:lnTo>
                  <a:lnTo>
                    <a:pt x="0" y="4241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53865" y="3929253"/>
            <a:ext cx="69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001F5F"/>
                </a:solidFill>
                <a:latin typeface="Cambria"/>
                <a:cs typeface="Cambria"/>
              </a:rPr>
              <a:t>Class1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48180" y="4186046"/>
            <a:ext cx="2402840" cy="848360"/>
            <a:chOff x="1448180" y="4186046"/>
            <a:chExt cx="2402840" cy="848360"/>
          </a:xfrm>
        </p:grpSpPr>
        <p:sp>
          <p:nvSpPr>
            <p:cNvPr id="32" name="object 32"/>
            <p:cNvSpPr/>
            <p:nvPr/>
          </p:nvSpPr>
          <p:spPr>
            <a:xfrm>
              <a:off x="1460880" y="4198746"/>
              <a:ext cx="339725" cy="610235"/>
            </a:xfrm>
            <a:custGeom>
              <a:avLst/>
              <a:gdLst/>
              <a:ahLst/>
              <a:cxnLst/>
              <a:rect l="l" t="t" r="r" b="b"/>
              <a:pathLst>
                <a:path w="339725" h="610235">
                  <a:moveTo>
                    <a:pt x="0" y="0"/>
                  </a:moveTo>
                  <a:lnTo>
                    <a:pt x="339598" y="610234"/>
                  </a:lnTo>
                </a:path>
              </a:pathLst>
            </a:custGeom>
            <a:ln w="25400">
              <a:solidFill>
                <a:srgbClr val="CA6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00478" y="4596764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30" h="424814">
                  <a:moveTo>
                    <a:pt x="806703" y="0"/>
                  </a:moveTo>
                  <a:lnTo>
                    <a:pt x="42544" y="0"/>
                  </a:lnTo>
                  <a:lnTo>
                    <a:pt x="25985" y="3341"/>
                  </a:lnTo>
                  <a:lnTo>
                    <a:pt x="12461" y="12445"/>
                  </a:lnTo>
                  <a:lnTo>
                    <a:pt x="3343" y="25931"/>
                  </a:lnTo>
                  <a:lnTo>
                    <a:pt x="0" y="42418"/>
                  </a:lnTo>
                  <a:lnTo>
                    <a:pt x="0" y="382016"/>
                  </a:lnTo>
                  <a:lnTo>
                    <a:pt x="3343" y="398575"/>
                  </a:lnTo>
                  <a:lnTo>
                    <a:pt x="12461" y="412099"/>
                  </a:lnTo>
                  <a:lnTo>
                    <a:pt x="25985" y="421217"/>
                  </a:lnTo>
                  <a:lnTo>
                    <a:pt x="42544" y="424561"/>
                  </a:lnTo>
                  <a:lnTo>
                    <a:pt x="806703" y="424561"/>
                  </a:lnTo>
                  <a:lnTo>
                    <a:pt x="823190" y="421217"/>
                  </a:lnTo>
                  <a:lnTo>
                    <a:pt x="836676" y="412099"/>
                  </a:lnTo>
                  <a:lnTo>
                    <a:pt x="845780" y="398575"/>
                  </a:lnTo>
                  <a:lnTo>
                    <a:pt x="849121" y="382016"/>
                  </a:lnTo>
                  <a:lnTo>
                    <a:pt x="849121" y="42418"/>
                  </a:lnTo>
                  <a:lnTo>
                    <a:pt x="845780" y="25931"/>
                  </a:lnTo>
                  <a:lnTo>
                    <a:pt x="836676" y="12445"/>
                  </a:lnTo>
                  <a:lnTo>
                    <a:pt x="823190" y="3341"/>
                  </a:lnTo>
                  <a:lnTo>
                    <a:pt x="80670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0478" y="4596764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30" h="424814">
                  <a:moveTo>
                    <a:pt x="0" y="42418"/>
                  </a:moveTo>
                  <a:lnTo>
                    <a:pt x="3343" y="25931"/>
                  </a:lnTo>
                  <a:lnTo>
                    <a:pt x="12461" y="12445"/>
                  </a:lnTo>
                  <a:lnTo>
                    <a:pt x="25985" y="3341"/>
                  </a:lnTo>
                  <a:lnTo>
                    <a:pt x="42544" y="0"/>
                  </a:lnTo>
                  <a:lnTo>
                    <a:pt x="806703" y="0"/>
                  </a:lnTo>
                  <a:lnTo>
                    <a:pt x="823190" y="3341"/>
                  </a:lnTo>
                  <a:lnTo>
                    <a:pt x="836676" y="12445"/>
                  </a:lnTo>
                  <a:lnTo>
                    <a:pt x="845780" y="25931"/>
                  </a:lnTo>
                  <a:lnTo>
                    <a:pt x="849121" y="42418"/>
                  </a:lnTo>
                  <a:lnTo>
                    <a:pt x="849121" y="382016"/>
                  </a:lnTo>
                  <a:lnTo>
                    <a:pt x="845780" y="398575"/>
                  </a:lnTo>
                  <a:lnTo>
                    <a:pt x="836676" y="412099"/>
                  </a:lnTo>
                  <a:lnTo>
                    <a:pt x="823190" y="421217"/>
                  </a:lnTo>
                  <a:lnTo>
                    <a:pt x="806703" y="424561"/>
                  </a:lnTo>
                  <a:lnTo>
                    <a:pt x="42544" y="424561"/>
                  </a:lnTo>
                  <a:lnTo>
                    <a:pt x="25985" y="421217"/>
                  </a:lnTo>
                  <a:lnTo>
                    <a:pt x="12461" y="412099"/>
                  </a:lnTo>
                  <a:lnTo>
                    <a:pt x="3343" y="398575"/>
                  </a:lnTo>
                  <a:lnTo>
                    <a:pt x="0" y="382016"/>
                  </a:lnTo>
                  <a:lnTo>
                    <a:pt x="0" y="424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9600" y="4564887"/>
              <a:ext cx="339725" cy="244475"/>
            </a:xfrm>
            <a:custGeom>
              <a:avLst/>
              <a:gdLst/>
              <a:ahLst/>
              <a:cxnLst/>
              <a:rect l="l" t="t" r="r" b="b"/>
              <a:pathLst>
                <a:path w="339725" h="244475">
                  <a:moveTo>
                    <a:pt x="0" y="244094"/>
                  </a:moveTo>
                  <a:lnTo>
                    <a:pt x="339598" y="0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89198" y="4352670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806576" y="0"/>
                  </a:moveTo>
                  <a:lnTo>
                    <a:pt x="42418" y="0"/>
                  </a:lnTo>
                  <a:lnTo>
                    <a:pt x="25931" y="3323"/>
                  </a:lnTo>
                  <a:lnTo>
                    <a:pt x="12445" y="12398"/>
                  </a:lnTo>
                  <a:lnTo>
                    <a:pt x="3341" y="25878"/>
                  </a:lnTo>
                  <a:lnTo>
                    <a:pt x="0" y="42417"/>
                  </a:lnTo>
                  <a:lnTo>
                    <a:pt x="0" y="382015"/>
                  </a:lnTo>
                  <a:lnTo>
                    <a:pt x="3341" y="398575"/>
                  </a:lnTo>
                  <a:lnTo>
                    <a:pt x="12445" y="412099"/>
                  </a:lnTo>
                  <a:lnTo>
                    <a:pt x="25931" y="421217"/>
                  </a:lnTo>
                  <a:lnTo>
                    <a:pt x="42418" y="424560"/>
                  </a:lnTo>
                  <a:lnTo>
                    <a:pt x="806576" y="424560"/>
                  </a:lnTo>
                  <a:lnTo>
                    <a:pt x="823136" y="421217"/>
                  </a:lnTo>
                  <a:lnTo>
                    <a:pt x="836660" y="412099"/>
                  </a:lnTo>
                  <a:lnTo>
                    <a:pt x="845778" y="398575"/>
                  </a:lnTo>
                  <a:lnTo>
                    <a:pt x="849122" y="382015"/>
                  </a:lnTo>
                  <a:lnTo>
                    <a:pt x="849122" y="42417"/>
                  </a:lnTo>
                  <a:lnTo>
                    <a:pt x="845778" y="25878"/>
                  </a:lnTo>
                  <a:lnTo>
                    <a:pt x="836660" y="12398"/>
                  </a:lnTo>
                  <a:lnTo>
                    <a:pt x="823136" y="3323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89198" y="4352670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0" y="42417"/>
                  </a:moveTo>
                  <a:lnTo>
                    <a:pt x="3341" y="25878"/>
                  </a:lnTo>
                  <a:lnTo>
                    <a:pt x="12445" y="12398"/>
                  </a:lnTo>
                  <a:lnTo>
                    <a:pt x="25931" y="3323"/>
                  </a:lnTo>
                  <a:lnTo>
                    <a:pt x="42418" y="0"/>
                  </a:lnTo>
                  <a:lnTo>
                    <a:pt x="806576" y="0"/>
                  </a:lnTo>
                  <a:lnTo>
                    <a:pt x="823136" y="3323"/>
                  </a:lnTo>
                  <a:lnTo>
                    <a:pt x="836660" y="12398"/>
                  </a:lnTo>
                  <a:lnTo>
                    <a:pt x="845778" y="25878"/>
                  </a:lnTo>
                  <a:lnTo>
                    <a:pt x="849122" y="42417"/>
                  </a:lnTo>
                  <a:lnTo>
                    <a:pt x="849122" y="382015"/>
                  </a:lnTo>
                  <a:lnTo>
                    <a:pt x="845778" y="398575"/>
                  </a:lnTo>
                  <a:lnTo>
                    <a:pt x="836660" y="412099"/>
                  </a:lnTo>
                  <a:lnTo>
                    <a:pt x="823136" y="421217"/>
                  </a:lnTo>
                  <a:lnTo>
                    <a:pt x="806576" y="424560"/>
                  </a:lnTo>
                  <a:lnTo>
                    <a:pt x="42418" y="424560"/>
                  </a:lnTo>
                  <a:lnTo>
                    <a:pt x="25931" y="421217"/>
                  </a:lnTo>
                  <a:lnTo>
                    <a:pt x="12445" y="412099"/>
                  </a:lnTo>
                  <a:lnTo>
                    <a:pt x="3341" y="398575"/>
                  </a:lnTo>
                  <a:lnTo>
                    <a:pt x="0" y="382015"/>
                  </a:lnTo>
                  <a:lnTo>
                    <a:pt x="0" y="424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26463" y="4417567"/>
            <a:ext cx="1836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1255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001F5F"/>
                </a:solidFill>
                <a:latin typeface="Cambria"/>
                <a:cs typeface="Cambria"/>
              </a:rPr>
              <a:t>Class1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70" dirty="0">
                <a:solidFill>
                  <a:srgbClr val="001F5F"/>
                </a:solidFill>
                <a:latin typeface="Cambria"/>
                <a:cs typeface="Cambria"/>
              </a:rPr>
              <a:t>Pack3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36901" y="4796282"/>
            <a:ext cx="1214120" cy="481965"/>
            <a:chOff x="2636901" y="4796282"/>
            <a:chExt cx="1214120" cy="481965"/>
          </a:xfrm>
        </p:grpSpPr>
        <p:sp>
          <p:nvSpPr>
            <p:cNvPr id="40" name="object 40"/>
            <p:cNvSpPr/>
            <p:nvPr/>
          </p:nvSpPr>
          <p:spPr>
            <a:xfrm>
              <a:off x="2649601" y="4808982"/>
              <a:ext cx="339725" cy="244475"/>
            </a:xfrm>
            <a:custGeom>
              <a:avLst/>
              <a:gdLst/>
              <a:ahLst/>
              <a:cxnLst/>
              <a:rect l="l" t="t" r="r" b="b"/>
              <a:pathLst>
                <a:path w="339725" h="244475">
                  <a:moveTo>
                    <a:pt x="0" y="0"/>
                  </a:moveTo>
                  <a:lnTo>
                    <a:pt x="339598" y="244094"/>
                  </a:lnTo>
                </a:path>
              </a:pathLst>
            </a:custGeom>
            <a:ln w="25400">
              <a:solidFill>
                <a:srgbClr val="E679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9199" y="4840859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806576" y="0"/>
                  </a:moveTo>
                  <a:lnTo>
                    <a:pt x="42418" y="0"/>
                  </a:lnTo>
                  <a:lnTo>
                    <a:pt x="25931" y="3341"/>
                  </a:lnTo>
                  <a:lnTo>
                    <a:pt x="12445" y="12446"/>
                  </a:lnTo>
                  <a:lnTo>
                    <a:pt x="3341" y="25931"/>
                  </a:lnTo>
                  <a:lnTo>
                    <a:pt x="0" y="42418"/>
                  </a:lnTo>
                  <a:lnTo>
                    <a:pt x="0" y="382016"/>
                  </a:lnTo>
                  <a:lnTo>
                    <a:pt x="3341" y="398575"/>
                  </a:lnTo>
                  <a:lnTo>
                    <a:pt x="12445" y="412099"/>
                  </a:lnTo>
                  <a:lnTo>
                    <a:pt x="25931" y="421217"/>
                  </a:lnTo>
                  <a:lnTo>
                    <a:pt x="42418" y="424561"/>
                  </a:lnTo>
                  <a:lnTo>
                    <a:pt x="806576" y="424561"/>
                  </a:lnTo>
                  <a:lnTo>
                    <a:pt x="823136" y="421217"/>
                  </a:lnTo>
                  <a:lnTo>
                    <a:pt x="836660" y="412099"/>
                  </a:lnTo>
                  <a:lnTo>
                    <a:pt x="845778" y="398575"/>
                  </a:lnTo>
                  <a:lnTo>
                    <a:pt x="849122" y="382016"/>
                  </a:lnTo>
                  <a:lnTo>
                    <a:pt x="849122" y="42418"/>
                  </a:lnTo>
                  <a:lnTo>
                    <a:pt x="845778" y="25931"/>
                  </a:lnTo>
                  <a:lnTo>
                    <a:pt x="836660" y="12446"/>
                  </a:lnTo>
                  <a:lnTo>
                    <a:pt x="823136" y="3341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89199" y="4840859"/>
              <a:ext cx="849630" cy="424815"/>
            </a:xfrm>
            <a:custGeom>
              <a:avLst/>
              <a:gdLst/>
              <a:ahLst/>
              <a:cxnLst/>
              <a:rect l="l" t="t" r="r" b="b"/>
              <a:pathLst>
                <a:path w="849629" h="424814">
                  <a:moveTo>
                    <a:pt x="0" y="42418"/>
                  </a:moveTo>
                  <a:lnTo>
                    <a:pt x="3341" y="25931"/>
                  </a:lnTo>
                  <a:lnTo>
                    <a:pt x="12445" y="12446"/>
                  </a:lnTo>
                  <a:lnTo>
                    <a:pt x="25931" y="3341"/>
                  </a:lnTo>
                  <a:lnTo>
                    <a:pt x="42418" y="0"/>
                  </a:lnTo>
                  <a:lnTo>
                    <a:pt x="806576" y="0"/>
                  </a:lnTo>
                  <a:lnTo>
                    <a:pt x="823136" y="3341"/>
                  </a:lnTo>
                  <a:lnTo>
                    <a:pt x="836660" y="12446"/>
                  </a:lnTo>
                  <a:lnTo>
                    <a:pt x="845778" y="25931"/>
                  </a:lnTo>
                  <a:lnTo>
                    <a:pt x="849122" y="42418"/>
                  </a:lnTo>
                  <a:lnTo>
                    <a:pt x="849122" y="382016"/>
                  </a:lnTo>
                  <a:lnTo>
                    <a:pt x="845778" y="398575"/>
                  </a:lnTo>
                  <a:lnTo>
                    <a:pt x="836660" y="412099"/>
                  </a:lnTo>
                  <a:lnTo>
                    <a:pt x="823136" y="421217"/>
                  </a:lnTo>
                  <a:lnTo>
                    <a:pt x="806576" y="424561"/>
                  </a:lnTo>
                  <a:lnTo>
                    <a:pt x="42418" y="424561"/>
                  </a:lnTo>
                  <a:lnTo>
                    <a:pt x="25931" y="421217"/>
                  </a:lnTo>
                  <a:lnTo>
                    <a:pt x="12445" y="412099"/>
                  </a:lnTo>
                  <a:lnTo>
                    <a:pt x="3341" y="398575"/>
                  </a:lnTo>
                  <a:lnTo>
                    <a:pt x="0" y="382016"/>
                  </a:lnTo>
                  <a:lnTo>
                    <a:pt x="0" y="424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089529" y="4905883"/>
            <a:ext cx="650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Clas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41775" y="2924632"/>
            <a:ext cx="292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Pack1.Pack2.Class1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89375" y="4906517"/>
            <a:ext cx="292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Pack1.Pack3.Class3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6726" y="3914013"/>
            <a:ext cx="3305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Full </a:t>
            </a:r>
            <a:r>
              <a:rPr sz="1400" dirty="0">
                <a:latin typeface="Arial MT"/>
                <a:cs typeface="Arial MT"/>
              </a:rPr>
              <a:t>Name: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Pack1.Pack2.Pack2_2.Class1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7160</Words>
  <Application>Microsoft Office PowerPoint</Application>
  <PresentationFormat>On-screen Show (4:3)</PresentationFormat>
  <Paragraphs>1250</Paragraphs>
  <Slides>120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Arial MT</vt:lpstr>
      <vt:lpstr>Calibri</vt:lpstr>
      <vt:lpstr>Cambria</vt:lpstr>
      <vt:lpstr>Segoe UI Symbol</vt:lpstr>
      <vt:lpstr>Wingdings</vt:lpstr>
      <vt:lpstr>Office Theme</vt:lpstr>
      <vt:lpstr>PowerPoint Presentation</vt:lpstr>
      <vt:lpstr>CONTENT</vt:lpstr>
      <vt:lpstr>TWO PARADIGMS IN OOP</vt:lpstr>
      <vt:lpstr>Procedural Programming</vt:lpstr>
      <vt:lpstr>Object Oriented Programming</vt:lpstr>
      <vt:lpstr>Object Oriented Programming</vt:lpstr>
      <vt:lpstr>Concept: Class</vt:lpstr>
      <vt:lpstr>Concept: Class</vt:lpstr>
      <vt:lpstr>Concept: Class</vt:lpstr>
      <vt:lpstr>Concept: Object</vt:lpstr>
      <vt:lpstr>Concept: Object</vt:lpstr>
      <vt:lpstr>CLASS &amp; OBJECT</vt:lpstr>
      <vt:lpstr>WHAT IS CLASS</vt:lpstr>
      <vt:lpstr>CLASS MEMBERS</vt:lpstr>
      <vt:lpstr>THE GENERAL FORM OF A CLASS</vt:lpstr>
      <vt:lpstr>Class Example</vt:lpstr>
      <vt:lpstr>A SIMPLE CLASS</vt:lpstr>
      <vt:lpstr>CREATE OBJECT AND ACCESS MEMBERS</vt:lpstr>
      <vt:lpstr>CREATE OBJECT AND ACCESS MEMBERS</vt:lpstr>
      <vt:lpstr>CREATE OBJECT AND ACCESS MEMBERS</vt:lpstr>
      <vt:lpstr>REFERENCE VARIABLE</vt:lpstr>
      <vt:lpstr>CREATE OBJECT AND ACCESS MEMBERS</vt:lpstr>
      <vt:lpstr>REFERENCE VARIABLE</vt:lpstr>
      <vt:lpstr>INITIALIZING FIELDS/INSTANCE VARIABLES</vt:lpstr>
      <vt:lpstr>INITIALIZING FIELDS</vt:lpstr>
      <vt:lpstr>1.DIRECT ASSIGNMENT</vt:lpstr>
      <vt:lpstr>2.INSTANCE INITIALIZATION BLOCK</vt:lpstr>
      <vt:lpstr>2.INSTANCE INITIALIZATION BLOCK</vt:lpstr>
      <vt:lpstr>3.CONSTRUCTOR</vt:lpstr>
      <vt:lpstr>3.CONSTRUCTOR</vt:lpstr>
      <vt:lpstr>3.CONSTRUCTOR - EXAMPLE</vt:lpstr>
      <vt:lpstr>3.DEFAULT CONSTRUCTOR</vt:lpstr>
      <vt:lpstr>“THIS”KEYWORD</vt:lpstr>
      <vt:lpstr>CONSTRUCTOR - EXAMPLE</vt:lpstr>
      <vt:lpstr>CONSTRUCTOR - EXAMPLE</vt:lpstr>
      <vt:lpstr>CONSTRUCTOR - EXAMPLE</vt:lpstr>
      <vt:lpstr>CONSTRUCTOR - EXAMPLE</vt:lpstr>
      <vt:lpstr>Spring 2024 Question 1</vt:lpstr>
      <vt:lpstr>Spring 2024 Question 1</vt:lpstr>
      <vt:lpstr>Spring 2024 Question 3</vt:lpstr>
      <vt:lpstr>Spring 2024 Question 3</vt:lpstr>
      <vt:lpstr>Fall 2023 Question 1</vt:lpstr>
      <vt:lpstr>PowerPoint Presentation</vt:lpstr>
      <vt:lpstr>Fall 2023 Question 2</vt:lpstr>
      <vt:lpstr>Fall 2023 Question 2</vt:lpstr>
      <vt:lpstr>Static and Final</vt:lpstr>
      <vt:lpstr>Static Variables</vt:lpstr>
      <vt:lpstr>Static Methods &amp; Blocks</vt:lpstr>
      <vt:lpstr>Example</vt:lpstr>
      <vt:lpstr>Final</vt:lpstr>
      <vt:lpstr>SCOPE &amp; LIFETIME OF VARIABLES</vt:lpstr>
      <vt:lpstr>SCOPE OF VARIABLE</vt:lpstr>
      <vt:lpstr>SCOPE OF VARIABLE - EXAMPLE</vt:lpstr>
      <vt:lpstr>SCOPE OF VARIABLE - EXAMPLE</vt:lpstr>
      <vt:lpstr>SCOPE OF VARIABLE - EXAMPLE</vt:lpstr>
      <vt:lpstr>SCOPE OF VARIABLE</vt:lpstr>
      <vt:lpstr>WHEN CAN 2 VARIABLES HAVE SAME</vt:lpstr>
      <vt:lpstr>ARRAYS</vt:lpstr>
      <vt:lpstr>ARRAY AGAIN</vt:lpstr>
      <vt:lpstr>ARRAY AGAIN</vt:lpstr>
      <vt:lpstr>ARRAY AGAIN</vt:lpstr>
      <vt:lpstr>REFERENCE TYPE WITH NOT NULL</vt:lpstr>
      <vt:lpstr>REFERENCE TYPE WITH NULL</vt:lpstr>
      <vt:lpstr>REFERENCE TYPE WITH NULL</vt:lpstr>
      <vt:lpstr>REFERENCE TYPE ARRAY</vt:lpstr>
      <vt:lpstr>REFERENCE TYPE ARRAY</vt:lpstr>
      <vt:lpstr>PARAMETER PASSING</vt:lpstr>
      <vt:lpstr>PARAMETER PASSING</vt:lpstr>
      <vt:lpstr>PASS BY REFERENCE – NOT APPLICABLE</vt:lpstr>
      <vt:lpstr>PASS BY REFERENCE – NOT APPLICABLE</vt:lpstr>
      <vt:lpstr>PASS BY REFERENCE</vt:lpstr>
      <vt:lpstr>PASS BY VALUE</vt:lpstr>
      <vt:lpstr>PASS BY VALUE</vt:lpstr>
      <vt:lpstr>PASS BY VALUE</vt:lpstr>
      <vt:lpstr>PASS BY VALUE</vt:lpstr>
      <vt:lpstr>PASS BY VALUE</vt:lpstr>
      <vt:lpstr>PASS BY VALUE – WITH OBJECT</vt:lpstr>
      <vt:lpstr>PASS BY VALUE – WITH OBJECT</vt:lpstr>
      <vt:lpstr>PASS BY VALUE – WITH OBJECT</vt:lpstr>
      <vt:lpstr>PASS BY VALUE – WITH OBJECT</vt:lpstr>
      <vt:lpstr>GARBAGE COLLECTION</vt:lpstr>
      <vt:lpstr>GARBAGE COLLECTION</vt:lpstr>
      <vt:lpstr>GARBAGE COLLECTION – SCENARIO#1</vt:lpstr>
      <vt:lpstr>GARBAGE COLLECTION – SCENARIO#1</vt:lpstr>
      <vt:lpstr>GARBAGE COLLECTION – SCENARIO#2</vt:lpstr>
      <vt:lpstr>GARBAGE COLLECTION – SCENARIO#2</vt:lpstr>
      <vt:lpstr>GARBAGE COLLECTION – SCENARIO#3</vt:lpstr>
      <vt:lpstr>GARBAGE COLLECTION – SCENARIO#3</vt:lpstr>
      <vt:lpstr>PACKAGE</vt:lpstr>
      <vt:lpstr>WHAT IS PACKAGE?</vt:lpstr>
      <vt:lpstr>WHAT IS PACKAGE?</vt:lpstr>
      <vt:lpstr>WHAT IS PACKAGE?</vt:lpstr>
      <vt:lpstr>WHAT IS PACKAGE?</vt:lpstr>
      <vt:lpstr>HOW TO CREATE PACKAGE?</vt:lpstr>
      <vt:lpstr>PACKAGE -EXAMPLE</vt:lpstr>
      <vt:lpstr>PACKAGE -EXAMPLE</vt:lpstr>
      <vt:lpstr>BENEFITS OF USING PACKAGE</vt:lpstr>
      <vt:lpstr>BENEFITS OF USING PACKAGE</vt:lpstr>
      <vt:lpstr>CLASS’S FULL NAME</vt:lpstr>
      <vt:lpstr>HOW TO ACCESS CLASS</vt:lpstr>
      <vt:lpstr>CLASS IN SAME PACKAGE</vt:lpstr>
      <vt:lpstr>CLASS IN DIFFERENT PACKAGE – FULL  NAME</vt:lpstr>
      <vt:lpstr>CLASS IN DIFFERENT PACKAGE - IMPORT</vt:lpstr>
      <vt:lpstr>ACCESS CONTROL/ACCESS MODIFIER</vt:lpstr>
      <vt:lpstr>PRIVATE</vt:lpstr>
      <vt:lpstr>DEFAULT/PACKAGE ACCESS</vt:lpstr>
      <vt:lpstr>DEFAULT/PACKAGE ACCESS - EXAMPLE</vt:lpstr>
      <vt:lpstr>DEFAULT/PACKAGE ACCESS - EXAMPLE</vt:lpstr>
      <vt:lpstr>PROTECTED</vt:lpstr>
      <vt:lpstr>PROTECTED - EXAMPLE</vt:lpstr>
      <vt:lpstr>PROTECTED - EXAMPLE</vt:lpstr>
      <vt:lpstr>PUBLIC</vt:lpstr>
      <vt:lpstr>ACCESS MODIFIER CHART</vt:lpstr>
      <vt:lpstr>RECURSION</vt:lpstr>
      <vt:lpstr>VARIABLE ARGUMENT</vt:lpstr>
      <vt:lpstr>VARIABLE ARGUMENT – OLD APPROACH</vt:lpstr>
      <vt:lpstr>VARIABLE ARGUMENT – NEW APPROACH</vt:lpstr>
      <vt:lpstr>VARARG - EXAMPLE</vt:lpstr>
      <vt:lpstr>VARIABLE ARGUMENT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Saifur Rahman</cp:lastModifiedBy>
  <cp:revision>15</cp:revision>
  <dcterms:created xsi:type="dcterms:W3CDTF">2023-09-19T16:30:34Z</dcterms:created>
  <dcterms:modified xsi:type="dcterms:W3CDTF">2025-08-03T00:59:40Z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2023-09-19T00:00:00Z</vt:filetime>
  </property>
</Properties>
</file>