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6" r:id="rId49"/>
    <p:sldId id="325" r:id="rId50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Gill Sans MT" panose="020B0502020104020203" pitchFamily="34" charset="0"/>
      <p:regular r:id="rId57"/>
      <p:bold r:id="rId58"/>
      <p:italic r:id="rId59"/>
      <p:boldItalic r:id="rId60"/>
    </p:embeddedFont>
    <p:embeddedFont>
      <p:font typeface="Quintessential" panose="020B0604020202020204" charset="0"/>
      <p:regular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B97BEA5-AE9F-7C6B-7472-D1180423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29F699FA-178B-393A-D079-085916D58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E1330FD-291D-74CA-9611-4BEF30893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42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46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F18D3D3-550A-C6FF-05E2-C35D6A3F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45D08D75-31A0-3659-1836-2838C06C4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01CE886-6132-4E01-436F-DABBA152B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639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5DE6FEF-A6A0-BFC3-832A-174C7DC2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BC7A6DD-F790-0143-0B41-344F4FA19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4EE9657-2F09-F7EB-D280-C6275BFD4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04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55E14CE-A550-B859-ED8A-2730E882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177EA17-1151-3D41-F8CE-29ED06EA8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D4E2730-6DFC-8CBD-60DC-A1943F5CE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052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579829A4-6DA2-A121-B2D8-F994B0D6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636CF36-F29C-5CC4-C0C7-7F149A7F5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B823476-0879-AE9A-AF4C-3EC94300A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336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F941F86-C4BB-B40F-8A3E-7696F278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C325B02-3345-C9E5-F549-891498447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C43EE05-A435-A531-DDE9-270AACC37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92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21D3762-2A56-8B01-95C1-A2D61216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0DA7719-FF4C-7A4D-7E52-945FE1B99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C68C9F50-A04A-7B3B-0BB7-4004FE562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43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FEFDB02-4956-F790-E4C8-7263C3E0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6C08A8D0-D00A-3FAA-1202-B923B2547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359D0BD-97B4-E7E0-C39C-9BC63F56BA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355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FB643B8-52F2-0457-DBD8-05AF7E96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7355F27-97AC-1DFC-2CD6-AB74468D2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BCFB849C-8FF5-B9EC-6A88-2CC6CE634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453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A837F09-E5D2-32E8-BC88-C051F251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1F387283-1076-9685-323D-31A84A90F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908BD92-8904-0135-D469-2FE083080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4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0F044C1-9981-50CE-CE47-BD59281F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F5CBB51F-4672-0546-5D00-6DA9B664D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3B76B49E-0F14-05AD-C498-56F98F719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7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D850D7BC-C279-33D8-FDB5-BB242901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99070CE-D3E3-FD63-2C40-9F5434231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0A870021-001F-FC49-291E-380582DD6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261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0F92F96-1BC7-D583-28DB-15553FCC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D21907B-70F4-3BEB-C40E-28C5B55B9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D208B9A-1A44-3271-6815-960AE3FE5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73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2C22B8A-61FA-03B5-7DDA-A50739AC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1EDFB5C-1883-A1D5-6824-46ABE79EC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E0182BE-C3C6-C0C6-D546-8620DE92C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77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C832-0525-2FB0-0F70-8A6B5E9F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C241A-8F68-B7E8-3F9B-25AC6E95F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7E5B2-AC3A-47B6-09A1-64777F1BF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4167-C212-71AB-02C8-044EB54EFD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0042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A889799-308E-EE52-95A2-2D8BCA0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B6D3B53D-24DD-1DD4-FED2-AEB4F5AB9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BE174CE-6221-2971-E5F7-BB449256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163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7C5ED10-3714-D9CD-3D8A-24AA6221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FE64E3C-CD89-9E75-19CF-24E7B391C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DDD56FA-AB29-0B74-FDE1-34BAF9BE1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340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6348645-9B1C-8401-1E79-20D5517B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827C543-BE19-1BF5-6C75-1857CFC48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14F2349-2526-C5F7-DEAC-0E430A2B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157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8B88A67-5C2E-AC86-C9C1-82D9BF50F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A886320-AE34-F2B9-8032-64E112D13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F86B980-09F4-E804-AB53-CD73ED5A6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713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B86A719-D2EB-ED02-AFF2-DD6225F5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829C0AE1-B780-B40F-E134-E439917F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919DFF7-DE76-78FF-A421-BAB89D248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07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4CFD530-93DA-66EE-CBC9-02B906E9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A6296660-774A-CB96-70FB-CCC003742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B8F6F0B-1C24-3760-08C6-4EB723554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7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courses/compsci220s1t/lectures/lecturenotes/GG-lectures/BigOhexamples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1227809/why-is-processing-a-sorted-array-faster-than-processing-an-unsorted-array/11227902#11227902" TargetMode="External"/><Relationship Id="rId5" Type="http://schemas.openxmlformats.org/officeDocument/2006/relationships/hyperlink" Target="https://youtu.be/FEnwM-iDb2g" TargetMode="External"/><Relationship Id="rId4" Type="http://schemas.openxmlformats.org/officeDocument/2006/relationships/hyperlink" Target="http://www.cs.utsa.edu/~bylander/cs3233/big-oh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Analyzing Algorithms</a:t>
            </a:r>
            <a:endParaRPr lang="en-GB"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0673FB7-2EB9-755E-C73F-D02A9758FB4E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Algorithms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Asymptotic 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Analyzing Runtime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341F7E0-E718-DEFF-1F3D-E1D1B00100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 idx="4294967295"/>
          </p:nvPr>
        </p:nvSpPr>
        <p:spPr>
          <a:xfrm>
            <a:off x="9525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Google Shape;194;p15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380"/>
                  <a:buChar char="●"/>
                </a:pPr>
                <a:r>
                  <a:rPr lang="en-US" dirty="0"/>
                  <a:t>The term </a:t>
                </a:r>
                <a:r>
                  <a:rPr lang="en-US" dirty="0">
                    <a:solidFill>
                      <a:schemeClr val="accent1"/>
                    </a:solidFill>
                  </a:rPr>
                  <a:t>asymptotic</a:t>
                </a:r>
                <a:r>
                  <a:rPr lang="en-US" dirty="0"/>
                  <a:t> means </a:t>
                </a:r>
                <a:r>
                  <a:rPr lang="en-US" dirty="0">
                    <a:solidFill>
                      <a:schemeClr val="accent6"/>
                    </a:solidFill>
                  </a:rPr>
                  <a:t>approaching a value (e.g. infinity)</a:t>
                </a:r>
                <a:r>
                  <a:rPr lang="en-US" dirty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 [Asymptotic]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Therefore, asymptotically,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4" name="Google Shape;19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blipFill>
                <a:blip r:embed="rId3"/>
                <a:stretch>
                  <a:fillRect l="-1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1BE1BE40-196C-3A9E-EEF1-5658211E4FA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Worst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an upper bound on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absolute guarantee of required resources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Average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the expected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Very useful, but treat with care: what is “average”?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Random (equally likely) inputs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Real-life inputs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Best case</a:t>
            </a:r>
            <a:endParaRPr/>
          </a:p>
          <a:p>
            <a:pPr marL="742950" lvl="1" indent="-15620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21B4AC9-0735-2B53-9E0F-475D3A10111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say InsertionSort’s run time is </a:t>
            </a:r>
            <a:r>
              <a:rPr lang="en-US" i="1">
                <a:solidFill>
                  <a:schemeClr val="dk2"/>
                </a:solidFill>
              </a:rPr>
              <a:t>O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 i="1">
                <a:solidFill>
                  <a:schemeClr val="dk2"/>
                </a:solidFill>
              </a:rPr>
              <a:t>n</a:t>
            </a:r>
            <a:r>
              <a:rPr lang="en-US" baseline="30000">
                <a:solidFill>
                  <a:schemeClr val="dk2"/>
                </a:solidFill>
              </a:rPr>
              <a:t>2</a:t>
            </a:r>
            <a:r>
              <a:rPr lang="en-US">
                <a:solidFill>
                  <a:schemeClr val="dk2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Properly we should say run time is </a:t>
            </a:r>
            <a:r>
              <a:rPr lang="en-US" i="1"/>
              <a:t>in</a:t>
            </a:r>
            <a:r>
              <a:rPr lang="en-US"/>
              <a:t>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Read </a:t>
            </a:r>
            <a:r>
              <a:rPr lang="en-US" i="1"/>
              <a:t>O</a:t>
            </a:r>
            <a:r>
              <a:rPr lang="en-US"/>
              <a:t> as “Big-</a:t>
            </a:r>
            <a:r>
              <a:rPr lang="en-US" i="1"/>
              <a:t>O</a:t>
            </a:r>
            <a:r>
              <a:rPr lang="en-US"/>
              <a:t>” (you’ll also hear it as “order”)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 general a function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there exist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for all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 i="1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Formally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= {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):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 </a:t>
            </a:r>
            <a:r>
              <a:rPr lang="en-US"/>
              <a:t>}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9D5DE61-A640-5093-7DA2-41091AB58B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/>
          <p:nvPr/>
        </p:nvCxnSpPr>
        <p:spPr>
          <a:xfrm>
            <a:off x="1752600" y="14478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52600" y="50292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8"/>
          <p:cNvSpPr txBox="1"/>
          <p:nvPr/>
        </p:nvSpPr>
        <p:spPr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3200400" y="3200400"/>
            <a:ext cx="0" cy="1828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752600" y="2362200"/>
            <a:ext cx="5486400" cy="1841500"/>
          </a:xfrm>
          <a:custGeom>
            <a:avLst/>
            <a:gdLst/>
            <a:ahLst/>
            <a:cxnLst/>
            <a:rect l="l" t="t" r="r" b="b"/>
            <a:pathLst>
              <a:path w="3456" h="1160" extrusionOk="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752600" y="14478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17AF8AE-D1E6-0033-57BE-31ED212258D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Proof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The run-time is an</a:t>
            </a:r>
            <a:r>
              <a:rPr lang="en-US" sz="2600" baseline="30000"/>
              <a:t>2</a:t>
            </a:r>
            <a:r>
              <a:rPr lang="en-US" sz="2600"/>
              <a:t> + bn + c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 sz="2400"/>
              <a:t>If any of  a, b, and c are less than 0, replace the constant with its absolute 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</a:t>
            </a:r>
            <a:r>
              <a:rPr lang="en-US" baseline="30000"/>
              <a:t>2</a:t>
            </a:r>
            <a:r>
              <a:rPr lang="en-US"/>
              <a:t> + bn + c 	≤ (a + b + c)n</a:t>
            </a:r>
            <a:r>
              <a:rPr lang="en-US" baseline="30000"/>
              <a:t>2</a:t>
            </a:r>
            <a:r>
              <a:rPr lang="en-US"/>
              <a:t> + (a + b + c)n + (a + b + c)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	≤ 3(a + b + c)n</a:t>
            </a:r>
            <a:r>
              <a:rPr lang="en-US" baseline="30000"/>
              <a:t>2</a:t>
            </a:r>
            <a:r>
              <a:rPr lang="en-US"/>
              <a:t> 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Let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= 3(a + b + c) and let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/>
              <a:t> = 1. Then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    an</a:t>
            </a:r>
            <a:r>
              <a:rPr lang="en-US" baseline="30000"/>
              <a:t>2</a:t>
            </a:r>
            <a:r>
              <a:rPr lang="en-US"/>
              <a:t> + bn + c 	≤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n</a:t>
            </a:r>
            <a:r>
              <a:rPr lang="en-US" baseline="30000"/>
              <a:t>2   </a:t>
            </a:r>
            <a:r>
              <a:rPr lang="en-US"/>
              <a:t>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Thus an</a:t>
            </a:r>
            <a:r>
              <a:rPr lang="en-US" baseline="30000"/>
              <a:t>2</a:t>
            </a:r>
            <a:r>
              <a:rPr lang="en-US"/>
              <a:t> + bn + c 	=  O(n</a:t>
            </a:r>
            <a:r>
              <a:rPr lang="en-US" baseline="30000"/>
              <a:t>2</a:t>
            </a:r>
            <a:r>
              <a:rPr lang="en-US"/>
              <a:t>).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Question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 baseline="30000"/>
              <a:t>3</a:t>
            </a:r>
            <a:r>
              <a:rPr lang="en-US" sz="2600"/>
              <a:t>) 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?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FCBBEDC-EE91-BCCB-2C78-7E802C31C0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say </a:t>
            </a:r>
            <a:r>
              <a:rPr lang="en-US" dirty="0" err="1"/>
              <a:t>InsertionSort’s</a:t>
            </a:r>
            <a:r>
              <a:rPr lang="en-US" dirty="0"/>
              <a:t> run time is Ω(n)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In general a function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Ω(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∃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 err="1"/>
              <a:t>c⋅g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∀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endParaRPr i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Proof: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Suppose run time is an + b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Assume a and b are positive</a:t>
            </a:r>
            <a:endParaRPr dirty="0"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≤ an + b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FBEDCA-15A3-6093-13BF-EB1DFFA053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1"/>
          <p:cNvCxnSpPr/>
          <p:nvPr/>
        </p:nvCxnSpPr>
        <p:spPr>
          <a:xfrm>
            <a:off x="1600200" y="1524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1600200" y="5105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1"/>
          <p:cNvSpPr txBox="1"/>
          <p:nvPr/>
        </p:nvSpPr>
        <p:spPr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3048000" y="4267200"/>
            <a:ext cx="0" cy="838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4" name="Google Shape;244;p21"/>
          <p:cNvSpPr txBox="1"/>
          <p:nvPr/>
        </p:nvSpPr>
        <p:spPr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600200" y="2438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828800" y="1447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lower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A0B07C2-C730-777F-892B-72E73CFC19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 sz="2600"/>
              <a:t>A function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is Θ(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)) if ∃ positive constants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,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, and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r>
              <a:rPr lang="en-US" sz="2600"/>
              <a:t> such that </a:t>
            </a:r>
            <a:br>
              <a:rPr lang="en-US" sz="2600"/>
            </a:br>
            <a:r>
              <a:rPr lang="en-US" sz="2600"/>
              <a:t>	</a:t>
            </a:r>
            <a:br>
              <a:rPr lang="en-US" sz="2600"/>
            </a:br>
            <a:r>
              <a:rPr lang="en-US" sz="2600"/>
              <a:t>	 0 ≤</a:t>
            </a:r>
            <a:r>
              <a:rPr lang="en-US"/>
              <a:t>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∀ </a:t>
            </a:r>
            <a:r>
              <a:rPr lang="en-US" sz="2600" i="1"/>
              <a:t>n</a:t>
            </a:r>
            <a:r>
              <a:rPr lang="en-US" sz="2600"/>
              <a:t> ≥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endParaRPr sz="2600"/>
          </a:p>
          <a:p>
            <a:pPr marL="342900" lvl="0" indent="-202565" algn="l" rtl="0">
              <a:spcBef>
                <a:spcPts val="520"/>
              </a:spcBef>
              <a:spcAft>
                <a:spcPts val="0"/>
              </a:spcAft>
              <a:buSzPts val="2210"/>
              <a:buNone/>
            </a:pPr>
            <a:endParaRPr sz="26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Theorem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Θ(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iff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both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and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Proof: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EEF92A0-DD16-DB6C-5D98-38A76F07D32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3"/>
          <p:cNvCxnSpPr/>
          <p:nvPr/>
        </p:nvCxnSpPr>
        <p:spPr>
          <a:xfrm>
            <a:off x="1676400" y="1905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1676400" y="5486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3"/>
          <p:cNvSpPr txBox="1"/>
          <p:nvPr/>
        </p:nvSpPr>
        <p:spPr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3124200" y="3276600"/>
            <a:ext cx="0" cy="2209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66" name="Google Shape;266;p23"/>
          <p:cNvSpPr txBox="1"/>
          <p:nvPr/>
        </p:nvSpPr>
        <p:spPr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676400" y="2819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905000" y="1828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676400" y="1219200"/>
            <a:ext cx="4876800" cy="4267200"/>
          </a:xfrm>
          <a:custGeom>
            <a:avLst/>
            <a:gdLst/>
            <a:ahLst/>
            <a:cxnLst/>
            <a:rect l="l" t="t" r="r" b="b"/>
            <a:pathLst>
              <a:path w="3072" h="2688" extrusionOk="0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tight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8103183-ED73-853C-DF48-95FBEB4049E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Purpose: a rigorous introduction to the design and analysis of algorithms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programming course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math course, either</a:t>
            </a:r>
            <a:endParaRPr dirty="0"/>
          </a:p>
          <a:p>
            <a:pPr marL="342900" lvl="0" indent="-19177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Textbook: </a:t>
            </a:r>
            <a:r>
              <a:rPr lang="en-US" i="1" dirty="0">
                <a:solidFill>
                  <a:srgbClr val="0000CC"/>
                </a:solidFill>
              </a:rPr>
              <a:t>Introduction to Algorithms </a:t>
            </a:r>
            <a:r>
              <a:rPr lang="en-US" dirty="0">
                <a:solidFill>
                  <a:srgbClr val="0000CC"/>
                </a:solidFill>
              </a:rPr>
              <a:t>(3</a:t>
            </a:r>
            <a:r>
              <a:rPr lang="en-US" baseline="30000" dirty="0">
                <a:solidFill>
                  <a:srgbClr val="0000CC"/>
                </a:solidFill>
              </a:rPr>
              <a:t>rd</a:t>
            </a:r>
            <a:r>
              <a:rPr lang="en-US" dirty="0">
                <a:solidFill>
                  <a:srgbClr val="0000CC"/>
                </a:solidFill>
              </a:rPr>
              <a:t> edition)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Font typeface="Times New Roman"/>
              <a:buNone/>
            </a:pPr>
            <a:r>
              <a:rPr lang="en-US" dirty="0">
                <a:solidFill>
                  <a:srgbClr val="0000CC"/>
                </a:solidFill>
              </a:rPr>
              <a:t>		</a:t>
            </a:r>
            <a:r>
              <a:rPr lang="en-US" dirty="0" err="1">
                <a:solidFill>
                  <a:srgbClr val="0000CC"/>
                </a:solidFill>
              </a:rPr>
              <a:t>Cormen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Leiserson</a:t>
            </a:r>
            <a:r>
              <a:rPr lang="en-US" dirty="0">
                <a:solidFill>
                  <a:srgbClr val="0000CC"/>
                </a:solidFill>
              </a:rPr>
              <a:t>, Rivest, and Stein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excellent reference you should own </a:t>
            </a:r>
            <a:endParaRPr dirty="0"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9DC602F-7E29-42AA-F45B-882E60220C2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 dirty="0">
                <a:solidFill>
                  <a:schemeClr val="dk2"/>
                </a:solidFill>
              </a:rPr>
              <a:t>For large input sizes, constant terms are insignificant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A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A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100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B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B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2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baseline="30000" dirty="0"/>
              <a:t>2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Complexity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65780-A5AF-88EF-6C8A-77E7CEE9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667000"/>
            <a:ext cx="8364117" cy="3639058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62531BED-66D5-6219-767D-77E29005A31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2" name="Google Shape;302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3F36632F-2175-89E0-1624-142AA8D2423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9" name="Google Shape;309;p2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20F33690-9806-3D4F-4DAC-4C8FE05E304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16" name="Google Shape;316;p27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16" name="Google Shape;316;p2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C07721E-46B9-EA0D-5175-B5E520F5F17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23" name="Google Shape;323;p28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23" name="Google Shape;323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8D410716-587F-66E1-4D2D-E6BE45B133B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5002212" progId="Excel.Chart.8">
                  <p:embed/>
                </p:oleObj>
              </mc:Choice>
              <mc:Fallback>
                <p:oleObj r:id="rId3" imgW="6858000" imgH="5002212" progId="Excel.Chart.8">
                  <p:embed/>
                  <p:pic>
                    <p:nvPicPr>
                      <p:cNvPr id="329" name="Google Shape;329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" name="Google Shape;330;p29"/>
          <p:cNvGrpSpPr/>
          <p:nvPr/>
        </p:nvGrpSpPr>
        <p:grpSpPr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331" name="Google Shape;331;p29"/>
            <p:cNvSpPr/>
            <p:nvPr/>
          </p:nvSpPr>
          <p:spPr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29"/>
            <p:cNvCxnSpPr/>
            <p:nvPr/>
          </p:nvCxnSpPr>
          <p:spPr>
            <a:xfrm>
              <a:off x="4576" y="1882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9"/>
            <p:cNvSpPr/>
            <p:nvPr/>
          </p:nvSpPr>
          <p:spPr>
            <a:xfrm>
              <a:off x="4666" y="1853"/>
              <a:ext cx="54" cy="57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7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>
              <a:off x="4576" y="2464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9"/>
            <p:cNvSpPr/>
            <p:nvPr/>
          </p:nvSpPr>
          <p:spPr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w="14275" cap="flat" cmpd="sng">
              <a:solidFill>
                <a:srgbClr val="FF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log(n) 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>
              <a:off x="4576" y="2659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9"/>
            <p:cNvSpPr/>
            <p:nvPr/>
          </p:nvSpPr>
          <p:spPr>
            <a:xfrm>
              <a:off x="4666" y="2632"/>
              <a:ext cx="54" cy="56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w="142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 log(n)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9"/>
            <p:cNvCxnSpPr/>
            <p:nvPr/>
          </p:nvCxnSpPr>
          <p:spPr>
            <a:xfrm>
              <a:off x="4576" y="2080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29"/>
            <p:cNvSpPr/>
            <p:nvPr/>
          </p:nvSpPr>
          <p:spPr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rot="10800000">
              <a:off x="4666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4693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9"/>
            <p:cNvCxnSpPr/>
            <p:nvPr/>
          </p:nvCxnSpPr>
          <p:spPr>
            <a:xfrm flipH="1">
              <a:off x="4666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9"/>
            <p:cNvCxnSpPr/>
            <p:nvPr/>
          </p:nvCxnSpPr>
          <p:spPr>
            <a:xfrm rot="10800000" flipH="1">
              <a:off x="4693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n^2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9"/>
            <p:cNvCxnSpPr/>
            <p:nvPr/>
          </p:nvCxnSpPr>
          <p:spPr>
            <a:xfrm>
              <a:off x="4576" y="2277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29"/>
            <p:cNvSpPr/>
            <p:nvPr/>
          </p:nvSpPr>
          <p:spPr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9"/>
            <p:cNvCxnSpPr/>
            <p:nvPr/>
          </p:nvCxnSpPr>
          <p:spPr>
            <a:xfrm rot="10800000">
              <a:off x="4666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4693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>
              <a:off x="4666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10800000" flipH="1">
              <a:off x="4693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9"/>
            <p:cNvCxnSpPr/>
            <p:nvPr/>
          </p:nvCxnSpPr>
          <p:spPr>
            <a:xfrm rot="10800000" flipH="1">
              <a:off x="4693" y="2248"/>
              <a:ext cx="1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29"/>
            <p:cNvCxnSpPr/>
            <p:nvPr/>
          </p:nvCxnSpPr>
          <p:spPr>
            <a:xfrm>
              <a:off x="4693" y="2277"/>
              <a:ext cx="1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29"/>
            <p:cNvSpPr/>
            <p:nvPr/>
          </p:nvSpPr>
          <p:spPr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n^3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9"/>
            <p:cNvCxnSpPr/>
            <p:nvPr/>
          </p:nvCxnSpPr>
          <p:spPr>
            <a:xfrm>
              <a:off x="4576" y="2863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29"/>
            <p:cNvSpPr/>
            <p:nvPr/>
          </p:nvSpPr>
          <p:spPr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w="14275" cap="flat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2^n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79049F4D-1925-CA2B-6CCF-30570CC8E5B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1219200" y="1381125"/>
          <a:ext cx="6248400" cy="4575265"/>
        </p:xfrm>
        <a:graphic>
          <a:graphicData uri="http://schemas.openxmlformats.org/drawingml/2006/table">
            <a:tbl>
              <a:tblPr>
                <a:noFill/>
                <a:tableStyleId>{0A853FFD-588D-48D0-B204-56B38E638BEF}</a:tableStyleId>
              </a:tblPr>
              <a:tblGrid>
                <a:gridCol w="19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Function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Big-Oh</a:t>
                      </a:r>
                      <a:endParaRPr sz="2400" b="1" i="0" u="none" strike="noStrike" cap="non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( 1 )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Logarithmic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Linear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Quadratic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Cubic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Polynomial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Exponential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Factorial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B913C8E8-CC70-13C5-A165-E4EB09F43A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Intuitively,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&lt;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≤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&gt;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≥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) is like =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DC32955-93C4-CAB8-16D1-16C7B9CB424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0382E3C-0ADF-3AA4-CC0C-5A101F8D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39253F-24EE-66CC-544E-65C9A60E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blipFill>
                <a:blip r:embed="rId3"/>
                <a:stretch>
                  <a:fillRect t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2EF921D-89CC-8153-8FD1-3D6CD5061FD6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C45AF9B-11A6-D655-D8FE-10C90911EC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12886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4CFDE-5B9A-4D86-9605-EE36B6A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cost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A13AF3-10E5-4DD6-A905-9272814F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41" y="4052761"/>
            <a:ext cx="7772400" cy="1500187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best and worst case analysis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407ADAD-27CE-29EF-C114-A89DF99A541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71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Structure?</a:t>
            </a:r>
            <a:endParaRPr/>
          </a:p>
        </p:txBody>
      </p:sp>
      <p:sp>
        <p:nvSpPr>
          <p:cNvPr id="90" name="Google Shape;90;g331b33b41a2_1_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417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</a:t>
            </a:r>
            <a:r>
              <a:rPr lang="en-US" sz="2400"/>
              <a:t> is a </a:t>
            </a:r>
            <a:r>
              <a:rPr lang="en-US" sz="2400">
                <a:solidFill>
                  <a:schemeClr val="accent6"/>
                </a:solidFill>
              </a:rPr>
              <a:t>collection of facts</a:t>
            </a:r>
            <a:r>
              <a:rPr lang="en-US" sz="2400"/>
              <a:t>, such as values, numbers, words, measurements, or observations.</a:t>
            </a:r>
            <a:endParaRPr sz="2400">
              <a:solidFill>
                <a:schemeClr val="accent1"/>
              </a:solidFill>
            </a:endParaRPr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CC"/>
                </a:solidFill>
              </a:rPr>
              <a:t>Structure </a:t>
            </a:r>
            <a:r>
              <a:rPr lang="en-US" sz="2400"/>
              <a:t>means a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set of rules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/>
              <a:t>that holds the data together.</a:t>
            </a:r>
            <a:endParaRPr sz="2400"/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>
                <a:solidFill>
                  <a:srgbClr val="0000CC"/>
                </a:solidFill>
              </a:rPr>
              <a:t> data structure </a:t>
            </a:r>
            <a:r>
              <a:rPr lang="en-US" sz="2400"/>
              <a:t>is a particular way of storing and organizing data in a computer so that it can be used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 b="1">
                <a:solidFill>
                  <a:schemeClr val="dk2"/>
                </a:solidFill>
              </a:rPr>
              <a:t>efficiently</a:t>
            </a:r>
            <a:r>
              <a:rPr lang="en-US" sz="2400">
                <a:solidFill>
                  <a:srgbClr val="0000CC"/>
                </a:solidFill>
              </a:rPr>
              <a:t>.</a:t>
            </a:r>
            <a:endParaRPr sz="2400">
              <a:solidFill>
                <a:srgbClr val="0000CC"/>
              </a:solidFill>
            </a:endParaRPr>
          </a:p>
          <a:p>
            <a:pPr marL="742950" lvl="1" indent="-273050" algn="l" rtl="0">
              <a:spcBef>
                <a:spcPts val="480"/>
              </a:spcBef>
              <a:spcAft>
                <a:spcPts val="0"/>
              </a:spcAft>
              <a:buSzPts val="1840"/>
              <a:buChar char="■"/>
            </a:pPr>
            <a:r>
              <a:rPr lang="en-US" sz="2200"/>
              <a:t>Different kinds of data structures are suited to different kinds of applications, and some are highly specialized to specific tasks.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provide a means to manage huge amount of data efficiently.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Usually, efficient data structures are a key to designing efficient algorithms.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can be nested.</a:t>
            </a: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479D7E1-F0B9-E9BD-3F86-5BAF6726A99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1BB6B1D-DB92-6FB7-C21C-240B2F7A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F83E2E2-E64C-ADCC-EDD1-95D8DEAC1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6BFB6ED-C0D2-A40C-5D65-92E69D9E9E3A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2F74D36-65B9-60DB-F774-22D487ADA5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A2DCDD89-195A-16F1-1AA2-4C879523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709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FA8E7E5-3500-5293-429E-F0C8D3D6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77FF76-8405-7ACA-14BE-67FA5F90C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BA60387B-3D8A-2302-DDEE-8123DC1C5221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1CE37C8-AE5B-AD58-41DF-23A23C983D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02B1C431-DC95-6D5B-CCA4-1CB30E90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/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sz="1800" b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kern="1200" dirty="0">
                  <a:solidFill>
                    <a:srgbClr val="B2324B"/>
                  </a:solidFill>
                  <a:latin typeface="Gill Sans MT" panose="020B0502020104020203"/>
                </a:endParaRP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  <a:blipFill>
                <a:blip r:embed="rId5"/>
                <a:stretch>
                  <a:fillRect t="-1571" b="-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A19D2D-F4C2-DE2C-56C7-EF39FDC72AB4}"/>
              </a:ext>
            </a:extLst>
          </p:cNvPr>
          <p:cNvCxnSpPr>
            <a:stCxn id="4" idx="2"/>
          </p:cNvCxnSpPr>
          <p:nvPr/>
        </p:nvCxnSpPr>
        <p:spPr>
          <a:xfrm>
            <a:off x="2562438" y="3275276"/>
            <a:ext cx="0" cy="3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75166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D427EDD-8D8F-E565-3630-8991D95B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A865389-77A5-D4EC-C7CA-32E2E61C3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C8F0A3E9-E3BD-BDC9-00C5-354F0C97F23C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9454657-7D2B-39CE-D2E8-119B493B03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69CD11-9150-4405-D590-D4F0B80B7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43650"/>
              </p:ext>
            </p:extLst>
          </p:nvPr>
        </p:nvGraphicFramePr>
        <p:xfrm>
          <a:off x="4662490" y="2087737"/>
          <a:ext cx="4040148" cy="37849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62DB5E5-2B7E-F60D-BDFD-AFEC347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/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What is the time complexity of the code? Derive the best and worst case run-time and express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blipFill>
                <a:blip r:embed="rId4"/>
                <a:stretch>
                  <a:fillRect l="-312" t="-813" b="-6504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26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F38CAD4-B2AF-C59B-63E4-300C37BA1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F8CA0E4-3768-5F38-F832-F47FCFDA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7D0F98C-30E0-75D7-BAA8-5EAB69F0567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101124" r="-51676" b="-5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101124" r="-2210" b="-5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201124" r="-51676" b="-4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201124" r="-2210" b="-4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304545" r="-51676" b="-3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304545" r="-2210" b="-3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400000" r="-51676" b="-2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400000" r="-2210" b="-2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500000" r="-51676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500000" r="-2210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600000" r="-51676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600000" r="-221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DE088E5-DEBC-9D83-EAA8-1DE66126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8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35E5554-E6B2-1016-8D95-403A29F4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43C12397-D83A-B6BF-E72F-608A750D0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CB812E-8474-83C5-5764-12D6C03CC1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E613CBA3-03F6-FEFF-2F3E-6F5CE8B1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047D1-C9F8-11A8-6ACE-C5A2CA11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01" y="1871489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4F4075E-5DD8-9799-63F5-B146CC46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CC8AB30-8D84-38B7-73D2-793D72357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CFDD0A3-E1ED-E680-B14C-CCF6589150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AF6BC2AC-4E0B-4B5D-2F24-CFDBD256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26091B-5340-05F2-D309-D5C4F81FBDD1}"/>
              </a:ext>
            </a:extLst>
          </p:cNvPr>
          <p:cNvSpPr/>
          <p:nvPr/>
        </p:nvSpPr>
        <p:spPr>
          <a:xfrm>
            <a:off x="1323381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0A3B7-93B9-F8CD-C862-1598CB1B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7" y="1797228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6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01760ED-EB1E-BA34-C87C-B43B1BAE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29BB9D0-6365-8990-919F-04E988C48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6A7259-76E6-EBB6-AD6C-7F6071C0B10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330A5-DEF3-F45D-F869-1104234F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392"/>
            <a:ext cx="9144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3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FD7355A-9E33-F78E-1D64-26A984BD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EBFC51E-1764-D03A-5EA0-5AD607778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8D15E20-D055-EEEA-9C1E-DBD1E64AEA9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D4D9F-D505-1876-94D3-0F929B87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420194"/>
            <a:ext cx="8199831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DC05ED5-4E8B-3F97-A5B0-70714B4E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06E3B11-D281-D74D-BB56-8D8926E43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5B0CC29-FDE7-A3C7-2C6E-923455E784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41CA95B6-719C-526D-2FC3-A0F39694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/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767F9A-61B4-6420-90C3-488DC5EE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35" y="1609168"/>
            <a:ext cx="4078577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4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A9BC0BE-DF7D-AC4F-A420-0931DA1B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EA8BFECE-FC49-846A-562A-1EC520AD7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62D088-5B48-5E3F-BE20-6F6E922A42F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38871-3BB5-6BD6-1960-51B160B4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5" y="1612234"/>
            <a:ext cx="7992549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Structures</a:t>
            </a:r>
            <a:endParaRPr/>
          </a:p>
        </p:txBody>
      </p:sp>
      <p:pic>
        <p:nvPicPr>
          <p:cNvPr id="96" name="Google Shape;96;g331b33b41a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1048000"/>
            <a:ext cx="8229601" cy="5128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5E98DB4-D814-9FEA-7C9F-B0E7A17F651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A65BD85-A4FE-FDEA-B755-BDFE8766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120BD2-114A-D8DF-20F2-14D283231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D88AA5F-324A-600E-DB09-BAB1B2D4CC2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35FE0-AB8D-051F-8EDB-D6268A88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392"/>
            <a:ext cx="9144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3A14D13-E925-01A5-B6A3-5F1BE686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0F8877DD-365B-2EFC-A351-8338D08A4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355EE0C-0DC4-6A15-6D7B-9D4E448DB14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67502-2247-2BDE-DECD-70C775C6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526883"/>
            <a:ext cx="8199831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7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52AEFDD-ECE5-E0E7-5E1D-9992411F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117E3FF-9B62-90A9-7824-3082A4F7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5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4A3823-957B-43ED-B1DE-3C0701E6378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3966FF-B2CB-5B80-56F5-164E6C4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880651"/>
            <a:ext cx="8199831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FFCB-6730-B2B5-1A43-2B4F98B2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40173-19D7-2F82-9718-FDECDB1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28D2DC2-EB06-8A44-0E91-322826A3631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843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E3BEAB2-4BEA-9DEF-527C-439FDBEF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1B12132-A889-4D9A-BCF0-A68FED5E3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Patterns</a:t>
            </a:r>
            <a:endParaRPr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5C9D9BF7-59BA-868C-C2AF-E03ECF23F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Derive the best and worst-case running-time equations and express them in O notation.</a:t>
            </a:r>
          </a:p>
          <a:p>
            <a:r>
              <a:rPr lang="en-US" dirty="0"/>
              <a:t>Derive the exact cost equation and express it in O notation</a:t>
            </a:r>
          </a:p>
          <a:p>
            <a:r>
              <a:rPr lang="en-US" dirty="0"/>
              <a:t>Provide best and worst-case examples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5286D111-B674-6233-7B26-8D9EB6D71A27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BF9667B-60C8-685F-B541-CE83AF23F05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29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A799299-5088-93CD-F09E-9B62B8FA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0C1630-7B3A-36E7-22B5-0F5DF20C0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1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27978640-4331-B082-2730-71ED8B1BD41E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56CC0B9-3D7C-54E2-A5B9-C58EF8F10C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8DC3F-CBD4-4E71-EF03-A5566ED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243474"/>
            <a:ext cx="8016935" cy="254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DDB35-717C-404A-EC3C-2485794D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060" y="4005350"/>
            <a:ext cx="5686133" cy="1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9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9476F55-9878-F2A4-059B-2CDA75CF8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4BDF916-D700-0982-CD0F-58F6D3C21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343862F-EC27-9C50-967F-7F2D287E160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A6CBF-1BD9-6B56-6E0A-7B7C3123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7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25780ABC-9FAA-CAAD-3E2E-0D2025E1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3387822-DCEA-E855-4C96-A5F44B7FA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2678C6D-72C5-BA56-55AE-95DB36368F6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269D2-4232-5ECE-49C8-EB0853D1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3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93CDCBB-8A2C-435C-73C2-627A92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DD33DF42-9C3D-51E5-2B97-80BA3524F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E6BF5FD-174F-4792-B8F4-F7CD4B3708B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79A3A-2683-BCE1-BC5B-48E44DA7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18D457E8-DA49-36EA-2970-7D6A62D2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86883AF6-811B-C62F-F326-317793997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AC76E55-4124-097F-7A66-66B5AF4A1C1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28DEDA-E74F-3E15-6CC2-E24D95C0CCAD}"/>
              </a:ext>
            </a:extLst>
          </p:cNvPr>
          <p:cNvSpPr txBox="1">
            <a:spLocks/>
          </p:cNvSpPr>
          <p:nvPr/>
        </p:nvSpPr>
        <p:spPr>
          <a:xfrm>
            <a:off x="457200" y="1411139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000" dirty="0">
                <a:hlinkClick r:id="rId3"/>
              </a:rPr>
              <a:t>https://www.cs.auckland.ac.nz/courses/compsci220s1t/lectures/lecturenotes/GG-lectures/BigOhexamples.pdf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http://www.cs.utsa.edu/~bylander/cs3233/big-oh.pdf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https://youtu.be/FEnwM-iDb2g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https://stackoverflow.com/questions/11227809/why-is-processing-a-sorted-array-faster-than-processing-an-unsorted-array/11227902#11227902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52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An algorithm is a sequence of computational steps that solves a well-specified computational problem.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algorithm is said to be </a:t>
            </a:r>
            <a:r>
              <a:rPr lang="en-US">
                <a:solidFill>
                  <a:schemeClr val="dk2"/>
                </a:solidFill>
              </a:rPr>
              <a:t>correct</a:t>
            </a:r>
            <a:r>
              <a:rPr lang="en-US"/>
              <a:t> if, for every input instance, it halts with the correct output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</a:t>
            </a:r>
            <a:r>
              <a:rPr lang="en-US">
                <a:solidFill>
                  <a:schemeClr val="dk2"/>
                </a:solidFill>
              </a:rPr>
              <a:t>incorrect</a:t>
            </a:r>
            <a:r>
              <a:rPr lang="en-US"/>
              <a:t> algorithm might not halt at all on some input instances, or it might halt with other than the desired output.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B0E1D9F-1120-273F-0A8A-01ED8E181C3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 idx="4294967295"/>
          </p:nvPr>
        </p:nvSpPr>
        <p:spPr>
          <a:xfrm>
            <a:off x="11430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6106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program is the expression of an algorithm in a programming language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set of instructions which the computer will follow to solve a problem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24138" imgH="2819400" progId="MS_ClipArt_Gallery.2">
                  <p:embed/>
                </p:oleObj>
              </mc:Choice>
              <mc:Fallback>
                <p:oleObj r:id="rId3" imgW="2624138" imgH="2819400" progId="MS_ClipArt_Gallery.2">
                  <p:embed/>
                  <p:pic>
                    <p:nvPicPr>
                      <p:cNvPr id="109" name="Google Shape;109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299A972-5F11-A734-839B-DFABC2CF626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 idx="4294967295"/>
          </p:nvPr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a Problem, and Solve It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Problem</a:t>
            </a:r>
            <a:r>
              <a:rPr lang="en-US" sz="2400"/>
              <a:t>: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Description of Input-Output relationship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Algorithm</a:t>
            </a:r>
            <a:r>
              <a:rPr lang="en-US" sz="2400"/>
              <a:t>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 sequence of computational steps that transform the input into the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Data Structure:</a:t>
            </a:r>
            <a:r>
              <a:rPr lang="en-US" sz="2400"/>
              <a:t>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An organized method of storing and retrieving data.</a:t>
            </a:r>
            <a:endParaRPr sz="2200"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>
                <a:solidFill>
                  <a:srgbClr val="0000CC"/>
                </a:solidFill>
              </a:rPr>
              <a:t>Our Task: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Given a problem, design a </a:t>
            </a:r>
            <a:r>
              <a:rPr lang="en-US" sz="2200" b="1" i="1">
                <a:solidFill>
                  <a:srgbClr val="FF3300"/>
                </a:solidFill>
              </a:rPr>
              <a:t>correct</a:t>
            </a:r>
            <a:r>
              <a:rPr lang="en-US" sz="2200" b="1" i="1"/>
              <a:t> </a:t>
            </a:r>
            <a:r>
              <a:rPr lang="en-US" sz="2200"/>
              <a:t>and </a:t>
            </a:r>
            <a:r>
              <a:rPr lang="en-US" sz="2200" b="1" i="1">
                <a:solidFill>
                  <a:srgbClr val="FF3300"/>
                </a:solidFill>
              </a:rPr>
              <a:t>good</a:t>
            </a:r>
            <a:r>
              <a:rPr lang="en-US" sz="2200">
                <a:solidFill>
                  <a:srgbClr val="FF3300"/>
                </a:solidFill>
              </a:rPr>
              <a:t> </a:t>
            </a:r>
            <a:r>
              <a:rPr lang="en-US" sz="2200">
                <a:solidFill>
                  <a:srgbClr val="131354"/>
                </a:solidFill>
              </a:rPr>
              <a:t>a</a:t>
            </a:r>
            <a:r>
              <a:rPr lang="en-US" sz="2200"/>
              <a:t>lgorithm that solves it. </a:t>
            </a:r>
            <a:endParaRPr sz="2200" b="1"/>
          </a:p>
          <a:p>
            <a:pPr marL="342900" lvl="0" indent="-224155" algn="just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EDCEE5-469F-534A-14A3-0F993D5BA7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"/>
          <p:cNvCxnSpPr/>
          <p:nvPr/>
        </p:nvCxnSpPr>
        <p:spPr>
          <a:xfrm>
            <a:off x="2987675" y="4005263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715000" y="4005263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6"/>
          <p:cNvSpPr txBox="1"/>
          <p:nvPr/>
        </p:nvSpPr>
        <p:spPr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25, 90, 53, 23, 11, 34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8400" y="3429000"/>
            <a:ext cx="1981200" cy="11652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m:= a[1];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I:=2 to size of input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 m &gt; a[i] 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m:=a[I];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899575" y="52720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19600" y="4586288"/>
            <a:ext cx="635000" cy="685800"/>
          </a:xfrm>
          <a:custGeom>
            <a:avLst/>
            <a:gdLst/>
            <a:ahLst/>
            <a:cxnLst/>
            <a:rect l="l" t="t" r="r" b="b"/>
            <a:pathLst>
              <a:path w="400" h="432" extrusionOk="0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962400" y="5397513"/>
            <a:ext cx="87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572550" y="5192713"/>
            <a:ext cx="1600200" cy="838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is a sequence of integers stored in an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Output the minimum.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Problem, and Solve It</a:t>
            </a:r>
            <a:endParaRPr sz="3600" b="0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99A1DE-929B-7011-A370-B5E6165A159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Analyze? 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458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Correctness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Does the input/output relation match algorithm requirement?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work done (complexity)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Basic operations to do task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space used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Memory used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Simplicity, clarity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Verification and implementation.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Optimality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Is it impossible to do better?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3ABF255-60B8-60A3-9430-544DDA788DB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Microsoft Office PowerPoint</Application>
  <PresentationFormat>On-screen Show (4:3)</PresentationFormat>
  <Paragraphs>333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Quintessential</vt:lpstr>
      <vt:lpstr>Cambria</vt:lpstr>
      <vt:lpstr>Gill Sans MT</vt:lpstr>
      <vt:lpstr>Noto Sans Symbols</vt:lpstr>
      <vt:lpstr>Cambria Math</vt:lpstr>
      <vt:lpstr>Times New Roman</vt:lpstr>
      <vt:lpstr>Arial</vt:lpstr>
      <vt:lpstr>Aptos Display</vt:lpstr>
      <vt:lpstr>Tahoma</vt:lpstr>
      <vt:lpstr>computer-bunny.blue</vt:lpstr>
      <vt:lpstr>MS_ClipArt_Gallery.2</vt:lpstr>
      <vt:lpstr>Microsoft Excel Chart</vt:lpstr>
      <vt:lpstr>Data Structure and Algorithms-II</vt:lpstr>
      <vt:lpstr>The Course</vt:lpstr>
      <vt:lpstr>What is a Data Structure?</vt:lpstr>
      <vt:lpstr>Types of Data Structures</vt:lpstr>
      <vt:lpstr>What is an Algorithm?</vt:lpstr>
      <vt:lpstr>What is a Program?</vt:lpstr>
      <vt:lpstr>Define a Problem, and Solve It</vt:lpstr>
      <vt:lpstr>PowerPoint Presentation</vt:lpstr>
      <vt:lpstr>What do we Analyze? </vt:lpstr>
      <vt:lpstr>Analyzing Algorithms</vt:lpstr>
      <vt:lpstr>Asymptotic Analysis</vt:lpstr>
      <vt:lpstr>Asymptotic Analysis</vt:lpstr>
      <vt:lpstr>Upper Bound Notation</vt:lpstr>
      <vt:lpstr>Upper Bound Notation</vt:lpstr>
      <vt:lpstr>Insertion Sort is O(n2)</vt:lpstr>
      <vt:lpstr>Lower Bound Notation</vt:lpstr>
      <vt:lpstr>Lower Bound Notation</vt:lpstr>
      <vt:lpstr>Asymptotic Tight Bound</vt:lpstr>
      <vt:lpstr>Asymptotic Tight Bound</vt:lpstr>
      <vt:lpstr>PowerPoint Presentation</vt:lpstr>
      <vt:lpstr>Practical Complexity</vt:lpstr>
      <vt:lpstr>Practical Complexity</vt:lpstr>
      <vt:lpstr>Practical Complexity</vt:lpstr>
      <vt:lpstr>Practical Complexity</vt:lpstr>
      <vt:lpstr>Practical Complexity</vt:lpstr>
      <vt:lpstr>Practical Complexity</vt:lpstr>
      <vt:lpstr>Other Asymptotic Notations</vt:lpstr>
      <vt:lpstr>Other Asymptotic Notations</vt:lpstr>
      <vt:lpstr>Exact cost analysis</vt:lpstr>
      <vt:lpstr>Exact Cost Analysis: Example 1</vt:lpstr>
      <vt:lpstr>Exact Cost Analysis: Example 1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3</vt:lpstr>
      <vt:lpstr>Exact Cost Analysis: Example 3</vt:lpstr>
      <vt:lpstr>Exact Cost Analysis: Example 3</vt:lpstr>
      <vt:lpstr>Exact Cost Analysis: Example 3</vt:lpstr>
      <vt:lpstr>Exact Cost Analysis: Example 4</vt:lpstr>
      <vt:lpstr>Exact Cost Analysis: Example 5</vt:lpstr>
      <vt:lpstr>Practice</vt:lpstr>
      <vt:lpstr>Question Patterns</vt:lpstr>
      <vt:lpstr>Quick Evaluation 1</vt:lpstr>
      <vt:lpstr>Quick Evaluation 2</vt:lpstr>
      <vt:lpstr>Quick Evaluation 3</vt:lpstr>
      <vt:lpstr>Quick Evaluation 4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1</cp:revision>
  <dcterms:created xsi:type="dcterms:W3CDTF">1998-11-02T19:17:54Z</dcterms:created>
  <dcterms:modified xsi:type="dcterms:W3CDTF">2025-02-25T18:27:25Z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