
<file path=[Content_Types].xml><?xml version="1.0" encoding="utf-8"?>
<Types xmlns="http://schemas.openxmlformats.org/package/2006/content-types">
  <Default Extension="fntdata" ContentType="application/x-fontdata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9"/>
  </p:notesMasterIdLst>
  <p:sldIdLst>
    <p:sldId id="257" r:id="rId2"/>
    <p:sldId id="258" r:id="rId3"/>
    <p:sldId id="259" r:id="rId4"/>
    <p:sldId id="294" r:id="rId5"/>
    <p:sldId id="295" r:id="rId6"/>
    <p:sldId id="296" r:id="rId7"/>
    <p:sldId id="297" r:id="rId8"/>
    <p:sldId id="298" r:id="rId9"/>
    <p:sldId id="299" r:id="rId10"/>
    <p:sldId id="300" r:id="rId11"/>
    <p:sldId id="301" r:id="rId12"/>
    <p:sldId id="260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5" r:id="rId26"/>
    <p:sldId id="316" r:id="rId27"/>
    <p:sldId id="314" r:id="rId28"/>
  </p:sldIdLst>
  <p:sldSz cx="9144000" cy="6858000" type="screen4x3"/>
  <p:notesSz cx="6946900" cy="9232900"/>
  <p:embeddedFontLst>
    <p:embeddedFont>
      <p:font typeface="Cambria" panose="02040503050406030204" pitchFamily="18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9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08">
          <p15:clr>
            <a:srgbClr val="A4A3A4"/>
          </p15:clr>
        </p15:guide>
        <p15:guide id="2" pos="2188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7" roundtripDataSignature="AMtx7mgh8B77eTEF7+caI6hUllNe4TOY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A853FFD-588D-48D0-B204-56B38E638BEF}">
  <a:tblStyle styleId="{0A853FFD-588D-48D0-B204-56B38E638B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468" y="924"/>
      </p:cViewPr>
      <p:guideLst>
        <p:guide orient="horz" pos="292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908"/>
        <p:guide pos="218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7" Type="http://customschemas.google.com/relationships/presentationmetadata" Target="meta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37000" y="0"/>
            <a:ext cx="3009900" cy="461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37000" y="8770938"/>
            <a:ext cx="3009900" cy="461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50" tIns="46225" rIns="92450" bIns="4622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D33A271-44CF-DC49-14AA-BC2B3ACBB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39D43D17-B717-4075-3FD1-85EDAA0F8C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A82E75E4-A45D-1005-836A-F643BC7584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770995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56699AB-2211-27C1-58D5-6C2DB938D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6124FF1-0E5A-E42E-7C08-C84329C6E3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081C3396-BA52-50C4-D944-735F657A7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255938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31b33b41a2_1_13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3" name="Google Shape;93;g331b33b41a2_1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BADA39E4-5D62-CA3C-9EBC-7D57099EA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3D092DA7-EAE5-1CBF-0242-3E05EE67D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2B63CD0B-A10F-C956-F442-938678A5BE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1781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FBCE64D-6A1D-50BD-8392-C074E7219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969E7D92-C535-1143-F5B4-260D8D0D72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AAA99B51-4B68-9544-96E0-15FB4DAF48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62210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27869E04-AB64-6F4D-A1BA-C4C3BC692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D33BBA0C-9C37-D870-4F93-3F7AE7B8D1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16148512-A46E-A7CE-DEC8-00FC98D862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82525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00203BFE-BB7C-BE6F-BAE9-97222F485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B519C80-DC94-1C96-45F0-17BCE4A760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3F2F0B56-A58E-3717-C102-063ACB28B4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888210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36AAD0B6-1E6A-36F7-8354-FE284A8AF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99DDBBD5-D13E-8B4B-8EA0-8255102A9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17F58D4E-68E5-96F8-F9A6-D7559BCFC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76108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5326E898-FC2A-200A-7374-F84591EA59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DAC9F36B-10C0-0C62-0F4D-BAAD6FE1161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AD1976D9-5AE6-405E-C5ED-7166F3E884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22540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763D4D4C-5971-8077-D791-4682B2255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4B381AC3-B310-7F71-667F-BD9EF248A5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AEE58C4C-8EE3-8288-A8A2-A3ADA94F56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30853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75" cy="4154487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17C1419D-093A-4613-1A6A-6154AC833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8B893E9-4BC4-EAE2-1E75-7FF0B3AB05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72123960-88E0-4540-53A4-C6749E49D79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761335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7BF1179C-6517-57A9-75F5-DB18C1D31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AC21049-7283-F0D3-D476-3CD7348F33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7DD09742-A89D-12D5-2A94-FFC387D7F3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803826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9DA3591F-9342-22C7-E492-951FAFAF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FFF183C5-C912-9C3C-7695-17CE3C9F76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34E76BBD-9700-C9C4-EA73-67BCDC475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71370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62CCBB5A-EA93-D5C3-DA65-E21A42332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DEC045FD-48CD-2588-E49B-9C5C4B2F42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D90E8D83-805A-3533-4FF3-A3CADEE69A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413521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DF582A68-F950-9A23-EB09-70708AC857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8390F807-262E-CD58-F225-9F3096DA2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920975EB-A9CA-9786-6E7D-97F7A9655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4443466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D78DAFF5-EF30-C3AA-637E-4591CE4DC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9D933873-B5BD-183E-277B-45935E75C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BDF71E35-94F6-1878-D29F-DAE6515748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7470023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03DF9776-1B33-FB08-94A8-2DA51C167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C37234EB-A888-BB18-CBA0-0502DEE71E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CA42E6B5-F253-293F-593C-F0E6FD3A40D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405086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>
          <a:extLst>
            <a:ext uri="{FF2B5EF4-FFF2-40B4-BE49-F238E27FC236}">
              <a16:creationId xmlns:a16="http://schemas.microsoft.com/office/drawing/2014/main" id="{9757B0B7-377B-08D1-0990-762A4561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31b33b41a2_0_0:notes">
            <a:extLst>
              <a:ext uri="{FF2B5EF4-FFF2-40B4-BE49-F238E27FC236}">
                <a16:creationId xmlns:a16="http://schemas.microsoft.com/office/drawing/2014/main" id="{69E6DED3-37B5-3532-CC85-43061648C6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331b33b41a2_0_0:notes">
            <a:extLst>
              <a:ext uri="{FF2B5EF4-FFF2-40B4-BE49-F238E27FC236}">
                <a16:creationId xmlns:a16="http://schemas.microsoft.com/office/drawing/2014/main" id="{47ABAD8B-5094-668A-A895-0C0C5D48CD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582056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/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4351295E-FBF4-176E-FE65-13A2E6210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D69B358-CCA5-CB7F-ED50-7FFDEFDBC0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4F9C266B-0E45-417E-AF8E-13D97C22E3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634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7C012037-B426-A058-CA91-B2EFF3300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C855226-3DF8-8F02-086D-E030A2F985C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7EA711F9-45D4-DB24-ED09-04D58D424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38036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AD37795-F671-1356-FC5C-3C96083D4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DCF74C37-2681-A9B1-C34C-717D8CC5DD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DDC78A3D-16A1-48DB-F28E-0A5B217F0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43050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CED7FE30-60ED-3559-F2A9-8CB111D27B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173A0DB-CDEE-B7FE-BC21-A96B52414E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C5653A91-8EC8-1ACF-E550-B7661BC734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4464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51D2185-CC92-A183-3B47-2741D6FE0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F567397E-AE00-9910-3E74-21C8CDFC9A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375AB6E0-2EE2-93AC-3AF2-3ED79478F4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954148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38E335FA-2C03-DFC5-2028-D0E015D97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1b33b41a2_1_6:notes">
            <a:extLst>
              <a:ext uri="{FF2B5EF4-FFF2-40B4-BE49-F238E27FC236}">
                <a16:creationId xmlns:a16="http://schemas.microsoft.com/office/drawing/2014/main" id="{2AE56E9E-F5E9-B6EC-B6FC-F438BEF756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5513" y="4386263"/>
            <a:ext cx="5095800" cy="4154400"/>
          </a:xfrm>
          <a:prstGeom prst="rect">
            <a:avLst/>
          </a:prstGeom>
        </p:spPr>
        <p:txBody>
          <a:bodyPr spcFirstLastPara="1" wrap="square" lIns="92450" tIns="46225" rIns="92450" bIns="46225" anchor="ctr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g331b33b41a2_1_6:notes">
            <a:extLst>
              <a:ext uri="{FF2B5EF4-FFF2-40B4-BE49-F238E27FC236}">
                <a16:creationId xmlns:a16="http://schemas.microsoft.com/office/drawing/2014/main" id="{0A7BB2BD-9734-D4FC-B2D4-1461C9924B6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65225" y="692150"/>
            <a:ext cx="4616450" cy="3462338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787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ctr">
              <a:spcBef>
                <a:spcPts val="560"/>
              </a:spcBef>
              <a:spcAft>
                <a:spcPts val="0"/>
              </a:spcAft>
              <a:buSzPts val="2380"/>
              <a:buNone/>
              <a:defRPr/>
            </a:lvl1pPr>
            <a:lvl2pPr lvl="1" algn="ctr">
              <a:spcBef>
                <a:spcPts val="480"/>
              </a:spcBef>
              <a:spcAft>
                <a:spcPts val="0"/>
              </a:spcAft>
              <a:buSzPts val="2040"/>
              <a:buNone/>
              <a:defRPr/>
            </a:lvl2pPr>
            <a:lvl3pPr lvl="2" algn="ctr">
              <a:spcBef>
                <a:spcPts val="440"/>
              </a:spcBef>
              <a:spcAft>
                <a:spcPts val="0"/>
              </a:spcAft>
              <a:buSzPts val="1870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SzPts val="1300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4"/>
          <p:cNvSpPr txBox="1">
            <a:spLocks noGrp="1"/>
          </p:cNvSpPr>
          <p:nvPr>
            <p:ph type="title"/>
          </p:nvPr>
        </p:nvSpPr>
        <p:spPr>
          <a:xfrm rot="5400000">
            <a:off x="4648200" y="2133600"/>
            <a:ext cx="60198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4"/>
          <p:cNvSpPr txBox="1">
            <a:spLocks noGrp="1"/>
          </p:cNvSpPr>
          <p:nvPr>
            <p:ph type="body" idx="1"/>
          </p:nvPr>
        </p:nvSpPr>
        <p:spPr>
          <a:xfrm rot="5400000">
            <a:off x="457200" y="152400"/>
            <a:ext cx="60198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5" name="Google Shape;65;p4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4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360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SzPts val="1400"/>
              <a:buFont typeface="Times New Roman"/>
              <a:buNone/>
              <a:defRPr sz="14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8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8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2"/>
          </p:nvPr>
        </p:nvSpPr>
        <p:spPr>
          <a:xfrm>
            <a:off x="4648200" y="914400"/>
            <a:ext cx="4038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79730" algn="l">
              <a:spcBef>
                <a:spcPts val="560"/>
              </a:spcBef>
              <a:spcAft>
                <a:spcPts val="0"/>
              </a:spcAft>
              <a:buSzPts val="2380"/>
              <a:buChar char="●"/>
              <a:defRPr sz="28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■"/>
              <a:defRPr sz="2400"/>
            </a:lvl2pPr>
            <a:lvl3pPr marL="1371600" lvl="2" indent="-336550" algn="l">
              <a:spcBef>
                <a:spcPts val="400"/>
              </a:spcBef>
              <a:spcAft>
                <a:spcPts val="0"/>
              </a:spcAft>
              <a:buSzPts val="1700"/>
              <a:buChar char="○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Font typeface="Times New Roman"/>
              <a:buChar char="–"/>
              <a:defRPr sz="18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2" name="Google Shape;42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04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58140" algn="l">
              <a:spcBef>
                <a:spcPts val="480"/>
              </a:spcBef>
              <a:spcAft>
                <a:spcPts val="0"/>
              </a:spcAft>
              <a:buSzPts val="2040"/>
              <a:buChar char="●"/>
              <a:defRPr sz="24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■"/>
              <a:defRPr sz="2000"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◆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SzPts val="1600"/>
              <a:buFont typeface="Times New Roman"/>
              <a:buChar char="–"/>
              <a:defRPr sz="1600"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4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4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401320" algn="l">
              <a:spcBef>
                <a:spcPts val="640"/>
              </a:spcBef>
              <a:spcAft>
                <a:spcPts val="0"/>
              </a:spcAft>
              <a:buSzPts val="2720"/>
              <a:buChar char="●"/>
              <a:defRPr sz="3200"/>
            </a:lvl1pPr>
            <a:lvl2pPr marL="914400" lvl="1" indent="-379730" algn="l">
              <a:spcBef>
                <a:spcPts val="560"/>
              </a:spcBef>
              <a:spcAft>
                <a:spcPts val="0"/>
              </a:spcAft>
              <a:buSzPts val="2380"/>
              <a:buChar char="■"/>
              <a:defRPr sz="2800"/>
            </a:lvl2pPr>
            <a:lvl3pPr marL="1371600" lvl="2" indent="-358139" algn="l">
              <a:spcBef>
                <a:spcPts val="480"/>
              </a:spcBef>
              <a:spcAft>
                <a:spcPts val="0"/>
              </a:spcAft>
              <a:buSzPts val="2040"/>
              <a:buChar char="○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◆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SzPts val="2000"/>
              <a:buFont typeface="Times New Roman"/>
              <a:buChar char="–"/>
              <a:defRPr sz="2000"/>
            </a:lvl9pPr>
          </a:lstStyle>
          <a:p>
            <a:endParaRPr/>
          </a:p>
        </p:txBody>
      </p:sp>
      <p:sp>
        <p:nvSpPr>
          <p:cNvPr id="51" name="Google Shape;51;p4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41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4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19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85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SzPts val="900"/>
              <a:buFont typeface="Times New Roman"/>
              <a:buNone/>
              <a:defRPr sz="900"/>
            </a:lvl9pPr>
          </a:lstStyle>
          <a:p>
            <a:endParaRPr/>
          </a:p>
        </p:txBody>
      </p:sp>
      <p:sp>
        <p:nvSpPr>
          <p:cNvPr id="57" name="Google Shape;57;p4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43"/>
          <p:cNvSpPr txBox="1">
            <a:spLocks noGrp="1"/>
          </p:cNvSpPr>
          <p:nvPr>
            <p:ph type="body" idx="1"/>
          </p:nvPr>
        </p:nvSpPr>
        <p:spPr>
          <a:xfrm rot="5400000">
            <a:off x="1943100" y="-571500"/>
            <a:ext cx="52578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lvl="0" indent="-325755" algn="l">
              <a:spcBef>
                <a:spcPts val="360"/>
              </a:spcBef>
              <a:spcAft>
                <a:spcPts val="0"/>
              </a:spcAft>
              <a:buSzPts val="1530"/>
              <a:buChar char="●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■"/>
              <a:defRPr/>
            </a:lvl2pPr>
            <a:lvl3pPr marL="1371600" lvl="2" indent="-325755" algn="l">
              <a:spcBef>
                <a:spcPts val="360"/>
              </a:spcBef>
              <a:spcAft>
                <a:spcPts val="0"/>
              </a:spcAft>
              <a:buSzPts val="1530"/>
              <a:buChar char="○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◆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SzPts val="1800"/>
              <a:buChar char="–"/>
              <a:defRPr/>
            </a:lvl9pPr>
          </a:lstStyle>
          <a:p>
            <a:endParaRPr/>
          </a:p>
        </p:txBody>
      </p:sp>
      <p:sp>
        <p:nvSpPr>
          <p:cNvPr id="61" name="Google Shape;61;p43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1" name="Google Shape;11;p32"/>
          <p:cNvSpPr txBox="1">
            <a:spLocks noGrp="1"/>
          </p:cNvSpPr>
          <p:nvPr>
            <p:ph type="body" idx="1"/>
          </p:nvPr>
        </p:nvSpPr>
        <p:spPr>
          <a:xfrm>
            <a:off x="457200" y="9144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>
            <a:lvl1pPr marL="457200" marR="0" lvl="0" indent="-379730" algn="l" rtl="0">
              <a:spcBef>
                <a:spcPts val="560"/>
              </a:spcBef>
              <a:spcAft>
                <a:spcPts val="0"/>
              </a:spcAft>
              <a:buClr>
                <a:schemeClr val="accent1"/>
              </a:buClr>
              <a:buSzPts val="2380"/>
              <a:buFont typeface="Times New Roman"/>
              <a:buChar char="●"/>
              <a:defRPr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040"/>
              <a:buFont typeface="Times New Roman"/>
              <a:buChar char="■"/>
              <a:defRPr sz="24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marR="0" lvl="2" indent="-347344" algn="l" rtl="0">
              <a:spcBef>
                <a:spcPts val="440"/>
              </a:spcBef>
              <a:spcAft>
                <a:spcPts val="0"/>
              </a:spcAft>
              <a:buClr>
                <a:schemeClr val="accent1"/>
              </a:buClr>
              <a:buSzPts val="1870"/>
              <a:buFont typeface="Times New Roman"/>
              <a:buChar char="○"/>
              <a:defRPr sz="22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Noto Sans Symbols"/>
              <a:buChar char="◆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2" name="Google Shape;12;p32"/>
          <p:cNvSpPr/>
          <p:nvPr/>
        </p:nvSpPr>
        <p:spPr>
          <a:xfrm>
            <a:off x="4763" y="762000"/>
            <a:ext cx="4572000" cy="76200"/>
          </a:xfrm>
          <a:prstGeom prst="rect">
            <a:avLst/>
          </a:prstGeom>
          <a:gradFill>
            <a:gsLst>
              <a:gs pos="0">
                <a:srgbClr val="FF8200"/>
              </a:gs>
              <a:gs pos="10001">
                <a:srgbClr val="FF0000"/>
              </a:gs>
              <a:gs pos="35001">
                <a:srgbClr val="BA0066"/>
              </a:gs>
              <a:gs pos="70000">
                <a:srgbClr val="66008F"/>
              </a:gs>
              <a:gs pos="100000">
                <a:srgbClr val="00008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32"/>
          <p:cNvSpPr/>
          <p:nvPr/>
        </p:nvSpPr>
        <p:spPr>
          <a:xfrm>
            <a:off x="4572000" y="762000"/>
            <a:ext cx="4572000" cy="76200"/>
          </a:xfrm>
          <a:prstGeom prst="rect">
            <a:avLst/>
          </a:prstGeom>
          <a:gradFill>
            <a:gsLst>
              <a:gs pos="0">
                <a:srgbClr val="00008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0"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32"/>
          <p:cNvSpPr txBox="1">
            <a:spLocks noGrp="1"/>
          </p:cNvSpPr>
          <p:nvPr>
            <p:ph type="ftr" idx="11"/>
          </p:nvPr>
        </p:nvSpPr>
        <p:spPr>
          <a:xfrm>
            <a:off x="2362200" y="6553200"/>
            <a:ext cx="45720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1" i="0" u="none" strike="noStrike" cap="none">
                <a:solidFill>
                  <a:srgbClr val="FF66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0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32"/>
          <p:cNvSpPr txBox="1"/>
          <p:nvPr/>
        </p:nvSpPr>
        <p:spPr>
          <a:xfrm>
            <a:off x="6964363" y="6518275"/>
            <a:ext cx="2133600" cy="2444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jpg"/><Relationship Id="rId5" Type="http://schemas.openxmlformats.org/officeDocument/2006/relationships/image" Target="../media/image24.jpg"/><Relationship Id="rId4" Type="http://schemas.openxmlformats.org/officeDocument/2006/relationships/image" Target="../media/image23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4.jp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31b33b41a2_0_0"/>
          <p:cNvSpPr txBox="1">
            <a:spLocks noGrp="1"/>
          </p:cNvSpPr>
          <p:nvPr>
            <p:ph type="ctr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Data Structure and Algorithms-I</a:t>
            </a:r>
            <a:endParaRPr dirty="0"/>
          </a:p>
        </p:txBody>
      </p:sp>
      <p:sp>
        <p:nvSpPr>
          <p:cNvPr id="77" name="Google Shape;77;g331b33b41a2_0_0"/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Arrays: Memory Mapping, Linear and Binary Search, Linear Time 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Sorting (Counting Sort)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2F6E597A-E3FE-1521-7822-5C6B9593B34D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840E4445-4C96-FCC6-7A78-FB379CAC2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E3CBDE12-8A9B-EB76-6DA8-A130631D48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B2C7536E-4F9F-A09E-E10F-2165742F2AE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FCD0F5-1C29-9BF1-C78A-375AAA0BB3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3106"/>
            <a:ext cx="7755583" cy="33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35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B8A361E-8B86-1286-31C2-ACF1EA055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1E9E38DF-BCE3-22EF-903A-DD39DBEE80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C100A4EC-2279-96DA-EF47-CD22BF9DF7A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B535CE-CF81-124E-DA99-6E0E4B887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61686"/>
            <a:ext cx="7895125" cy="3361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7495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31b33b41a2_1_13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Summary on Arrays</a:t>
            </a:r>
            <a:endParaRPr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5EE6E12C-68E2-5BE8-F2BB-4DF80CCD081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71EAB2-F105-8C0F-CF09-6566A9F22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965960"/>
            <a:ext cx="7589520" cy="465555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DEFA2031-3A6A-5FD1-F341-D93AD8AAC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b33b41a2_0_0">
            <a:extLst>
              <a:ext uri="{FF2B5EF4-FFF2-40B4-BE49-F238E27FC236}">
                <a16:creationId xmlns:a16="http://schemas.microsoft.com/office/drawing/2014/main" id="{74EB7501-D2A1-9FDF-E9ED-9ADB36322BEB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Searching Algorithms: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Linear Search, Binary Search</a:t>
            </a:r>
            <a:endParaRPr sz="3600" dirty="0">
              <a:solidFill>
                <a:srgbClr val="0000CC"/>
              </a:solidFill>
            </a:endParaRP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D807897A-8C2B-5BF9-2554-8A31CE9DA761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084510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DA3C058F-6212-4FCE-9900-440857511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4D3F1F-622F-B641-0553-E911A9E4E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415" y="1023602"/>
            <a:ext cx="8383170" cy="4810796"/>
          </a:xfrm>
          <a:prstGeom prst="rect">
            <a:avLst/>
          </a:prstGeom>
        </p:spPr>
      </p:pic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B722DD89-46FB-069C-CCD9-B6A7DFF66BD2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The Searching Problem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346791E-7E60-D849-8948-AFEBB70BEAC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</p:spTree>
    <p:extLst>
      <p:ext uri="{BB962C8B-B14F-4D97-AF65-F5344CB8AC3E}">
        <p14:creationId xmlns:p14="http://schemas.microsoft.com/office/powerpoint/2010/main" val="251714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88179C3-D0A3-02FF-1452-D65ACF46D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BC706242-C0A0-2C79-E842-635CDFD81F91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Linear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BDF8964-67AF-DA51-48B0-39912BBCDB6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CA918-7B16-16F2-0562-F46B05CD23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678" y="1666629"/>
            <a:ext cx="7830643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275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15EA4CC-6B87-90EB-CD2F-3469154D9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9A8AFA8F-D968-5638-4F5F-AB70F46B7D0A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Linear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6E1CD6F-BB89-7161-A19C-D1EDB647600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938CB3-617E-7C5A-615E-B35A6E1732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8795"/>
            <a:ext cx="7444969" cy="44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8343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20B3B84-7947-1530-0F56-D0C01296C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7C5379E6-FB8F-9402-B97F-F68F1FFF80E1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Linear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B802A5B6-5499-7992-2EED-30BC5518F950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9F8B1E4-526E-386E-B0D0-F8EB7C8D7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54433"/>
            <a:ext cx="3700272" cy="233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234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7E4FF1B-3508-85A3-7152-B12F17D5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AB55EF64-28D8-71F8-F4D3-CE7AA98D5106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Binary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8BB30C1F-7C9F-10EB-9DBD-D241AF2FB4D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2E911D-5C32-3B27-11A6-C582A66B9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13486"/>
            <a:ext cx="7478169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7540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144876F9-9340-CC42-EE72-7A2C20684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FD95BC9E-19FC-1116-62B3-27C3927B2BDD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Binary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7B232F8-A59C-80C6-2F17-A7DD93D118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57FA1-376D-7943-4C2C-0DCE49CE62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610" y="1290339"/>
            <a:ext cx="6230219" cy="427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259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Arrays</a:t>
            </a:r>
            <a:endParaRPr dirty="0"/>
          </a:p>
        </p:txBody>
      </p:sp>
      <p:sp>
        <p:nvSpPr>
          <p:cNvPr id="83" name="Google Shape;83;p2"/>
          <p:cNvSpPr txBox="1">
            <a:spLocks noGrp="1"/>
          </p:cNvSpPr>
          <p:nvPr>
            <p:ph type="body" idx="1"/>
          </p:nvPr>
        </p:nvSpPr>
        <p:spPr>
          <a:xfrm>
            <a:off x="457200" y="1066800"/>
            <a:ext cx="8229600" cy="39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182880" indent="-170815">
              <a:lnSpc>
                <a:spcPct val="100000"/>
              </a:lnSpc>
              <a:spcBef>
                <a:spcPts val="439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15" dirty="0">
                <a:cs typeface="Times New Roman"/>
              </a:rPr>
              <a:t>An </a:t>
            </a:r>
            <a:r>
              <a:rPr lang="en-GB" sz="2200" dirty="0">
                <a:cs typeface="Times New Roman"/>
              </a:rPr>
              <a:t>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spc="-5" dirty="0">
                <a:cs typeface="Times New Roman"/>
              </a:rPr>
              <a:t>an </a:t>
            </a:r>
            <a:r>
              <a:rPr lang="en-GB" sz="2200" spc="-15" dirty="0">
                <a:cs typeface="Times New Roman"/>
              </a:rPr>
              <a:t>indexed </a:t>
            </a:r>
            <a:r>
              <a:rPr lang="en-GB" sz="2200" spc="-10" dirty="0">
                <a:cs typeface="Times New Roman"/>
              </a:rPr>
              <a:t>sequence </a:t>
            </a:r>
            <a:r>
              <a:rPr lang="en-GB" sz="2200" spc="10" dirty="0">
                <a:cs typeface="Times New Roman"/>
              </a:rPr>
              <a:t>of</a:t>
            </a:r>
            <a:r>
              <a:rPr lang="en-GB" sz="2200" spc="-75" dirty="0">
                <a:cs typeface="Times New Roman"/>
              </a:rPr>
              <a:t> </a:t>
            </a:r>
            <a:r>
              <a:rPr lang="en-GB" sz="2200" spc="-5" dirty="0">
                <a:cs typeface="Times New Roman"/>
              </a:rPr>
              <a:t>components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SzPct val="81818"/>
              <a:buChar char="■"/>
              <a:tabLst>
                <a:tab pos="384810" algn="l"/>
              </a:tabLst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 of </a:t>
            </a:r>
            <a:r>
              <a:rPr lang="en-GB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are 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same</a:t>
            </a:r>
            <a:r>
              <a:rPr lang="en-GB" sz="2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" indent="-170815">
              <a:lnSpc>
                <a:spcPct val="100000"/>
              </a:lnSpc>
              <a:spcBef>
                <a:spcPts val="595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20" dirty="0">
                <a:cs typeface="Times New Roman"/>
              </a:rPr>
              <a:t>Typically,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10" dirty="0">
                <a:cs typeface="Times New Roman"/>
              </a:rPr>
              <a:t>occupies sequential </a:t>
            </a:r>
            <a:r>
              <a:rPr lang="en-GB" sz="2200" spc="5" dirty="0">
                <a:cs typeface="Times New Roman"/>
              </a:rPr>
              <a:t>storage</a:t>
            </a:r>
            <a:r>
              <a:rPr lang="en-GB" sz="2200" spc="-110" dirty="0">
                <a:cs typeface="Times New Roman"/>
              </a:rPr>
              <a:t> </a:t>
            </a:r>
            <a:r>
              <a:rPr lang="en-GB" sz="2200" spc="-10" dirty="0">
                <a:cs typeface="Times New Roman"/>
              </a:rPr>
              <a:t>locations</a:t>
            </a:r>
            <a:endParaRPr lang="en-GB" sz="2200" dirty="0">
              <a:cs typeface="Times New Roman"/>
            </a:endParaRPr>
          </a:p>
          <a:p>
            <a:pPr marL="182880" marR="508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5" dirty="0">
                <a:cs typeface="Times New Roman"/>
              </a:rPr>
              <a:t>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dirty="0">
                <a:cs typeface="Times New Roman"/>
              </a:rPr>
              <a:t>a </a:t>
            </a:r>
            <a:r>
              <a:rPr lang="en-GB" sz="2200" spc="-5" dirty="0">
                <a:cs typeface="Times New Roman"/>
              </a:rPr>
              <a:t>static </a:t>
            </a:r>
            <a:r>
              <a:rPr lang="en-GB" sz="2200" spc="5" dirty="0">
                <a:cs typeface="Times New Roman"/>
              </a:rPr>
              <a:t>data </a:t>
            </a:r>
            <a:r>
              <a:rPr lang="en-GB" sz="2200" dirty="0">
                <a:cs typeface="Times New Roman"/>
              </a:rPr>
              <a:t>structure, </a:t>
            </a:r>
            <a:r>
              <a:rPr lang="en-GB" sz="2200" spc="-5" dirty="0">
                <a:cs typeface="Times New Roman"/>
              </a:rPr>
              <a:t>that </a:t>
            </a:r>
            <a:r>
              <a:rPr lang="en-GB" sz="2200" spc="-20" dirty="0">
                <a:cs typeface="Times New Roman"/>
              </a:rPr>
              <a:t>is, </a:t>
            </a:r>
            <a:r>
              <a:rPr lang="en-GB" sz="2200" dirty="0">
                <a:cs typeface="Times New Roman"/>
              </a:rPr>
              <a:t>the </a:t>
            </a:r>
            <a:r>
              <a:rPr lang="en-GB" sz="2200" spc="-10" dirty="0">
                <a:cs typeface="Times New Roman"/>
              </a:rPr>
              <a:t>length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25" dirty="0">
                <a:cs typeface="Times New Roman"/>
              </a:rPr>
              <a:t>is  </a:t>
            </a:r>
            <a:r>
              <a:rPr lang="en-GB" sz="2200" spc="-15" dirty="0">
                <a:cs typeface="Times New Roman"/>
              </a:rPr>
              <a:t>determined </a:t>
            </a:r>
            <a:r>
              <a:rPr lang="en-GB" sz="2200" spc="-10" dirty="0">
                <a:cs typeface="Times New Roman"/>
              </a:rPr>
              <a:t>when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25" dirty="0">
                <a:cs typeface="Times New Roman"/>
              </a:rPr>
              <a:t>is </a:t>
            </a:r>
            <a:r>
              <a:rPr lang="en-GB" sz="2200" dirty="0">
                <a:cs typeface="Times New Roman"/>
              </a:rPr>
              <a:t>created, </a:t>
            </a:r>
            <a:r>
              <a:rPr lang="en-GB" sz="2200" spc="-10" dirty="0">
                <a:cs typeface="Times New Roman"/>
              </a:rPr>
              <a:t>and cannot </a:t>
            </a:r>
            <a:r>
              <a:rPr lang="en-GB" sz="2200" spc="-15" dirty="0">
                <a:cs typeface="Times New Roman"/>
              </a:rPr>
              <a:t>be</a:t>
            </a:r>
            <a:r>
              <a:rPr lang="en-GB" sz="2200" spc="210" dirty="0">
                <a:cs typeface="Times New Roman"/>
              </a:rPr>
              <a:t> </a:t>
            </a:r>
            <a:r>
              <a:rPr lang="en-GB" sz="2200" spc="-10" dirty="0">
                <a:cs typeface="Times New Roman"/>
              </a:rPr>
              <a:t>changed</a:t>
            </a:r>
            <a:endParaRPr lang="en-GB" sz="2200" dirty="0">
              <a:cs typeface="Times New Roman"/>
            </a:endParaRPr>
          </a:p>
          <a:p>
            <a:pPr marL="18288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5" dirty="0">
                <a:cs typeface="Times New Roman"/>
              </a:rPr>
              <a:t>Each </a:t>
            </a:r>
            <a:r>
              <a:rPr lang="en-GB" sz="2200" spc="-10" dirty="0">
                <a:cs typeface="Times New Roman"/>
              </a:rPr>
              <a:t>component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10" dirty="0">
                <a:cs typeface="Times New Roman"/>
              </a:rPr>
              <a:t>has </a:t>
            </a:r>
            <a:r>
              <a:rPr lang="en-GB" sz="2200" dirty="0">
                <a:cs typeface="Times New Roman"/>
              </a:rPr>
              <a:t>a </a:t>
            </a:r>
            <a:r>
              <a:rPr lang="en-GB" sz="2200" spc="-20" dirty="0">
                <a:cs typeface="Times New Roman"/>
              </a:rPr>
              <a:t>fixed,  </a:t>
            </a:r>
            <a:r>
              <a:rPr lang="en-GB" sz="2200" spc="-15" dirty="0">
                <a:cs typeface="Times New Roman"/>
              </a:rPr>
              <a:t>unique</a:t>
            </a:r>
            <a:r>
              <a:rPr lang="en-GB" sz="2200" spc="-110" dirty="0">
                <a:cs typeface="Times New Roman"/>
              </a:rPr>
              <a:t> </a:t>
            </a:r>
            <a:r>
              <a:rPr lang="en-GB" sz="2200" spc="-20" dirty="0">
                <a:cs typeface="Times New Roman"/>
              </a:rPr>
              <a:t>index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290"/>
              </a:spcBef>
              <a:buClr>
                <a:srgbClr val="CC0000"/>
              </a:buClr>
              <a:buChar char="■"/>
              <a:tabLst>
                <a:tab pos="384810" algn="l"/>
              </a:tabLst>
            </a:pPr>
            <a:r>
              <a:rPr lang="en-GB" sz="2200" spc="-20" dirty="0">
                <a:latin typeface="Arial MT"/>
                <a:cs typeface="Times New Roman"/>
              </a:rPr>
              <a:t>Indices  </a:t>
            </a:r>
            <a:r>
              <a:rPr lang="en-GB" sz="2200" spc="-5" dirty="0">
                <a:latin typeface="Arial MT"/>
                <a:cs typeface="Times New Roman"/>
              </a:rPr>
              <a:t>range from </a:t>
            </a:r>
            <a:r>
              <a:rPr lang="en-GB" sz="2200" dirty="0">
                <a:latin typeface="Arial MT"/>
                <a:cs typeface="Times New Roman"/>
              </a:rPr>
              <a:t>a </a:t>
            </a:r>
            <a:r>
              <a:rPr lang="en-GB" sz="2200" spc="-25" dirty="0">
                <a:latin typeface="Arial MT"/>
                <a:cs typeface="Times New Roman"/>
              </a:rPr>
              <a:t>lower </a:t>
            </a:r>
            <a:r>
              <a:rPr lang="en-GB" sz="2200" spc="-10" dirty="0">
                <a:latin typeface="Arial MT"/>
                <a:cs typeface="Times New Roman"/>
              </a:rPr>
              <a:t>bound </a:t>
            </a:r>
            <a:r>
              <a:rPr lang="en-GB" sz="2200" dirty="0">
                <a:latin typeface="Arial MT"/>
                <a:cs typeface="Times New Roman"/>
              </a:rPr>
              <a:t>to </a:t>
            </a:r>
            <a:r>
              <a:rPr lang="en-GB" sz="2200" spc="5" dirty="0">
                <a:latin typeface="Arial MT"/>
                <a:cs typeface="Times New Roman"/>
              </a:rPr>
              <a:t>an </a:t>
            </a:r>
            <a:r>
              <a:rPr lang="en-GB" sz="2200" spc="-10" dirty="0">
                <a:latin typeface="Arial MT"/>
                <a:cs typeface="Times New Roman"/>
              </a:rPr>
              <a:t>upper</a:t>
            </a:r>
            <a:r>
              <a:rPr lang="en-GB" sz="2200" spc="35" dirty="0">
                <a:latin typeface="Arial MT"/>
                <a:cs typeface="Times New Roman"/>
              </a:rPr>
              <a:t> </a:t>
            </a:r>
            <a:r>
              <a:rPr lang="en-GB" sz="2200" spc="-10" dirty="0">
                <a:latin typeface="Arial MT"/>
                <a:cs typeface="Times New Roman"/>
              </a:rPr>
              <a:t>bound</a:t>
            </a:r>
            <a:endParaRPr lang="en-GB" sz="2200" dirty="0">
              <a:latin typeface="Arial MT"/>
              <a:cs typeface="Times New Roman"/>
            </a:endParaRPr>
          </a:p>
          <a:p>
            <a:pPr marL="182880" marR="191770" indent="-170815">
              <a:lnSpc>
                <a:spcPct val="100000"/>
              </a:lnSpc>
              <a:spcBef>
                <a:spcPts val="600"/>
              </a:spcBef>
              <a:buClr>
                <a:srgbClr val="0033CC"/>
              </a:buClr>
              <a:buChar char="●"/>
              <a:tabLst>
                <a:tab pos="183515" algn="l"/>
              </a:tabLst>
            </a:pPr>
            <a:r>
              <a:rPr lang="en-GB" sz="2200" spc="-20" dirty="0">
                <a:cs typeface="Times New Roman"/>
              </a:rPr>
              <a:t>Any </a:t>
            </a:r>
            <a:r>
              <a:rPr lang="en-GB" sz="2200" spc="-10" dirty="0">
                <a:cs typeface="Times New Roman"/>
              </a:rPr>
              <a:t>component </a:t>
            </a:r>
            <a:r>
              <a:rPr lang="en-GB" sz="2200" spc="10" dirty="0">
                <a:cs typeface="Times New Roman"/>
              </a:rPr>
              <a:t>of </a:t>
            </a:r>
            <a:r>
              <a:rPr lang="en-GB" sz="2200" dirty="0">
                <a:cs typeface="Times New Roman"/>
              </a:rPr>
              <a:t>the array </a:t>
            </a:r>
            <a:r>
              <a:rPr lang="en-GB" sz="2200" spc="-5" dirty="0">
                <a:cs typeface="Times New Roman"/>
              </a:rPr>
              <a:t>can </a:t>
            </a:r>
            <a:r>
              <a:rPr lang="en-GB" sz="2200" spc="-15" dirty="0">
                <a:cs typeface="Times New Roman"/>
              </a:rPr>
              <a:t>be </a:t>
            </a:r>
            <a:r>
              <a:rPr lang="en-GB" sz="2200" spc="-10" dirty="0">
                <a:cs typeface="Times New Roman"/>
              </a:rPr>
              <a:t>inspected </a:t>
            </a:r>
            <a:r>
              <a:rPr lang="en-GB" sz="2200" spc="10" dirty="0">
                <a:cs typeface="Times New Roman"/>
              </a:rPr>
              <a:t>or </a:t>
            </a:r>
            <a:r>
              <a:rPr lang="en-GB" sz="2200" dirty="0">
                <a:cs typeface="Times New Roman"/>
              </a:rPr>
              <a:t>updated </a:t>
            </a:r>
            <a:r>
              <a:rPr lang="en-GB" sz="2200" spc="-15" dirty="0">
                <a:cs typeface="Times New Roman"/>
              </a:rPr>
              <a:t>by  </a:t>
            </a:r>
            <a:r>
              <a:rPr lang="en-GB" sz="2200" spc="-20" dirty="0">
                <a:cs typeface="Times New Roman"/>
              </a:rPr>
              <a:t>using </a:t>
            </a:r>
            <a:r>
              <a:rPr lang="en-GB" sz="2200" spc="-10" dirty="0">
                <a:cs typeface="Times New Roman"/>
              </a:rPr>
              <a:t>its</a:t>
            </a:r>
            <a:r>
              <a:rPr lang="en-GB" sz="2200" spc="70" dirty="0">
                <a:cs typeface="Times New Roman"/>
              </a:rPr>
              <a:t> </a:t>
            </a:r>
            <a:r>
              <a:rPr lang="en-GB" sz="2200" spc="-20" dirty="0">
                <a:cs typeface="Times New Roman"/>
              </a:rPr>
              <a:t>index</a:t>
            </a:r>
            <a:endParaRPr lang="en-GB" sz="2200" dirty="0">
              <a:cs typeface="Times New Roman"/>
            </a:endParaRPr>
          </a:p>
          <a:p>
            <a:pPr marL="384175" lvl="1" indent="-143510">
              <a:lnSpc>
                <a:spcPct val="100000"/>
              </a:lnSpc>
              <a:spcBef>
                <a:spcPts val="315"/>
              </a:spcBef>
              <a:buClr>
                <a:srgbClr val="CC0000"/>
              </a:buClr>
              <a:buChar char="■"/>
              <a:tabLst>
                <a:tab pos="384810" algn="l"/>
              </a:tabLst>
            </a:pP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GB" sz="2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operation: </a:t>
            </a:r>
            <a:r>
              <a:rPr lang="en-GB" sz="22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GB"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(1) 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GB"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</a:t>
            </a:r>
            <a:r>
              <a:rPr lang="en-GB" sz="2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en-GB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2380"/>
              <a:buChar char="●"/>
            </a:pPr>
            <a:endParaRPr sz="2200" dirty="0"/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76EE9D7C-534E-D526-EACE-92799AFE9407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D4EE46-8594-4954-9F4C-2BBFAFCE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0413" y="5415675"/>
            <a:ext cx="6903173" cy="77957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53430C3A-98B2-BEA5-F1BE-290F53791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E12EA177-B431-D4BE-F517-F50A93432CED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Binary Search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37C4E480-1CA0-5DB0-91EC-FA28D9451F8B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68BA14-83D8-0109-6FB2-C9C3B4D29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4251"/>
            <a:ext cx="3543795" cy="4010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2996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DC187013-BBAC-0B98-F00B-6AA503759D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31b33b41a2_0_0">
            <a:extLst>
              <a:ext uri="{FF2B5EF4-FFF2-40B4-BE49-F238E27FC236}">
                <a16:creationId xmlns:a16="http://schemas.microsoft.com/office/drawing/2014/main" id="{E4FD5926-7D0E-D680-10DB-B135D746BFB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4400" y="2667000"/>
            <a:ext cx="7315200" cy="21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Linear-Time Sorting Algorithm: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60"/>
              <a:buNone/>
            </a:pPr>
            <a:r>
              <a:rPr lang="en-US" sz="3600" dirty="0">
                <a:solidFill>
                  <a:srgbClr val="0000CC"/>
                </a:solidFill>
              </a:rPr>
              <a:t>Counting Sort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A5C39C9B-EEAE-859B-CAD6-341B4AFAF1FB}"/>
              </a:ext>
            </a:extLst>
          </p:cNvPr>
          <p:cNvSpPr txBox="1"/>
          <p:nvPr/>
        </p:nvSpPr>
        <p:spPr>
          <a:xfrm>
            <a:off x="1469516" y="6400596"/>
            <a:ext cx="6607684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Lecturer</a:t>
            </a:r>
            <a:r>
              <a:rPr lang="en-US" sz="1600" b="1" dirty="0">
                <a:solidFill>
                  <a:srgbClr val="001F5F"/>
                </a:solidFill>
                <a:latin typeface="Cambria"/>
                <a:cs typeface="Cambria"/>
              </a:rPr>
              <a:t> Saifur Rahman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,</a:t>
            </a:r>
            <a:r>
              <a:rPr sz="1600" b="1" spc="-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Dept.</a:t>
            </a:r>
            <a:r>
              <a:rPr sz="1600" b="1" spc="-45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of</a:t>
            </a:r>
            <a:r>
              <a:rPr sz="1600" b="1" spc="-4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CSE,</a:t>
            </a:r>
            <a:r>
              <a:rPr sz="1600" b="1" spc="-3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dirty="0">
                <a:solidFill>
                  <a:srgbClr val="001F5F"/>
                </a:solidFill>
                <a:latin typeface="Cambria"/>
                <a:cs typeface="Cambria"/>
              </a:rPr>
              <a:t>United</a:t>
            </a:r>
            <a:r>
              <a:rPr sz="1600" b="1" spc="-50" dirty="0">
                <a:solidFill>
                  <a:srgbClr val="001F5F"/>
                </a:solidFill>
                <a:latin typeface="Cambria"/>
                <a:cs typeface="Cambria"/>
              </a:rPr>
              <a:t> </a:t>
            </a:r>
            <a:r>
              <a:rPr sz="1600" b="1" spc="-10" dirty="0">
                <a:solidFill>
                  <a:srgbClr val="001F5F"/>
                </a:solidFill>
                <a:latin typeface="Cambria"/>
                <a:cs typeface="Cambria"/>
              </a:rPr>
              <a:t>International University</a:t>
            </a:r>
            <a:endParaRPr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0895034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5C3D0AE7-626B-F9C3-DB25-968E1B62F5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6A412F0C-565E-A3B7-0F28-1D09DDAF3D23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Sorting in Linear Time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653EE34-AD9D-ACF5-C47E-6C5B4F247906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57D41C-FD0E-D67F-323E-AF3224EDD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31057"/>
            <a:ext cx="7240939" cy="385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519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3F7E3F1A-1504-3EB5-7705-7B46084C9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A717D46A-67C9-86B1-D28A-872B83CC2B19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F0C2118D-3352-EBE8-1303-43EA635D1C19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74EF68-0EBE-4635-7DCB-36A5E095AB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57" y="868802"/>
            <a:ext cx="7773485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9868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1D1403E-DD19-FFA5-D980-C6A232D6F3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20367373-E377-2A78-F234-2CCF399A9BC4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0C88433-0F72-A515-F3A9-50FAB5D85BE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AF8CD6-EA70-2CA6-115A-C414959114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105" y="907752"/>
            <a:ext cx="7213790" cy="537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73293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A10530B0-8A7F-E96C-7076-B7E0DD394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1368B619-FD1C-5861-BDAB-32CFF35D982A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AE31FAB1-97FD-B082-F953-CE5A20084B6E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2" name="object 6">
            <a:extLst>
              <a:ext uri="{FF2B5EF4-FFF2-40B4-BE49-F238E27FC236}">
                <a16:creationId xmlns:a16="http://schemas.microsoft.com/office/drawing/2014/main" id="{CCF2425D-42B7-B897-AEFF-12BDE4344F7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2862" y="1680417"/>
            <a:ext cx="4482759" cy="1982190"/>
          </a:xfrm>
          <a:prstGeom prst="rect">
            <a:avLst/>
          </a:prstGeom>
        </p:spPr>
      </p:pic>
      <p:sp>
        <p:nvSpPr>
          <p:cNvPr id="5" name="Notched Right Arrow 9">
            <a:extLst>
              <a:ext uri="{FF2B5EF4-FFF2-40B4-BE49-F238E27FC236}">
                <a16:creationId xmlns:a16="http://schemas.microsoft.com/office/drawing/2014/main" id="{4A62ECA0-35DD-33E6-D8BC-D63D0F6CD124}"/>
              </a:ext>
            </a:extLst>
          </p:cNvPr>
          <p:cNvSpPr/>
          <p:nvPr/>
        </p:nvSpPr>
        <p:spPr>
          <a:xfrm>
            <a:off x="4240404" y="2265534"/>
            <a:ext cx="1703195" cy="373441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object 2">
            <a:extLst>
              <a:ext uri="{FF2B5EF4-FFF2-40B4-BE49-F238E27FC236}">
                <a16:creationId xmlns:a16="http://schemas.microsoft.com/office/drawing/2014/main" id="{CC83F4B8-4B29-7DE5-C389-33FCCA3DBDD1}"/>
              </a:ext>
            </a:extLst>
          </p:cNvPr>
          <p:cNvGrpSpPr/>
          <p:nvPr/>
        </p:nvGrpSpPr>
        <p:grpSpPr>
          <a:xfrm>
            <a:off x="6037652" y="1554372"/>
            <a:ext cx="2649148" cy="4216469"/>
            <a:chOff x="5339848" y="-674682"/>
            <a:chExt cx="2649148" cy="4216469"/>
          </a:xfrm>
        </p:grpSpPr>
        <p:pic>
          <p:nvPicPr>
            <p:cNvPr id="9" name="object 4">
              <a:extLst>
                <a:ext uri="{FF2B5EF4-FFF2-40B4-BE49-F238E27FC236}">
                  <a16:creationId xmlns:a16="http://schemas.microsoft.com/office/drawing/2014/main" id="{102EC5FE-A098-5CEB-DC15-123620118F44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9848" y="-674682"/>
              <a:ext cx="2649148" cy="1795767"/>
            </a:xfrm>
            <a:prstGeom prst="rect">
              <a:avLst/>
            </a:prstGeom>
          </p:spPr>
        </p:pic>
        <p:pic>
          <p:nvPicPr>
            <p:cNvPr id="10" name="object 5">
              <a:extLst>
                <a:ext uri="{FF2B5EF4-FFF2-40B4-BE49-F238E27FC236}">
                  <a16:creationId xmlns:a16="http://schemas.microsoft.com/office/drawing/2014/main" id="{1C05E305-4401-0E33-4527-BDACA8418A04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339848" y="1746020"/>
              <a:ext cx="2497247" cy="1795767"/>
            </a:xfrm>
            <a:prstGeom prst="rect">
              <a:avLst/>
            </a:prstGeom>
          </p:spPr>
        </p:pic>
      </p:grpSp>
      <p:pic>
        <p:nvPicPr>
          <p:cNvPr id="11" name="object 7">
            <a:extLst>
              <a:ext uri="{FF2B5EF4-FFF2-40B4-BE49-F238E27FC236}">
                <a16:creationId xmlns:a16="http://schemas.microsoft.com/office/drawing/2014/main" id="{63AE73E0-506C-170C-18E5-218EDCF72D5C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57200" y="4210161"/>
            <a:ext cx="3317358" cy="1046525"/>
          </a:xfrm>
          <a:prstGeom prst="rect">
            <a:avLst/>
          </a:prstGeom>
        </p:spPr>
      </p:pic>
      <p:sp>
        <p:nvSpPr>
          <p:cNvPr id="12" name="Notched Right Arrow 9">
            <a:extLst>
              <a:ext uri="{FF2B5EF4-FFF2-40B4-BE49-F238E27FC236}">
                <a16:creationId xmlns:a16="http://schemas.microsoft.com/office/drawing/2014/main" id="{D459582F-F9AB-E7D3-4285-084C3801421A}"/>
              </a:ext>
            </a:extLst>
          </p:cNvPr>
          <p:cNvSpPr/>
          <p:nvPr/>
        </p:nvSpPr>
        <p:spPr>
          <a:xfrm>
            <a:off x="4325111" y="4651131"/>
            <a:ext cx="1703195" cy="373441"/>
          </a:xfrm>
          <a:prstGeom prst="notched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89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2413E158-1305-D3F6-4897-1764CB3FC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4936BC58-2B89-7432-4666-D7B2DFD31E5E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CBD4DEA0-0B08-0DDC-960E-47BD42593E08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3" name="object 5">
            <a:extLst>
              <a:ext uri="{FF2B5EF4-FFF2-40B4-BE49-F238E27FC236}">
                <a16:creationId xmlns:a16="http://schemas.microsoft.com/office/drawing/2014/main" id="{374FB120-2BD1-5080-44D1-3B1CC0351DE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5414" y="1430025"/>
            <a:ext cx="1945704" cy="1473780"/>
          </a:xfrm>
          <a:prstGeom prst="rect">
            <a:avLst/>
          </a:prstGeom>
        </p:spPr>
      </p:pic>
      <p:pic>
        <p:nvPicPr>
          <p:cNvPr id="4" name="object 8">
            <a:extLst>
              <a:ext uri="{FF2B5EF4-FFF2-40B4-BE49-F238E27FC236}">
                <a16:creationId xmlns:a16="http://schemas.microsoft.com/office/drawing/2014/main" id="{E8D51E8E-8DFD-1845-FB6E-62F513784B7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2348" y="3490275"/>
            <a:ext cx="2940908" cy="97660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785179-9913-AC0D-4FE4-81D8B52840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3599" y="1001927"/>
            <a:ext cx="2512596" cy="13445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0F5CC4F-8AB5-18B6-95EB-F87F8381345A}"/>
              </a:ext>
            </a:extLst>
          </p:cNvPr>
          <p:cNvSpPr txBox="1"/>
          <p:nvPr/>
        </p:nvSpPr>
        <p:spPr>
          <a:xfrm>
            <a:off x="2171359" y="1766805"/>
            <a:ext cx="10705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Initial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0ADFF1-929D-66ED-8EB0-E50CAAC78EC1}"/>
              </a:ext>
            </a:extLst>
          </p:cNvPr>
          <p:cNvSpPr txBox="1"/>
          <p:nvPr/>
        </p:nvSpPr>
        <p:spPr>
          <a:xfrm rot="19187976">
            <a:off x="3645651" y="1963897"/>
            <a:ext cx="17560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1</a:t>
            </a:r>
            <a:r>
              <a:rPr lang="en-US" sz="2000" b="1" baseline="30000" dirty="0">
                <a:solidFill>
                  <a:schemeClr val="tx1"/>
                </a:solidFill>
              </a:rPr>
              <a:t>st</a:t>
            </a:r>
            <a:r>
              <a:rPr lang="en-US" sz="2000" b="1" dirty="0">
                <a:solidFill>
                  <a:schemeClr val="tx1"/>
                </a:solidFill>
              </a:rPr>
              <a:t> Iteration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45BF632-9B2A-ED8A-FB92-CF2DC95CBA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3599" y="2600228"/>
            <a:ext cx="2489403" cy="12116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B3BE099-7BC0-C185-5DD9-04821B4FF0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3599" y="3942518"/>
            <a:ext cx="2396630" cy="122729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DFAA3B4-30D9-6257-41B1-DACCA79C3A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43599" y="5358023"/>
            <a:ext cx="2334781" cy="88333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AF1CAEE-C8A8-3F4E-F47F-7DF9C538BB0F}"/>
              </a:ext>
            </a:extLst>
          </p:cNvPr>
          <p:cNvCxnSpPr>
            <a:stCxn id="4" idx="3"/>
            <a:endCxn id="13" idx="1"/>
          </p:cNvCxnSpPr>
          <p:nvPr/>
        </p:nvCxnSpPr>
        <p:spPr>
          <a:xfrm flipV="1">
            <a:off x="3173256" y="1674201"/>
            <a:ext cx="2770343" cy="23043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B568936-A843-D877-6088-F3FAC2CE4DCA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3173256" y="3206056"/>
            <a:ext cx="2770343" cy="77252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C190B3F-AB2D-BE32-19E9-2CBF2D85D2BE}"/>
              </a:ext>
            </a:extLst>
          </p:cNvPr>
          <p:cNvCxnSpPr>
            <a:stCxn id="4" idx="3"/>
            <a:endCxn id="17" idx="1"/>
          </p:cNvCxnSpPr>
          <p:nvPr/>
        </p:nvCxnSpPr>
        <p:spPr>
          <a:xfrm>
            <a:off x="3173256" y="3978577"/>
            <a:ext cx="2770343" cy="5775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85A966EA-52C8-D536-7956-EFC4AB27B1A7}"/>
              </a:ext>
            </a:extLst>
          </p:cNvPr>
          <p:cNvSpPr txBox="1"/>
          <p:nvPr/>
        </p:nvSpPr>
        <p:spPr>
          <a:xfrm rot="20879785">
            <a:off x="4227090" y="3061332"/>
            <a:ext cx="18210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2</a:t>
            </a:r>
            <a:r>
              <a:rPr 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sz="2000" b="1" dirty="0">
                <a:solidFill>
                  <a:schemeClr val="tx1"/>
                </a:solidFill>
              </a:rPr>
              <a:t> Iteration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11DC1B-776B-75D1-F1F1-48E42C291E8D}"/>
              </a:ext>
            </a:extLst>
          </p:cNvPr>
          <p:cNvSpPr txBox="1"/>
          <p:nvPr/>
        </p:nvSpPr>
        <p:spPr>
          <a:xfrm rot="722271">
            <a:off x="4076097" y="3984958"/>
            <a:ext cx="17107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3</a:t>
            </a:r>
            <a:r>
              <a:rPr lang="en-US" sz="2000" b="1" baseline="30000" dirty="0">
                <a:solidFill>
                  <a:schemeClr val="tx1"/>
                </a:solidFill>
              </a:rPr>
              <a:t>rd</a:t>
            </a:r>
            <a:r>
              <a:rPr lang="en-US" sz="2000" b="1" dirty="0">
                <a:solidFill>
                  <a:schemeClr val="tx1"/>
                </a:solidFill>
              </a:rPr>
              <a:t> Iteration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39C49D-70A1-BCB3-1C61-A11488358A87}"/>
              </a:ext>
            </a:extLst>
          </p:cNvPr>
          <p:cNvSpPr txBox="1"/>
          <p:nvPr/>
        </p:nvSpPr>
        <p:spPr>
          <a:xfrm>
            <a:off x="4053183" y="5578118"/>
            <a:ext cx="196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</a:rPr>
              <a:t>Final Result</a:t>
            </a:r>
          </a:p>
        </p:txBody>
      </p:sp>
    </p:spTree>
    <p:extLst>
      <p:ext uri="{BB962C8B-B14F-4D97-AF65-F5344CB8AC3E}">
        <p14:creationId xmlns:p14="http://schemas.microsoft.com/office/powerpoint/2010/main" val="744586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>
          <a:extLst>
            <a:ext uri="{FF2B5EF4-FFF2-40B4-BE49-F238E27FC236}">
              <a16:creationId xmlns:a16="http://schemas.microsoft.com/office/drawing/2014/main" id="{08EBC8CB-5DAB-DDDD-C481-2B71E8F5B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5;g331b33b41a2_1_13">
            <a:extLst>
              <a:ext uri="{FF2B5EF4-FFF2-40B4-BE49-F238E27FC236}">
                <a16:creationId xmlns:a16="http://schemas.microsoft.com/office/drawing/2014/main" id="{837E266E-C8E2-C860-EA50-63CEADCA8FD5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r>
              <a:rPr lang="en-US" dirty="0"/>
              <a:t>Counting Sort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EDEE16C6-BC4E-CDC2-B413-C141EE0E59B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36104A-276A-3B69-5C65-D61281DD9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68923"/>
            <a:ext cx="7297168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2363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/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42BA742F-BFA3-26EF-B6C5-52D89405798A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1F353-FF2B-5234-E65A-34F1EFA56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29063"/>
            <a:ext cx="7071360" cy="436106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39B44D0-17A1-4CD0-B46B-D1867DC42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0C7B1D78-E001-F307-114F-6A428B14AD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1A7DEE8-C899-7079-0501-8E9537A64195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902E74-85DC-E246-4947-FFE78A1E8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056418"/>
            <a:ext cx="6292023" cy="4551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245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AF446251-C1BA-3177-2180-EE8D77B9B4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4DF5988F-D5C8-D34E-DE56-127810E02A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86BC3B2C-D290-D329-2882-F993564B602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10C40F-2838-2E6B-E665-2C03D0B47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1832" y="1087705"/>
            <a:ext cx="7260336" cy="4405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90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9A5A3590-FBE4-E6BF-C36E-221368FCA4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A88DCA56-C46A-AFC9-4D73-449B0BBAAA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A28B2175-B5D4-9C18-0AC6-08F1D422F65C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A335F8-6815-1C0E-D2D1-F738DB93C8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988" y="1116024"/>
            <a:ext cx="7110024" cy="462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19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AF9A73D-B28E-2BDF-71AB-E532463A6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6177A41D-D6DF-B313-9AD1-16E5B8E3CA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Representation of Arrays in Memory: Parameters</a:t>
            </a:r>
            <a:endParaRPr sz="3200"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02DAD0BF-B045-3567-C420-FD77E70D0FD1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AA0C99-2F65-4F73-B702-28E198BF3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34633"/>
            <a:ext cx="7663642" cy="3555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70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76C2611-EBED-F34E-386C-FE7B299A3B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EBA456B5-841E-B179-1703-D496F424C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242A5135-4E68-40D3-B923-31CA26EE1BCD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4825D9-E864-0CFF-03F0-3C9BE8579C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08924"/>
            <a:ext cx="7369787" cy="3192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336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B27AAE13-A914-63EB-8B1C-E3F994502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1b33b41a2_1_6">
            <a:extLst>
              <a:ext uri="{FF2B5EF4-FFF2-40B4-BE49-F238E27FC236}">
                <a16:creationId xmlns:a16="http://schemas.microsoft.com/office/drawing/2014/main" id="{533AFAE1-CB76-A3F2-B018-156BCDE26F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" y="152400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075" tIns="46025" rIns="92075" bIns="460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Representation of Arrays in Memory</a:t>
            </a:r>
            <a:endParaRPr dirty="0"/>
          </a:p>
        </p:txBody>
      </p:sp>
      <p:sp>
        <p:nvSpPr>
          <p:cNvPr id="3" name="object 5">
            <a:extLst>
              <a:ext uri="{FF2B5EF4-FFF2-40B4-BE49-F238E27FC236}">
                <a16:creationId xmlns:a16="http://schemas.microsoft.com/office/drawing/2014/main" id="{1737767A-DA0E-4BAA-6888-9A29F13061EF}"/>
              </a:ext>
            </a:extLst>
          </p:cNvPr>
          <p:cNvSpPr txBox="1">
            <a:spLocks/>
          </p:cNvSpPr>
          <p:nvPr/>
        </p:nvSpPr>
        <p:spPr>
          <a:xfrm>
            <a:off x="2706624" y="6386538"/>
            <a:ext cx="3236975" cy="31906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ts val="1240"/>
              </a:lnSpc>
            </a:pP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Lecturer Saifur Rahman,</a:t>
            </a:r>
            <a:r>
              <a:rPr lang="en-GB" spc="-3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Dept.</a:t>
            </a:r>
            <a:r>
              <a:rPr lang="en-GB" spc="-5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of</a:t>
            </a:r>
            <a:r>
              <a:rPr lang="en-GB" spc="-20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dirty="0">
                <a:solidFill>
                  <a:schemeClr val="tx2"/>
                </a:solidFill>
                <a:latin typeface="Aptos Display" panose="020B0004020202020204" pitchFamily="34" charset="0"/>
              </a:rPr>
              <a:t>CSE,</a:t>
            </a:r>
            <a:r>
              <a:rPr lang="en-GB" spc="-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United International</a:t>
            </a:r>
            <a:r>
              <a:rPr lang="en-GB" spc="15" dirty="0">
                <a:solidFill>
                  <a:schemeClr val="tx2"/>
                </a:solidFill>
                <a:latin typeface="Aptos Display" panose="020B0004020202020204" pitchFamily="34" charset="0"/>
              </a:rPr>
              <a:t> </a:t>
            </a:r>
            <a:r>
              <a:rPr lang="en-GB" spc="-10" dirty="0">
                <a:solidFill>
                  <a:schemeClr val="tx2"/>
                </a:solidFill>
                <a:latin typeface="Aptos Display" panose="020B0004020202020204" pitchFamily="34" charset="0"/>
              </a:rPr>
              <a:t>University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2C8595-6541-5627-14AF-526CAA8389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131009"/>
            <a:ext cx="7652797" cy="33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294275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-bunny.blue">
  <a:themeElements>
    <a:clrScheme name="">
      <a:dk1>
        <a:srgbClr val="000000"/>
      </a:dk1>
      <a:lt1>
        <a:srgbClr val="FFFFFF"/>
      </a:lt1>
      <a:dk2>
        <a:srgbClr val="CC0000"/>
      </a:dk2>
      <a:lt2>
        <a:srgbClr val="969696"/>
      </a:lt2>
      <a:accent1>
        <a:srgbClr val="0033CC"/>
      </a:accent1>
      <a:accent2>
        <a:srgbClr val="339933"/>
      </a:accent2>
      <a:accent3>
        <a:srgbClr val="FFFFFF"/>
      </a:accent3>
      <a:accent4>
        <a:srgbClr val="000000"/>
      </a:accent4>
      <a:accent5>
        <a:srgbClr val="AAADE2"/>
      </a:accent5>
      <a:accent6>
        <a:srgbClr val="2D8A2D"/>
      </a:accent6>
      <a:hlink>
        <a:srgbClr val="9900CC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550</Words>
  <Application>Microsoft Office PowerPoint</Application>
  <PresentationFormat>On-screen Show (4:3)</PresentationFormat>
  <Paragraphs>71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Times New Roman</vt:lpstr>
      <vt:lpstr>Arial</vt:lpstr>
      <vt:lpstr>Aptos Display</vt:lpstr>
      <vt:lpstr>Arial MT</vt:lpstr>
      <vt:lpstr>Cambria</vt:lpstr>
      <vt:lpstr>computer-bunny.blue</vt:lpstr>
      <vt:lpstr>Data Structure and Algorithms-I</vt:lpstr>
      <vt:lpstr>Arrays</vt:lpstr>
      <vt:lpstr>Representation of Arrays in Memory</vt:lpstr>
      <vt:lpstr>Representation of Arrays in Memory</vt:lpstr>
      <vt:lpstr>Representation of Arrays in Memory</vt:lpstr>
      <vt:lpstr>Representation of Arrays in Memory</vt:lpstr>
      <vt:lpstr>Representation of Arrays in Memory: Parameters</vt:lpstr>
      <vt:lpstr>Representation of Arrays in Memory</vt:lpstr>
      <vt:lpstr>Representation of Arrays in Memory</vt:lpstr>
      <vt:lpstr>Representation of Arrays in Memory</vt:lpstr>
      <vt:lpstr>Representation of Arrays in Memory</vt:lpstr>
      <vt:lpstr>Summary on Arrays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David Luebke</dc:creator>
  <cp:lastModifiedBy>Saifur Rahman</cp:lastModifiedBy>
  <cp:revision>6</cp:revision>
  <dcterms:created xsi:type="dcterms:W3CDTF">1998-11-02T19:17:54Z</dcterms:created>
  <dcterms:modified xsi:type="dcterms:W3CDTF">2025-03-14T22:27:41Z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2</vt:i4>
  </property>
  <property fmtid="{D5CDD505-2E9C-101B-9397-08002B2CF9AE}" pid="4" name="Compression">
    <vt:i4>95</vt:i4>
  </property>
  <property fmtid="{D5CDD505-2E9C-101B-9397-08002B2CF9AE}" pid="5" name="ScreenSize">
    <vt:i4>3</vt:i4>
  </property>
  <property fmtid="{D5CDD505-2E9C-101B-9397-08002B2CF9AE}" pid="6" name="ScreenUsage">
    <vt:i4>2</vt:i4>
  </property>
  <property fmtid="{D5CDD505-2E9C-101B-9397-08002B2CF9AE}" pid="7" name="MailAddress">
    <vt:lpwstr>luebke@cs.virginia.edu</vt:lpwstr>
  </property>
  <property fmtid="{D5CDD505-2E9C-101B-9397-08002B2CF9AE}" pid="8" name="HomePage">
    <vt:lpwstr>http://www.cs.virginia.edu/~luebke</vt:lpwstr>
  </property>
  <property fmtid="{D5CDD505-2E9C-101B-9397-08002B2CF9AE}" pid="9" name="Other">
    <vt:lpwstr/>
  </property>
  <property fmtid="{D5CDD505-2E9C-101B-9397-08002B2CF9AE}" pid="10" name="DownloadOriginal">
    <vt:bool>true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4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F:\public_html\cs332</vt:lpwstr>
  </property>
</Properties>
</file>