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93" r:id="rId4"/>
    <p:sldId id="294" r:id="rId5"/>
    <p:sldId id="258" r:id="rId6"/>
    <p:sldId id="298" r:id="rId7"/>
    <p:sldId id="295" r:id="rId8"/>
    <p:sldId id="296" r:id="rId9"/>
    <p:sldId id="29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93" autoAdjust="0"/>
    <p:restoredTop sz="89982" autoAdjust="0"/>
  </p:normalViewPr>
  <p:slideViewPr>
    <p:cSldViewPr snapToGrid="0">
      <p:cViewPr varScale="1">
        <p:scale>
          <a:sx n="66" d="100"/>
          <a:sy n="66" d="100"/>
        </p:scale>
        <p:origin x="-132" y="-24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4A5369-08B8-40A7-A5AC-6AD8E1F81DFF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9DB5D-E10C-4367-ACD6-E8BBF8F0CDC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6152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F9DB5D-E10C-4367-ACD6-E8BBF8F0CDCA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5767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545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85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2445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2788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2958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0668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1942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65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340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2974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285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1DF06EA2-220E-4618-A377-3CBECEBACC6C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B1E0B4E-F15D-4F67-8D29-B22E29D010D7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204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5427EDA-2AEF-2BB5-7307-C1B23534F8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>
                <a:latin typeface="Arial Narrow" panose="020B0606020202030204" pitchFamily="34" charset="0"/>
              </a:rPr>
              <a:t>STL</a:t>
            </a:r>
            <a:endParaRPr lang="en-GB" dirty="0">
              <a:latin typeface="Arial Narrow" panose="020B0606020202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DFE95697-36D2-158A-9A70-BF8E192A61C1}"/>
              </a:ext>
            </a:extLst>
          </p:cNvPr>
          <p:cNvSpPr txBox="1"/>
          <p:nvPr/>
        </p:nvSpPr>
        <p:spPr>
          <a:xfrm>
            <a:off x="1335024" y="4581144"/>
            <a:ext cx="47609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Course Code: CSE-2218</a:t>
            </a:r>
          </a:p>
          <a:p>
            <a:r>
              <a:rPr lang="en-US" dirty="0"/>
              <a:t>Data Structure and Algorithms II Lab</a:t>
            </a:r>
          </a:p>
          <a:p>
            <a:endParaRPr lang="en-US" dirty="0"/>
          </a:p>
          <a:p>
            <a:r>
              <a:rPr lang="en-US" dirty="0" err="1"/>
              <a:t>Lec</a:t>
            </a:r>
            <a:r>
              <a:rPr lang="en-US" dirty="0"/>
              <a:t> Saifur Rahman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saifur@cse.uiu.ac.bd</a:t>
            </a:r>
            <a:endParaRPr lang="en-US" dirty="0"/>
          </a:p>
          <a:p>
            <a:r>
              <a:rPr lang="en-US" dirty="0"/>
              <a:t>Mobile: +8801303529289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5102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&lt;algorithm&gt;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2" algn="just">
              <a:buFont typeface="Wingdings" pitchFamily="2" charset="2"/>
              <a:buChar char="q"/>
            </a:pPr>
            <a:r>
              <a:rPr lang="en-US" sz="1800" dirty="0" smtClean="0"/>
              <a:t> The </a:t>
            </a:r>
            <a:r>
              <a:rPr lang="en-US" sz="1800" dirty="0"/>
              <a:t>header &lt;algorithm&gt; defines a collection of functions especially designed to be used on ranges of elements</a:t>
            </a:r>
            <a:r>
              <a:rPr lang="en-US" sz="1800" dirty="0" smtClean="0"/>
              <a:t>.</a:t>
            </a:r>
          </a:p>
          <a:p>
            <a:pPr lvl="2" algn="just">
              <a:buFont typeface="Wingdings" pitchFamily="2" charset="2"/>
              <a:buChar char="q"/>
            </a:pPr>
            <a:r>
              <a:rPr lang="en-US" sz="1800" dirty="0"/>
              <a:t> </a:t>
            </a:r>
            <a:r>
              <a:rPr lang="en-US" sz="1800" dirty="0" smtClean="0"/>
              <a:t>Functions:</a:t>
            </a:r>
          </a:p>
          <a:p>
            <a:pPr lvl="4" algn="just">
              <a:buFont typeface="Wingdings" pitchFamily="2" charset="2"/>
              <a:buChar char="v"/>
            </a:pPr>
            <a:r>
              <a:rPr lang="en-US" sz="1800" dirty="0" smtClean="0"/>
              <a:t> swap</a:t>
            </a:r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reverse</a:t>
            </a:r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sort</a:t>
            </a:r>
          </a:p>
          <a:p>
            <a:pPr lvl="4" algn="just">
              <a:buFont typeface="Wingdings" pitchFamily="2" charset="2"/>
              <a:buChar char="v"/>
            </a:pPr>
            <a:r>
              <a:rPr lang="en-US" sz="1800" dirty="0" smtClean="0"/>
              <a:t> min</a:t>
            </a:r>
            <a:endParaRPr lang="en-US" sz="1800" dirty="0"/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smtClean="0"/>
              <a:t>max</a:t>
            </a:r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err="1" smtClean="0"/>
              <a:t>lower_bound</a:t>
            </a:r>
            <a:endParaRPr lang="en-US" sz="1800" dirty="0" smtClean="0"/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err="1" smtClean="0"/>
              <a:t>upper_bound</a:t>
            </a:r>
            <a:endParaRPr lang="en-US" sz="1800" dirty="0" smtClean="0"/>
          </a:p>
          <a:p>
            <a:pPr lvl="4" algn="just">
              <a:buFont typeface="Wingdings" pitchFamily="2" charset="2"/>
              <a:buChar char="v"/>
            </a:pPr>
            <a:r>
              <a:rPr lang="en-US" sz="1800" dirty="0"/>
              <a:t> </a:t>
            </a:r>
            <a:r>
              <a:rPr lang="en-US" sz="1800" dirty="0" err="1" smtClean="0"/>
              <a:t>binary_search</a:t>
            </a:r>
            <a:endParaRPr lang="en-US" sz="1800" dirty="0" smtClean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022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STL in C++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 smtClean="0"/>
              <a:t>The </a:t>
            </a:r>
            <a:r>
              <a:rPr lang="en-US" dirty="0"/>
              <a:t>C++ Standard Template Library (STL) is a set of template classes and functions that provides the implementation of common data structures and algorithms such as lists, stacks, arrays, sorting, searching, etc</a:t>
            </a:r>
            <a:r>
              <a:rPr lang="en-US" dirty="0" smtClean="0"/>
              <a:t>.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C++ STL containers: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800" dirty="0" smtClean="0"/>
              <a:t>Vector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800" dirty="0" smtClean="0"/>
              <a:t>Queue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800" dirty="0" err="1" smtClean="0"/>
              <a:t>Deque</a:t>
            </a:r>
            <a:endParaRPr lang="en-US" sz="1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1800" dirty="0" err="1" smtClean="0"/>
              <a:t>Forward_list</a:t>
            </a:r>
            <a:endParaRPr lang="en-US" sz="1800" dirty="0" smtClean="0"/>
          </a:p>
          <a:p>
            <a:pPr lvl="2" algn="just">
              <a:buFont typeface="Wingdings" pitchFamily="2" charset="2"/>
              <a:buChar char="§"/>
            </a:pPr>
            <a:r>
              <a:rPr lang="en-US" sz="1800" dirty="0" smtClean="0"/>
              <a:t>List</a:t>
            </a:r>
          </a:p>
          <a:p>
            <a:pPr lvl="2" algn="just">
              <a:buFont typeface="Wingdings" pitchFamily="2" charset="2"/>
              <a:buChar char="§"/>
            </a:pPr>
            <a:r>
              <a:rPr lang="en-US" sz="1800" dirty="0" smtClean="0"/>
              <a:t>Set</a:t>
            </a:r>
          </a:p>
          <a:p>
            <a:pPr lvl="2" algn="just">
              <a:buFont typeface="Wingdings" pitchFamily="2" charset="2"/>
              <a:buChar char="§"/>
            </a:pP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507038" y="3183827"/>
            <a:ext cx="25140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Multiset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/>
              <a:t>Map</a:t>
            </a:r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/>
              <a:t>Multimap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Unordered_set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Unordered_multiset</a:t>
            </a:r>
            <a:endParaRPr lang="en-US" dirty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Unordered_map</a:t>
            </a:r>
            <a:endParaRPr lang="en-US" dirty="0" smtClean="0"/>
          </a:p>
          <a:p>
            <a:pPr marL="285750" indent="-285750">
              <a:buFont typeface="Wingdings" pitchFamily="2" charset="2"/>
              <a:buChar char="§"/>
            </a:pPr>
            <a:r>
              <a:rPr lang="en-US" dirty="0" err="1" smtClean="0"/>
              <a:t>Unordered_multimap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245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 Narrow" panose="020B0606020202030204" pitchFamily="34" charset="0"/>
              </a:rPr>
              <a:t>STL - Vector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b="1" dirty="0"/>
              <a:t> </a:t>
            </a:r>
            <a:r>
              <a:rPr lang="en-US" dirty="0"/>
              <a:t>Vectors are the same as dynamic arrays with the ability to resize themselves automatically when an element is inserted or deleted, with their storage being handled automatically by the container.</a:t>
            </a:r>
            <a:r>
              <a:rPr lang="en-US" dirty="0" smtClean="0"/>
              <a:t> </a:t>
            </a:r>
          </a:p>
          <a:p>
            <a:pPr algn="just">
              <a:buFont typeface="Wingdings" pitchFamily="2" charset="2"/>
              <a:buChar char="q"/>
            </a:pPr>
            <a:r>
              <a:rPr lang="en-US" dirty="0"/>
              <a:t> Syntax to Declare Vector in C</a:t>
            </a:r>
            <a:r>
              <a:rPr lang="en-US" dirty="0" smtClean="0"/>
              <a:t>++: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</a:rPr>
              <a:t> vector&lt;</a:t>
            </a:r>
            <a:r>
              <a:rPr lang="en-US" dirty="0" err="1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>
                <a:solidFill>
                  <a:srgbClr val="FF0000"/>
                </a:solidFill>
              </a:rPr>
              <a:t>vectorName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 Functions: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88458" y="4223657"/>
            <a:ext cx="182870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a</a:t>
            </a:r>
            <a:r>
              <a:rPr lang="en-US" dirty="0" smtClean="0"/>
              <a:t>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ront()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ack()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capacity()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Shrink_to_fit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c</a:t>
            </a:r>
            <a:r>
              <a:rPr lang="en-US" dirty="0" smtClean="0"/>
              <a:t>lear()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35715" y="4172860"/>
            <a:ext cx="161935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erase()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ush_back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pop_back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r</a:t>
            </a:r>
            <a:r>
              <a:rPr lang="en-US" dirty="0" smtClean="0"/>
              <a:t>esize()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019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55DC93-E9B0-27EB-031A-DD9383EF03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CE58EAD-1D9F-D9BB-DFF7-AF83F5229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Iterator in C++ STL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74C667-2335-CABF-4B48-1959164D2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Iterators </a:t>
            </a:r>
            <a:r>
              <a:rPr lang="en-US" dirty="0"/>
              <a:t>are used to access and iterate through elements of data structures (vectors, sets, etc.), by "pointing" to them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/>
              <a:t> Syntax to Declare </a:t>
            </a:r>
            <a:r>
              <a:rPr lang="en-US" dirty="0" smtClean="0"/>
              <a:t>Iterator in </a:t>
            </a:r>
            <a:r>
              <a:rPr lang="en-US" dirty="0"/>
              <a:t>C</a:t>
            </a:r>
            <a:r>
              <a:rPr lang="en-US" dirty="0" smtClean="0"/>
              <a:t>++ for vector:</a:t>
            </a:r>
            <a:endParaRPr lang="en-GB" dirty="0"/>
          </a:p>
          <a:p>
            <a:pPr marL="0" indent="0" algn="ctr">
              <a:buNone/>
            </a:pPr>
            <a:r>
              <a:rPr lang="en-GB" dirty="0" smtClean="0">
                <a:solidFill>
                  <a:srgbClr val="FF0000"/>
                </a:solidFill>
              </a:rPr>
              <a:t>vector&lt;</a:t>
            </a:r>
            <a:r>
              <a:rPr lang="en-GB" dirty="0" err="1" smtClean="0">
                <a:solidFill>
                  <a:srgbClr val="FF0000"/>
                </a:solidFill>
              </a:rPr>
              <a:t>dataType</a:t>
            </a:r>
            <a:r>
              <a:rPr lang="en-GB" dirty="0" smtClean="0">
                <a:solidFill>
                  <a:srgbClr val="FF0000"/>
                </a:solidFill>
              </a:rPr>
              <a:t>&gt;::iterator </a:t>
            </a:r>
            <a:r>
              <a:rPr lang="en-GB" dirty="0" err="1" smtClean="0">
                <a:solidFill>
                  <a:srgbClr val="FF0000"/>
                </a:solidFill>
              </a:rPr>
              <a:t>iteratorName</a:t>
            </a:r>
            <a:r>
              <a:rPr lang="en-GB" dirty="0" smtClean="0">
                <a:solidFill>
                  <a:srgbClr val="FF0000"/>
                </a:solidFill>
              </a:rPr>
              <a:t>;</a:t>
            </a:r>
            <a:endParaRPr lang="en-GB" dirty="0">
              <a:solidFill>
                <a:srgbClr val="FF0000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Iterators: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/>
              <a:t>b</a:t>
            </a:r>
            <a:r>
              <a:rPr lang="en-US" sz="1800" dirty="0" smtClean="0"/>
              <a:t>egin()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/>
              <a:t>e</a:t>
            </a:r>
            <a:r>
              <a:rPr lang="en-US" sz="1800" dirty="0" smtClean="0"/>
              <a:t>nd()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 err="1"/>
              <a:t>r</a:t>
            </a:r>
            <a:r>
              <a:rPr lang="en-US" sz="1800" dirty="0" err="1" smtClean="0"/>
              <a:t>begin</a:t>
            </a:r>
            <a:r>
              <a:rPr lang="en-US" sz="1800" dirty="0" smtClean="0"/>
              <a:t>()</a:t>
            </a:r>
          </a:p>
          <a:p>
            <a:pPr lvl="3">
              <a:buFont typeface="Arial" pitchFamily="34" charset="0"/>
              <a:buChar char="•"/>
            </a:pPr>
            <a:r>
              <a:rPr lang="en-US" sz="1800" dirty="0"/>
              <a:t>r</a:t>
            </a:r>
            <a:r>
              <a:rPr lang="en-US" sz="1800" dirty="0" smtClean="0"/>
              <a:t>end()</a:t>
            </a:r>
            <a:endParaRPr lang="en-US" sz="1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45E00192-00E2-E229-0840-6EE9129FC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1524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Problem - 01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b="1" dirty="0"/>
              <a:t>Problem Statement</a:t>
            </a:r>
          </a:p>
          <a:p>
            <a:r>
              <a:rPr lang="en-US" sz="1800" dirty="0"/>
              <a:t>You are given a </a:t>
            </a:r>
            <a:r>
              <a:rPr lang="en-US" sz="1800" b="1" dirty="0"/>
              <a:t>sorted</a:t>
            </a:r>
            <a:r>
              <a:rPr lang="en-US" sz="1800" dirty="0"/>
              <a:t> array of integers and a number x. Your task is to find the total number of occurrences of x in the array in </a:t>
            </a:r>
            <a:r>
              <a:rPr lang="en-US" sz="1800" b="1" dirty="0"/>
              <a:t>O(log n)</a:t>
            </a:r>
            <a:r>
              <a:rPr lang="en-US" sz="1800" dirty="0"/>
              <a:t> time.</a:t>
            </a:r>
          </a:p>
          <a:p>
            <a:r>
              <a:rPr lang="en-US" sz="1800" b="1" dirty="0"/>
              <a:t>Input</a:t>
            </a:r>
          </a:p>
          <a:p>
            <a:r>
              <a:rPr lang="en-US" sz="1800" dirty="0"/>
              <a:t>The first line contains two integers, n and x, where n is the number of elements in the array (1 ≤ n ≤ 10^5), and x is </a:t>
            </a:r>
            <a:r>
              <a:rPr lang="en-US" sz="1800" dirty="0" smtClean="0"/>
              <a:t>the </a:t>
            </a:r>
            <a:r>
              <a:rPr lang="en-US" sz="1800" dirty="0"/>
              <a:t>integer whose occurrences need to be counted.</a:t>
            </a:r>
          </a:p>
          <a:p>
            <a:r>
              <a:rPr lang="en-US" sz="1800" dirty="0"/>
              <a:t>The second line contains n integers, which represent the sorted array </a:t>
            </a:r>
            <a:r>
              <a:rPr lang="en-US" sz="1800" dirty="0" err="1"/>
              <a:t>arr</a:t>
            </a:r>
            <a:r>
              <a:rPr lang="en-US" sz="1800" dirty="0"/>
              <a:t> (1 ≤ </a:t>
            </a:r>
            <a:r>
              <a:rPr lang="en-US" sz="1800" dirty="0" err="1"/>
              <a:t>arr</a:t>
            </a:r>
            <a:r>
              <a:rPr lang="en-US" sz="1800" dirty="0"/>
              <a:t>[i] ≤ 10^9).</a:t>
            </a:r>
          </a:p>
          <a:p>
            <a:r>
              <a:rPr lang="en-US" sz="1800" b="1" dirty="0"/>
              <a:t>Output</a:t>
            </a:r>
          </a:p>
          <a:p>
            <a:r>
              <a:rPr lang="en-US" sz="1800" dirty="0" smtClean="0"/>
              <a:t>Output a single integer, the total number of occurrences of x in the array.</a:t>
            </a:r>
            <a:endParaRPr lang="en-US" sz="1800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174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 Narrow" panose="020B0606020202030204" pitchFamily="34" charset="0"/>
              </a:rPr>
              <a:t>STL </a:t>
            </a:r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 List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Syntax </a:t>
            </a:r>
            <a:r>
              <a:rPr lang="en-US" dirty="0"/>
              <a:t>to Declare Vector in C</a:t>
            </a:r>
            <a:r>
              <a:rPr lang="en-US" dirty="0" smtClean="0"/>
              <a:t>++: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list&lt;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listName</a:t>
            </a:r>
            <a:r>
              <a:rPr lang="en-US" dirty="0">
                <a:solidFill>
                  <a:srgbClr val="FF0000"/>
                </a:solidFill>
              </a:rPr>
              <a:t>;</a:t>
            </a:r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 Functions:</a:t>
            </a:r>
          </a:p>
          <a:p>
            <a:pPr marL="0" indent="0" algn="just">
              <a:buNone/>
            </a:pPr>
            <a:endParaRPr lang="en-GB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4572" y="3341864"/>
            <a:ext cx="1647182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f</a:t>
            </a:r>
            <a:r>
              <a:rPr lang="en-US" dirty="0" smtClean="0"/>
              <a:t>ront()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b</a:t>
            </a:r>
            <a:r>
              <a:rPr lang="en-US" dirty="0" smtClean="0"/>
              <a:t>ack()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ush_front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ush_back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op_front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/>
              <a:t>p</a:t>
            </a:r>
            <a:r>
              <a:rPr lang="en-US" dirty="0" err="1" smtClean="0"/>
              <a:t>op_back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nsert()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/>
              <a:t>s</a:t>
            </a:r>
            <a:r>
              <a:rPr lang="en-US" dirty="0" smtClean="0"/>
              <a:t>ize()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3372" y="2873728"/>
            <a:ext cx="1677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Iterators: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end()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rbegin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rend()</a:t>
            </a:r>
          </a:p>
        </p:txBody>
      </p:sp>
    </p:spTree>
    <p:extLst>
      <p:ext uri="{BB962C8B-B14F-4D97-AF65-F5344CB8AC3E}">
        <p14:creationId xmlns:p14="http://schemas.microsoft.com/office/powerpoint/2010/main" val="15405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 Narrow" panose="020B0606020202030204" pitchFamily="34" charset="0"/>
              </a:rPr>
              <a:t>STL </a:t>
            </a:r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 Set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Syntax </a:t>
            </a:r>
            <a:r>
              <a:rPr lang="en-US" dirty="0"/>
              <a:t>to Declare Vector in C</a:t>
            </a:r>
            <a:r>
              <a:rPr lang="en-US" dirty="0" smtClean="0"/>
              <a:t>++: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set&lt;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setName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 Functions: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4572" y="3341864"/>
            <a:ext cx="191616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erase()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empty()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Clear()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Find()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Lower_bound</a:t>
            </a:r>
            <a:r>
              <a:rPr lang="en-US" dirty="0" smtClean="0"/>
              <a:t>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err="1" smtClean="0"/>
              <a:t>Upper_bound</a:t>
            </a:r>
            <a:r>
              <a:rPr lang="en-US" dirty="0" smtClean="0"/>
              <a:t>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3372" y="2873728"/>
            <a:ext cx="1677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Iterators: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end()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rbegin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rend()</a:t>
            </a:r>
          </a:p>
        </p:txBody>
      </p:sp>
    </p:spTree>
    <p:extLst>
      <p:ext uri="{BB962C8B-B14F-4D97-AF65-F5344CB8AC3E}">
        <p14:creationId xmlns:p14="http://schemas.microsoft.com/office/powerpoint/2010/main" val="630138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93727E-677D-AEB7-AA14-0485AF07C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 Narrow" panose="020B0606020202030204" pitchFamily="34" charset="0"/>
              </a:rPr>
              <a:t>STL </a:t>
            </a:r>
            <a:r>
              <a:rPr lang="en-GB" b="1" dirty="0" smtClean="0">
                <a:solidFill>
                  <a:srgbClr val="FF0000"/>
                </a:solidFill>
                <a:latin typeface="Arial Narrow" panose="020B0606020202030204" pitchFamily="34" charset="0"/>
              </a:rPr>
              <a:t>- Map</a:t>
            </a:r>
            <a:endParaRPr lang="en-GB" b="1" dirty="0">
              <a:solidFill>
                <a:srgbClr val="FF0000"/>
              </a:solidFill>
              <a:latin typeface="Arial Narrow" panose="020B0606020202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C3A9DA0-84BE-E0B3-2F99-E8EC646C8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Font typeface="Wingdings" pitchFamily="2" charset="2"/>
              <a:buChar char="q"/>
            </a:pPr>
            <a:r>
              <a:rPr lang="en-US" dirty="0" smtClean="0"/>
              <a:t> Syntax </a:t>
            </a:r>
            <a:r>
              <a:rPr lang="en-US" dirty="0"/>
              <a:t>to Declare Vector in C</a:t>
            </a:r>
            <a:r>
              <a:rPr lang="en-US" dirty="0" smtClean="0"/>
              <a:t>++:</a:t>
            </a:r>
          </a:p>
          <a:p>
            <a:pPr marL="0" indent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map&lt;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dataType</a:t>
            </a:r>
            <a:r>
              <a:rPr lang="en-US" dirty="0" smtClean="0">
                <a:solidFill>
                  <a:srgbClr val="FF0000"/>
                </a:solidFill>
              </a:rPr>
              <a:t>&gt; </a:t>
            </a:r>
            <a:r>
              <a:rPr lang="en-US" dirty="0" err="1" smtClean="0">
                <a:solidFill>
                  <a:srgbClr val="FF0000"/>
                </a:solidFill>
              </a:rPr>
              <a:t>mapName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  <a:endParaRPr lang="en-US" dirty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q"/>
            </a:pPr>
            <a:r>
              <a:rPr lang="en-GB" dirty="0" smtClean="0"/>
              <a:t> Functions: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xmlns="" id="{89DE87A0-4028-2F28-6625-FFC2689F9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/>
          <a:lstStyle/>
          <a:p>
            <a:r>
              <a:rPr lang="en-US" dirty="0" err="1"/>
              <a:t>Lec</a:t>
            </a:r>
            <a:r>
              <a:rPr lang="en-US" dirty="0"/>
              <a:t> Saifur </a:t>
            </a:r>
            <a:r>
              <a:rPr lang="en-US" dirty="0" err="1"/>
              <a:t>rahman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104572" y="3341864"/>
            <a:ext cx="12127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size()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Empty()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Erase()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Clear()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dirty="0" smtClean="0"/>
              <a:t>Insert()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03372" y="2873728"/>
            <a:ext cx="16770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itchFamily="2" charset="2"/>
              <a:buChar char="q"/>
            </a:pPr>
            <a:r>
              <a:rPr lang="en-US" dirty="0" smtClean="0"/>
              <a:t>Iterators: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smtClean="0"/>
              <a:t>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end()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 err="1"/>
              <a:t>rbegin</a:t>
            </a:r>
            <a:r>
              <a:rPr lang="en-US" dirty="0"/>
              <a:t>()</a:t>
            </a:r>
          </a:p>
          <a:p>
            <a:pPr marL="742950" lvl="1" indent="-285750">
              <a:buFont typeface="Arial" pitchFamily="34" charset="0"/>
              <a:buChar char="•"/>
            </a:pPr>
            <a:r>
              <a:rPr lang="en-US" dirty="0"/>
              <a:t>rend()</a:t>
            </a:r>
          </a:p>
        </p:txBody>
      </p:sp>
    </p:spTree>
    <p:extLst>
      <p:ext uri="{BB962C8B-B14F-4D97-AF65-F5344CB8AC3E}">
        <p14:creationId xmlns:p14="http://schemas.microsoft.com/office/powerpoint/2010/main" val="343067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373</TotalTime>
  <Words>541</Words>
  <Application>Microsoft Office PowerPoint</Application>
  <PresentationFormat>Custom</PresentationFormat>
  <Paragraphs>131</Paragraphs>
  <Slides>9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Retrospect</vt:lpstr>
      <vt:lpstr>STL</vt:lpstr>
      <vt:lpstr>&lt;algorithm&gt;</vt:lpstr>
      <vt:lpstr>STL in C++</vt:lpstr>
      <vt:lpstr>STL - Vector</vt:lpstr>
      <vt:lpstr>Iterator in C++ STL</vt:lpstr>
      <vt:lpstr>Problem - 01</vt:lpstr>
      <vt:lpstr>STL - List</vt:lpstr>
      <vt:lpstr>STL - Set</vt:lpstr>
      <vt:lpstr>STL - Map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 and Recursive Functions</dc:title>
  <dc:creator>Saifur Rahman</dc:creator>
  <cp:lastModifiedBy>Mr. Shekh Md. Saifur Rahman</cp:lastModifiedBy>
  <cp:revision>11</cp:revision>
  <dcterms:created xsi:type="dcterms:W3CDTF">2024-11-04T18:28:31Z</dcterms:created>
  <dcterms:modified xsi:type="dcterms:W3CDTF">2024-11-12T07:30:18Z</dcterms:modified>
</cp:coreProperties>
</file>