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72" r:id="rId5"/>
    <p:sldId id="259" r:id="rId6"/>
    <p:sldId id="279" r:id="rId7"/>
    <p:sldId id="260" r:id="rId8"/>
    <p:sldId id="273" r:id="rId9"/>
    <p:sldId id="274" r:id="rId10"/>
    <p:sldId id="275" r:id="rId11"/>
    <p:sldId id="261" r:id="rId12"/>
    <p:sldId id="276" r:id="rId13"/>
    <p:sldId id="277" r:id="rId14"/>
    <p:sldId id="278" r:id="rId15"/>
    <p:sldId id="262" r:id="rId16"/>
    <p:sldId id="263" r:id="rId17"/>
    <p:sldId id="280" r:id="rId18"/>
    <p:sldId id="264" r:id="rId19"/>
    <p:sldId id="265" r:id="rId20"/>
    <p:sldId id="269" r:id="rId21"/>
    <p:sldId id="266" r:id="rId22"/>
    <p:sldId id="267" r:id="rId23"/>
    <p:sldId id="268" r:id="rId24"/>
    <p:sldId id="270" r:id="rId25"/>
    <p:sldId id="271" r:id="rId26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25983-DF32-4A11-9499-C71423646081}" type="datetimeFigureOut">
              <a:rPr lang="en-GB" smtClean="0"/>
              <a:t>16/03/2025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A3FE40-D56F-4677-877E-50033D25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630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A3FE40-D56F-4677-877E-50033D258E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471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6675"/>
            <a:ext cx="9144000" cy="762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5306" y="2522010"/>
            <a:ext cx="1572242" cy="424932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7859" y="2183892"/>
            <a:ext cx="912113" cy="122910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13788" y="2183892"/>
            <a:ext cx="1628393" cy="1229105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15996" y="2183892"/>
            <a:ext cx="912113" cy="122910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201924" y="2183892"/>
            <a:ext cx="5816346" cy="122910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59763" y="2918460"/>
            <a:ext cx="3050286" cy="112242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44824" y="2918460"/>
            <a:ext cx="2725674" cy="1122426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33287" y="2918460"/>
            <a:ext cx="2626614" cy="112242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836675"/>
            <a:ext cx="9144000" cy="762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4658" y="72593"/>
            <a:ext cx="6634683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C0000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602" y="1289101"/>
            <a:ext cx="7807959" cy="3693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05505" y="6640585"/>
            <a:ext cx="3915409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F66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Dr.</a:t>
            </a:r>
            <a:r>
              <a:rPr spc="-30" dirty="0"/>
              <a:t> </a:t>
            </a:r>
            <a:r>
              <a:rPr dirty="0"/>
              <a:t>Md.</a:t>
            </a:r>
            <a:r>
              <a:rPr spc="-50" dirty="0"/>
              <a:t> </a:t>
            </a:r>
            <a:r>
              <a:rPr dirty="0"/>
              <a:t>Abul</a:t>
            </a:r>
            <a:r>
              <a:rPr spc="40" dirty="0"/>
              <a:t> </a:t>
            </a:r>
            <a:r>
              <a:rPr dirty="0"/>
              <a:t>Kashem</a:t>
            </a:r>
            <a:r>
              <a:rPr spc="-45" dirty="0"/>
              <a:t> </a:t>
            </a:r>
            <a:r>
              <a:rPr dirty="0"/>
              <a:t>Mia,</a:t>
            </a:r>
            <a:r>
              <a:rPr spc="-20" dirty="0"/>
              <a:t> </a:t>
            </a:r>
            <a:r>
              <a:rPr spc="-10" dirty="0"/>
              <a:t>Professor,</a:t>
            </a:r>
            <a:r>
              <a:rPr spc="-50" dirty="0"/>
              <a:t> </a:t>
            </a:r>
            <a:r>
              <a:rPr dirty="0"/>
              <a:t>CSE</a:t>
            </a:r>
            <a:r>
              <a:rPr spc="-15" dirty="0"/>
              <a:t> </a:t>
            </a:r>
            <a:r>
              <a:rPr dirty="0"/>
              <a:t>Dept,</a:t>
            </a:r>
            <a:r>
              <a:rPr spc="-15" dirty="0"/>
              <a:t> </a:t>
            </a:r>
            <a:r>
              <a:rPr spc="-20" dirty="0"/>
              <a:t>BUET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0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6932" y="2273368"/>
            <a:ext cx="7806055" cy="14135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45"/>
              </a:spcBef>
            </a:pPr>
            <a:r>
              <a:rPr sz="4400" b="1" dirty="0">
                <a:latin typeface="Times New Roman"/>
                <a:cs typeface="Times New Roman"/>
              </a:rPr>
              <a:t>Divide-</a:t>
            </a:r>
            <a:r>
              <a:rPr sz="4400" b="1" spc="-10" dirty="0">
                <a:latin typeface="Times New Roman"/>
                <a:cs typeface="Times New Roman"/>
              </a:rPr>
              <a:t>and-</a:t>
            </a:r>
            <a:r>
              <a:rPr sz="4400" b="1" dirty="0">
                <a:latin typeface="Times New Roman"/>
                <a:cs typeface="Times New Roman"/>
              </a:rPr>
              <a:t>Conquer</a:t>
            </a:r>
            <a:r>
              <a:rPr sz="4400" b="1" spc="-15" dirty="0">
                <a:latin typeface="Times New Roman"/>
                <a:cs typeface="Times New Roman"/>
              </a:rPr>
              <a:t> </a:t>
            </a:r>
            <a:r>
              <a:rPr sz="4400" b="1" spc="-10" dirty="0">
                <a:latin typeface="Times New Roman"/>
                <a:cs typeface="Times New Roman"/>
              </a:rPr>
              <a:t>Technique:</a:t>
            </a:r>
            <a:endParaRPr sz="4400" dirty="0">
              <a:latin typeface="Times New Roman"/>
              <a:cs typeface="Times New Roman"/>
            </a:endParaRPr>
          </a:p>
          <a:p>
            <a:pPr marL="139065" algn="ctr">
              <a:lnSpc>
                <a:spcPct val="100000"/>
              </a:lnSpc>
              <a:spcBef>
                <a:spcPts val="400"/>
              </a:spcBef>
            </a:pPr>
            <a:r>
              <a:rPr sz="4000" b="1" dirty="0">
                <a:solidFill>
                  <a:srgbClr val="002599"/>
                </a:solidFill>
                <a:latin typeface="Times New Roman"/>
                <a:cs typeface="Times New Roman"/>
              </a:rPr>
              <a:t>Maximum</a:t>
            </a:r>
            <a:r>
              <a:rPr sz="4000" b="1" spc="-155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4000" b="1" dirty="0">
                <a:solidFill>
                  <a:srgbClr val="002599"/>
                </a:solidFill>
                <a:latin typeface="Times New Roman"/>
                <a:cs typeface="Times New Roman"/>
              </a:rPr>
              <a:t>Subarray</a:t>
            </a:r>
            <a:r>
              <a:rPr sz="4000" b="1" spc="-165" dirty="0">
                <a:solidFill>
                  <a:srgbClr val="002599"/>
                </a:solidFill>
                <a:latin typeface="Times New Roman"/>
                <a:cs typeface="Times New Roman"/>
              </a:rPr>
              <a:t> </a:t>
            </a:r>
            <a:r>
              <a:rPr sz="4000" b="1" spc="-10" dirty="0">
                <a:solidFill>
                  <a:srgbClr val="002599"/>
                </a:solidFill>
                <a:latin typeface="Times New Roman"/>
                <a:cs typeface="Times New Roman"/>
              </a:rPr>
              <a:t>problem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0D8AD73-A717-A7BE-D0C7-19C62E213640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C3C8B21-B51F-3222-4310-ECE6C52B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508D6CC8-363A-33D4-249F-445EB114C9B9}"/>
              </a:ext>
            </a:extLst>
          </p:cNvPr>
          <p:cNvGraphicFramePr>
            <a:graphicFrameLocks noGrp="1"/>
          </p:cNvGraphicFramePr>
          <p:nvPr/>
        </p:nvGraphicFramePr>
        <p:xfrm>
          <a:off x="2812542" y="365379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66C81B3F-3ECA-2B5A-0BF0-A7038E8E63B6}"/>
              </a:ext>
            </a:extLst>
          </p:cNvPr>
          <p:cNvSpPr txBox="1"/>
          <p:nvPr/>
        </p:nvSpPr>
        <p:spPr>
          <a:xfrm>
            <a:off x="1180896" y="478028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Target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031BA0A-4250-8220-4EA3-99BABB89B0C7}"/>
              </a:ext>
            </a:extLst>
          </p:cNvPr>
          <p:cNvSpPr txBox="1"/>
          <p:nvPr/>
        </p:nvSpPr>
        <p:spPr>
          <a:xfrm>
            <a:off x="723696" y="136042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0DFE294D-B7D5-E258-1D83-65BF46A84BE8}"/>
              </a:ext>
            </a:extLst>
          </p:cNvPr>
          <p:cNvGraphicFramePr>
            <a:graphicFrameLocks noGrp="1"/>
          </p:cNvGraphicFramePr>
          <p:nvPr/>
        </p:nvGraphicFramePr>
        <p:xfrm>
          <a:off x="2795016" y="1165478"/>
          <a:ext cx="1858010" cy="373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302EA535-3837-CF39-33B3-8889DA9544E6}"/>
              </a:ext>
            </a:extLst>
          </p:cNvPr>
          <p:cNvGraphicFramePr>
            <a:graphicFrameLocks noGrp="1"/>
          </p:cNvGraphicFramePr>
          <p:nvPr/>
        </p:nvGraphicFramePr>
        <p:xfrm>
          <a:off x="2771520" y="5016500"/>
          <a:ext cx="1813557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76C2D7E5-20DF-1E52-1EB1-0136D2E8C9A2}"/>
              </a:ext>
            </a:extLst>
          </p:cNvPr>
          <p:cNvGraphicFramePr>
            <a:graphicFrameLocks noGrp="1"/>
          </p:cNvGraphicFramePr>
          <p:nvPr/>
        </p:nvGraphicFramePr>
        <p:xfrm>
          <a:off x="2824226" y="6179985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E9038DAB-A8E2-C91C-A6F2-C229C4EDB122}"/>
              </a:ext>
            </a:extLst>
          </p:cNvPr>
          <p:cNvSpPr txBox="1"/>
          <p:nvPr/>
        </p:nvSpPr>
        <p:spPr>
          <a:xfrm>
            <a:off x="5196585" y="12783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35F6F901-DC83-05B1-9671-02CF74F1B1EA}"/>
              </a:ext>
            </a:extLst>
          </p:cNvPr>
          <p:cNvSpPr txBox="1"/>
          <p:nvPr/>
        </p:nvSpPr>
        <p:spPr>
          <a:xfrm>
            <a:off x="5149722" y="181178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8F18450-2F9F-CB6D-EDE2-156DEE306883}"/>
              </a:ext>
            </a:extLst>
          </p:cNvPr>
          <p:cNvSpPr txBox="1"/>
          <p:nvPr/>
        </p:nvSpPr>
        <p:spPr>
          <a:xfrm>
            <a:off x="5196585" y="234487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D5BAE19-ABA9-EF75-5054-319F91144A42}"/>
              </a:ext>
            </a:extLst>
          </p:cNvPr>
          <p:cNvSpPr txBox="1"/>
          <p:nvPr/>
        </p:nvSpPr>
        <p:spPr>
          <a:xfrm>
            <a:off x="5155438" y="2878963"/>
            <a:ext cx="2120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C2F3D807-18F7-B7EE-33F7-811E5A0B4705}"/>
              </a:ext>
            </a:extLst>
          </p:cNvPr>
          <p:cNvSpPr txBox="1"/>
          <p:nvPr/>
        </p:nvSpPr>
        <p:spPr>
          <a:xfrm>
            <a:off x="5185028" y="394601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82E5C4D-F160-3661-7BC0-F060E8A41E49}"/>
              </a:ext>
            </a:extLst>
          </p:cNvPr>
          <p:cNvSpPr txBox="1"/>
          <p:nvPr/>
        </p:nvSpPr>
        <p:spPr>
          <a:xfrm>
            <a:off x="5240782" y="44794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2EFBCC9-59B8-F11A-44ED-30C62CAF7D14}"/>
              </a:ext>
            </a:extLst>
          </p:cNvPr>
          <p:cNvSpPr txBox="1"/>
          <p:nvPr/>
        </p:nvSpPr>
        <p:spPr>
          <a:xfrm>
            <a:off x="5155819" y="5130165"/>
            <a:ext cx="17081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608BF80-6980-205D-8633-9CF4346192E9}"/>
              </a:ext>
            </a:extLst>
          </p:cNvPr>
          <p:cNvSpPr txBox="1"/>
          <p:nvPr/>
        </p:nvSpPr>
        <p:spPr>
          <a:xfrm>
            <a:off x="1180896" y="4479417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Max!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209DBBCB-D3DA-2CAE-0272-50C68D7E703B}"/>
              </a:ext>
            </a:extLst>
          </p:cNvPr>
          <p:cNvGrpSpPr/>
          <p:nvPr/>
        </p:nvGrpSpPr>
        <p:grpSpPr>
          <a:xfrm>
            <a:off x="1871433" y="4572582"/>
            <a:ext cx="1675764" cy="180340"/>
            <a:chOff x="1871433" y="4572582"/>
            <a:chExt cx="1675764" cy="180340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B04D3AE7-4B32-5842-36EF-751AD593FB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433" y="4572582"/>
              <a:ext cx="1675450" cy="180190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2949B373-6CCB-ACB0-04E2-10F2C2548494}"/>
                </a:ext>
              </a:extLst>
            </p:cNvPr>
            <p:cNvSpPr/>
            <p:nvPr/>
          </p:nvSpPr>
          <p:spPr>
            <a:xfrm>
              <a:off x="1904999" y="4586350"/>
              <a:ext cx="1617980" cy="118110"/>
            </a:xfrm>
            <a:custGeom>
              <a:avLst/>
              <a:gdLst/>
              <a:ahLst/>
              <a:cxnLst/>
              <a:rect l="l" t="t" r="r" b="b"/>
              <a:pathLst>
                <a:path w="1617979" h="118110">
                  <a:moveTo>
                    <a:pt x="1567506" y="58928"/>
                  </a:moveTo>
                  <a:lnTo>
                    <a:pt x="1510029" y="92456"/>
                  </a:lnTo>
                  <a:lnTo>
                    <a:pt x="1503934" y="95885"/>
                  </a:lnTo>
                  <a:lnTo>
                    <a:pt x="1501902" y="103759"/>
                  </a:lnTo>
                  <a:lnTo>
                    <a:pt x="1505458" y="109728"/>
                  </a:lnTo>
                  <a:lnTo>
                    <a:pt x="1509014" y="115824"/>
                  </a:lnTo>
                  <a:lnTo>
                    <a:pt x="1516761" y="117856"/>
                  </a:lnTo>
                  <a:lnTo>
                    <a:pt x="1596065" y="71628"/>
                  </a:lnTo>
                  <a:lnTo>
                    <a:pt x="1592579" y="71628"/>
                  </a:lnTo>
                  <a:lnTo>
                    <a:pt x="1592579" y="69850"/>
                  </a:lnTo>
                  <a:lnTo>
                    <a:pt x="1586229" y="69850"/>
                  </a:lnTo>
                  <a:lnTo>
                    <a:pt x="1567506" y="58928"/>
                  </a:lnTo>
                  <a:close/>
                </a:path>
                <a:path w="1617979" h="118110">
                  <a:moveTo>
                    <a:pt x="1545735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545735" y="71628"/>
                  </a:lnTo>
                  <a:lnTo>
                    <a:pt x="1567506" y="58928"/>
                  </a:lnTo>
                  <a:lnTo>
                    <a:pt x="1545735" y="46228"/>
                  </a:lnTo>
                  <a:close/>
                </a:path>
                <a:path w="1617979" h="118110">
                  <a:moveTo>
                    <a:pt x="1596064" y="46228"/>
                  </a:moveTo>
                  <a:lnTo>
                    <a:pt x="1592579" y="46228"/>
                  </a:lnTo>
                  <a:lnTo>
                    <a:pt x="1592579" y="71628"/>
                  </a:lnTo>
                  <a:lnTo>
                    <a:pt x="1596065" y="71628"/>
                  </a:lnTo>
                  <a:lnTo>
                    <a:pt x="1617852" y="58928"/>
                  </a:lnTo>
                  <a:lnTo>
                    <a:pt x="1596064" y="46228"/>
                  </a:lnTo>
                  <a:close/>
                </a:path>
                <a:path w="1617979" h="118110">
                  <a:moveTo>
                    <a:pt x="1586229" y="48006"/>
                  </a:moveTo>
                  <a:lnTo>
                    <a:pt x="1567506" y="58928"/>
                  </a:lnTo>
                  <a:lnTo>
                    <a:pt x="1586229" y="69850"/>
                  </a:lnTo>
                  <a:lnTo>
                    <a:pt x="1586229" y="48006"/>
                  </a:lnTo>
                  <a:close/>
                </a:path>
                <a:path w="1617979" h="118110">
                  <a:moveTo>
                    <a:pt x="1592579" y="48006"/>
                  </a:moveTo>
                  <a:lnTo>
                    <a:pt x="1586229" y="48006"/>
                  </a:lnTo>
                  <a:lnTo>
                    <a:pt x="1586229" y="69850"/>
                  </a:lnTo>
                  <a:lnTo>
                    <a:pt x="1592579" y="69850"/>
                  </a:lnTo>
                  <a:lnTo>
                    <a:pt x="1592579" y="48006"/>
                  </a:lnTo>
                  <a:close/>
                </a:path>
                <a:path w="1617979" h="118110">
                  <a:moveTo>
                    <a:pt x="1516761" y="0"/>
                  </a:moveTo>
                  <a:lnTo>
                    <a:pt x="1509014" y="2031"/>
                  </a:lnTo>
                  <a:lnTo>
                    <a:pt x="1505458" y="8128"/>
                  </a:lnTo>
                  <a:lnTo>
                    <a:pt x="1501902" y="14097"/>
                  </a:lnTo>
                  <a:lnTo>
                    <a:pt x="1503934" y="21843"/>
                  </a:lnTo>
                  <a:lnTo>
                    <a:pt x="1567506" y="58928"/>
                  </a:lnTo>
                  <a:lnTo>
                    <a:pt x="1586229" y="48006"/>
                  </a:lnTo>
                  <a:lnTo>
                    <a:pt x="1592579" y="48006"/>
                  </a:lnTo>
                  <a:lnTo>
                    <a:pt x="1592579" y="46228"/>
                  </a:lnTo>
                  <a:lnTo>
                    <a:pt x="1596064" y="46228"/>
                  </a:lnTo>
                  <a:lnTo>
                    <a:pt x="15167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B5A698F0-4821-5022-00C7-D1DD00E1FC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5782" y="578053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is a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maximum subarray?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21847AD4-CBD0-EE23-9F15-F6291CF10617}"/>
              </a:ext>
            </a:extLst>
          </p:cNvPr>
          <p:cNvGrpSpPr/>
          <p:nvPr/>
        </p:nvGrpSpPr>
        <p:grpSpPr>
          <a:xfrm>
            <a:off x="5854716" y="1559052"/>
            <a:ext cx="998219" cy="787400"/>
            <a:chOff x="5854716" y="1559052"/>
            <a:chExt cx="998219" cy="78740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1928614D-C635-A670-5680-BAE1EE60077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716" y="1777450"/>
              <a:ext cx="583932" cy="272998"/>
            </a:xfrm>
            <a:prstGeom prst="rect">
              <a:avLst/>
            </a:prstGeom>
          </p:spPr>
        </p:pic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66EA336E-B3DE-6D29-2251-4685983F5FE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203" y="1559052"/>
              <a:ext cx="648461" cy="787146"/>
            </a:xfrm>
            <a:prstGeom prst="rect">
              <a:avLst/>
            </a:prstGeom>
          </p:spPr>
        </p:pic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CF253DD5-7139-CDD8-0DAB-D564215682B0}"/>
              </a:ext>
            </a:extLst>
          </p:cNvPr>
          <p:cNvSpPr txBox="1"/>
          <p:nvPr/>
        </p:nvSpPr>
        <p:spPr>
          <a:xfrm>
            <a:off x="5840348" y="1649679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Ans: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subarray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sum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3AA4732-0230-E08E-4715-ED67D49931C0}"/>
              </a:ext>
            </a:extLst>
          </p:cNvPr>
          <p:cNvSpPr txBox="1"/>
          <p:nvPr/>
        </p:nvSpPr>
        <p:spPr>
          <a:xfrm>
            <a:off x="5875782" y="3615944"/>
            <a:ext cx="258127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What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brute- </a:t>
            </a:r>
            <a:r>
              <a:rPr sz="2800" dirty="0">
                <a:latin typeface="Times New Roman"/>
                <a:cs typeface="Times New Roman"/>
              </a:rPr>
              <a:t>force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time?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86497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1815973"/>
            <a:ext cx="25603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254885"/>
            <a:ext cx="256031" cy="2636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693797"/>
            <a:ext cx="256031" cy="2636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133089"/>
            <a:ext cx="256031" cy="2636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572002"/>
            <a:ext cx="256031" cy="2636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4149" y="1159712"/>
            <a:ext cx="6654165" cy="2699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contiguous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subarrays</a:t>
            </a:r>
            <a:endParaRPr sz="26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A[1..1],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A[1..2],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A[1..3],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A[2..2],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A[2..3],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80"/>
              </a:spcBef>
            </a:pP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6515" algn="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imes New Roman"/>
                <a:cs typeface="Times New Roman"/>
              </a:rPr>
              <a:t>A[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1786493-A58B-D414-01F3-2B4EC5283C46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40FFB-3867-256A-A5FD-9FDB3226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EFF1057-43BB-7DF5-25A8-D15C52E9FCEE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0946D3DC-1034-6CF9-9593-F2B2F45DD95F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496435A-9E8C-9D9A-26DB-2688C4DE572B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611AA2B4-2EC1-5161-C978-5306158C4D11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FE3BF206-4001-2B31-6F20-D162837DF7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A20108A-2901-EF44-6FD9-11F9C47B9A4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1815973"/>
            <a:ext cx="256031" cy="263651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00E3127E-AB07-F5B5-A434-F4370E9FFB2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254885"/>
            <a:ext cx="256031" cy="263651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1076A430-221D-BBD1-7743-E0F46C726C6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693797"/>
            <a:ext cx="256031" cy="263651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3A9EEACF-839B-455B-34DB-52C88D497E2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133089"/>
            <a:ext cx="256031" cy="263651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1A82C389-A79C-E42D-F7F0-AA9D64AE08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572002"/>
            <a:ext cx="256031" cy="263652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F6243920-6380-6868-9475-61990CAE8FC3}"/>
              </a:ext>
            </a:extLst>
          </p:cNvPr>
          <p:cNvSpPr txBox="1"/>
          <p:nvPr/>
        </p:nvSpPr>
        <p:spPr>
          <a:xfrm>
            <a:off x="384149" y="1159712"/>
            <a:ext cx="6654165" cy="2699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contiguous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subarrays</a:t>
            </a:r>
            <a:endParaRPr sz="26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A[1..1],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A[1..2],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A[1..3],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A[2..2],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A[2..3],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80"/>
              </a:spcBef>
            </a:pP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6515" algn="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imes New Roman"/>
                <a:cs typeface="Times New Roman"/>
              </a:rPr>
              <a:t>A[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35522A8-7218-B28C-A287-5C070EF19570}"/>
              </a:ext>
            </a:extLst>
          </p:cNvPr>
          <p:cNvSpPr txBox="1"/>
          <p:nvPr/>
        </p:nvSpPr>
        <p:spPr>
          <a:xfrm>
            <a:off x="384149" y="4387088"/>
            <a:ext cx="37382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How</a:t>
            </a:r>
            <a:r>
              <a:rPr sz="2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many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them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total?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C890EF61-DA2A-8985-125E-32D430466056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33545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BD92-FA38-3C67-4E39-B1E10B319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9E67CC49-7219-7CAE-37B4-96EA2B7CE025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CA2B408F-71EB-10F6-E1D8-CEC19A7B688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B67227A1-8BC7-F5F5-87CD-4D707BC5714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4A52AE2-FAC4-E3F3-FD55-835776CB47F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376D15E-8EA1-F535-B586-965661D8A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2BCCAEBA-6B45-0AAA-8BC8-F58CE8B1FD4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1815973"/>
            <a:ext cx="256031" cy="263651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759C83CB-8A65-EA88-4054-AE308346274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254885"/>
            <a:ext cx="256031" cy="263651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9B1225E1-C7EF-F5DE-BE95-F009723C80E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693797"/>
            <a:ext cx="256031" cy="263651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CA170224-A713-DFE8-28BB-758B8B923A51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133089"/>
            <a:ext cx="256031" cy="263651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3E9A1AB3-57E2-4E8D-DDED-D02CAF76B8E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572002"/>
            <a:ext cx="256031" cy="263652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4A26A0BE-D5C5-6BC5-453A-71935A9E5BE9}"/>
              </a:ext>
            </a:extLst>
          </p:cNvPr>
          <p:cNvSpPr txBox="1"/>
          <p:nvPr/>
        </p:nvSpPr>
        <p:spPr>
          <a:xfrm>
            <a:off x="384149" y="1159712"/>
            <a:ext cx="6654165" cy="2699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contiguous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subarrays</a:t>
            </a:r>
            <a:endParaRPr sz="26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A[1..1],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A[1..2],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A[1..3],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A[2..2],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A[2..3],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80"/>
              </a:spcBef>
            </a:pP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6515" algn="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imes New Roman"/>
                <a:cs typeface="Times New Roman"/>
              </a:rPr>
              <a:t>A[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1E4A9EC-A2E1-C888-528C-5AA5DB88C8D8}"/>
              </a:ext>
            </a:extLst>
          </p:cNvPr>
          <p:cNvSpPr txBox="1"/>
          <p:nvPr/>
        </p:nvSpPr>
        <p:spPr>
          <a:xfrm>
            <a:off x="384149" y="4387088"/>
            <a:ext cx="37382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How</a:t>
            </a:r>
            <a:r>
              <a:rPr sz="2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many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them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total?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DD517BA5-09D6-305E-1F34-46E70CE34BCD}"/>
              </a:ext>
            </a:extLst>
          </p:cNvPr>
          <p:cNvGrpSpPr/>
          <p:nvPr/>
        </p:nvGrpSpPr>
        <p:grpSpPr>
          <a:xfrm>
            <a:off x="5213117" y="4147771"/>
            <a:ext cx="2620010" cy="1016635"/>
            <a:chOff x="5213117" y="4147771"/>
            <a:chExt cx="2620010" cy="1016635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13A3B17-DA80-DBAD-5B1D-0665E8130FF4}"/>
                </a:ext>
              </a:extLst>
            </p:cNvPr>
            <p:cNvSpPr/>
            <p:nvPr/>
          </p:nvSpPr>
          <p:spPr>
            <a:xfrm>
              <a:off x="5217879" y="4152534"/>
              <a:ext cx="2610485" cy="1007110"/>
            </a:xfrm>
            <a:custGeom>
              <a:avLst/>
              <a:gdLst/>
              <a:ahLst/>
              <a:cxnLst/>
              <a:rect l="l" t="t" r="r" b="b"/>
              <a:pathLst>
                <a:path w="2610484" h="1007110">
                  <a:moveTo>
                    <a:pt x="237532" y="331327"/>
                  </a:moveTo>
                  <a:lnTo>
                    <a:pt x="238758" y="268816"/>
                  </a:lnTo>
                  <a:lnTo>
                    <a:pt x="272669" y="211141"/>
                  </a:lnTo>
                  <a:lnTo>
                    <a:pt x="300532" y="185046"/>
                  </a:lnTo>
                  <a:lnTo>
                    <a:pt x="334947" y="161275"/>
                  </a:lnTo>
                  <a:lnTo>
                    <a:pt x="375374" y="140200"/>
                  </a:lnTo>
                  <a:lnTo>
                    <a:pt x="421272" y="122191"/>
                  </a:lnTo>
                  <a:lnTo>
                    <a:pt x="472103" y="107621"/>
                  </a:lnTo>
                  <a:lnTo>
                    <a:pt x="527326" y="96860"/>
                  </a:lnTo>
                  <a:lnTo>
                    <a:pt x="586401" y="90281"/>
                  </a:lnTo>
                  <a:lnTo>
                    <a:pt x="640707" y="88331"/>
                  </a:lnTo>
                  <a:lnTo>
                    <a:pt x="694654" y="90190"/>
                  </a:lnTo>
                  <a:lnTo>
                    <a:pt x="747546" y="95768"/>
                  </a:lnTo>
                  <a:lnTo>
                    <a:pt x="798688" y="104973"/>
                  </a:lnTo>
                  <a:lnTo>
                    <a:pt x="847386" y="117713"/>
                  </a:lnTo>
                  <a:lnTo>
                    <a:pt x="879081" y="92125"/>
                  </a:lnTo>
                  <a:lnTo>
                    <a:pt x="917808" y="70526"/>
                  </a:lnTo>
                  <a:lnTo>
                    <a:pt x="962335" y="53113"/>
                  </a:lnTo>
                  <a:lnTo>
                    <a:pt x="1011434" y="40083"/>
                  </a:lnTo>
                  <a:lnTo>
                    <a:pt x="1063876" y="31636"/>
                  </a:lnTo>
                  <a:lnTo>
                    <a:pt x="1118432" y="27967"/>
                  </a:lnTo>
                  <a:lnTo>
                    <a:pt x="1173872" y="29274"/>
                  </a:lnTo>
                  <a:lnTo>
                    <a:pt x="1228967" y="35756"/>
                  </a:lnTo>
                  <a:lnTo>
                    <a:pt x="1282488" y="47609"/>
                  </a:lnTo>
                  <a:lnTo>
                    <a:pt x="1321890" y="60659"/>
                  </a:lnTo>
                  <a:lnTo>
                    <a:pt x="1357291" y="76565"/>
                  </a:lnTo>
                  <a:lnTo>
                    <a:pt x="1385766" y="52842"/>
                  </a:lnTo>
                  <a:lnTo>
                    <a:pt x="1421569" y="33177"/>
                  </a:lnTo>
                  <a:lnTo>
                    <a:pt x="1463277" y="17819"/>
                  </a:lnTo>
                  <a:lnTo>
                    <a:pt x="1509469" y="7017"/>
                  </a:lnTo>
                  <a:lnTo>
                    <a:pt x="1558720" y="1019"/>
                  </a:lnTo>
                  <a:lnTo>
                    <a:pt x="1609608" y="74"/>
                  </a:lnTo>
                  <a:lnTo>
                    <a:pt x="1660711" y="4430"/>
                  </a:lnTo>
                  <a:lnTo>
                    <a:pt x="1710605" y="14335"/>
                  </a:lnTo>
                  <a:lnTo>
                    <a:pt x="1760897" y="31576"/>
                  </a:lnTo>
                  <a:lnTo>
                    <a:pt x="1802426" y="54340"/>
                  </a:lnTo>
                  <a:lnTo>
                    <a:pt x="1840091" y="34861"/>
                  </a:lnTo>
                  <a:lnTo>
                    <a:pt x="1882543" y="19637"/>
                  </a:lnTo>
                  <a:lnTo>
                    <a:pt x="1928612" y="8719"/>
                  </a:lnTo>
                  <a:lnTo>
                    <a:pt x="1977130" y="2156"/>
                  </a:lnTo>
                  <a:lnTo>
                    <a:pt x="2026929" y="0"/>
                  </a:lnTo>
                  <a:lnTo>
                    <a:pt x="2076840" y="2299"/>
                  </a:lnTo>
                  <a:lnTo>
                    <a:pt x="2125694" y="9104"/>
                  </a:lnTo>
                  <a:lnTo>
                    <a:pt x="2172322" y="20465"/>
                  </a:lnTo>
                  <a:lnTo>
                    <a:pt x="2215557" y="36433"/>
                  </a:lnTo>
                  <a:lnTo>
                    <a:pt x="2251232" y="55307"/>
                  </a:lnTo>
                  <a:lnTo>
                    <a:pt x="2301246" y="100816"/>
                  </a:lnTo>
                  <a:lnTo>
                    <a:pt x="2314490" y="126476"/>
                  </a:lnTo>
                  <a:lnTo>
                    <a:pt x="2375340" y="138749"/>
                  </a:lnTo>
                  <a:lnTo>
                    <a:pt x="2428695" y="156623"/>
                  </a:lnTo>
                  <a:lnTo>
                    <a:pt x="2473644" y="179260"/>
                  </a:lnTo>
                  <a:lnTo>
                    <a:pt x="2509276" y="205820"/>
                  </a:lnTo>
                  <a:lnTo>
                    <a:pt x="2534681" y="235463"/>
                  </a:lnTo>
                  <a:lnTo>
                    <a:pt x="2551165" y="300644"/>
                  </a:lnTo>
                  <a:lnTo>
                    <a:pt x="2540423" y="334502"/>
                  </a:lnTo>
                  <a:lnTo>
                    <a:pt x="2537353" y="340118"/>
                  </a:lnTo>
                  <a:lnTo>
                    <a:pt x="2533866" y="345710"/>
                  </a:lnTo>
                  <a:lnTo>
                    <a:pt x="2529975" y="351254"/>
                  </a:lnTo>
                  <a:lnTo>
                    <a:pt x="2525691" y="356727"/>
                  </a:lnTo>
                  <a:lnTo>
                    <a:pt x="2561843" y="386079"/>
                  </a:lnTo>
                  <a:lnTo>
                    <a:pt x="2587878" y="417257"/>
                  </a:lnTo>
                  <a:lnTo>
                    <a:pt x="2603951" y="449640"/>
                  </a:lnTo>
                  <a:lnTo>
                    <a:pt x="2610216" y="482608"/>
                  </a:lnTo>
                  <a:lnTo>
                    <a:pt x="2606828" y="515541"/>
                  </a:lnTo>
                  <a:lnTo>
                    <a:pt x="2571712" y="578821"/>
                  </a:lnTo>
                  <a:lnTo>
                    <a:pt x="2540293" y="607927"/>
                  </a:lnTo>
                  <a:lnTo>
                    <a:pt x="2499840" y="634517"/>
                  </a:lnTo>
                  <a:lnTo>
                    <a:pt x="2450507" y="657971"/>
                  </a:lnTo>
                  <a:lnTo>
                    <a:pt x="2406908" y="673313"/>
                  </a:lnTo>
                  <a:lnTo>
                    <a:pt x="2360130" y="685546"/>
                  </a:lnTo>
                  <a:lnTo>
                    <a:pt x="2310757" y="694565"/>
                  </a:lnTo>
                  <a:lnTo>
                    <a:pt x="2259372" y="700262"/>
                  </a:lnTo>
                  <a:lnTo>
                    <a:pt x="2253249" y="733183"/>
                  </a:lnTo>
                  <a:lnTo>
                    <a:pt x="2210298" y="792563"/>
                  </a:lnTo>
                  <a:lnTo>
                    <a:pt x="2175461" y="817995"/>
                  </a:lnTo>
                  <a:lnTo>
                    <a:pt x="2133042" y="839902"/>
                  </a:lnTo>
                  <a:lnTo>
                    <a:pt x="2084037" y="857771"/>
                  </a:lnTo>
                  <a:lnTo>
                    <a:pt x="2029440" y="871086"/>
                  </a:lnTo>
                  <a:lnTo>
                    <a:pt x="1970248" y="879333"/>
                  </a:lnTo>
                  <a:lnTo>
                    <a:pt x="1907455" y="881999"/>
                  </a:lnTo>
                  <a:lnTo>
                    <a:pt x="1859534" y="880065"/>
                  </a:lnTo>
                  <a:lnTo>
                    <a:pt x="1812792" y="874713"/>
                  </a:lnTo>
                  <a:lnTo>
                    <a:pt x="1767884" y="866051"/>
                  </a:lnTo>
                  <a:lnTo>
                    <a:pt x="1725464" y="854186"/>
                  </a:lnTo>
                  <a:lnTo>
                    <a:pt x="1705866" y="881513"/>
                  </a:lnTo>
                  <a:lnTo>
                    <a:pt x="1648819" y="929309"/>
                  </a:lnTo>
                  <a:lnTo>
                    <a:pt x="1612580" y="949436"/>
                  </a:lnTo>
                  <a:lnTo>
                    <a:pt x="1572003" y="966823"/>
                  </a:lnTo>
                  <a:lnTo>
                    <a:pt x="1527693" y="981297"/>
                  </a:lnTo>
                  <a:lnTo>
                    <a:pt x="1480256" y="992690"/>
                  </a:lnTo>
                  <a:lnTo>
                    <a:pt x="1430297" y="1000829"/>
                  </a:lnTo>
                  <a:lnTo>
                    <a:pt x="1378420" y="1005545"/>
                  </a:lnTo>
                  <a:lnTo>
                    <a:pt x="1325232" y="1006666"/>
                  </a:lnTo>
                  <a:lnTo>
                    <a:pt x="1271335" y="1004022"/>
                  </a:lnTo>
                  <a:lnTo>
                    <a:pt x="1217337" y="997442"/>
                  </a:lnTo>
                  <a:lnTo>
                    <a:pt x="1164792" y="986939"/>
                  </a:lnTo>
                  <a:lnTo>
                    <a:pt x="1115802" y="972821"/>
                  </a:lnTo>
                  <a:lnTo>
                    <a:pt x="1071024" y="955343"/>
                  </a:lnTo>
                  <a:lnTo>
                    <a:pt x="1031116" y="934763"/>
                  </a:lnTo>
                  <a:lnTo>
                    <a:pt x="996738" y="911336"/>
                  </a:lnTo>
                  <a:lnTo>
                    <a:pt x="948543" y="924670"/>
                  </a:lnTo>
                  <a:lnTo>
                    <a:pt x="898822" y="934778"/>
                  </a:lnTo>
                  <a:lnTo>
                    <a:pt x="848052" y="941723"/>
                  </a:lnTo>
                  <a:lnTo>
                    <a:pt x="796714" y="945568"/>
                  </a:lnTo>
                  <a:lnTo>
                    <a:pt x="745285" y="946376"/>
                  </a:lnTo>
                  <a:lnTo>
                    <a:pt x="694246" y="944210"/>
                  </a:lnTo>
                  <a:lnTo>
                    <a:pt x="644075" y="939133"/>
                  </a:lnTo>
                  <a:lnTo>
                    <a:pt x="595250" y="931209"/>
                  </a:lnTo>
                  <a:lnTo>
                    <a:pt x="548252" y="920500"/>
                  </a:lnTo>
                  <a:lnTo>
                    <a:pt x="503559" y="907069"/>
                  </a:lnTo>
                  <a:lnTo>
                    <a:pt x="461651" y="890980"/>
                  </a:lnTo>
                  <a:lnTo>
                    <a:pt x="423005" y="872294"/>
                  </a:lnTo>
                  <a:lnTo>
                    <a:pt x="388102" y="851077"/>
                  </a:lnTo>
                  <a:lnTo>
                    <a:pt x="357420" y="827389"/>
                  </a:lnTo>
                  <a:lnTo>
                    <a:pt x="355769" y="825865"/>
                  </a:lnTo>
                  <a:lnTo>
                    <a:pt x="354118" y="824468"/>
                  </a:lnTo>
                  <a:lnTo>
                    <a:pt x="352467" y="822944"/>
                  </a:lnTo>
                  <a:lnTo>
                    <a:pt x="291760" y="823018"/>
                  </a:lnTo>
                  <a:lnTo>
                    <a:pt x="234467" y="816103"/>
                  </a:lnTo>
                  <a:lnTo>
                    <a:pt x="182340" y="802924"/>
                  </a:lnTo>
                  <a:lnTo>
                    <a:pt x="137128" y="784203"/>
                  </a:lnTo>
                  <a:lnTo>
                    <a:pt x="100583" y="760666"/>
                  </a:lnTo>
                  <a:lnTo>
                    <a:pt x="60494" y="702040"/>
                  </a:lnTo>
                  <a:lnTo>
                    <a:pt x="60057" y="671993"/>
                  </a:lnTo>
                  <a:lnTo>
                    <a:pt x="71860" y="642922"/>
                  </a:lnTo>
                  <a:lnTo>
                    <a:pt x="95284" y="615851"/>
                  </a:lnTo>
                  <a:lnTo>
                    <a:pt x="129709" y="591804"/>
                  </a:lnTo>
                  <a:lnTo>
                    <a:pt x="74295" y="568896"/>
                  </a:lnTo>
                  <a:lnTo>
                    <a:pt x="33612" y="540106"/>
                  </a:lnTo>
                  <a:lnTo>
                    <a:pt x="8551" y="507238"/>
                  </a:lnTo>
                  <a:lnTo>
                    <a:pt x="0" y="472095"/>
                  </a:lnTo>
                  <a:lnTo>
                    <a:pt x="8847" y="436479"/>
                  </a:lnTo>
                  <a:lnTo>
                    <a:pt x="35983" y="402193"/>
                  </a:lnTo>
                  <a:lnTo>
                    <a:pt x="73228" y="376222"/>
                  </a:lnTo>
                  <a:lnTo>
                    <a:pt x="120295" y="355775"/>
                  </a:lnTo>
                  <a:lnTo>
                    <a:pt x="175054" y="341614"/>
                  </a:lnTo>
                  <a:lnTo>
                    <a:pt x="235373" y="334502"/>
                  </a:lnTo>
                  <a:lnTo>
                    <a:pt x="237532" y="331327"/>
                  </a:lnTo>
                  <a:close/>
                </a:path>
                <a:path w="2610484" h="1007110">
                  <a:moveTo>
                    <a:pt x="285411" y="606409"/>
                  </a:moveTo>
                  <a:lnTo>
                    <a:pt x="245517" y="606423"/>
                  </a:lnTo>
                  <a:lnTo>
                    <a:pt x="206290" y="603282"/>
                  </a:lnTo>
                  <a:lnTo>
                    <a:pt x="168396" y="597069"/>
                  </a:lnTo>
                  <a:lnTo>
                    <a:pt x="132503" y="587867"/>
                  </a:lnTo>
                </a:path>
                <a:path w="2610484" h="1007110">
                  <a:moveTo>
                    <a:pt x="420285" y="809609"/>
                  </a:moveTo>
                  <a:lnTo>
                    <a:pt x="404005" y="812677"/>
                  </a:lnTo>
                  <a:lnTo>
                    <a:pt x="387392" y="815197"/>
                  </a:lnTo>
                  <a:lnTo>
                    <a:pt x="370493" y="817146"/>
                  </a:lnTo>
                  <a:lnTo>
                    <a:pt x="353356" y="818499"/>
                  </a:lnTo>
                </a:path>
                <a:path w="2610484" h="1007110">
                  <a:moveTo>
                    <a:pt x="996611" y="907272"/>
                  </a:moveTo>
                  <a:lnTo>
                    <a:pt x="984996" y="897585"/>
                  </a:lnTo>
                  <a:lnTo>
                    <a:pt x="974370" y="887587"/>
                  </a:lnTo>
                  <a:lnTo>
                    <a:pt x="964768" y="877304"/>
                  </a:lnTo>
                  <a:lnTo>
                    <a:pt x="956225" y="866759"/>
                  </a:lnTo>
                </a:path>
                <a:path w="2610484" h="1007110">
                  <a:moveTo>
                    <a:pt x="1741720" y="806180"/>
                  </a:moveTo>
                  <a:lnTo>
                    <a:pt x="1739416" y="817465"/>
                  </a:lnTo>
                  <a:lnTo>
                    <a:pt x="1735957" y="828643"/>
                  </a:lnTo>
                  <a:lnTo>
                    <a:pt x="1731379" y="839702"/>
                  </a:lnTo>
                  <a:lnTo>
                    <a:pt x="1725718" y="85063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A136BA13-B23D-1C81-DE76-5F1F51F93E77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4877" y="4679124"/>
              <a:ext cx="205739" cy="175768"/>
            </a:xfrm>
            <a:prstGeom prst="rect">
              <a:avLst/>
            </a:prstGeom>
          </p:spPr>
        </p:pic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FFEC418B-10C0-AC20-F5C3-BA57C8CA4F57}"/>
                </a:ext>
              </a:extLst>
            </p:cNvPr>
            <p:cNvSpPr/>
            <p:nvPr/>
          </p:nvSpPr>
          <p:spPr>
            <a:xfrm>
              <a:off x="5455411" y="4203572"/>
              <a:ext cx="2287270" cy="365760"/>
            </a:xfrm>
            <a:custGeom>
              <a:avLst/>
              <a:gdLst/>
              <a:ahLst/>
              <a:cxnLst/>
              <a:rect l="l" t="t" r="r" b="b"/>
              <a:pathLst>
                <a:path w="2287270" h="365760">
                  <a:moveTo>
                    <a:pt x="2287016" y="303275"/>
                  </a:moveTo>
                  <a:lnTo>
                    <a:pt x="2270380" y="320750"/>
                  </a:lnTo>
                  <a:lnTo>
                    <a:pt x="2250138" y="337057"/>
                  </a:lnTo>
                  <a:lnTo>
                    <a:pt x="2226490" y="352032"/>
                  </a:lnTo>
                  <a:lnTo>
                    <a:pt x="2199640" y="365506"/>
                  </a:lnTo>
                </a:path>
                <a:path w="2287270" h="365760">
                  <a:moveTo>
                    <a:pt x="2077339" y="71881"/>
                  </a:moveTo>
                  <a:lnTo>
                    <a:pt x="2079482" y="79218"/>
                  </a:lnTo>
                  <a:lnTo>
                    <a:pt x="2080958" y="86566"/>
                  </a:lnTo>
                  <a:lnTo>
                    <a:pt x="2081768" y="93938"/>
                  </a:lnTo>
                  <a:lnTo>
                    <a:pt x="2081911" y="101345"/>
                  </a:lnTo>
                </a:path>
                <a:path w="2287270" h="365760">
                  <a:moveTo>
                    <a:pt x="1519428" y="37591"/>
                  </a:moveTo>
                  <a:lnTo>
                    <a:pt x="1528609" y="27574"/>
                  </a:lnTo>
                  <a:lnTo>
                    <a:pt x="1539160" y="17938"/>
                  </a:lnTo>
                  <a:lnTo>
                    <a:pt x="1551021" y="8731"/>
                  </a:lnTo>
                  <a:lnTo>
                    <a:pt x="1564132" y="0"/>
                  </a:lnTo>
                </a:path>
                <a:path w="2287270" h="365760">
                  <a:moveTo>
                    <a:pt x="1100709" y="55499"/>
                  </a:moveTo>
                  <a:lnTo>
                    <a:pt x="1104709" y="47117"/>
                  </a:lnTo>
                  <a:lnTo>
                    <a:pt x="1109662" y="38925"/>
                  </a:lnTo>
                  <a:lnTo>
                    <a:pt x="1115567" y="30924"/>
                  </a:lnTo>
                  <a:lnTo>
                    <a:pt x="1122426" y="23113"/>
                  </a:lnTo>
                </a:path>
                <a:path w="2287270" h="365760">
                  <a:moveTo>
                    <a:pt x="609473" y="66420"/>
                  </a:moveTo>
                  <a:lnTo>
                    <a:pt x="630416" y="73324"/>
                  </a:lnTo>
                  <a:lnTo>
                    <a:pt x="650525" y="80883"/>
                  </a:lnTo>
                  <a:lnTo>
                    <a:pt x="669730" y="89084"/>
                  </a:lnTo>
                  <a:lnTo>
                    <a:pt x="687959" y="97916"/>
                  </a:lnTo>
                </a:path>
                <a:path w="2287270" h="365760">
                  <a:moveTo>
                    <a:pt x="13715" y="313308"/>
                  </a:moveTo>
                  <a:lnTo>
                    <a:pt x="9358" y="305167"/>
                  </a:lnTo>
                  <a:lnTo>
                    <a:pt x="5619" y="296941"/>
                  </a:lnTo>
                  <a:lnTo>
                    <a:pt x="2500" y="288645"/>
                  </a:lnTo>
                  <a:lnTo>
                    <a:pt x="0" y="2802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>
            <a:extLst>
              <a:ext uri="{FF2B5EF4-FFF2-40B4-BE49-F238E27FC236}">
                <a16:creationId xmlns:a16="http://schemas.microsoft.com/office/drawing/2014/main" id="{F0459DBA-362E-8E06-9147-1BEF864B298A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2066" y="4482909"/>
            <a:ext cx="65405" cy="65404"/>
          </a:xfrm>
          <a:prstGeom prst="rect">
            <a:avLst/>
          </a:prstGeom>
        </p:spPr>
      </p:pic>
      <p:pic>
        <p:nvPicPr>
          <p:cNvPr id="21" name="object 21">
            <a:extLst>
              <a:ext uri="{FF2B5EF4-FFF2-40B4-BE49-F238E27FC236}">
                <a16:creationId xmlns:a16="http://schemas.microsoft.com/office/drawing/2014/main" id="{84D4160C-F2D2-7311-B308-CB1C3967F5A3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2985" y="4471987"/>
            <a:ext cx="121412" cy="121412"/>
          </a:xfrm>
          <a:prstGeom prst="rect">
            <a:avLst/>
          </a:prstGeom>
        </p:spPr>
      </p:pic>
      <p:pic>
        <p:nvPicPr>
          <p:cNvPr id="22" name="object 22">
            <a:extLst>
              <a:ext uri="{FF2B5EF4-FFF2-40B4-BE49-F238E27FC236}">
                <a16:creationId xmlns:a16="http://schemas.microsoft.com/office/drawing/2014/main" id="{7E31C8D0-7386-457A-D9F0-FC01F153247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79784" y="4464748"/>
            <a:ext cx="177291" cy="177291"/>
          </a:xfrm>
          <a:prstGeom prst="rect">
            <a:avLst/>
          </a:prstGeom>
        </p:spPr>
      </p:pic>
      <p:sp>
        <p:nvSpPr>
          <p:cNvPr id="23" name="object 23">
            <a:extLst>
              <a:ext uri="{FF2B5EF4-FFF2-40B4-BE49-F238E27FC236}">
                <a16:creationId xmlns:a16="http://schemas.microsoft.com/office/drawing/2014/main" id="{F61E580F-661F-0A38-BC6C-94F048CC469D}"/>
              </a:ext>
            </a:extLst>
          </p:cNvPr>
          <p:cNvSpPr txBox="1"/>
          <p:nvPr/>
        </p:nvSpPr>
        <p:spPr>
          <a:xfrm>
            <a:off x="6018276" y="4419345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O(n</a:t>
            </a:r>
            <a:r>
              <a:rPr sz="2400" b="1" spc="-15" baseline="24305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EA0D71B9-3F49-E478-6187-2088831176EC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387480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553D4-16E2-06E1-75E2-730293B6C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19806505-0598-E802-F0CC-F7CB4B163AFB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1F32EA34-76BE-A22D-A454-D681676298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C85F04BF-B5B1-7EBD-25BB-137014BDA32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D2026C2B-D9DF-C96E-A0D3-F9C385E9823C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EBFEEBC8-865D-2363-D1ED-D31AE66E4F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1A93504A-5A3F-989D-2713-0B38061F7B20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1815973"/>
            <a:ext cx="256031" cy="263651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81F0017B-0692-6142-9F1A-8553AAE6BB5B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254885"/>
            <a:ext cx="256031" cy="263651"/>
          </a:xfrm>
          <a:prstGeom prst="rect">
            <a:avLst/>
          </a:prstGeom>
        </p:spPr>
      </p:pic>
      <p:pic>
        <p:nvPicPr>
          <p:cNvPr id="9" name="object 9">
            <a:extLst>
              <a:ext uri="{FF2B5EF4-FFF2-40B4-BE49-F238E27FC236}">
                <a16:creationId xmlns:a16="http://schemas.microsoft.com/office/drawing/2014/main" id="{C80AB8F7-AF11-FEE7-9B46-BCC5B2D5D086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2693797"/>
            <a:ext cx="256031" cy="263651"/>
          </a:xfrm>
          <a:prstGeom prst="rect">
            <a:avLst/>
          </a:prstGeom>
        </p:spPr>
      </p:pic>
      <p:pic>
        <p:nvPicPr>
          <p:cNvPr id="10" name="object 10">
            <a:extLst>
              <a:ext uri="{FF2B5EF4-FFF2-40B4-BE49-F238E27FC236}">
                <a16:creationId xmlns:a16="http://schemas.microsoft.com/office/drawing/2014/main" id="{2B722C97-7979-1417-9296-DBCB5796DED5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133089"/>
            <a:ext cx="256031" cy="263651"/>
          </a:xfrm>
          <a:prstGeom prst="rect">
            <a:avLst/>
          </a:prstGeom>
        </p:spPr>
      </p:pic>
      <p:pic>
        <p:nvPicPr>
          <p:cNvPr id="11" name="object 11">
            <a:extLst>
              <a:ext uri="{FF2B5EF4-FFF2-40B4-BE49-F238E27FC236}">
                <a16:creationId xmlns:a16="http://schemas.microsoft.com/office/drawing/2014/main" id="{98DF5864-4A7E-621F-0CFA-96DE2EB8500E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4354" y="3572002"/>
            <a:ext cx="256031" cy="263652"/>
          </a:xfrm>
          <a:prstGeom prst="rect">
            <a:avLst/>
          </a:prstGeom>
        </p:spPr>
      </p:pic>
      <p:sp>
        <p:nvSpPr>
          <p:cNvPr id="12" name="object 12">
            <a:extLst>
              <a:ext uri="{FF2B5EF4-FFF2-40B4-BE49-F238E27FC236}">
                <a16:creationId xmlns:a16="http://schemas.microsoft.com/office/drawing/2014/main" id="{57DE87CC-C02C-8581-2287-850FCC8C3D8F}"/>
              </a:ext>
            </a:extLst>
          </p:cNvPr>
          <p:cNvSpPr txBox="1"/>
          <p:nvPr/>
        </p:nvSpPr>
        <p:spPr>
          <a:xfrm>
            <a:off x="384149" y="1159712"/>
            <a:ext cx="6654165" cy="269938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All</a:t>
            </a:r>
            <a:r>
              <a:rPr sz="2600" spc="-2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possible</a:t>
            </a:r>
            <a:r>
              <a:rPr sz="2600" spc="-2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contiguous</a:t>
            </a:r>
            <a:r>
              <a:rPr sz="2600" spc="-4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subarrays</a:t>
            </a:r>
            <a:endParaRPr sz="2600">
              <a:latin typeface="Times New Roman"/>
              <a:cs typeface="Times New Roman"/>
            </a:endParaRPr>
          </a:p>
          <a:p>
            <a:pPr marR="36830" algn="r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A[1..1],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A[1..2],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A[1..3],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A[1..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A[2..2],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A[2..3],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...,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A[2..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80"/>
              </a:spcBef>
            </a:pP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 marR="13335" algn="r">
              <a:lnSpc>
                <a:spcPct val="100000"/>
              </a:lnSpc>
              <a:spcBef>
                <a:spcPts val="575"/>
              </a:spcBef>
            </a:pP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1)],</a:t>
            </a:r>
            <a:r>
              <a:rPr sz="2400" spc="8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A[(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1)..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R="56515" algn="r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Times New Roman"/>
                <a:cs typeface="Times New Roman"/>
              </a:rPr>
              <a:t>A[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CC22C169-A563-4A44-B6E1-8463BF6FED9A}"/>
              </a:ext>
            </a:extLst>
          </p:cNvPr>
          <p:cNvSpPr txBox="1"/>
          <p:nvPr/>
        </p:nvSpPr>
        <p:spPr>
          <a:xfrm>
            <a:off x="384149" y="4387088"/>
            <a:ext cx="3738245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How</a:t>
            </a:r>
            <a:r>
              <a:rPr sz="2600" spc="-3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many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of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them</a:t>
            </a:r>
            <a:r>
              <a:rPr sz="26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in </a:t>
            </a: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total?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032EC23A-15B5-F5B6-A677-DDC7E75326A8}"/>
              </a:ext>
            </a:extLst>
          </p:cNvPr>
          <p:cNvSpPr txBox="1"/>
          <p:nvPr/>
        </p:nvSpPr>
        <p:spPr>
          <a:xfrm>
            <a:off x="384149" y="5337759"/>
            <a:ext cx="149542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00" spc="-10" dirty="0">
                <a:solidFill>
                  <a:srgbClr val="0000FF"/>
                </a:solidFill>
                <a:latin typeface="Times New Roman"/>
                <a:cs typeface="Times New Roman"/>
              </a:rPr>
              <a:t>Algorithm: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F5333D4-F148-647F-0B23-8A6F35117BA6}"/>
              </a:ext>
            </a:extLst>
          </p:cNvPr>
          <p:cNvSpPr txBox="1"/>
          <p:nvPr/>
        </p:nvSpPr>
        <p:spPr>
          <a:xfrm>
            <a:off x="2213229" y="5258804"/>
            <a:ext cx="6059805" cy="97790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each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subarray,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compute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sum.</a:t>
            </a:r>
            <a:endParaRPr sz="2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sz="2600" dirty="0">
                <a:latin typeface="Times New Roman"/>
                <a:cs typeface="Times New Roman"/>
              </a:rPr>
              <a:t>Find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subarray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that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has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maximum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sum.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F0D95695-7075-715C-348C-EFC0112C480A}"/>
              </a:ext>
            </a:extLst>
          </p:cNvPr>
          <p:cNvGrpSpPr/>
          <p:nvPr/>
        </p:nvGrpSpPr>
        <p:grpSpPr>
          <a:xfrm>
            <a:off x="5213117" y="4147771"/>
            <a:ext cx="2620010" cy="1016635"/>
            <a:chOff x="5213117" y="4147771"/>
            <a:chExt cx="2620010" cy="1016635"/>
          </a:xfrm>
        </p:grpSpPr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B0ACA39E-D03B-BE02-4730-55A6B8C0C562}"/>
                </a:ext>
              </a:extLst>
            </p:cNvPr>
            <p:cNvSpPr/>
            <p:nvPr/>
          </p:nvSpPr>
          <p:spPr>
            <a:xfrm>
              <a:off x="5217879" y="4152534"/>
              <a:ext cx="2610485" cy="1007110"/>
            </a:xfrm>
            <a:custGeom>
              <a:avLst/>
              <a:gdLst/>
              <a:ahLst/>
              <a:cxnLst/>
              <a:rect l="l" t="t" r="r" b="b"/>
              <a:pathLst>
                <a:path w="2610484" h="1007110">
                  <a:moveTo>
                    <a:pt x="237532" y="331327"/>
                  </a:moveTo>
                  <a:lnTo>
                    <a:pt x="238758" y="268816"/>
                  </a:lnTo>
                  <a:lnTo>
                    <a:pt x="272669" y="211141"/>
                  </a:lnTo>
                  <a:lnTo>
                    <a:pt x="300532" y="185046"/>
                  </a:lnTo>
                  <a:lnTo>
                    <a:pt x="334947" y="161275"/>
                  </a:lnTo>
                  <a:lnTo>
                    <a:pt x="375374" y="140200"/>
                  </a:lnTo>
                  <a:lnTo>
                    <a:pt x="421272" y="122191"/>
                  </a:lnTo>
                  <a:lnTo>
                    <a:pt x="472103" y="107621"/>
                  </a:lnTo>
                  <a:lnTo>
                    <a:pt x="527326" y="96860"/>
                  </a:lnTo>
                  <a:lnTo>
                    <a:pt x="586401" y="90281"/>
                  </a:lnTo>
                  <a:lnTo>
                    <a:pt x="640707" y="88331"/>
                  </a:lnTo>
                  <a:lnTo>
                    <a:pt x="694654" y="90190"/>
                  </a:lnTo>
                  <a:lnTo>
                    <a:pt x="747546" y="95768"/>
                  </a:lnTo>
                  <a:lnTo>
                    <a:pt x="798688" y="104973"/>
                  </a:lnTo>
                  <a:lnTo>
                    <a:pt x="847386" y="117713"/>
                  </a:lnTo>
                  <a:lnTo>
                    <a:pt x="879081" y="92125"/>
                  </a:lnTo>
                  <a:lnTo>
                    <a:pt x="917808" y="70526"/>
                  </a:lnTo>
                  <a:lnTo>
                    <a:pt x="962335" y="53113"/>
                  </a:lnTo>
                  <a:lnTo>
                    <a:pt x="1011434" y="40083"/>
                  </a:lnTo>
                  <a:lnTo>
                    <a:pt x="1063876" y="31636"/>
                  </a:lnTo>
                  <a:lnTo>
                    <a:pt x="1118432" y="27967"/>
                  </a:lnTo>
                  <a:lnTo>
                    <a:pt x="1173872" y="29274"/>
                  </a:lnTo>
                  <a:lnTo>
                    <a:pt x="1228967" y="35756"/>
                  </a:lnTo>
                  <a:lnTo>
                    <a:pt x="1282488" y="47609"/>
                  </a:lnTo>
                  <a:lnTo>
                    <a:pt x="1321890" y="60659"/>
                  </a:lnTo>
                  <a:lnTo>
                    <a:pt x="1357291" y="76565"/>
                  </a:lnTo>
                  <a:lnTo>
                    <a:pt x="1385766" y="52842"/>
                  </a:lnTo>
                  <a:lnTo>
                    <a:pt x="1421569" y="33177"/>
                  </a:lnTo>
                  <a:lnTo>
                    <a:pt x="1463277" y="17819"/>
                  </a:lnTo>
                  <a:lnTo>
                    <a:pt x="1509469" y="7017"/>
                  </a:lnTo>
                  <a:lnTo>
                    <a:pt x="1558720" y="1019"/>
                  </a:lnTo>
                  <a:lnTo>
                    <a:pt x="1609608" y="74"/>
                  </a:lnTo>
                  <a:lnTo>
                    <a:pt x="1660711" y="4430"/>
                  </a:lnTo>
                  <a:lnTo>
                    <a:pt x="1710605" y="14335"/>
                  </a:lnTo>
                  <a:lnTo>
                    <a:pt x="1760897" y="31576"/>
                  </a:lnTo>
                  <a:lnTo>
                    <a:pt x="1802426" y="54340"/>
                  </a:lnTo>
                  <a:lnTo>
                    <a:pt x="1840091" y="34861"/>
                  </a:lnTo>
                  <a:lnTo>
                    <a:pt x="1882543" y="19637"/>
                  </a:lnTo>
                  <a:lnTo>
                    <a:pt x="1928612" y="8719"/>
                  </a:lnTo>
                  <a:lnTo>
                    <a:pt x="1977130" y="2156"/>
                  </a:lnTo>
                  <a:lnTo>
                    <a:pt x="2026929" y="0"/>
                  </a:lnTo>
                  <a:lnTo>
                    <a:pt x="2076840" y="2299"/>
                  </a:lnTo>
                  <a:lnTo>
                    <a:pt x="2125694" y="9104"/>
                  </a:lnTo>
                  <a:lnTo>
                    <a:pt x="2172322" y="20465"/>
                  </a:lnTo>
                  <a:lnTo>
                    <a:pt x="2215557" y="36433"/>
                  </a:lnTo>
                  <a:lnTo>
                    <a:pt x="2251232" y="55307"/>
                  </a:lnTo>
                  <a:lnTo>
                    <a:pt x="2301246" y="100816"/>
                  </a:lnTo>
                  <a:lnTo>
                    <a:pt x="2314490" y="126476"/>
                  </a:lnTo>
                  <a:lnTo>
                    <a:pt x="2375340" y="138749"/>
                  </a:lnTo>
                  <a:lnTo>
                    <a:pt x="2428695" y="156623"/>
                  </a:lnTo>
                  <a:lnTo>
                    <a:pt x="2473644" y="179260"/>
                  </a:lnTo>
                  <a:lnTo>
                    <a:pt x="2509276" y="205820"/>
                  </a:lnTo>
                  <a:lnTo>
                    <a:pt x="2534681" y="235463"/>
                  </a:lnTo>
                  <a:lnTo>
                    <a:pt x="2551165" y="300644"/>
                  </a:lnTo>
                  <a:lnTo>
                    <a:pt x="2540423" y="334502"/>
                  </a:lnTo>
                  <a:lnTo>
                    <a:pt x="2537353" y="340118"/>
                  </a:lnTo>
                  <a:lnTo>
                    <a:pt x="2533866" y="345710"/>
                  </a:lnTo>
                  <a:lnTo>
                    <a:pt x="2529975" y="351254"/>
                  </a:lnTo>
                  <a:lnTo>
                    <a:pt x="2525691" y="356727"/>
                  </a:lnTo>
                  <a:lnTo>
                    <a:pt x="2561843" y="386079"/>
                  </a:lnTo>
                  <a:lnTo>
                    <a:pt x="2587878" y="417257"/>
                  </a:lnTo>
                  <a:lnTo>
                    <a:pt x="2603951" y="449640"/>
                  </a:lnTo>
                  <a:lnTo>
                    <a:pt x="2610216" y="482608"/>
                  </a:lnTo>
                  <a:lnTo>
                    <a:pt x="2606828" y="515541"/>
                  </a:lnTo>
                  <a:lnTo>
                    <a:pt x="2571712" y="578821"/>
                  </a:lnTo>
                  <a:lnTo>
                    <a:pt x="2540293" y="607927"/>
                  </a:lnTo>
                  <a:lnTo>
                    <a:pt x="2499840" y="634517"/>
                  </a:lnTo>
                  <a:lnTo>
                    <a:pt x="2450507" y="657971"/>
                  </a:lnTo>
                  <a:lnTo>
                    <a:pt x="2406908" y="673313"/>
                  </a:lnTo>
                  <a:lnTo>
                    <a:pt x="2360130" y="685546"/>
                  </a:lnTo>
                  <a:lnTo>
                    <a:pt x="2310757" y="694565"/>
                  </a:lnTo>
                  <a:lnTo>
                    <a:pt x="2259372" y="700262"/>
                  </a:lnTo>
                  <a:lnTo>
                    <a:pt x="2253249" y="733183"/>
                  </a:lnTo>
                  <a:lnTo>
                    <a:pt x="2210298" y="792563"/>
                  </a:lnTo>
                  <a:lnTo>
                    <a:pt x="2175461" y="817995"/>
                  </a:lnTo>
                  <a:lnTo>
                    <a:pt x="2133042" y="839902"/>
                  </a:lnTo>
                  <a:lnTo>
                    <a:pt x="2084037" y="857771"/>
                  </a:lnTo>
                  <a:lnTo>
                    <a:pt x="2029440" y="871086"/>
                  </a:lnTo>
                  <a:lnTo>
                    <a:pt x="1970248" y="879333"/>
                  </a:lnTo>
                  <a:lnTo>
                    <a:pt x="1907455" y="881999"/>
                  </a:lnTo>
                  <a:lnTo>
                    <a:pt x="1859534" y="880065"/>
                  </a:lnTo>
                  <a:lnTo>
                    <a:pt x="1812792" y="874713"/>
                  </a:lnTo>
                  <a:lnTo>
                    <a:pt x="1767884" y="866051"/>
                  </a:lnTo>
                  <a:lnTo>
                    <a:pt x="1725464" y="854186"/>
                  </a:lnTo>
                  <a:lnTo>
                    <a:pt x="1705866" y="881513"/>
                  </a:lnTo>
                  <a:lnTo>
                    <a:pt x="1648819" y="929309"/>
                  </a:lnTo>
                  <a:lnTo>
                    <a:pt x="1612580" y="949436"/>
                  </a:lnTo>
                  <a:lnTo>
                    <a:pt x="1572003" y="966823"/>
                  </a:lnTo>
                  <a:lnTo>
                    <a:pt x="1527693" y="981297"/>
                  </a:lnTo>
                  <a:lnTo>
                    <a:pt x="1480256" y="992690"/>
                  </a:lnTo>
                  <a:lnTo>
                    <a:pt x="1430297" y="1000829"/>
                  </a:lnTo>
                  <a:lnTo>
                    <a:pt x="1378420" y="1005545"/>
                  </a:lnTo>
                  <a:lnTo>
                    <a:pt x="1325232" y="1006666"/>
                  </a:lnTo>
                  <a:lnTo>
                    <a:pt x="1271335" y="1004022"/>
                  </a:lnTo>
                  <a:lnTo>
                    <a:pt x="1217337" y="997442"/>
                  </a:lnTo>
                  <a:lnTo>
                    <a:pt x="1164792" y="986939"/>
                  </a:lnTo>
                  <a:lnTo>
                    <a:pt x="1115802" y="972821"/>
                  </a:lnTo>
                  <a:lnTo>
                    <a:pt x="1071024" y="955343"/>
                  </a:lnTo>
                  <a:lnTo>
                    <a:pt x="1031116" y="934763"/>
                  </a:lnTo>
                  <a:lnTo>
                    <a:pt x="996738" y="911336"/>
                  </a:lnTo>
                  <a:lnTo>
                    <a:pt x="948543" y="924670"/>
                  </a:lnTo>
                  <a:lnTo>
                    <a:pt x="898822" y="934778"/>
                  </a:lnTo>
                  <a:lnTo>
                    <a:pt x="848052" y="941723"/>
                  </a:lnTo>
                  <a:lnTo>
                    <a:pt x="796714" y="945568"/>
                  </a:lnTo>
                  <a:lnTo>
                    <a:pt x="745285" y="946376"/>
                  </a:lnTo>
                  <a:lnTo>
                    <a:pt x="694246" y="944210"/>
                  </a:lnTo>
                  <a:lnTo>
                    <a:pt x="644075" y="939133"/>
                  </a:lnTo>
                  <a:lnTo>
                    <a:pt x="595250" y="931209"/>
                  </a:lnTo>
                  <a:lnTo>
                    <a:pt x="548252" y="920500"/>
                  </a:lnTo>
                  <a:lnTo>
                    <a:pt x="503559" y="907069"/>
                  </a:lnTo>
                  <a:lnTo>
                    <a:pt x="461651" y="890980"/>
                  </a:lnTo>
                  <a:lnTo>
                    <a:pt x="423005" y="872294"/>
                  </a:lnTo>
                  <a:lnTo>
                    <a:pt x="388102" y="851077"/>
                  </a:lnTo>
                  <a:lnTo>
                    <a:pt x="357420" y="827389"/>
                  </a:lnTo>
                  <a:lnTo>
                    <a:pt x="355769" y="825865"/>
                  </a:lnTo>
                  <a:lnTo>
                    <a:pt x="354118" y="824468"/>
                  </a:lnTo>
                  <a:lnTo>
                    <a:pt x="352467" y="822944"/>
                  </a:lnTo>
                  <a:lnTo>
                    <a:pt x="291760" y="823018"/>
                  </a:lnTo>
                  <a:lnTo>
                    <a:pt x="234467" y="816103"/>
                  </a:lnTo>
                  <a:lnTo>
                    <a:pt x="182340" y="802924"/>
                  </a:lnTo>
                  <a:lnTo>
                    <a:pt x="137128" y="784203"/>
                  </a:lnTo>
                  <a:lnTo>
                    <a:pt x="100583" y="760666"/>
                  </a:lnTo>
                  <a:lnTo>
                    <a:pt x="60494" y="702040"/>
                  </a:lnTo>
                  <a:lnTo>
                    <a:pt x="60057" y="671993"/>
                  </a:lnTo>
                  <a:lnTo>
                    <a:pt x="71860" y="642922"/>
                  </a:lnTo>
                  <a:lnTo>
                    <a:pt x="95284" y="615851"/>
                  </a:lnTo>
                  <a:lnTo>
                    <a:pt x="129709" y="591804"/>
                  </a:lnTo>
                  <a:lnTo>
                    <a:pt x="74295" y="568896"/>
                  </a:lnTo>
                  <a:lnTo>
                    <a:pt x="33612" y="540106"/>
                  </a:lnTo>
                  <a:lnTo>
                    <a:pt x="8551" y="507238"/>
                  </a:lnTo>
                  <a:lnTo>
                    <a:pt x="0" y="472095"/>
                  </a:lnTo>
                  <a:lnTo>
                    <a:pt x="8847" y="436479"/>
                  </a:lnTo>
                  <a:lnTo>
                    <a:pt x="35983" y="402193"/>
                  </a:lnTo>
                  <a:lnTo>
                    <a:pt x="73228" y="376222"/>
                  </a:lnTo>
                  <a:lnTo>
                    <a:pt x="120295" y="355775"/>
                  </a:lnTo>
                  <a:lnTo>
                    <a:pt x="175054" y="341614"/>
                  </a:lnTo>
                  <a:lnTo>
                    <a:pt x="235373" y="334502"/>
                  </a:lnTo>
                  <a:lnTo>
                    <a:pt x="237532" y="331327"/>
                  </a:lnTo>
                  <a:close/>
                </a:path>
                <a:path w="2610484" h="1007110">
                  <a:moveTo>
                    <a:pt x="285411" y="606409"/>
                  </a:moveTo>
                  <a:lnTo>
                    <a:pt x="245517" y="606423"/>
                  </a:lnTo>
                  <a:lnTo>
                    <a:pt x="206290" y="603282"/>
                  </a:lnTo>
                  <a:lnTo>
                    <a:pt x="168396" y="597069"/>
                  </a:lnTo>
                  <a:lnTo>
                    <a:pt x="132503" y="587867"/>
                  </a:lnTo>
                </a:path>
                <a:path w="2610484" h="1007110">
                  <a:moveTo>
                    <a:pt x="420285" y="809609"/>
                  </a:moveTo>
                  <a:lnTo>
                    <a:pt x="404005" y="812677"/>
                  </a:lnTo>
                  <a:lnTo>
                    <a:pt x="387392" y="815197"/>
                  </a:lnTo>
                  <a:lnTo>
                    <a:pt x="370493" y="817146"/>
                  </a:lnTo>
                  <a:lnTo>
                    <a:pt x="353356" y="818499"/>
                  </a:lnTo>
                </a:path>
                <a:path w="2610484" h="1007110">
                  <a:moveTo>
                    <a:pt x="996611" y="907272"/>
                  </a:moveTo>
                  <a:lnTo>
                    <a:pt x="984996" y="897585"/>
                  </a:lnTo>
                  <a:lnTo>
                    <a:pt x="974370" y="887587"/>
                  </a:lnTo>
                  <a:lnTo>
                    <a:pt x="964768" y="877304"/>
                  </a:lnTo>
                  <a:lnTo>
                    <a:pt x="956225" y="866759"/>
                  </a:lnTo>
                </a:path>
                <a:path w="2610484" h="1007110">
                  <a:moveTo>
                    <a:pt x="1741720" y="806180"/>
                  </a:moveTo>
                  <a:lnTo>
                    <a:pt x="1739416" y="817465"/>
                  </a:lnTo>
                  <a:lnTo>
                    <a:pt x="1735957" y="828643"/>
                  </a:lnTo>
                  <a:lnTo>
                    <a:pt x="1731379" y="839702"/>
                  </a:lnTo>
                  <a:lnTo>
                    <a:pt x="1725718" y="85063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>
              <a:extLst>
                <a:ext uri="{FF2B5EF4-FFF2-40B4-BE49-F238E27FC236}">
                  <a16:creationId xmlns:a16="http://schemas.microsoft.com/office/drawing/2014/main" id="{BA3439CB-F796-62BD-6EF1-D3D7A3912C2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74877" y="4679124"/>
              <a:ext cx="205739" cy="175768"/>
            </a:xfrm>
            <a:prstGeom prst="rect">
              <a:avLst/>
            </a:prstGeom>
          </p:spPr>
        </p:pic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CB72457C-BDAC-D540-2721-43526D8D847A}"/>
                </a:ext>
              </a:extLst>
            </p:cNvPr>
            <p:cNvSpPr/>
            <p:nvPr/>
          </p:nvSpPr>
          <p:spPr>
            <a:xfrm>
              <a:off x="5455411" y="4203572"/>
              <a:ext cx="2287270" cy="365760"/>
            </a:xfrm>
            <a:custGeom>
              <a:avLst/>
              <a:gdLst/>
              <a:ahLst/>
              <a:cxnLst/>
              <a:rect l="l" t="t" r="r" b="b"/>
              <a:pathLst>
                <a:path w="2287270" h="365760">
                  <a:moveTo>
                    <a:pt x="2287016" y="303275"/>
                  </a:moveTo>
                  <a:lnTo>
                    <a:pt x="2270380" y="320750"/>
                  </a:lnTo>
                  <a:lnTo>
                    <a:pt x="2250138" y="337057"/>
                  </a:lnTo>
                  <a:lnTo>
                    <a:pt x="2226490" y="352032"/>
                  </a:lnTo>
                  <a:lnTo>
                    <a:pt x="2199640" y="365506"/>
                  </a:lnTo>
                </a:path>
                <a:path w="2287270" h="365760">
                  <a:moveTo>
                    <a:pt x="2077339" y="71881"/>
                  </a:moveTo>
                  <a:lnTo>
                    <a:pt x="2079482" y="79218"/>
                  </a:lnTo>
                  <a:lnTo>
                    <a:pt x="2080958" y="86566"/>
                  </a:lnTo>
                  <a:lnTo>
                    <a:pt x="2081768" y="93938"/>
                  </a:lnTo>
                  <a:lnTo>
                    <a:pt x="2081911" y="101345"/>
                  </a:lnTo>
                </a:path>
                <a:path w="2287270" h="365760">
                  <a:moveTo>
                    <a:pt x="1519428" y="37591"/>
                  </a:moveTo>
                  <a:lnTo>
                    <a:pt x="1528609" y="27574"/>
                  </a:lnTo>
                  <a:lnTo>
                    <a:pt x="1539160" y="17938"/>
                  </a:lnTo>
                  <a:lnTo>
                    <a:pt x="1551021" y="8731"/>
                  </a:lnTo>
                  <a:lnTo>
                    <a:pt x="1564132" y="0"/>
                  </a:lnTo>
                </a:path>
                <a:path w="2287270" h="365760">
                  <a:moveTo>
                    <a:pt x="1100709" y="55499"/>
                  </a:moveTo>
                  <a:lnTo>
                    <a:pt x="1104709" y="47117"/>
                  </a:lnTo>
                  <a:lnTo>
                    <a:pt x="1109662" y="38925"/>
                  </a:lnTo>
                  <a:lnTo>
                    <a:pt x="1115567" y="30924"/>
                  </a:lnTo>
                  <a:lnTo>
                    <a:pt x="1122426" y="23113"/>
                  </a:lnTo>
                </a:path>
                <a:path w="2287270" h="365760">
                  <a:moveTo>
                    <a:pt x="609473" y="66420"/>
                  </a:moveTo>
                  <a:lnTo>
                    <a:pt x="630416" y="73324"/>
                  </a:lnTo>
                  <a:lnTo>
                    <a:pt x="650525" y="80883"/>
                  </a:lnTo>
                  <a:lnTo>
                    <a:pt x="669730" y="89084"/>
                  </a:lnTo>
                  <a:lnTo>
                    <a:pt x="687959" y="97916"/>
                  </a:lnTo>
                </a:path>
                <a:path w="2287270" h="365760">
                  <a:moveTo>
                    <a:pt x="13715" y="313308"/>
                  </a:moveTo>
                  <a:lnTo>
                    <a:pt x="9358" y="305167"/>
                  </a:lnTo>
                  <a:lnTo>
                    <a:pt x="5619" y="296941"/>
                  </a:lnTo>
                  <a:lnTo>
                    <a:pt x="2500" y="288645"/>
                  </a:lnTo>
                  <a:lnTo>
                    <a:pt x="0" y="2802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>
            <a:extLst>
              <a:ext uri="{FF2B5EF4-FFF2-40B4-BE49-F238E27FC236}">
                <a16:creationId xmlns:a16="http://schemas.microsoft.com/office/drawing/2014/main" id="{04A4154B-CEBD-2E80-0306-D0127A4991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42066" y="4482909"/>
            <a:ext cx="65405" cy="65404"/>
          </a:xfrm>
          <a:prstGeom prst="rect">
            <a:avLst/>
          </a:prstGeom>
        </p:spPr>
      </p:pic>
      <p:pic>
        <p:nvPicPr>
          <p:cNvPr id="21" name="object 21">
            <a:extLst>
              <a:ext uri="{FF2B5EF4-FFF2-40B4-BE49-F238E27FC236}">
                <a16:creationId xmlns:a16="http://schemas.microsoft.com/office/drawing/2014/main" id="{9BFCE0ED-D165-84DB-B269-717A3A8E605A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582985" y="4471987"/>
            <a:ext cx="121412" cy="121412"/>
          </a:xfrm>
          <a:prstGeom prst="rect">
            <a:avLst/>
          </a:prstGeom>
        </p:spPr>
      </p:pic>
      <p:pic>
        <p:nvPicPr>
          <p:cNvPr id="22" name="object 22">
            <a:extLst>
              <a:ext uri="{FF2B5EF4-FFF2-40B4-BE49-F238E27FC236}">
                <a16:creationId xmlns:a16="http://schemas.microsoft.com/office/drawing/2014/main" id="{4E175053-0831-E64F-0FED-68BA9730FF5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879784" y="4464748"/>
            <a:ext cx="177291" cy="177291"/>
          </a:xfrm>
          <a:prstGeom prst="rect">
            <a:avLst/>
          </a:prstGeom>
        </p:spPr>
      </p:pic>
      <p:sp>
        <p:nvSpPr>
          <p:cNvPr id="23" name="object 23">
            <a:extLst>
              <a:ext uri="{FF2B5EF4-FFF2-40B4-BE49-F238E27FC236}">
                <a16:creationId xmlns:a16="http://schemas.microsoft.com/office/drawing/2014/main" id="{20455958-3BFE-1808-DFC3-D85166D2C4B2}"/>
              </a:ext>
            </a:extLst>
          </p:cNvPr>
          <p:cNvSpPr txBox="1"/>
          <p:nvPr/>
        </p:nvSpPr>
        <p:spPr>
          <a:xfrm>
            <a:off x="6018276" y="4419345"/>
            <a:ext cx="82676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O(n</a:t>
            </a:r>
            <a:r>
              <a:rPr sz="2400" b="1" spc="-15" baseline="24305" dirty="0">
                <a:solidFill>
                  <a:srgbClr val="FF0000"/>
                </a:solidFill>
                <a:latin typeface="Comic Sans MS"/>
                <a:cs typeface="Comic Sans MS"/>
              </a:rPr>
              <a:t>2</a:t>
            </a:r>
            <a:r>
              <a:rPr sz="2400" b="1" spc="-10" dirty="0">
                <a:solidFill>
                  <a:srgbClr val="FF0000"/>
                </a:solidFill>
                <a:latin typeface="Comic Sans MS"/>
                <a:cs typeface="Comic Sans MS"/>
              </a:rPr>
              <a:t>)</a:t>
            </a:r>
            <a:endParaRPr sz="2400">
              <a:latin typeface="Comic Sans MS"/>
              <a:cs typeface="Comic Sans MS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D8F155CD-D879-D4FD-EF22-8F3E49BA620C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396954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90702" y="1289101"/>
          <a:ext cx="7732392" cy="369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14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56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89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5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295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21005">
                <a:tc>
                  <a:txBody>
                    <a:bodyPr/>
                    <a:lstStyle/>
                    <a:p>
                      <a:pPr marL="31750">
                        <a:lnSpc>
                          <a:spcPts val="284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Example: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09245" algn="r">
                        <a:lnSpc>
                          <a:spcPts val="2845"/>
                        </a:lnSpc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720" algn="ctr">
                        <a:lnSpc>
                          <a:spcPts val="284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ts val="284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ts val="2845"/>
                        </a:lnSpc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ts val="284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ts val="2845"/>
                        </a:lnSpc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845"/>
                        </a:lnSpc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A[1]: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35052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A[2]: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508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A[3]: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1145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A[4]: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98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A[5]: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56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A[6]: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 marL="31750">
                        <a:lnSpc>
                          <a:spcPts val="3065"/>
                        </a:lnSpc>
                        <a:spcBef>
                          <a:spcPts val="150"/>
                        </a:spcBef>
                      </a:pPr>
                      <a:r>
                        <a:rPr sz="2600" dirty="0">
                          <a:latin typeface="Times New Roman"/>
                          <a:cs typeface="Times New Roman"/>
                        </a:rPr>
                        <a:t>sum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26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600" spc="-20" dirty="0">
                          <a:latin typeface="Times New Roman"/>
                          <a:cs typeface="Times New Roman"/>
                        </a:rPr>
                        <a:t>A[7]: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065"/>
                        </a:lnSpc>
                        <a:spcBef>
                          <a:spcPts val="150"/>
                        </a:spcBef>
                      </a:pPr>
                      <a:r>
                        <a:rPr sz="26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1905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6854570" y="3068954"/>
            <a:ext cx="720725" cy="575945"/>
          </a:xfrm>
          <a:custGeom>
            <a:avLst/>
            <a:gdLst/>
            <a:ahLst/>
            <a:cxnLst/>
            <a:rect l="l" t="t" r="r" b="b"/>
            <a:pathLst>
              <a:path w="720725" h="575945">
                <a:moveTo>
                  <a:pt x="0" y="288036"/>
                </a:moveTo>
                <a:lnTo>
                  <a:pt x="3906" y="245460"/>
                </a:lnTo>
                <a:lnTo>
                  <a:pt x="15252" y="204828"/>
                </a:lnTo>
                <a:lnTo>
                  <a:pt x="33483" y="166584"/>
                </a:lnTo>
                <a:lnTo>
                  <a:pt x="58041" y="131173"/>
                </a:lnTo>
                <a:lnTo>
                  <a:pt x="88368" y="99041"/>
                </a:lnTo>
                <a:lnTo>
                  <a:pt x="123907" y="70632"/>
                </a:lnTo>
                <a:lnTo>
                  <a:pt x="164102" y="46390"/>
                </a:lnTo>
                <a:lnTo>
                  <a:pt x="208396" y="26762"/>
                </a:lnTo>
                <a:lnTo>
                  <a:pt x="256232" y="12190"/>
                </a:lnTo>
                <a:lnTo>
                  <a:pt x="307051" y="3121"/>
                </a:lnTo>
                <a:lnTo>
                  <a:pt x="360299" y="0"/>
                </a:lnTo>
                <a:lnTo>
                  <a:pt x="413549" y="3121"/>
                </a:lnTo>
                <a:lnTo>
                  <a:pt x="464376" y="12190"/>
                </a:lnTo>
                <a:lnTo>
                  <a:pt x="512224" y="26762"/>
                </a:lnTo>
                <a:lnTo>
                  <a:pt x="556533" y="46390"/>
                </a:lnTo>
                <a:lnTo>
                  <a:pt x="596745" y="70632"/>
                </a:lnTo>
                <a:lnTo>
                  <a:pt x="632302" y="99041"/>
                </a:lnTo>
                <a:lnTo>
                  <a:pt x="662645" y="131173"/>
                </a:lnTo>
                <a:lnTo>
                  <a:pt x="687218" y="166584"/>
                </a:lnTo>
                <a:lnTo>
                  <a:pt x="705460" y="204828"/>
                </a:lnTo>
                <a:lnTo>
                  <a:pt x="716815" y="245460"/>
                </a:lnTo>
                <a:lnTo>
                  <a:pt x="720725" y="288036"/>
                </a:lnTo>
                <a:lnTo>
                  <a:pt x="716815" y="330580"/>
                </a:lnTo>
                <a:lnTo>
                  <a:pt x="705460" y="371186"/>
                </a:lnTo>
                <a:lnTo>
                  <a:pt x="687218" y="409409"/>
                </a:lnTo>
                <a:lnTo>
                  <a:pt x="662645" y="444803"/>
                </a:lnTo>
                <a:lnTo>
                  <a:pt x="632302" y="476923"/>
                </a:lnTo>
                <a:lnTo>
                  <a:pt x="596745" y="505324"/>
                </a:lnTo>
                <a:lnTo>
                  <a:pt x="556533" y="529560"/>
                </a:lnTo>
                <a:lnTo>
                  <a:pt x="512224" y="549185"/>
                </a:lnTo>
                <a:lnTo>
                  <a:pt x="464376" y="563754"/>
                </a:lnTo>
                <a:lnTo>
                  <a:pt x="413549" y="572823"/>
                </a:lnTo>
                <a:lnTo>
                  <a:pt x="360299" y="575945"/>
                </a:lnTo>
                <a:lnTo>
                  <a:pt x="307051" y="572823"/>
                </a:lnTo>
                <a:lnTo>
                  <a:pt x="256232" y="563754"/>
                </a:lnTo>
                <a:lnTo>
                  <a:pt x="208396" y="549185"/>
                </a:lnTo>
                <a:lnTo>
                  <a:pt x="164102" y="529560"/>
                </a:lnTo>
                <a:lnTo>
                  <a:pt x="123907" y="505324"/>
                </a:lnTo>
                <a:lnTo>
                  <a:pt x="88368" y="476923"/>
                </a:lnTo>
                <a:lnTo>
                  <a:pt x="58041" y="444803"/>
                </a:lnTo>
                <a:lnTo>
                  <a:pt x="33483" y="409409"/>
                </a:lnTo>
                <a:lnTo>
                  <a:pt x="15252" y="371186"/>
                </a:lnTo>
                <a:lnTo>
                  <a:pt x="3906" y="330580"/>
                </a:lnTo>
                <a:lnTo>
                  <a:pt x="0" y="288036"/>
                </a:lnTo>
                <a:close/>
              </a:path>
            </a:pathLst>
          </a:custGeom>
          <a:ln w="381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4241819A-5AB6-6993-4E05-EA893214053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652" y="2212213"/>
            <a:ext cx="256031" cy="2636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652" y="3998721"/>
            <a:ext cx="256031" cy="2636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79652" y="4437888"/>
            <a:ext cx="256031" cy="2636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09752" y="1240358"/>
            <a:ext cx="7453630" cy="3484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600" dirty="0">
                <a:solidFill>
                  <a:srgbClr val="0000CC"/>
                </a:solidFill>
                <a:latin typeface="Times New Roman"/>
                <a:cs typeface="Times New Roman"/>
              </a:rPr>
              <a:t>Outer</a:t>
            </a:r>
            <a:r>
              <a:rPr sz="26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CC"/>
                </a:solidFill>
                <a:latin typeface="Times New Roman"/>
                <a:cs typeface="Times New Roman"/>
              </a:rPr>
              <a:t>loop:</a:t>
            </a:r>
            <a:r>
              <a:rPr sz="26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index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variable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i="1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indicate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start of</a:t>
            </a:r>
            <a:r>
              <a:rPr sz="2600" spc="-10" dirty="0">
                <a:latin typeface="Times New Roman"/>
                <a:cs typeface="Times New Roman"/>
              </a:rPr>
              <a:t> subarray,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≤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i="1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≤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i.e.,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A[1],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A[2],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...,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A[</a:t>
            </a:r>
            <a:r>
              <a:rPr sz="2600" i="1" spc="-20" dirty="0">
                <a:latin typeface="Times New Roman"/>
                <a:cs typeface="Times New Roman"/>
              </a:rPr>
              <a:t>n</a:t>
            </a:r>
            <a:r>
              <a:rPr sz="2600" spc="-2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1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605"/>
              </a:spcBef>
            </a:pPr>
            <a:endParaRPr sz="2400">
              <a:latin typeface="Times New Roman"/>
              <a:cs typeface="Times New Roman"/>
            </a:endParaRPr>
          </a:p>
          <a:p>
            <a:pPr marL="12700" marR="62865">
              <a:lnSpc>
                <a:spcPct val="100000"/>
              </a:lnSpc>
            </a:pP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Inner</a:t>
            </a:r>
            <a:r>
              <a:rPr sz="2600" spc="-3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0000FF"/>
                </a:solidFill>
                <a:latin typeface="Times New Roman"/>
                <a:cs typeface="Times New Roman"/>
              </a:rPr>
              <a:t>loop:</a:t>
            </a:r>
            <a:r>
              <a:rPr sz="2600" spc="-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 each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start</a:t>
            </a:r>
            <a:r>
              <a:rPr sz="2600" spc="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index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, we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need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 go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through </a:t>
            </a:r>
            <a:r>
              <a:rPr sz="2600" dirty="0">
                <a:latin typeface="Times New Roman"/>
                <a:cs typeface="Times New Roman"/>
              </a:rPr>
              <a:t>A[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..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],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A[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..(</a:t>
            </a:r>
            <a:r>
              <a:rPr sz="2600" i="1" dirty="0">
                <a:latin typeface="Times New Roman"/>
                <a:cs typeface="Times New Roman"/>
              </a:rPr>
              <a:t>i</a:t>
            </a:r>
            <a:r>
              <a:rPr sz="2600" dirty="0">
                <a:latin typeface="Times New Roman"/>
                <a:cs typeface="Times New Roman"/>
              </a:rPr>
              <a:t>+1)],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...,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A[</a:t>
            </a:r>
            <a:r>
              <a:rPr sz="2600" i="1" spc="-10" dirty="0">
                <a:latin typeface="Times New Roman"/>
                <a:cs typeface="Times New Roman"/>
              </a:rPr>
              <a:t>i</a:t>
            </a:r>
            <a:r>
              <a:rPr sz="2600" spc="-10" dirty="0">
                <a:latin typeface="Times New Roman"/>
                <a:cs typeface="Times New Roman"/>
              </a:rPr>
              <a:t>..</a:t>
            </a:r>
            <a:r>
              <a:rPr sz="2600" i="1" spc="-10" dirty="0">
                <a:latin typeface="Times New Roman"/>
                <a:cs typeface="Times New Roman"/>
              </a:rPr>
              <a:t>n</a:t>
            </a:r>
            <a:r>
              <a:rPr sz="2600" spc="-10" dirty="0">
                <a:latin typeface="Times New Roman"/>
                <a:cs typeface="Times New Roman"/>
              </a:rPr>
              <a:t>]</a:t>
            </a:r>
            <a:endParaRPr sz="2600">
              <a:latin typeface="Times New Roman"/>
              <a:cs typeface="Times New Roman"/>
            </a:endParaRPr>
          </a:p>
          <a:p>
            <a:pPr marL="756285" marR="1009015">
              <a:lnSpc>
                <a:spcPct val="120100"/>
              </a:lnSpc>
              <a:spcBef>
                <a:spcPts val="5"/>
              </a:spcBef>
            </a:pP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index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≤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,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i.e.,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consider</a:t>
            </a:r>
            <a:r>
              <a:rPr sz="2400" spc="-10" dirty="0">
                <a:latin typeface="Times New Roman"/>
                <a:cs typeface="Times New Roman"/>
              </a:rPr>
              <a:t> A[</a:t>
            </a:r>
            <a:r>
              <a:rPr sz="2400" i="1" spc="-10" dirty="0">
                <a:latin typeface="Times New Roman"/>
                <a:cs typeface="Times New Roman"/>
              </a:rPr>
              <a:t>i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j</a:t>
            </a:r>
            <a:r>
              <a:rPr sz="2400" spc="-10" dirty="0">
                <a:latin typeface="Times New Roman"/>
                <a:cs typeface="Times New Roman"/>
              </a:rPr>
              <a:t>]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...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C1264B5-FA4D-7C45-6FCF-A1655D61A50B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281A8-C0B5-3AD9-EEC9-99B553AEB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68A4409-8AA9-FDEE-2A0D-31C8A146AE4E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26396BF7-C7E5-7727-9574-A31371EAE2A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A750F4B4-2E65-088F-4F91-E4C8D50D27E7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37030711-28EC-0E92-03CE-425D8A5A85AB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DD5D2E3E-8A4E-E34B-6886-875877DC2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696876-5FEE-EC35-F503-603D6D62ABA8}"/>
              </a:ext>
            </a:extLst>
          </p:cNvPr>
          <p:cNvSpPr txBox="1"/>
          <p:nvPr/>
        </p:nvSpPr>
        <p:spPr>
          <a:xfrm>
            <a:off x="409752" y="986750"/>
            <a:ext cx="3397885" cy="14281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∞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45"/>
              </a:spcBef>
            </a:pPr>
            <a:r>
              <a:rPr sz="2600" b="1" dirty="0">
                <a:latin typeface="Courier New"/>
                <a:cs typeface="Courier New"/>
              </a:rPr>
              <a:t>for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1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to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n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35" dirty="0">
                <a:latin typeface="Courier New"/>
                <a:cs typeface="Courier New"/>
              </a:rPr>
              <a:t>do </a:t>
            </a: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11DB7AAD-57BB-D6E7-F68A-23A1DD78E7A9}"/>
              </a:ext>
            </a:extLst>
          </p:cNvPr>
          <p:cNvGraphicFramePr>
            <a:graphicFrameLocks noGrp="1"/>
          </p:cNvGraphicFramePr>
          <p:nvPr/>
        </p:nvGraphicFramePr>
        <p:xfrm>
          <a:off x="1114602" y="2532522"/>
          <a:ext cx="3437252" cy="84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R="60325" algn="ctr">
                        <a:lnSpc>
                          <a:spcPts val="2690"/>
                        </a:lnSpc>
                      </a:pPr>
                      <a:r>
                        <a:rPr sz="26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690"/>
                        </a:lnSpc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R="58419" algn="ctr">
                        <a:lnSpc>
                          <a:spcPts val="3075"/>
                        </a:lnSpc>
                      </a:pPr>
                      <a:r>
                        <a:rPr sz="2600" b="1" spc="-25" dirty="0">
                          <a:latin typeface="Courier New"/>
                          <a:cs typeface="Courier New"/>
                        </a:rPr>
                        <a:t>for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600" b="1" spc="-50" dirty="0">
                          <a:latin typeface="Courier New"/>
                          <a:cs typeface="Courier New"/>
                        </a:rPr>
                        <a:t>j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075"/>
                        </a:lnSpc>
                      </a:pPr>
                      <a:r>
                        <a:rPr sz="2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6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0" dirty="0">
                          <a:latin typeface="Courier New"/>
                          <a:cs typeface="Courier New"/>
                        </a:rPr>
                        <a:t>i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075"/>
                        </a:lnSpc>
                      </a:pPr>
                      <a:r>
                        <a:rPr sz="2600" b="1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6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0" dirty="0">
                          <a:latin typeface="Courier New"/>
                          <a:cs typeface="Courier New"/>
                        </a:rPr>
                        <a:t>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075"/>
                        </a:lnSpc>
                      </a:pPr>
                      <a:r>
                        <a:rPr sz="2600" b="1" spc="-25" dirty="0">
                          <a:latin typeface="Courier New"/>
                          <a:cs typeface="Courier New"/>
                        </a:rPr>
                        <a:t>do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>
            <a:extLst>
              <a:ext uri="{FF2B5EF4-FFF2-40B4-BE49-F238E27FC236}">
                <a16:creationId xmlns:a16="http://schemas.microsoft.com/office/drawing/2014/main" id="{0E8E0578-AF5E-E4B4-1906-642362086E91}"/>
              </a:ext>
            </a:extLst>
          </p:cNvPr>
          <p:cNvSpPr txBox="1"/>
          <p:nvPr/>
        </p:nvSpPr>
        <p:spPr>
          <a:xfrm>
            <a:off x="409752" y="3333978"/>
            <a:ext cx="4632325" cy="2860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700"/>
              </a:spcBef>
            </a:pP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 dirty="0">
              <a:latin typeface="Courier New"/>
              <a:cs typeface="Courier New"/>
            </a:endParaRPr>
          </a:p>
          <a:p>
            <a:pPr marL="1442085" marR="5080">
              <a:lnSpc>
                <a:spcPct val="119200"/>
              </a:lnSpc>
            </a:pPr>
            <a:r>
              <a:rPr sz="2600" b="1" dirty="0">
                <a:latin typeface="Courier New"/>
                <a:cs typeface="Courier New"/>
              </a:rPr>
              <a:t>sum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sum + </a:t>
            </a:r>
            <a:r>
              <a:rPr sz="2600" b="1" spc="-20" dirty="0">
                <a:latin typeface="Courier New"/>
                <a:cs typeface="Courier New"/>
              </a:rPr>
              <a:t>A[j] </a:t>
            </a:r>
            <a:r>
              <a:rPr sz="2600" b="1" dirty="0">
                <a:latin typeface="Courier New"/>
                <a:cs typeface="Courier New"/>
              </a:rPr>
              <a:t>if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sum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&gt;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max</a:t>
            </a:r>
            <a:endParaRPr sz="2600" dirty="0">
              <a:latin typeface="Courier New"/>
              <a:cs typeface="Courier New"/>
            </a:endParaRPr>
          </a:p>
          <a:p>
            <a:pPr marL="144208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/>
                <a:cs typeface="Courier New"/>
              </a:rPr>
              <a:t>then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max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</a:t>
            </a:r>
            <a:r>
              <a:rPr sz="2600" b="1" spc="-25" dirty="0">
                <a:latin typeface="Courier New"/>
                <a:cs typeface="Courier New"/>
              </a:rPr>
              <a:t>sum</a:t>
            </a:r>
            <a:endParaRPr sz="2600" dirty="0">
              <a:latin typeface="Courier New"/>
              <a:cs typeface="Courier New"/>
            </a:endParaRPr>
          </a:p>
          <a:p>
            <a:pPr marL="735965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Courier New"/>
                <a:cs typeface="Courier New"/>
              </a:rPr>
              <a:t>end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Courier New"/>
                <a:cs typeface="Courier New"/>
              </a:rPr>
              <a:t>end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4EAC58CE-07B2-AFC6-9AAD-51DC6D2BE99A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15463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51304" y="0"/>
              <a:ext cx="1690877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44011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96411" y="0"/>
              <a:ext cx="3826001" cy="96240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80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Brute-</a:t>
            </a:r>
            <a:r>
              <a:rPr dirty="0"/>
              <a:t>Force </a:t>
            </a:r>
            <a:r>
              <a:rPr spc="-10" dirty="0"/>
              <a:t>Algorithm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9752" y="986750"/>
            <a:ext cx="3397885" cy="1428115"/>
          </a:xfrm>
          <a:prstGeom prst="rect">
            <a:avLst/>
          </a:prstGeom>
        </p:spPr>
        <p:txBody>
          <a:bodyPr vert="horz" wrap="square" lIns="0" tIns="806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max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sz="2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∞</a:t>
            </a:r>
            <a:endParaRPr sz="2600">
              <a:latin typeface="Times New Roman"/>
              <a:cs typeface="Times New Roman"/>
            </a:endParaRPr>
          </a:p>
          <a:p>
            <a:pPr marL="12700" marR="5080">
              <a:lnSpc>
                <a:spcPts val="3720"/>
              </a:lnSpc>
              <a:spcBef>
                <a:spcPts val="45"/>
              </a:spcBef>
            </a:pPr>
            <a:r>
              <a:rPr sz="2600" b="1" dirty="0">
                <a:latin typeface="Courier New"/>
                <a:cs typeface="Courier New"/>
              </a:rPr>
              <a:t>for</a:t>
            </a:r>
            <a:r>
              <a:rPr sz="2600" b="1" spc="-2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i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1</a:t>
            </a:r>
            <a:r>
              <a:rPr sz="2600" b="1" spc="-10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to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n</a:t>
            </a:r>
            <a:r>
              <a:rPr sz="2600" b="1" spc="5" dirty="0">
                <a:latin typeface="Courier New"/>
                <a:cs typeface="Courier New"/>
              </a:rPr>
              <a:t> </a:t>
            </a:r>
            <a:r>
              <a:rPr sz="2600" b="1" spc="-35" dirty="0">
                <a:latin typeface="Courier New"/>
                <a:cs typeface="Courier New"/>
              </a:rPr>
              <a:t>do </a:t>
            </a: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114602" y="2532522"/>
          <a:ext cx="3437252" cy="8464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4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1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R="60325" algn="ctr">
                        <a:lnSpc>
                          <a:spcPts val="2690"/>
                        </a:lnSpc>
                      </a:pPr>
                      <a:r>
                        <a:rPr sz="26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sum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90"/>
                        </a:lnSpc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690"/>
                        </a:lnSpc>
                      </a:pPr>
                      <a:r>
                        <a:rPr sz="2600" b="1" spc="-5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45">
                <a:tc>
                  <a:txBody>
                    <a:bodyPr/>
                    <a:lstStyle/>
                    <a:p>
                      <a:pPr marR="58419" algn="ctr">
                        <a:lnSpc>
                          <a:spcPts val="3075"/>
                        </a:lnSpc>
                      </a:pPr>
                      <a:r>
                        <a:rPr sz="2600" b="1" spc="-25" dirty="0">
                          <a:latin typeface="Courier New"/>
                          <a:cs typeface="Courier New"/>
                        </a:rPr>
                        <a:t>for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075"/>
                        </a:lnSpc>
                      </a:pPr>
                      <a:r>
                        <a:rPr sz="2600" b="1" spc="-50" dirty="0">
                          <a:latin typeface="Courier New"/>
                          <a:cs typeface="Courier New"/>
                        </a:rPr>
                        <a:t>j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075"/>
                        </a:lnSpc>
                      </a:pPr>
                      <a:r>
                        <a:rPr sz="2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600" b="1" spc="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0" dirty="0">
                          <a:latin typeface="Courier New"/>
                          <a:cs typeface="Courier New"/>
                        </a:rPr>
                        <a:t>i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3075"/>
                        </a:lnSpc>
                      </a:pPr>
                      <a:r>
                        <a:rPr sz="2600" b="1" dirty="0">
                          <a:latin typeface="Courier New"/>
                          <a:cs typeface="Courier New"/>
                        </a:rPr>
                        <a:t>to</a:t>
                      </a:r>
                      <a:r>
                        <a:rPr sz="2600" b="1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0" dirty="0">
                          <a:latin typeface="Courier New"/>
                          <a:cs typeface="Courier New"/>
                        </a:rPr>
                        <a:t>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3075"/>
                        </a:lnSpc>
                      </a:pPr>
                      <a:r>
                        <a:rPr sz="2600" b="1" spc="-25" dirty="0">
                          <a:latin typeface="Courier New"/>
                          <a:cs typeface="Courier New"/>
                        </a:rPr>
                        <a:t>do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409752" y="3333978"/>
            <a:ext cx="4632325" cy="28606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35965">
              <a:lnSpc>
                <a:spcPct val="100000"/>
              </a:lnSpc>
              <a:spcBef>
                <a:spcPts val="700"/>
              </a:spcBef>
            </a:pPr>
            <a:r>
              <a:rPr sz="2600" b="1" spc="-10" dirty="0">
                <a:latin typeface="Courier New"/>
                <a:cs typeface="Courier New"/>
              </a:rPr>
              <a:t>begin</a:t>
            </a:r>
            <a:endParaRPr sz="2600" dirty="0">
              <a:latin typeface="Courier New"/>
              <a:cs typeface="Courier New"/>
            </a:endParaRPr>
          </a:p>
          <a:p>
            <a:pPr marL="1442085" marR="5080">
              <a:lnSpc>
                <a:spcPct val="119200"/>
              </a:lnSpc>
            </a:pPr>
            <a:r>
              <a:rPr sz="2600" b="1" dirty="0">
                <a:latin typeface="Courier New"/>
                <a:cs typeface="Courier New"/>
              </a:rPr>
              <a:t>sum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sum + </a:t>
            </a:r>
            <a:r>
              <a:rPr sz="2600" b="1" spc="-20" dirty="0">
                <a:latin typeface="Courier New"/>
                <a:cs typeface="Courier New"/>
              </a:rPr>
              <a:t>A[j] </a:t>
            </a:r>
            <a:r>
              <a:rPr sz="2600" b="1" dirty="0">
                <a:latin typeface="Courier New"/>
                <a:cs typeface="Courier New"/>
              </a:rPr>
              <a:t>if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sum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&gt;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spc="-25" dirty="0">
                <a:latin typeface="Courier New"/>
                <a:cs typeface="Courier New"/>
              </a:rPr>
              <a:t>max</a:t>
            </a:r>
            <a:endParaRPr sz="2600" dirty="0">
              <a:latin typeface="Courier New"/>
              <a:cs typeface="Courier New"/>
            </a:endParaRPr>
          </a:p>
          <a:p>
            <a:pPr marL="1442085">
              <a:lnSpc>
                <a:spcPct val="100000"/>
              </a:lnSpc>
              <a:spcBef>
                <a:spcPts val="600"/>
              </a:spcBef>
            </a:pPr>
            <a:r>
              <a:rPr sz="2600" b="1" dirty="0">
                <a:latin typeface="Courier New"/>
                <a:cs typeface="Courier New"/>
              </a:rPr>
              <a:t>then</a:t>
            </a:r>
            <a:r>
              <a:rPr sz="2600" b="1" spc="-1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max</a:t>
            </a:r>
            <a:r>
              <a:rPr sz="2600" b="1" spc="-5" dirty="0">
                <a:latin typeface="Courier New"/>
                <a:cs typeface="Courier New"/>
              </a:rPr>
              <a:t> </a:t>
            </a:r>
            <a:r>
              <a:rPr sz="2600" b="1" dirty="0">
                <a:latin typeface="Courier New"/>
                <a:cs typeface="Courier New"/>
              </a:rPr>
              <a:t>= </a:t>
            </a:r>
            <a:r>
              <a:rPr sz="2600" b="1" spc="-25" dirty="0">
                <a:latin typeface="Courier New"/>
                <a:cs typeface="Courier New"/>
              </a:rPr>
              <a:t>sum</a:t>
            </a:r>
            <a:endParaRPr sz="2600" dirty="0">
              <a:latin typeface="Courier New"/>
              <a:cs typeface="Courier New"/>
            </a:endParaRPr>
          </a:p>
          <a:p>
            <a:pPr marL="735965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Courier New"/>
                <a:cs typeface="Courier New"/>
              </a:rPr>
              <a:t>end</a:t>
            </a:r>
            <a:endParaRPr sz="2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sz="2600" b="1" spc="-25" dirty="0">
                <a:latin typeface="Courier New"/>
                <a:cs typeface="Courier New"/>
              </a:rPr>
              <a:t>end</a:t>
            </a:r>
            <a:endParaRPr sz="2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577680" y="1274104"/>
            <a:ext cx="3244850" cy="1876425"/>
          </a:xfrm>
          <a:custGeom>
            <a:avLst/>
            <a:gdLst/>
            <a:ahLst/>
            <a:cxnLst/>
            <a:rect l="l" t="t" r="r" b="b"/>
            <a:pathLst>
              <a:path w="3244850" h="1876425">
                <a:moveTo>
                  <a:pt x="295180" y="545424"/>
                </a:moveTo>
                <a:lnTo>
                  <a:pt x="290685" y="507111"/>
                </a:lnTo>
                <a:lnTo>
                  <a:pt x="292108" y="469446"/>
                </a:lnTo>
                <a:lnTo>
                  <a:pt x="299185" y="432671"/>
                </a:lnTo>
                <a:lnTo>
                  <a:pt x="329245" y="362761"/>
                </a:lnTo>
                <a:lnTo>
                  <a:pt x="351696" y="330110"/>
                </a:lnTo>
                <a:lnTo>
                  <a:pt x="378743" y="299317"/>
                </a:lnTo>
                <a:lnTo>
                  <a:pt x="410120" y="270625"/>
                </a:lnTo>
                <a:lnTo>
                  <a:pt x="445563" y="244276"/>
                </a:lnTo>
                <a:lnTo>
                  <a:pt x="484806" y="220511"/>
                </a:lnTo>
                <a:lnTo>
                  <a:pt x="527584" y="199574"/>
                </a:lnTo>
                <a:lnTo>
                  <a:pt x="573634" y="181705"/>
                </a:lnTo>
                <a:lnTo>
                  <a:pt x="622689" y="167146"/>
                </a:lnTo>
                <a:lnTo>
                  <a:pt x="674486" y="156141"/>
                </a:lnTo>
                <a:lnTo>
                  <a:pt x="728758" y="148930"/>
                </a:lnTo>
                <a:lnTo>
                  <a:pt x="776984" y="145976"/>
                </a:lnTo>
                <a:lnTo>
                  <a:pt x="825109" y="146228"/>
                </a:lnTo>
                <a:lnTo>
                  <a:pt x="872816" y="149640"/>
                </a:lnTo>
                <a:lnTo>
                  <a:pt x="919789" y="156170"/>
                </a:lnTo>
                <a:lnTo>
                  <a:pt x="965708" y="165772"/>
                </a:lnTo>
                <a:lnTo>
                  <a:pt x="1010256" y="178402"/>
                </a:lnTo>
                <a:lnTo>
                  <a:pt x="1053116" y="194015"/>
                </a:lnTo>
                <a:lnTo>
                  <a:pt x="1081804" y="161823"/>
                </a:lnTo>
                <a:lnTo>
                  <a:pt x="1115619" y="133280"/>
                </a:lnTo>
                <a:lnTo>
                  <a:pt x="1153919" y="108525"/>
                </a:lnTo>
                <a:lnTo>
                  <a:pt x="1196057" y="87693"/>
                </a:lnTo>
                <a:lnTo>
                  <a:pt x="1241390" y="70922"/>
                </a:lnTo>
                <a:lnTo>
                  <a:pt x="1289273" y="58348"/>
                </a:lnTo>
                <a:lnTo>
                  <a:pt x="1339061" y="50108"/>
                </a:lnTo>
                <a:lnTo>
                  <a:pt x="1390109" y="46338"/>
                </a:lnTo>
                <a:lnTo>
                  <a:pt x="1441772" y="47176"/>
                </a:lnTo>
                <a:lnTo>
                  <a:pt x="1493407" y="52757"/>
                </a:lnTo>
                <a:lnTo>
                  <a:pt x="1544367" y="63220"/>
                </a:lnTo>
                <a:lnTo>
                  <a:pt x="1594009" y="78699"/>
                </a:lnTo>
                <a:lnTo>
                  <a:pt x="1642968" y="100115"/>
                </a:lnTo>
                <a:lnTo>
                  <a:pt x="1686973" y="126197"/>
                </a:lnTo>
                <a:lnTo>
                  <a:pt x="1714495" y="94446"/>
                </a:lnTo>
                <a:lnTo>
                  <a:pt x="1748069" y="66919"/>
                </a:lnTo>
                <a:lnTo>
                  <a:pt x="1786790" y="43827"/>
                </a:lnTo>
                <a:lnTo>
                  <a:pt x="1829756" y="25380"/>
                </a:lnTo>
                <a:lnTo>
                  <a:pt x="1876061" y="11786"/>
                </a:lnTo>
                <a:lnTo>
                  <a:pt x="1924800" y="3256"/>
                </a:lnTo>
                <a:lnTo>
                  <a:pt x="1975069" y="0"/>
                </a:lnTo>
                <a:lnTo>
                  <a:pt x="2025964" y="2225"/>
                </a:lnTo>
                <a:lnTo>
                  <a:pt x="2076580" y="10143"/>
                </a:lnTo>
                <a:lnTo>
                  <a:pt x="2126012" y="23962"/>
                </a:lnTo>
                <a:lnTo>
                  <a:pt x="2188528" y="52331"/>
                </a:lnTo>
                <a:lnTo>
                  <a:pt x="2240185" y="89748"/>
                </a:lnTo>
                <a:lnTo>
                  <a:pt x="2278027" y="63014"/>
                </a:lnTo>
                <a:lnTo>
                  <a:pt x="2320018" y="40958"/>
                </a:lnTo>
                <a:lnTo>
                  <a:pt x="2365365" y="23627"/>
                </a:lnTo>
                <a:lnTo>
                  <a:pt x="2413273" y="11065"/>
                </a:lnTo>
                <a:lnTo>
                  <a:pt x="2462948" y="3316"/>
                </a:lnTo>
                <a:lnTo>
                  <a:pt x="2513597" y="426"/>
                </a:lnTo>
                <a:lnTo>
                  <a:pt x="2564425" y="2439"/>
                </a:lnTo>
                <a:lnTo>
                  <a:pt x="2614638" y="9399"/>
                </a:lnTo>
                <a:lnTo>
                  <a:pt x="2663442" y="21351"/>
                </a:lnTo>
                <a:lnTo>
                  <a:pt x="2710042" y="38341"/>
                </a:lnTo>
                <a:lnTo>
                  <a:pt x="2753646" y="60411"/>
                </a:lnTo>
                <a:lnTo>
                  <a:pt x="2797965" y="91370"/>
                </a:lnTo>
                <a:lnTo>
                  <a:pt x="2833688" y="126912"/>
                </a:lnTo>
                <a:lnTo>
                  <a:pt x="2860124" y="166193"/>
                </a:lnTo>
                <a:lnTo>
                  <a:pt x="2876582" y="208366"/>
                </a:lnTo>
                <a:lnTo>
                  <a:pt x="2932495" y="222120"/>
                </a:lnTo>
                <a:lnTo>
                  <a:pt x="2983635" y="240932"/>
                </a:lnTo>
                <a:lnTo>
                  <a:pt x="3029568" y="264272"/>
                </a:lnTo>
                <a:lnTo>
                  <a:pt x="3069859" y="291613"/>
                </a:lnTo>
                <a:lnTo>
                  <a:pt x="3104077" y="322427"/>
                </a:lnTo>
                <a:lnTo>
                  <a:pt x="3131785" y="356184"/>
                </a:lnTo>
                <a:lnTo>
                  <a:pt x="3152550" y="392356"/>
                </a:lnTo>
                <a:lnTo>
                  <a:pt x="3165939" y="430416"/>
                </a:lnTo>
                <a:lnTo>
                  <a:pt x="3171518" y="469834"/>
                </a:lnTo>
                <a:lnTo>
                  <a:pt x="3168851" y="510082"/>
                </a:lnTo>
                <a:lnTo>
                  <a:pt x="3157506" y="550631"/>
                </a:lnTo>
                <a:lnTo>
                  <a:pt x="3139218" y="587207"/>
                </a:lnTo>
                <a:lnTo>
                  <a:pt x="3172603" y="621344"/>
                </a:lnTo>
                <a:lnTo>
                  <a:pt x="3199542" y="657159"/>
                </a:lnTo>
                <a:lnTo>
                  <a:pt x="3220106" y="694280"/>
                </a:lnTo>
                <a:lnTo>
                  <a:pt x="3234365" y="732338"/>
                </a:lnTo>
                <a:lnTo>
                  <a:pt x="3242392" y="770960"/>
                </a:lnTo>
                <a:lnTo>
                  <a:pt x="3244254" y="809776"/>
                </a:lnTo>
                <a:lnTo>
                  <a:pt x="3240025" y="848415"/>
                </a:lnTo>
                <a:lnTo>
                  <a:pt x="3229773" y="886505"/>
                </a:lnTo>
                <a:lnTo>
                  <a:pt x="3213569" y="923677"/>
                </a:lnTo>
                <a:lnTo>
                  <a:pt x="3191485" y="959558"/>
                </a:lnTo>
                <a:lnTo>
                  <a:pt x="3163590" y="993778"/>
                </a:lnTo>
                <a:lnTo>
                  <a:pt x="3129954" y="1025966"/>
                </a:lnTo>
                <a:lnTo>
                  <a:pt x="3090650" y="1055751"/>
                </a:lnTo>
                <a:lnTo>
                  <a:pt x="3045746" y="1082761"/>
                </a:lnTo>
                <a:lnTo>
                  <a:pt x="3002710" y="1103361"/>
                </a:lnTo>
                <a:lnTo>
                  <a:pt x="2957058" y="1120729"/>
                </a:lnTo>
                <a:lnTo>
                  <a:pt x="2909162" y="1134745"/>
                </a:lnTo>
                <a:lnTo>
                  <a:pt x="2859396" y="1145286"/>
                </a:lnTo>
                <a:lnTo>
                  <a:pt x="2808129" y="1152230"/>
                </a:lnTo>
                <a:lnTo>
                  <a:pt x="2804316" y="1190054"/>
                </a:lnTo>
                <a:lnTo>
                  <a:pt x="2777673" y="1261091"/>
                </a:lnTo>
                <a:lnTo>
                  <a:pt x="2755663" y="1293745"/>
                </a:lnTo>
                <a:lnTo>
                  <a:pt x="2728409" y="1324117"/>
                </a:lnTo>
                <a:lnTo>
                  <a:pt x="2696319" y="1351925"/>
                </a:lnTo>
                <a:lnTo>
                  <a:pt x="2659804" y="1376891"/>
                </a:lnTo>
                <a:lnTo>
                  <a:pt x="2619274" y="1398734"/>
                </a:lnTo>
                <a:lnTo>
                  <a:pt x="2575138" y="1417175"/>
                </a:lnTo>
                <a:lnTo>
                  <a:pt x="2527807" y="1431933"/>
                </a:lnTo>
                <a:lnTo>
                  <a:pt x="2477691" y="1442730"/>
                </a:lnTo>
                <a:lnTo>
                  <a:pt x="2425199" y="1449284"/>
                </a:lnTo>
                <a:lnTo>
                  <a:pt x="2370741" y="1451315"/>
                </a:lnTo>
                <a:lnTo>
                  <a:pt x="2323004" y="1449243"/>
                </a:lnTo>
                <a:lnTo>
                  <a:pt x="2276083" y="1443543"/>
                </a:lnTo>
                <a:lnTo>
                  <a:pt x="2230399" y="1434308"/>
                </a:lnTo>
                <a:lnTo>
                  <a:pt x="2186374" y="1421628"/>
                </a:lnTo>
                <a:lnTo>
                  <a:pt x="2144427" y="1405595"/>
                </a:lnTo>
                <a:lnTo>
                  <a:pt x="2125597" y="1441827"/>
                </a:lnTo>
                <a:lnTo>
                  <a:pt x="2101775" y="1475752"/>
                </a:lnTo>
                <a:lnTo>
                  <a:pt x="2073344" y="1507224"/>
                </a:lnTo>
                <a:lnTo>
                  <a:pt x="2040691" y="1536101"/>
                </a:lnTo>
                <a:lnTo>
                  <a:pt x="2004201" y="1562238"/>
                </a:lnTo>
                <a:lnTo>
                  <a:pt x="1964258" y="1585493"/>
                </a:lnTo>
                <a:lnTo>
                  <a:pt x="1921249" y="1605720"/>
                </a:lnTo>
                <a:lnTo>
                  <a:pt x="1875557" y="1622776"/>
                </a:lnTo>
                <a:lnTo>
                  <a:pt x="1827570" y="1636518"/>
                </a:lnTo>
                <a:lnTo>
                  <a:pt x="1777670" y="1646801"/>
                </a:lnTo>
                <a:lnTo>
                  <a:pt x="1726245" y="1653482"/>
                </a:lnTo>
                <a:lnTo>
                  <a:pt x="1673678" y="1656417"/>
                </a:lnTo>
                <a:lnTo>
                  <a:pt x="1620356" y="1655462"/>
                </a:lnTo>
                <a:lnTo>
                  <a:pt x="1566662" y="1650474"/>
                </a:lnTo>
                <a:lnTo>
                  <a:pt x="1512983" y="1641307"/>
                </a:lnTo>
                <a:lnTo>
                  <a:pt x="1458259" y="1627325"/>
                </a:lnTo>
                <a:lnTo>
                  <a:pt x="1406534" y="1609162"/>
                </a:lnTo>
                <a:lnTo>
                  <a:pt x="1358266" y="1587063"/>
                </a:lnTo>
                <a:lnTo>
                  <a:pt x="1313913" y="1561269"/>
                </a:lnTo>
                <a:lnTo>
                  <a:pt x="1273935" y="1532026"/>
                </a:lnTo>
                <a:lnTo>
                  <a:pt x="1238790" y="1499575"/>
                </a:lnTo>
                <a:lnTo>
                  <a:pt x="1192403" y="1517103"/>
                </a:lnTo>
                <a:lnTo>
                  <a:pt x="1144784" y="1531405"/>
                </a:lnTo>
                <a:lnTo>
                  <a:pt x="1096214" y="1542530"/>
                </a:lnTo>
                <a:lnTo>
                  <a:pt x="1046973" y="1550528"/>
                </a:lnTo>
                <a:lnTo>
                  <a:pt x="997341" y="1555448"/>
                </a:lnTo>
                <a:lnTo>
                  <a:pt x="947598" y="1557337"/>
                </a:lnTo>
                <a:lnTo>
                  <a:pt x="898026" y="1556245"/>
                </a:lnTo>
                <a:lnTo>
                  <a:pt x="848904" y="1552220"/>
                </a:lnTo>
                <a:lnTo>
                  <a:pt x="800513" y="1545311"/>
                </a:lnTo>
                <a:lnTo>
                  <a:pt x="753134" y="1535568"/>
                </a:lnTo>
                <a:lnTo>
                  <a:pt x="707046" y="1523037"/>
                </a:lnTo>
                <a:lnTo>
                  <a:pt x="662530" y="1507769"/>
                </a:lnTo>
                <a:lnTo>
                  <a:pt x="619867" y="1489812"/>
                </a:lnTo>
                <a:lnTo>
                  <a:pt x="579337" y="1469215"/>
                </a:lnTo>
                <a:lnTo>
                  <a:pt x="541219" y="1446027"/>
                </a:lnTo>
                <a:lnTo>
                  <a:pt x="505796" y="1420295"/>
                </a:lnTo>
                <a:lnTo>
                  <a:pt x="473346" y="1392070"/>
                </a:lnTo>
                <a:lnTo>
                  <a:pt x="444151" y="1361399"/>
                </a:lnTo>
                <a:lnTo>
                  <a:pt x="442119" y="1358986"/>
                </a:lnTo>
                <a:lnTo>
                  <a:pt x="440087" y="1356573"/>
                </a:lnTo>
                <a:lnTo>
                  <a:pt x="438055" y="1354160"/>
                </a:lnTo>
                <a:lnTo>
                  <a:pt x="384889" y="1355501"/>
                </a:lnTo>
                <a:lnTo>
                  <a:pt x="333484" y="1351033"/>
                </a:lnTo>
                <a:lnTo>
                  <a:pt x="284585" y="1341166"/>
                </a:lnTo>
                <a:lnTo>
                  <a:pt x="238940" y="1326308"/>
                </a:lnTo>
                <a:lnTo>
                  <a:pt x="197295" y="1306869"/>
                </a:lnTo>
                <a:lnTo>
                  <a:pt x="160398" y="1283258"/>
                </a:lnTo>
                <a:lnTo>
                  <a:pt x="128995" y="1255884"/>
                </a:lnTo>
                <a:lnTo>
                  <a:pt x="103832" y="1225157"/>
                </a:lnTo>
                <a:lnTo>
                  <a:pt x="85657" y="1191485"/>
                </a:lnTo>
                <a:lnTo>
                  <a:pt x="74631" y="1105814"/>
                </a:lnTo>
                <a:lnTo>
                  <a:pt x="89298" y="1057981"/>
                </a:lnTo>
                <a:lnTo>
                  <a:pt x="118418" y="1013457"/>
                </a:lnTo>
                <a:lnTo>
                  <a:pt x="161195" y="973922"/>
                </a:lnTo>
                <a:lnTo>
                  <a:pt x="113300" y="950047"/>
                </a:lnTo>
                <a:lnTo>
                  <a:pt x="73381" y="921427"/>
                </a:lnTo>
                <a:lnTo>
                  <a:pt x="41764" y="888941"/>
                </a:lnTo>
                <a:lnTo>
                  <a:pt x="18776" y="853469"/>
                </a:lnTo>
                <a:lnTo>
                  <a:pt x="4746" y="815893"/>
                </a:lnTo>
                <a:lnTo>
                  <a:pt x="0" y="777091"/>
                </a:lnTo>
                <a:lnTo>
                  <a:pt x="4864" y="737945"/>
                </a:lnTo>
                <a:lnTo>
                  <a:pt x="19668" y="699334"/>
                </a:lnTo>
                <a:lnTo>
                  <a:pt x="44736" y="662137"/>
                </a:lnTo>
                <a:lnTo>
                  <a:pt x="74123" y="632605"/>
                </a:lnTo>
                <a:lnTo>
                  <a:pt x="109314" y="606982"/>
                </a:lnTo>
                <a:lnTo>
                  <a:pt x="149527" y="585620"/>
                </a:lnTo>
                <a:lnTo>
                  <a:pt x="193985" y="568872"/>
                </a:lnTo>
                <a:lnTo>
                  <a:pt x="241907" y="557092"/>
                </a:lnTo>
                <a:lnTo>
                  <a:pt x="292513" y="550631"/>
                </a:lnTo>
                <a:lnTo>
                  <a:pt x="295180" y="545424"/>
                </a:lnTo>
                <a:close/>
              </a:path>
              <a:path w="3244850" h="1876425">
                <a:moveTo>
                  <a:pt x="444151" y="1737954"/>
                </a:moveTo>
                <a:lnTo>
                  <a:pt x="437123" y="1781621"/>
                </a:lnTo>
                <a:lnTo>
                  <a:pt x="417548" y="1819521"/>
                </a:lnTo>
                <a:lnTo>
                  <a:pt x="387696" y="1849392"/>
                </a:lnTo>
                <a:lnTo>
                  <a:pt x="349834" y="1868974"/>
                </a:lnTo>
                <a:lnTo>
                  <a:pt x="306229" y="1876003"/>
                </a:lnTo>
                <a:lnTo>
                  <a:pt x="262625" y="1868974"/>
                </a:lnTo>
                <a:lnTo>
                  <a:pt x="224762" y="1849392"/>
                </a:lnTo>
                <a:lnTo>
                  <a:pt x="194910" y="1819521"/>
                </a:lnTo>
                <a:lnTo>
                  <a:pt x="175336" y="1781621"/>
                </a:lnTo>
                <a:lnTo>
                  <a:pt x="168307" y="1737954"/>
                </a:lnTo>
                <a:lnTo>
                  <a:pt x="175336" y="1694350"/>
                </a:lnTo>
                <a:lnTo>
                  <a:pt x="194910" y="1656488"/>
                </a:lnTo>
                <a:lnTo>
                  <a:pt x="224762" y="1626635"/>
                </a:lnTo>
                <a:lnTo>
                  <a:pt x="262625" y="1607061"/>
                </a:lnTo>
                <a:lnTo>
                  <a:pt x="306229" y="1600032"/>
                </a:lnTo>
                <a:lnTo>
                  <a:pt x="349834" y="1607061"/>
                </a:lnTo>
                <a:lnTo>
                  <a:pt x="387696" y="1626635"/>
                </a:lnTo>
                <a:lnTo>
                  <a:pt x="417548" y="1656488"/>
                </a:lnTo>
                <a:lnTo>
                  <a:pt x="437123" y="1694350"/>
                </a:lnTo>
                <a:lnTo>
                  <a:pt x="444151" y="1737954"/>
                </a:lnTo>
                <a:close/>
              </a:path>
              <a:path w="3244850" h="1876425">
                <a:moveTo>
                  <a:pt x="354743" y="997925"/>
                </a:moveTo>
                <a:lnTo>
                  <a:pt x="305090" y="998021"/>
                </a:lnTo>
                <a:lnTo>
                  <a:pt x="256318" y="992877"/>
                </a:lnTo>
                <a:lnTo>
                  <a:pt x="209261" y="982638"/>
                </a:lnTo>
                <a:lnTo>
                  <a:pt x="164751" y="967445"/>
                </a:lnTo>
              </a:path>
              <a:path w="3244850" h="1876425">
                <a:moveTo>
                  <a:pt x="522256" y="1332316"/>
                </a:moveTo>
                <a:lnTo>
                  <a:pt x="502081" y="1337367"/>
                </a:lnTo>
                <a:lnTo>
                  <a:pt x="481442" y="1341476"/>
                </a:lnTo>
                <a:lnTo>
                  <a:pt x="460445" y="1344657"/>
                </a:lnTo>
                <a:lnTo>
                  <a:pt x="439198" y="1346921"/>
                </a:lnTo>
              </a:path>
              <a:path w="3244850" h="1876425">
                <a:moveTo>
                  <a:pt x="1238536" y="1492844"/>
                </a:moveTo>
                <a:lnTo>
                  <a:pt x="1224110" y="1476944"/>
                </a:lnTo>
                <a:lnTo>
                  <a:pt x="1210946" y="1460507"/>
                </a:lnTo>
                <a:lnTo>
                  <a:pt x="1199067" y="1443570"/>
                </a:lnTo>
                <a:lnTo>
                  <a:pt x="1188498" y="1426169"/>
                </a:lnTo>
              </a:path>
              <a:path w="3244850" h="1876425">
                <a:moveTo>
                  <a:pt x="2164747" y="1326601"/>
                </a:moveTo>
                <a:lnTo>
                  <a:pt x="2161846" y="1345122"/>
                </a:lnTo>
                <a:lnTo>
                  <a:pt x="2157540" y="1363511"/>
                </a:lnTo>
                <a:lnTo>
                  <a:pt x="2151853" y="1381733"/>
                </a:lnTo>
                <a:lnTo>
                  <a:pt x="2144808" y="1399753"/>
                </a:lnTo>
              </a:path>
              <a:path w="3244850" h="1876425">
                <a:moveTo>
                  <a:pt x="2562384" y="874481"/>
                </a:moveTo>
                <a:lnTo>
                  <a:pt x="2616092" y="896049"/>
                </a:lnTo>
                <a:lnTo>
                  <a:pt x="2664119" y="922295"/>
                </a:lnTo>
                <a:lnTo>
                  <a:pt x="2705992" y="952681"/>
                </a:lnTo>
                <a:lnTo>
                  <a:pt x="2741232" y="986670"/>
                </a:lnTo>
                <a:lnTo>
                  <a:pt x="2769365" y="1023725"/>
                </a:lnTo>
                <a:lnTo>
                  <a:pt x="2789913" y="1063309"/>
                </a:lnTo>
                <a:lnTo>
                  <a:pt x="2802401" y="1104884"/>
                </a:lnTo>
                <a:lnTo>
                  <a:pt x="2806351" y="1147912"/>
                </a:lnTo>
              </a:path>
              <a:path w="3244850" h="1876425">
                <a:moveTo>
                  <a:pt x="3137694" y="583143"/>
                </a:moveTo>
                <a:lnTo>
                  <a:pt x="3117049" y="611963"/>
                </a:lnTo>
                <a:lnTo>
                  <a:pt x="3091879" y="638817"/>
                </a:lnTo>
                <a:lnTo>
                  <a:pt x="3062471" y="663457"/>
                </a:lnTo>
                <a:lnTo>
                  <a:pt x="3029109" y="685632"/>
                </a:lnTo>
              </a:path>
              <a:path w="3244850" h="1876425">
                <a:moveTo>
                  <a:pt x="2877090" y="202651"/>
                </a:moveTo>
                <a:lnTo>
                  <a:pt x="2879805" y="214677"/>
                </a:lnTo>
                <a:lnTo>
                  <a:pt x="2881662" y="226750"/>
                </a:lnTo>
                <a:lnTo>
                  <a:pt x="2882663" y="238870"/>
                </a:lnTo>
                <a:lnTo>
                  <a:pt x="2882805" y="251038"/>
                </a:lnTo>
              </a:path>
              <a:path w="3244850" h="1876425">
                <a:moveTo>
                  <a:pt x="2183670" y="146136"/>
                </a:moveTo>
                <a:lnTo>
                  <a:pt x="2195094" y="129670"/>
                </a:lnTo>
                <a:lnTo>
                  <a:pt x="2208197" y="113847"/>
                </a:lnTo>
                <a:lnTo>
                  <a:pt x="2222943" y="98738"/>
                </a:lnTo>
                <a:lnTo>
                  <a:pt x="2239296" y="84414"/>
                </a:lnTo>
              </a:path>
              <a:path w="3244850" h="1876425">
                <a:moveTo>
                  <a:pt x="1663351" y="175600"/>
                </a:moveTo>
                <a:lnTo>
                  <a:pt x="1668255" y="161819"/>
                </a:lnTo>
                <a:lnTo>
                  <a:pt x="1674385" y="148311"/>
                </a:lnTo>
                <a:lnTo>
                  <a:pt x="1681729" y="135113"/>
                </a:lnTo>
                <a:lnTo>
                  <a:pt x="1690275" y="122260"/>
                </a:lnTo>
              </a:path>
              <a:path w="3244850" h="1876425">
                <a:moveTo>
                  <a:pt x="1052735" y="193634"/>
                </a:moveTo>
                <a:lnTo>
                  <a:pt x="1078780" y="205015"/>
                </a:lnTo>
                <a:lnTo>
                  <a:pt x="1103742" y="217431"/>
                </a:lnTo>
                <a:lnTo>
                  <a:pt x="1127584" y="230871"/>
                </a:lnTo>
                <a:lnTo>
                  <a:pt x="1150271" y="245323"/>
                </a:lnTo>
              </a:path>
              <a:path w="3244850" h="1876425">
                <a:moveTo>
                  <a:pt x="312198" y="599780"/>
                </a:moveTo>
                <a:lnTo>
                  <a:pt x="306789" y="586376"/>
                </a:lnTo>
                <a:lnTo>
                  <a:pt x="302165" y="572841"/>
                </a:lnTo>
                <a:lnTo>
                  <a:pt x="298304" y="559186"/>
                </a:lnTo>
                <a:lnTo>
                  <a:pt x="295180" y="54542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43233" y="3510597"/>
            <a:ext cx="101600" cy="101472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354510" y="3216211"/>
            <a:ext cx="193421" cy="19354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121019" y="1495501"/>
            <a:ext cx="192913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F0000"/>
                </a:solidFill>
                <a:latin typeface="Tahoma"/>
                <a:cs typeface="Tahoma"/>
              </a:rPr>
              <a:t>Time</a:t>
            </a:r>
            <a:endParaRPr sz="24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complexity?</a:t>
            </a:r>
            <a:endParaRPr sz="2400">
              <a:latin typeface="Tahoma"/>
              <a:cs typeface="Tahoma"/>
            </a:endParaRPr>
          </a:p>
          <a:p>
            <a:pPr marL="1270" algn="ctr">
              <a:lnSpc>
                <a:spcPct val="100000"/>
              </a:lnSpc>
            </a:pP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O(n</a:t>
            </a:r>
            <a:r>
              <a:rPr sz="2400" b="1" spc="-15" baseline="24305" dirty="0">
                <a:solidFill>
                  <a:srgbClr val="FF0000"/>
                </a:solidFill>
                <a:latin typeface="Tahoma"/>
                <a:cs typeface="Tahoma"/>
              </a:rPr>
              <a:t>2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)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5" name="object 5">
            <a:extLst>
              <a:ext uri="{FF2B5EF4-FFF2-40B4-BE49-F238E27FC236}">
                <a16:creationId xmlns:a16="http://schemas.microsoft.com/office/drawing/2014/main" id="{CC56FAB1-EB0D-BC18-799C-7CDEB44ED76F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7217" y="1073911"/>
            <a:ext cx="7359015" cy="8801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Possible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locations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maximum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subarray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..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of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low</a:t>
            </a:r>
            <a:r>
              <a:rPr sz="2800" dirty="0">
                <a:latin typeface="Times New Roman"/>
                <a:cs typeface="Times New Roman"/>
              </a:rPr>
              <a:t>..</a:t>
            </a:r>
            <a:r>
              <a:rPr sz="2800" i="1" dirty="0">
                <a:latin typeface="Times New Roman"/>
                <a:cs typeface="Times New Roman"/>
              </a:rPr>
              <a:t>high</a:t>
            </a:r>
            <a:r>
              <a:rPr sz="2800" dirty="0">
                <a:latin typeface="Times New Roman"/>
                <a:cs typeface="Times New Roman"/>
              </a:rPr>
              <a:t>],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where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mid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Symbol"/>
                <a:cs typeface="Symbol"/>
              </a:rPr>
              <a:t>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low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high</a:t>
            </a:r>
            <a:r>
              <a:rPr sz="2800" spc="-10" dirty="0">
                <a:latin typeface="Times New Roman"/>
                <a:cs typeface="Times New Roman"/>
              </a:rPr>
              <a:t>)/2</a:t>
            </a:r>
            <a:r>
              <a:rPr sz="2800" spc="-10" dirty="0">
                <a:latin typeface="Symbol"/>
                <a:cs typeface="Symbol"/>
              </a:rPr>
              <a:t></a:t>
            </a:r>
            <a:endParaRPr sz="28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04417" y="1930654"/>
            <a:ext cx="3495675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675"/>
              </a:spcBef>
              <a:buClr>
                <a:srgbClr val="0000CC"/>
              </a:buClr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entirely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low</a:t>
            </a:r>
            <a:r>
              <a:rPr sz="2400" spc="-10" dirty="0">
                <a:latin typeface="Times New Roman"/>
                <a:cs typeface="Times New Roman"/>
              </a:rPr>
              <a:t>..</a:t>
            </a:r>
            <a:r>
              <a:rPr sz="2400" i="1" spc="-10" dirty="0">
                <a:latin typeface="Times New Roman"/>
                <a:cs typeface="Times New Roman"/>
              </a:rPr>
              <a:t>mid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entirely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[</a:t>
            </a:r>
            <a:r>
              <a:rPr sz="2400" i="1" spc="-10" dirty="0">
                <a:latin typeface="Times New Roman"/>
                <a:cs typeface="Times New Roman"/>
              </a:rPr>
              <a:t>mid</a:t>
            </a:r>
            <a:r>
              <a:rPr sz="2400" spc="-10" dirty="0">
                <a:latin typeface="Times New Roman"/>
                <a:cs typeface="Times New Roman"/>
              </a:rPr>
              <a:t>+1</a:t>
            </a:r>
            <a:r>
              <a:rPr sz="2400" i="1" spc="-10" dirty="0">
                <a:latin typeface="Times New Roman"/>
                <a:cs typeface="Times New Roman"/>
              </a:rPr>
              <a:t>..high</a:t>
            </a:r>
            <a:r>
              <a:rPr sz="2400" spc="-10" dirty="0"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75"/>
              </a:spcBef>
              <a:buClr>
                <a:srgbClr val="0000CC"/>
              </a:buClr>
              <a:buFont typeface="Wingdings"/>
              <a:buChar char=""/>
              <a:tabLst>
                <a:tab pos="299085" algn="l"/>
              </a:tabLst>
            </a:pPr>
            <a:r>
              <a:rPr sz="2400" dirty="0">
                <a:latin typeface="Times New Roman"/>
                <a:cs typeface="Times New Roman"/>
              </a:rPr>
              <a:t>crossing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midpoint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19878" y="1930654"/>
            <a:ext cx="311785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3905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low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20" dirty="0">
                <a:latin typeface="Times New Roman"/>
                <a:cs typeface="Times New Roman"/>
              </a:rPr>
              <a:t>mid</a:t>
            </a:r>
            <a:r>
              <a:rPr sz="2400" spc="-20" dirty="0">
                <a:latin typeface="Times New Roman"/>
                <a:cs typeface="Times New Roman"/>
              </a:rPr>
              <a:t>)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mid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low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mid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 </a:t>
            </a:r>
            <a:r>
              <a:rPr sz="2400" i="1" dirty="0">
                <a:latin typeface="Times New Roman"/>
                <a:cs typeface="Times New Roman"/>
              </a:rPr>
              <a:t>j</a:t>
            </a:r>
            <a:r>
              <a:rPr sz="2400" i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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spc="-10" dirty="0">
                <a:latin typeface="Times New Roman"/>
                <a:cs typeface="Times New Roman"/>
              </a:rPr>
              <a:t>high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450975" y="4841875"/>
            <a:ext cx="6146800" cy="425450"/>
            <a:chOff x="1450975" y="4841875"/>
            <a:chExt cx="6146800" cy="425450"/>
          </a:xfrm>
        </p:grpSpPr>
        <p:sp>
          <p:nvSpPr>
            <p:cNvPr id="13" name="object 13"/>
            <p:cNvSpPr/>
            <p:nvPr/>
          </p:nvSpPr>
          <p:spPr>
            <a:xfrm>
              <a:off x="1476375" y="4870449"/>
              <a:ext cx="6096000" cy="371475"/>
            </a:xfrm>
            <a:custGeom>
              <a:avLst/>
              <a:gdLst/>
              <a:ahLst/>
              <a:cxnLst/>
              <a:rect l="l" t="t" r="r" b="b"/>
              <a:pathLst>
                <a:path w="6096000" h="371475">
                  <a:moveTo>
                    <a:pt x="871537" y="0"/>
                  </a:moveTo>
                  <a:lnTo>
                    <a:pt x="434975" y="0"/>
                  </a:lnTo>
                  <a:lnTo>
                    <a:pt x="0" y="0"/>
                  </a:lnTo>
                  <a:lnTo>
                    <a:pt x="0" y="371475"/>
                  </a:lnTo>
                  <a:lnTo>
                    <a:pt x="434975" y="371475"/>
                  </a:lnTo>
                  <a:lnTo>
                    <a:pt x="871537" y="371475"/>
                  </a:lnTo>
                  <a:lnTo>
                    <a:pt x="871537" y="0"/>
                  </a:lnTo>
                  <a:close/>
                </a:path>
                <a:path w="6096000" h="371475">
                  <a:moveTo>
                    <a:pt x="3919537" y="0"/>
                  </a:moveTo>
                  <a:lnTo>
                    <a:pt x="3919537" y="0"/>
                  </a:lnTo>
                  <a:lnTo>
                    <a:pt x="871601" y="0"/>
                  </a:lnTo>
                  <a:lnTo>
                    <a:pt x="871601" y="371475"/>
                  </a:lnTo>
                  <a:lnTo>
                    <a:pt x="3919537" y="371475"/>
                  </a:lnTo>
                  <a:lnTo>
                    <a:pt x="3919537" y="0"/>
                  </a:lnTo>
                  <a:close/>
                </a:path>
                <a:path w="6096000" h="371475">
                  <a:moveTo>
                    <a:pt x="6096000" y="0"/>
                  </a:moveTo>
                  <a:lnTo>
                    <a:pt x="6096000" y="0"/>
                  </a:lnTo>
                  <a:lnTo>
                    <a:pt x="3919601" y="0"/>
                  </a:lnTo>
                  <a:lnTo>
                    <a:pt x="3919601" y="371475"/>
                  </a:lnTo>
                  <a:lnTo>
                    <a:pt x="6096000" y="371475"/>
                  </a:lnTo>
                  <a:lnTo>
                    <a:pt x="609600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70025" y="4864100"/>
              <a:ext cx="6108700" cy="396875"/>
            </a:xfrm>
            <a:custGeom>
              <a:avLst/>
              <a:gdLst/>
              <a:ahLst/>
              <a:cxnLst/>
              <a:rect l="l" t="t" r="r" b="b"/>
              <a:pathLst>
                <a:path w="6108700" h="396875">
                  <a:moveTo>
                    <a:pt x="441325" y="0"/>
                  </a:moveTo>
                  <a:lnTo>
                    <a:pt x="441325" y="396875"/>
                  </a:lnTo>
                </a:path>
                <a:path w="6108700" h="396875">
                  <a:moveTo>
                    <a:pt x="877951" y="0"/>
                  </a:moveTo>
                  <a:lnTo>
                    <a:pt x="877951" y="396875"/>
                  </a:lnTo>
                </a:path>
                <a:path w="6108700" h="396875">
                  <a:moveTo>
                    <a:pt x="1312926" y="0"/>
                  </a:moveTo>
                  <a:lnTo>
                    <a:pt x="1312926" y="396875"/>
                  </a:lnTo>
                </a:path>
                <a:path w="6108700" h="396875">
                  <a:moveTo>
                    <a:pt x="1747901" y="0"/>
                  </a:moveTo>
                  <a:lnTo>
                    <a:pt x="1747901" y="396875"/>
                  </a:lnTo>
                </a:path>
                <a:path w="6108700" h="396875">
                  <a:moveTo>
                    <a:pt x="2182876" y="0"/>
                  </a:moveTo>
                  <a:lnTo>
                    <a:pt x="2182876" y="396875"/>
                  </a:lnTo>
                </a:path>
                <a:path w="6108700" h="396875">
                  <a:moveTo>
                    <a:pt x="2619375" y="0"/>
                  </a:moveTo>
                  <a:lnTo>
                    <a:pt x="2619375" y="396875"/>
                  </a:lnTo>
                </a:path>
                <a:path w="6108700" h="396875">
                  <a:moveTo>
                    <a:pt x="3054350" y="0"/>
                  </a:moveTo>
                  <a:lnTo>
                    <a:pt x="3054350" y="396875"/>
                  </a:lnTo>
                </a:path>
                <a:path w="6108700" h="396875">
                  <a:moveTo>
                    <a:pt x="3489325" y="0"/>
                  </a:moveTo>
                  <a:lnTo>
                    <a:pt x="3489325" y="396875"/>
                  </a:lnTo>
                </a:path>
                <a:path w="6108700" h="396875">
                  <a:moveTo>
                    <a:pt x="3925951" y="0"/>
                  </a:moveTo>
                  <a:lnTo>
                    <a:pt x="3925951" y="396875"/>
                  </a:lnTo>
                </a:path>
                <a:path w="6108700" h="396875">
                  <a:moveTo>
                    <a:pt x="4360926" y="0"/>
                  </a:moveTo>
                  <a:lnTo>
                    <a:pt x="4360926" y="396875"/>
                  </a:lnTo>
                </a:path>
                <a:path w="6108700" h="396875">
                  <a:moveTo>
                    <a:pt x="4795901" y="0"/>
                  </a:moveTo>
                  <a:lnTo>
                    <a:pt x="4795901" y="396875"/>
                  </a:lnTo>
                </a:path>
                <a:path w="6108700" h="396875">
                  <a:moveTo>
                    <a:pt x="5230876" y="0"/>
                  </a:moveTo>
                  <a:lnTo>
                    <a:pt x="5230876" y="396875"/>
                  </a:lnTo>
                </a:path>
                <a:path w="6108700" h="396875">
                  <a:moveTo>
                    <a:pt x="5667375" y="0"/>
                  </a:moveTo>
                  <a:lnTo>
                    <a:pt x="5667375" y="396875"/>
                  </a:lnTo>
                </a:path>
                <a:path w="6108700" h="396875">
                  <a:moveTo>
                    <a:pt x="6350" y="0"/>
                  </a:moveTo>
                  <a:lnTo>
                    <a:pt x="6350" y="396875"/>
                  </a:lnTo>
                </a:path>
                <a:path w="6108700" h="396875">
                  <a:moveTo>
                    <a:pt x="6102350" y="0"/>
                  </a:moveTo>
                  <a:lnTo>
                    <a:pt x="6102350" y="396875"/>
                  </a:lnTo>
                </a:path>
                <a:path w="6108700" h="396875">
                  <a:moveTo>
                    <a:pt x="0" y="6350"/>
                  </a:moveTo>
                  <a:lnTo>
                    <a:pt x="6108700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70025" y="5241925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00498" y="4870450"/>
              <a:ext cx="0" cy="358775"/>
            </a:xfrm>
            <a:custGeom>
              <a:avLst/>
              <a:gdLst/>
              <a:ahLst/>
              <a:cxnLst/>
              <a:rect l="l" t="t" r="r" b="b"/>
              <a:pathLst>
                <a:path h="358775">
                  <a:moveTo>
                    <a:pt x="0" y="0"/>
                  </a:moveTo>
                  <a:lnTo>
                    <a:pt x="0" y="35877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11935" y="4609591"/>
            <a:ext cx="319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89663" y="4609591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mid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84438" y="4609591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Times New Roman"/>
                <a:cs typeface="Times New Roman"/>
              </a:rPr>
              <a:t>high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599178" y="5185409"/>
            <a:ext cx="5962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mid</a:t>
            </a:r>
            <a:r>
              <a:rPr sz="1600" i="1" spc="-2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52676" y="5689498"/>
            <a:ext cx="20986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entirely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low</a:t>
            </a:r>
            <a:r>
              <a:rPr sz="1800" spc="-10" dirty="0">
                <a:latin typeface="Times New Roman"/>
                <a:cs typeface="Times New Roman"/>
              </a:rPr>
              <a:t>..</a:t>
            </a:r>
            <a:r>
              <a:rPr sz="1800" i="1" spc="-10" dirty="0">
                <a:latin typeface="Times New Roman"/>
                <a:cs typeface="Times New Roman"/>
              </a:rPr>
              <a:t>mid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879085" y="5759297"/>
            <a:ext cx="2442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entirely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mid+1</a:t>
            </a:r>
            <a:r>
              <a:rPr sz="1800" spc="-10" dirty="0">
                <a:latin typeface="Times New Roman"/>
                <a:cs typeface="Times New Roman"/>
              </a:rPr>
              <a:t>..</a:t>
            </a:r>
            <a:r>
              <a:rPr sz="1800" i="1" spc="-10" dirty="0">
                <a:latin typeface="Times New Roman"/>
                <a:cs typeface="Times New Roman"/>
              </a:rPr>
              <a:t>high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96436" y="3877436"/>
            <a:ext cx="2011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Times New Roman"/>
                <a:cs typeface="Times New Roman"/>
              </a:rPr>
              <a:t>crossing</a:t>
            </a:r>
            <a:r>
              <a:rPr sz="1800" i="1" spc="-10" dirty="0">
                <a:latin typeface="Times New Roman"/>
                <a:cs typeface="Times New Roman"/>
              </a:rPr>
              <a:t> </a:t>
            </a:r>
            <a:r>
              <a:rPr sz="1800" i="1" dirty="0">
                <a:latin typeface="Times New Roman"/>
                <a:cs typeface="Times New Roman"/>
              </a:rPr>
              <a:t>the</a:t>
            </a:r>
            <a:r>
              <a:rPr sz="1800" i="1" spc="-5" dirty="0">
                <a:latin typeface="Times New Roman"/>
                <a:cs typeface="Times New Roman"/>
              </a:rPr>
              <a:t> </a:t>
            </a:r>
            <a:r>
              <a:rPr sz="1800" i="1" spc="-10" dirty="0">
                <a:latin typeface="Times New Roman"/>
                <a:cs typeface="Times New Roman"/>
              </a:rPr>
              <a:t>midpoint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059176" y="4294251"/>
            <a:ext cx="2808605" cy="287655"/>
          </a:xfrm>
          <a:custGeom>
            <a:avLst/>
            <a:gdLst/>
            <a:ahLst/>
            <a:cxnLst/>
            <a:rect l="l" t="t" r="r" b="b"/>
            <a:pathLst>
              <a:path w="2808604" h="287654">
                <a:moveTo>
                  <a:pt x="0" y="287274"/>
                </a:moveTo>
                <a:lnTo>
                  <a:pt x="1873" y="231344"/>
                </a:lnTo>
                <a:lnTo>
                  <a:pt x="6985" y="185689"/>
                </a:lnTo>
                <a:lnTo>
                  <a:pt x="14573" y="154918"/>
                </a:lnTo>
                <a:lnTo>
                  <a:pt x="23875" y="143637"/>
                </a:lnTo>
                <a:lnTo>
                  <a:pt x="1393698" y="143637"/>
                </a:lnTo>
                <a:lnTo>
                  <a:pt x="1403020" y="132337"/>
                </a:lnTo>
                <a:lnTo>
                  <a:pt x="1410652" y="101536"/>
                </a:lnTo>
                <a:lnTo>
                  <a:pt x="1415807" y="55876"/>
                </a:lnTo>
                <a:lnTo>
                  <a:pt x="1417701" y="0"/>
                </a:lnTo>
                <a:lnTo>
                  <a:pt x="1419574" y="55876"/>
                </a:lnTo>
                <a:lnTo>
                  <a:pt x="1424686" y="101536"/>
                </a:lnTo>
                <a:lnTo>
                  <a:pt x="1432274" y="132337"/>
                </a:lnTo>
                <a:lnTo>
                  <a:pt x="1441577" y="143637"/>
                </a:lnTo>
                <a:lnTo>
                  <a:pt x="2784221" y="143637"/>
                </a:lnTo>
                <a:lnTo>
                  <a:pt x="2793597" y="154918"/>
                </a:lnTo>
                <a:lnTo>
                  <a:pt x="2801223" y="185689"/>
                </a:lnTo>
                <a:lnTo>
                  <a:pt x="2806348" y="231344"/>
                </a:lnTo>
                <a:lnTo>
                  <a:pt x="2808224" y="2872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764029" y="5300726"/>
            <a:ext cx="5665470" cy="433705"/>
          </a:xfrm>
          <a:custGeom>
            <a:avLst/>
            <a:gdLst/>
            <a:ahLst/>
            <a:cxnLst/>
            <a:rect l="l" t="t" r="r" b="b"/>
            <a:pathLst>
              <a:path w="5665470" h="433704">
                <a:moveTo>
                  <a:pt x="2447924" y="0"/>
                </a:moveTo>
                <a:lnTo>
                  <a:pt x="2446051" y="55876"/>
                </a:lnTo>
                <a:lnTo>
                  <a:pt x="2440940" y="101536"/>
                </a:lnTo>
                <a:lnTo>
                  <a:pt x="2433351" y="132337"/>
                </a:lnTo>
                <a:lnTo>
                  <a:pt x="2424048" y="143637"/>
                </a:lnTo>
                <a:lnTo>
                  <a:pt x="1236090" y="143637"/>
                </a:lnTo>
                <a:lnTo>
                  <a:pt x="1226768" y="154918"/>
                </a:lnTo>
                <a:lnTo>
                  <a:pt x="1219136" y="185689"/>
                </a:lnTo>
                <a:lnTo>
                  <a:pt x="1213981" y="231344"/>
                </a:lnTo>
                <a:lnTo>
                  <a:pt x="1212088" y="287274"/>
                </a:lnTo>
                <a:lnTo>
                  <a:pt x="1210214" y="231344"/>
                </a:lnTo>
                <a:lnTo>
                  <a:pt x="1205102" y="185689"/>
                </a:lnTo>
                <a:lnTo>
                  <a:pt x="1197514" y="154918"/>
                </a:lnTo>
                <a:lnTo>
                  <a:pt x="1188212" y="143637"/>
                </a:lnTo>
                <a:lnTo>
                  <a:pt x="24002" y="143637"/>
                </a:lnTo>
                <a:lnTo>
                  <a:pt x="14626" y="132337"/>
                </a:lnTo>
                <a:lnTo>
                  <a:pt x="7000" y="101536"/>
                </a:lnTo>
                <a:lnTo>
                  <a:pt x="1875" y="55876"/>
                </a:lnTo>
                <a:lnTo>
                  <a:pt x="0" y="0"/>
                </a:lnTo>
              </a:path>
              <a:path w="5665470" h="433704">
                <a:moveTo>
                  <a:pt x="5664962" y="144399"/>
                </a:moveTo>
                <a:lnTo>
                  <a:pt x="5663086" y="200618"/>
                </a:lnTo>
                <a:lnTo>
                  <a:pt x="5657961" y="246538"/>
                </a:lnTo>
                <a:lnTo>
                  <a:pt x="5650335" y="277504"/>
                </a:lnTo>
                <a:lnTo>
                  <a:pt x="5640959" y="288861"/>
                </a:lnTo>
                <a:lnTo>
                  <a:pt x="4319524" y="288861"/>
                </a:lnTo>
                <a:lnTo>
                  <a:pt x="4310127" y="300214"/>
                </a:lnTo>
                <a:lnTo>
                  <a:pt x="4302458" y="331174"/>
                </a:lnTo>
                <a:lnTo>
                  <a:pt x="4297289" y="377093"/>
                </a:lnTo>
                <a:lnTo>
                  <a:pt x="4295394" y="433324"/>
                </a:lnTo>
                <a:lnTo>
                  <a:pt x="4293498" y="377093"/>
                </a:lnTo>
                <a:lnTo>
                  <a:pt x="4288329" y="331174"/>
                </a:lnTo>
                <a:lnTo>
                  <a:pt x="4280660" y="300214"/>
                </a:lnTo>
                <a:lnTo>
                  <a:pt x="4271264" y="288861"/>
                </a:lnTo>
                <a:lnTo>
                  <a:pt x="2976118" y="288861"/>
                </a:lnTo>
                <a:lnTo>
                  <a:pt x="2966721" y="277504"/>
                </a:lnTo>
                <a:lnTo>
                  <a:pt x="2959052" y="246538"/>
                </a:lnTo>
                <a:lnTo>
                  <a:pt x="2953883" y="200618"/>
                </a:lnTo>
                <a:lnTo>
                  <a:pt x="2951987" y="144399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200401" y="6198819"/>
            <a:ext cx="46697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Possible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locations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8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subarrays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8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Tahoma"/>
                <a:cs typeface="Tahoma"/>
              </a:rPr>
              <a:t>A[low..high]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5">
            <a:extLst>
              <a:ext uri="{FF2B5EF4-FFF2-40B4-BE49-F238E27FC236}">
                <a16:creationId xmlns:a16="http://schemas.microsoft.com/office/drawing/2014/main" id="{74879923-6521-63F1-A550-02008A574F9A}"/>
              </a:ext>
            </a:extLst>
          </p:cNvPr>
          <p:cNvSpPr txBox="1">
            <a:spLocks/>
          </p:cNvSpPr>
          <p:nvPr/>
        </p:nvSpPr>
        <p:spPr>
          <a:xfrm>
            <a:off x="2971800" y="65389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3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1228344"/>
            <a:ext cx="271272" cy="28041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9490" y="1929333"/>
            <a:ext cx="234696" cy="24109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9490" y="2901950"/>
            <a:ext cx="234696" cy="240791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99490" y="3572890"/>
            <a:ext cx="234696" cy="2407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72490" y="1162304"/>
            <a:ext cx="4544695" cy="461962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869950">
              <a:lnSpc>
                <a:spcPts val="2380"/>
              </a:lnSpc>
              <a:spcBef>
                <a:spcPts val="390"/>
              </a:spcBef>
            </a:pPr>
            <a:r>
              <a:rPr sz="2200" spc="-10" dirty="0">
                <a:solidFill>
                  <a:srgbClr val="CC0000"/>
                </a:solidFill>
                <a:latin typeface="Times New Roman"/>
                <a:cs typeface="Times New Roman"/>
              </a:rPr>
              <a:t>Divide-and-</a:t>
            </a: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Conquer</a:t>
            </a:r>
            <a:r>
              <a:rPr sz="2200" spc="-2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general </a:t>
            </a:r>
            <a:r>
              <a:rPr sz="2200" dirty="0">
                <a:latin typeface="Times New Roman"/>
                <a:cs typeface="Times New Roman"/>
              </a:rPr>
              <a:t>algorithm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design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paradigm:</a:t>
            </a:r>
            <a:endParaRPr sz="2200">
              <a:latin typeface="Times New Roman"/>
              <a:cs typeface="Times New Roman"/>
            </a:endParaRPr>
          </a:p>
          <a:p>
            <a:pPr marL="413384" marR="2667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Divide</a:t>
            </a:r>
            <a:r>
              <a:rPr sz="2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number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of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that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smaller </a:t>
            </a:r>
            <a:r>
              <a:rPr sz="2200" dirty="0">
                <a:latin typeface="Times New Roman"/>
                <a:cs typeface="Times New Roman"/>
              </a:rPr>
              <a:t>instances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same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marL="413384" marR="1270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Conquer</a:t>
            </a:r>
            <a:r>
              <a:rPr sz="2200" spc="-6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by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solving </a:t>
            </a:r>
            <a:r>
              <a:rPr sz="2200" dirty="0">
                <a:latin typeface="Times New Roman"/>
                <a:cs typeface="Times New Roman"/>
              </a:rPr>
              <a:t>them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recursively</a:t>
            </a:r>
            <a:endParaRPr sz="2200">
              <a:latin typeface="Times New Roman"/>
              <a:cs typeface="Times New Roman"/>
            </a:endParaRPr>
          </a:p>
          <a:p>
            <a:pPr marL="413384" marR="5080">
              <a:lnSpc>
                <a:spcPts val="2380"/>
              </a:lnSpc>
              <a:spcBef>
                <a:spcPts val="520"/>
              </a:spcBef>
            </a:pPr>
            <a:r>
              <a:rPr sz="2200" dirty="0">
                <a:solidFill>
                  <a:srgbClr val="CC0000"/>
                </a:solidFill>
                <a:latin typeface="Times New Roman"/>
                <a:cs typeface="Times New Roman"/>
              </a:rPr>
              <a:t>Combine</a:t>
            </a:r>
            <a:r>
              <a:rPr sz="2200" spc="-30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solutions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to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into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solution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spc="-2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original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problem</a:t>
            </a:r>
            <a:endParaRPr sz="2200">
              <a:latin typeface="Times New Roman"/>
              <a:cs typeface="Times New Roman"/>
            </a:endParaRPr>
          </a:p>
          <a:p>
            <a:pPr marL="12700" marR="647700">
              <a:lnSpc>
                <a:spcPts val="2380"/>
              </a:lnSpc>
              <a:spcBef>
                <a:spcPts val="515"/>
              </a:spcBef>
            </a:pP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base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case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recursion</a:t>
            </a:r>
            <a:r>
              <a:rPr sz="2200" spc="-25" dirty="0">
                <a:latin typeface="Times New Roman"/>
                <a:cs typeface="Times New Roman"/>
              </a:rPr>
              <a:t> are </a:t>
            </a:r>
            <a:r>
              <a:rPr sz="2200" dirty="0">
                <a:latin typeface="Times New Roman"/>
                <a:cs typeface="Times New Roman"/>
              </a:rPr>
              <a:t>subproblems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constant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size</a:t>
            </a:r>
            <a:endParaRPr sz="2200">
              <a:latin typeface="Times New Roman"/>
              <a:cs typeface="Times New Roman"/>
            </a:endParaRPr>
          </a:p>
          <a:p>
            <a:pPr marL="12700" marR="99695">
              <a:lnSpc>
                <a:spcPts val="2380"/>
              </a:lnSpc>
              <a:spcBef>
                <a:spcPts val="525"/>
              </a:spcBef>
            </a:pPr>
            <a:r>
              <a:rPr sz="2200" dirty="0">
                <a:latin typeface="Times New Roman"/>
                <a:cs typeface="Times New Roman"/>
              </a:rPr>
              <a:t>Analysis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can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be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done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using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CC0000"/>
                </a:solidFill>
                <a:latin typeface="Times New Roman"/>
                <a:cs typeface="Times New Roman"/>
              </a:rPr>
              <a:t>recurrence equations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4514722"/>
            <a:ext cx="271272" cy="280415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2290" y="5185536"/>
            <a:ext cx="271272" cy="280416"/>
          </a:xfrm>
          <a:prstGeom prst="rect">
            <a:avLst/>
          </a:prstGeom>
        </p:spPr>
      </p:pic>
      <p:grpSp>
        <p:nvGrpSpPr>
          <p:cNvPr id="16" name="object 16"/>
          <p:cNvGrpSpPr/>
          <p:nvPr/>
        </p:nvGrpSpPr>
        <p:grpSpPr>
          <a:xfrm>
            <a:off x="5526151" y="2276475"/>
            <a:ext cx="3448050" cy="1695450"/>
            <a:chOff x="5526151" y="2276475"/>
            <a:chExt cx="3448050" cy="1695450"/>
          </a:xfrm>
        </p:grpSpPr>
        <p:sp>
          <p:nvSpPr>
            <p:cNvPr id="17" name="object 17"/>
            <p:cNvSpPr/>
            <p:nvPr/>
          </p:nvSpPr>
          <p:spPr>
            <a:xfrm>
              <a:off x="7062343" y="2286000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010" y="0"/>
                  </a:moveTo>
                  <a:lnTo>
                    <a:pt x="165711" y="5776"/>
                  </a:lnTo>
                  <a:lnTo>
                    <a:pt x="120455" y="22232"/>
                  </a:lnTo>
                  <a:lnTo>
                    <a:pt x="80533" y="48055"/>
                  </a:lnTo>
                  <a:lnTo>
                    <a:pt x="47236" y="81937"/>
                  </a:lnTo>
                  <a:lnTo>
                    <a:pt x="21854" y="122566"/>
                  </a:lnTo>
                  <a:lnTo>
                    <a:pt x="5678" y="168630"/>
                  </a:lnTo>
                  <a:lnTo>
                    <a:pt x="0" y="218821"/>
                  </a:lnTo>
                  <a:lnTo>
                    <a:pt x="5678" y="268971"/>
                  </a:lnTo>
                  <a:lnTo>
                    <a:pt x="21854" y="315020"/>
                  </a:lnTo>
                  <a:lnTo>
                    <a:pt x="47236" y="355651"/>
                  </a:lnTo>
                  <a:lnTo>
                    <a:pt x="80533" y="389546"/>
                  </a:lnTo>
                  <a:lnTo>
                    <a:pt x="120455" y="415387"/>
                  </a:lnTo>
                  <a:lnTo>
                    <a:pt x="165711" y="431858"/>
                  </a:lnTo>
                  <a:lnTo>
                    <a:pt x="215010" y="437641"/>
                  </a:lnTo>
                  <a:lnTo>
                    <a:pt x="264317" y="431858"/>
                  </a:lnTo>
                  <a:lnTo>
                    <a:pt x="309591" y="415387"/>
                  </a:lnTo>
                  <a:lnTo>
                    <a:pt x="349538" y="389546"/>
                  </a:lnTo>
                  <a:lnTo>
                    <a:pt x="382862" y="355651"/>
                  </a:lnTo>
                  <a:lnTo>
                    <a:pt x="408269" y="315020"/>
                  </a:lnTo>
                  <a:lnTo>
                    <a:pt x="424463" y="268971"/>
                  </a:lnTo>
                  <a:lnTo>
                    <a:pt x="430149" y="218821"/>
                  </a:lnTo>
                  <a:lnTo>
                    <a:pt x="424463" y="168630"/>
                  </a:lnTo>
                  <a:lnTo>
                    <a:pt x="408269" y="122566"/>
                  </a:lnTo>
                  <a:lnTo>
                    <a:pt x="382862" y="81937"/>
                  </a:lnTo>
                  <a:lnTo>
                    <a:pt x="349538" y="48055"/>
                  </a:lnTo>
                  <a:lnTo>
                    <a:pt x="309591" y="22232"/>
                  </a:lnTo>
                  <a:lnTo>
                    <a:pt x="264317" y="5776"/>
                  </a:lnTo>
                  <a:lnTo>
                    <a:pt x="215010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91124" y="2286000"/>
              <a:ext cx="1801495" cy="1350010"/>
            </a:xfrm>
            <a:custGeom>
              <a:avLst/>
              <a:gdLst/>
              <a:ahLst/>
              <a:cxnLst/>
              <a:rect l="l" t="t" r="r" b="b"/>
              <a:pathLst>
                <a:path w="1801495" h="1350010">
                  <a:moveTo>
                    <a:pt x="1371219" y="218821"/>
                  </a:moveTo>
                  <a:lnTo>
                    <a:pt x="1376897" y="168630"/>
                  </a:lnTo>
                  <a:lnTo>
                    <a:pt x="1393073" y="122566"/>
                  </a:lnTo>
                  <a:lnTo>
                    <a:pt x="1418455" y="81937"/>
                  </a:lnTo>
                  <a:lnTo>
                    <a:pt x="1451752" y="48055"/>
                  </a:lnTo>
                  <a:lnTo>
                    <a:pt x="1491674" y="22232"/>
                  </a:lnTo>
                  <a:lnTo>
                    <a:pt x="1536930" y="5776"/>
                  </a:lnTo>
                  <a:lnTo>
                    <a:pt x="1586229" y="0"/>
                  </a:lnTo>
                  <a:lnTo>
                    <a:pt x="1635536" y="5776"/>
                  </a:lnTo>
                  <a:lnTo>
                    <a:pt x="1680810" y="22232"/>
                  </a:lnTo>
                  <a:lnTo>
                    <a:pt x="1720757" y="48055"/>
                  </a:lnTo>
                  <a:lnTo>
                    <a:pt x="1754081" y="81937"/>
                  </a:lnTo>
                  <a:lnTo>
                    <a:pt x="1779488" y="122566"/>
                  </a:lnTo>
                  <a:lnTo>
                    <a:pt x="1795682" y="168630"/>
                  </a:lnTo>
                  <a:lnTo>
                    <a:pt x="1801368" y="218821"/>
                  </a:lnTo>
                  <a:lnTo>
                    <a:pt x="1795682" y="268971"/>
                  </a:lnTo>
                  <a:lnTo>
                    <a:pt x="1779488" y="315020"/>
                  </a:lnTo>
                  <a:lnTo>
                    <a:pt x="1754081" y="355651"/>
                  </a:lnTo>
                  <a:lnTo>
                    <a:pt x="1720757" y="389546"/>
                  </a:lnTo>
                  <a:lnTo>
                    <a:pt x="1680810" y="415387"/>
                  </a:lnTo>
                  <a:lnTo>
                    <a:pt x="1635536" y="431858"/>
                  </a:lnTo>
                  <a:lnTo>
                    <a:pt x="1586229" y="437641"/>
                  </a:lnTo>
                  <a:lnTo>
                    <a:pt x="1536930" y="431858"/>
                  </a:lnTo>
                  <a:lnTo>
                    <a:pt x="1491674" y="415387"/>
                  </a:lnTo>
                  <a:lnTo>
                    <a:pt x="1451752" y="389546"/>
                  </a:lnTo>
                  <a:lnTo>
                    <a:pt x="1418455" y="355651"/>
                  </a:lnTo>
                  <a:lnTo>
                    <a:pt x="1393073" y="315020"/>
                  </a:lnTo>
                  <a:lnTo>
                    <a:pt x="1376897" y="268971"/>
                  </a:lnTo>
                  <a:lnTo>
                    <a:pt x="1371219" y="218821"/>
                  </a:lnTo>
                  <a:close/>
                </a:path>
                <a:path w="1801495" h="1350010">
                  <a:moveTo>
                    <a:pt x="543178" y="764286"/>
                  </a:moveTo>
                  <a:lnTo>
                    <a:pt x="1433829" y="386207"/>
                  </a:lnTo>
                </a:path>
                <a:path w="1801495" h="1350010">
                  <a:moveTo>
                    <a:pt x="1573149" y="700532"/>
                  </a:moveTo>
                  <a:lnTo>
                    <a:pt x="1587246" y="449961"/>
                  </a:lnTo>
                </a:path>
                <a:path w="1801495" h="1350010">
                  <a:moveTo>
                    <a:pt x="387730" y="1349756"/>
                  </a:moveTo>
                  <a:lnTo>
                    <a:pt x="391795" y="1162812"/>
                  </a:lnTo>
                </a:path>
                <a:path w="1801495" h="1350010">
                  <a:moveTo>
                    <a:pt x="0" y="1349756"/>
                  </a:moveTo>
                  <a:lnTo>
                    <a:pt x="238251" y="109905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866765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7" y="0"/>
                  </a:moveTo>
                  <a:lnTo>
                    <a:pt x="165791" y="5783"/>
                  </a:lnTo>
                  <a:lnTo>
                    <a:pt x="120501" y="22254"/>
                  </a:lnTo>
                  <a:lnTo>
                    <a:pt x="80557" y="48095"/>
                  </a:lnTo>
                  <a:lnTo>
                    <a:pt x="47246" y="81990"/>
                  </a:lnTo>
                  <a:lnTo>
                    <a:pt x="21857" y="122621"/>
                  </a:lnTo>
                  <a:lnTo>
                    <a:pt x="5679" y="168670"/>
                  </a:lnTo>
                  <a:lnTo>
                    <a:pt x="0" y="218821"/>
                  </a:lnTo>
                  <a:lnTo>
                    <a:pt x="5679" y="269011"/>
                  </a:lnTo>
                  <a:lnTo>
                    <a:pt x="21857" y="315075"/>
                  </a:lnTo>
                  <a:lnTo>
                    <a:pt x="47246" y="355704"/>
                  </a:lnTo>
                  <a:lnTo>
                    <a:pt x="80557" y="389586"/>
                  </a:lnTo>
                  <a:lnTo>
                    <a:pt x="120501" y="415409"/>
                  </a:lnTo>
                  <a:lnTo>
                    <a:pt x="165791" y="431865"/>
                  </a:lnTo>
                  <a:lnTo>
                    <a:pt x="215137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6765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79" y="168670"/>
                  </a:lnTo>
                  <a:lnTo>
                    <a:pt x="21857" y="122621"/>
                  </a:lnTo>
                  <a:lnTo>
                    <a:pt x="47246" y="81990"/>
                  </a:lnTo>
                  <a:lnTo>
                    <a:pt x="80557" y="48095"/>
                  </a:lnTo>
                  <a:lnTo>
                    <a:pt x="120501" y="22254"/>
                  </a:lnTo>
                  <a:lnTo>
                    <a:pt x="165791" y="5783"/>
                  </a:lnTo>
                  <a:lnTo>
                    <a:pt x="215137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7" y="437641"/>
                  </a:lnTo>
                  <a:lnTo>
                    <a:pt x="165791" y="431865"/>
                  </a:lnTo>
                  <a:lnTo>
                    <a:pt x="120501" y="415409"/>
                  </a:lnTo>
                  <a:lnTo>
                    <a:pt x="80557" y="389586"/>
                  </a:lnTo>
                  <a:lnTo>
                    <a:pt x="47246" y="355704"/>
                  </a:lnTo>
                  <a:lnTo>
                    <a:pt x="21857" y="315075"/>
                  </a:lnTo>
                  <a:lnTo>
                    <a:pt x="5679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923407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23407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35676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35676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311138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11138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4303" y="3385058"/>
              <a:ext cx="1029969" cy="250825"/>
            </a:xfrm>
            <a:custGeom>
              <a:avLst/>
              <a:gdLst/>
              <a:ahLst/>
              <a:cxnLst/>
              <a:rect l="l" t="t" r="r" b="b"/>
              <a:pathLst>
                <a:path w="1029970" h="250825">
                  <a:moveTo>
                    <a:pt x="232283" y="250697"/>
                  </a:moveTo>
                  <a:lnTo>
                    <a:pt x="0" y="0"/>
                  </a:lnTo>
                </a:path>
                <a:path w="1029970" h="250825">
                  <a:moveTo>
                    <a:pt x="1025905" y="250697"/>
                  </a:moveTo>
                  <a:lnTo>
                    <a:pt x="1029970" y="63753"/>
                  </a:lnTo>
                </a:path>
                <a:path w="1029970" h="250825">
                  <a:moveTo>
                    <a:pt x="638175" y="250697"/>
                  </a:moveTo>
                  <a:lnTo>
                    <a:pt x="87642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048119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7" y="0"/>
                  </a:moveTo>
                  <a:lnTo>
                    <a:pt x="165831" y="5783"/>
                  </a:lnTo>
                  <a:lnTo>
                    <a:pt x="120557" y="22254"/>
                  </a:lnTo>
                  <a:lnTo>
                    <a:pt x="80610" y="48095"/>
                  </a:lnTo>
                  <a:lnTo>
                    <a:pt x="47286" y="81990"/>
                  </a:lnTo>
                  <a:lnTo>
                    <a:pt x="21879" y="122621"/>
                  </a:lnTo>
                  <a:lnTo>
                    <a:pt x="5685" y="168670"/>
                  </a:lnTo>
                  <a:lnTo>
                    <a:pt x="0" y="218821"/>
                  </a:lnTo>
                  <a:lnTo>
                    <a:pt x="5685" y="269011"/>
                  </a:lnTo>
                  <a:lnTo>
                    <a:pt x="21879" y="315075"/>
                  </a:lnTo>
                  <a:lnTo>
                    <a:pt x="47286" y="355704"/>
                  </a:lnTo>
                  <a:lnTo>
                    <a:pt x="80610" y="389586"/>
                  </a:lnTo>
                  <a:lnTo>
                    <a:pt x="120557" y="415409"/>
                  </a:lnTo>
                  <a:lnTo>
                    <a:pt x="165831" y="431865"/>
                  </a:lnTo>
                  <a:lnTo>
                    <a:pt x="215137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7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048119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85" y="168670"/>
                  </a:lnTo>
                  <a:lnTo>
                    <a:pt x="21879" y="122621"/>
                  </a:lnTo>
                  <a:lnTo>
                    <a:pt x="47286" y="81990"/>
                  </a:lnTo>
                  <a:lnTo>
                    <a:pt x="80610" y="48095"/>
                  </a:lnTo>
                  <a:lnTo>
                    <a:pt x="120557" y="22254"/>
                  </a:lnTo>
                  <a:lnTo>
                    <a:pt x="165831" y="5783"/>
                  </a:lnTo>
                  <a:lnTo>
                    <a:pt x="215137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7" y="437641"/>
                  </a:lnTo>
                  <a:lnTo>
                    <a:pt x="165831" y="431865"/>
                  </a:lnTo>
                  <a:lnTo>
                    <a:pt x="120557" y="415409"/>
                  </a:lnTo>
                  <a:lnTo>
                    <a:pt x="80610" y="389586"/>
                  </a:lnTo>
                  <a:lnTo>
                    <a:pt x="47286" y="355704"/>
                  </a:lnTo>
                  <a:lnTo>
                    <a:pt x="21879" y="315075"/>
                  </a:lnTo>
                  <a:lnTo>
                    <a:pt x="5685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04761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04761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17030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17030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492492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492492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15657" y="3385058"/>
              <a:ext cx="1012190" cy="250825"/>
            </a:xfrm>
            <a:custGeom>
              <a:avLst/>
              <a:gdLst/>
              <a:ahLst/>
              <a:cxnLst/>
              <a:rect l="l" t="t" r="r" b="b"/>
              <a:pathLst>
                <a:path w="1012190" h="250825">
                  <a:moveTo>
                    <a:pt x="232283" y="250697"/>
                  </a:moveTo>
                  <a:lnTo>
                    <a:pt x="0" y="0"/>
                  </a:lnTo>
                </a:path>
                <a:path w="1012190" h="250825">
                  <a:moveTo>
                    <a:pt x="1007745" y="250697"/>
                  </a:moveTo>
                  <a:lnTo>
                    <a:pt x="1011809" y="63753"/>
                  </a:lnTo>
                </a:path>
                <a:path w="1012190" h="250825">
                  <a:moveTo>
                    <a:pt x="620014" y="250697"/>
                  </a:moveTo>
                  <a:lnTo>
                    <a:pt x="858266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211311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215138" y="0"/>
                  </a:moveTo>
                  <a:lnTo>
                    <a:pt x="165831" y="5783"/>
                  </a:lnTo>
                  <a:lnTo>
                    <a:pt x="120557" y="22254"/>
                  </a:lnTo>
                  <a:lnTo>
                    <a:pt x="80610" y="48095"/>
                  </a:lnTo>
                  <a:lnTo>
                    <a:pt x="47286" y="81990"/>
                  </a:lnTo>
                  <a:lnTo>
                    <a:pt x="21879" y="122621"/>
                  </a:lnTo>
                  <a:lnTo>
                    <a:pt x="5685" y="168670"/>
                  </a:lnTo>
                  <a:lnTo>
                    <a:pt x="0" y="218821"/>
                  </a:lnTo>
                  <a:lnTo>
                    <a:pt x="5685" y="269011"/>
                  </a:lnTo>
                  <a:lnTo>
                    <a:pt x="21879" y="315075"/>
                  </a:lnTo>
                  <a:lnTo>
                    <a:pt x="47286" y="355704"/>
                  </a:lnTo>
                  <a:lnTo>
                    <a:pt x="80610" y="389586"/>
                  </a:lnTo>
                  <a:lnTo>
                    <a:pt x="120557" y="415409"/>
                  </a:lnTo>
                  <a:lnTo>
                    <a:pt x="165831" y="431865"/>
                  </a:lnTo>
                  <a:lnTo>
                    <a:pt x="215138" y="437641"/>
                  </a:lnTo>
                  <a:lnTo>
                    <a:pt x="264437" y="431865"/>
                  </a:lnTo>
                  <a:lnTo>
                    <a:pt x="309693" y="415409"/>
                  </a:lnTo>
                  <a:lnTo>
                    <a:pt x="349615" y="389586"/>
                  </a:lnTo>
                  <a:lnTo>
                    <a:pt x="382912" y="355704"/>
                  </a:lnTo>
                  <a:lnTo>
                    <a:pt x="408294" y="315075"/>
                  </a:lnTo>
                  <a:lnTo>
                    <a:pt x="424470" y="269011"/>
                  </a:lnTo>
                  <a:lnTo>
                    <a:pt x="430149" y="218821"/>
                  </a:lnTo>
                  <a:lnTo>
                    <a:pt x="424470" y="168670"/>
                  </a:lnTo>
                  <a:lnTo>
                    <a:pt x="408294" y="122621"/>
                  </a:lnTo>
                  <a:lnTo>
                    <a:pt x="382912" y="81990"/>
                  </a:lnTo>
                  <a:lnTo>
                    <a:pt x="349615" y="48095"/>
                  </a:lnTo>
                  <a:lnTo>
                    <a:pt x="309693" y="22254"/>
                  </a:lnTo>
                  <a:lnTo>
                    <a:pt x="264437" y="5783"/>
                  </a:lnTo>
                  <a:lnTo>
                    <a:pt x="215138" y="0"/>
                  </a:lnTo>
                  <a:close/>
                </a:path>
              </a:pathLst>
            </a:custGeom>
            <a:solidFill>
              <a:srgbClr val="00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211311" y="2998851"/>
              <a:ext cx="430530" cy="438150"/>
            </a:xfrm>
            <a:custGeom>
              <a:avLst/>
              <a:gdLst/>
              <a:ahLst/>
              <a:cxnLst/>
              <a:rect l="l" t="t" r="r" b="b"/>
              <a:pathLst>
                <a:path w="430529" h="438150">
                  <a:moveTo>
                    <a:pt x="0" y="218821"/>
                  </a:moveTo>
                  <a:lnTo>
                    <a:pt x="5685" y="168670"/>
                  </a:lnTo>
                  <a:lnTo>
                    <a:pt x="21879" y="122621"/>
                  </a:lnTo>
                  <a:lnTo>
                    <a:pt x="47286" y="81990"/>
                  </a:lnTo>
                  <a:lnTo>
                    <a:pt x="80610" y="48095"/>
                  </a:lnTo>
                  <a:lnTo>
                    <a:pt x="120557" y="22254"/>
                  </a:lnTo>
                  <a:lnTo>
                    <a:pt x="165831" y="5783"/>
                  </a:lnTo>
                  <a:lnTo>
                    <a:pt x="215138" y="0"/>
                  </a:lnTo>
                  <a:lnTo>
                    <a:pt x="264437" y="5783"/>
                  </a:lnTo>
                  <a:lnTo>
                    <a:pt x="309693" y="22254"/>
                  </a:lnTo>
                  <a:lnTo>
                    <a:pt x="349615" y="48095"/>
                  </a:lnTo>
                  <a:lnTo>
                    <a:pt x="382912" y="81990"/>
                  </a:lnTo>
                  <a:lnTo>
                    <a:pt x="408294" y="122621"/>
                  </a:lnTo>
                  <a:lnTo>
                    <a:pt x="424470" y="168670"/>
                  </a:lnTo>
                  <a:lnTo>
                    <a:pt x="430149" y="218821"/>
                  </a:lnTo>
                  <a:lnTo>
                    <a:pt x="424470" y="269011"/>
                  </a:lnTo>
                  <a:lnTo>
                    <a:pt x="408294" y="315075"/>
                  </a:lnTo>
                  <a:lnTo>
                    <a:pt x="382912" y="355704"/>
                  </a:lnTo>
                  <a:lnTo>
                    <a:pt x="349615" y="389586"/>
                  </a:lnTo>
                  <a:lnTo>
                    <a:pt x="309693" y="415409"/>
                  </a:lnTo>
                  <a:lnTo>
                    <a:pt x="264437" y="431865"/>
                  </a:lnTo>
                  <a:lnTo>
                    <a:pt x="215138" y="437641"/>
                  </a:lnTo>
                  <a:lnTo>
                    <a:pt x="165831" y="431865"/>
                  </a:lnTo>
                  <a:lnTo>
                    <a:pt x="120557" y="415409"/>
                  </a:lnTo>
                  <a:lnTo>
                    <a:pt x="80610" y="389586"/>
                  </a:lnTo>
                  <a:lnTo>
                    <a:pt x="47286" y="355704"/>
                  </a:lnTo>
                  <a:lnTo>
                    <a:pt x="21879" y="315075"/>
                  </a:lnTo>
                  <a:lnTo>
                    <a:pt x="5685" y="269011"/>
                  </a:lnTo>
                  <a:lnTo>
                    <a:pt x="0" y="218821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267954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267954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80223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80223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55685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308978" y="0"/>
                  </a:moveTo>
                  <a:lnTo>
                    <a:pt x="0" y="0"/>
                  </a:lnTo>
                  <a:lnTo>
                    <a:pt x="0" y="314325"/>
                  </a:lnTo>
                  <a:lnTo>
                    <a:pt x="308978" y="314325"/>
                  </a:lnTo>
                  <a:lnTo>
                    <a:pt x="308978" y="0"/>
                  </a:lnTo>
                  <a:close/>
                </a:path>
              </a:pathLst>
            </a:custGeom>
            <a:solidFill>
              <a:srgbClr val="B1B1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655685" y="3648075"/>
              <a:ext cx="309245" cy="314325"/>
            </a:xfrm>
            <a:custGeom>
              <a:avLst/>
              <a:gdLst/>
              <a:ahLst/>
              <a:cxnLst/>
              <a:rect l="l" t="t" r="r" b="b"/>
              <a:pathLst>
                <a:path w="309245" h="314325">
                  <a:moveTo>
                    <a:pt x="0" y="314325"/>
                  </a:moveTo>
                  <a:lnTo>
                    <a:pt x="308978" y="314325"/>
                  </a:lnTo>
                  <a:lnTo>
                    <a:pt x="308978" y="0"/>
                  </a:lnTo>
                  <a:lnTo>
                    <a:pt x="0" y="0"/>
                  </a:lnTo>
                  <a:lnTo>
                    <a:pt x="0" y="314325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29880" y="2672206"/>
              <a:ext cx="1381760" cy="963930"/>
            </a:xfrm>
            <a:custGeom>
              <a:avLst/>
              <a:gdLst/>
              <a:ahLst/>
              <a:cxnLst/>
              <a:rect l="l" t="t" r="r" b="b"/>
              <a:pathLst>
                <a:path w="1381759" h="963929">
                  <a:moveTo>
                    <a:pt x="1381252" y="963548"/>
                  </a:moveTo>
                  <a:lnTo>
                    <a:pt x="1148969" y="712851"/>
                  </a:lnTo>
                </a:path>
                <a:path w="1381759" h="963929">
                  <a:moveTo>
                    <a:pt x="0" y="0"/>
                  </a:moveTo>
                  <a:lnTo>
                    <a:pt x="844042" y="37807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5">
            <a:extLst>
              <a:ext uri="{FF2B5EF4-FFF2-40B4-BE49-F238E27FC236}">
                <a16:creationId xmlns:a16="http://schemas.microsoft.com/office/drawing/2014/main" id="{4D01ED9A-FA26-67F2-DAD7-BCC798AAB31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46303" y="973277"/>
            <a:ext cx="7080884" cy="101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60"/>
              </a:lnSpc>
              <a:spcBef>
                <a:spcPts val="100"/>
              </a:spcBef>
            </a:pPr>
            <a:r>
              <a:rPr sz="2400" spc="-20" dirty="0">
                <a:solidFill>
                  <a:srgbClr val="0000CC"/>
                </a:solidFill>
                <a:latin typeface="Times New Roman"/>
                <a:cs typeface="Times New Roman"/>
              </a:rPr>
              <a:t>FIND-</a:t>
            </a:r>
            <a:r>
              <a:rPr sz="2400" spc="-25" dirty="0">
                <a:solidFill>
                  <a:srgbClr val="0000CC"/>
                </a:solidFill>
                <a:latin typeface="Times New Roman"/>
                <a:cs typeface="Times New Roman"/>
              </a:rPr>
              <a:t>MAXIMUM-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SUBARRAY</a:t>
            </a:r>
            <a:r>
              <a:rPr sz="2400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(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,</a:t>
            </a:r>
            <a:r>
              <a:rPr sz="24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CC"/>
                </a:solidFill>
                <a:latin typeface="Times New Roman"/>
                <a:cs typeface="Times New Roman"/>
              </a:rPr>
              <a:t>low,</a:t>
            </a:r>
            <a:r>
              <a:rPr sz="2400" i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high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300355">
              <a:lnSpc>
                <a:spcPts val="2280"/>
              </a:lnSpc>
            </a:pP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high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==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low</a:t>
            </a:r>
            <a:endParaRPr sz="2000">
              <a:latin typeface="Times New Roman"/>
              <a:cs typeface="Times New Roman"/>
            </a:endParaRPr>
          </a:p>
          <a:p>
            <a:pPr marL="681990">
              <a:lnSpc>
                <a:spcPct val="100000"/>
              </a:lnSpc>
              <a:spcBef>
                <a:spcPts val="335"/>
              </a:spcBef>
              <a:tabLst>
                <a:tab pos="4016375" algn="l"/>
              </a:tabLst>
            </a:pPr>
            <a:r>
              <a:rPr sz="2000" b="1" dirty="0">
                <a:latin typeface="Times New Roman"/>
                <a:cs typeface="Times New Roman"/>
              </a:rPr>
              <a:t>return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high,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A</a:t>
            </a:r>
            <a:r>
              <a:rPr sz="2000" spc="-10" dirty="0">
                <a:latin typeface="Times New Roman"/>
                <a:cs typeface="Times New Roman"/>
              </a:rPr>
              <a:t>[</a:t>
            </a:r>
            <a:r>
              <a:rPr sz="2000" i="1" spc="-10" dirty="0">
                <a:latin typeface="Times New Roman"/>
                <a:cs typeface="Times New Roman"/>
              </a:rPr>
              <a:t>low</a:t>
            </a:r>
            <a:r>
              <a:rPr sz="2000" spc="-10" dirty="0">
                <a:latin typeface="Times New Roman"/>
                <a:cs typeface="Times New Roman"/>
              </a:rPr>
              <a:t>])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0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base</a:t>
            </a:r>
            <a:r>
              <a:rPr sz="20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case:</a:t>
            </a:r>
            <a:r>
              <a:rPr sz="2000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only</a:t>
            </a:r>
            <a:r>
              <a:rPr sz="20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one</a:t>
            </a:r>
            <a:r>
              <a:rPr sz="20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element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4339" y="2079193"/>
            <a:ext cx="109982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imes New Roman"/>
                <a:cs typeface="Times New Roman"/>
              </a:rPr>
              <a:t>else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mid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279221" y="1998296"/>
            <a:ext cx="1796414" cy="4311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975" spc="-112" baseline="-8385" dirty="0">
                <a:latin typeface="Symbol"/>
                <a:cs typeface="Symbol"/>
              </a:rPr>
              <a:t></a:t>
            </a:r>
            <a:r>
              <a:rPr sz="2250" i="1" spc="-75" dirty="0">
                <a:latin typeface="Times New Roman"/>
                <a:cs typeface="Times New Roman"/>
              </a:rPr>
              <a:t>low</a:t>
            </a:r>
            <a:r>
              <a:rPr sz="2250" i="1" spc="-1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Symbol"/>
                <a:cs typeface="Symbol"/>
              </a:rPr>
              <a:t></a:t>
            </a:r>
            <a:r>
              <a:rPr sz="2250" spc="-114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high</a:t>
            </a:r>
            <a:r>
              <a:rPr sz="2250" i="1" spc="-1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/</a:t>
            </a:r>
            <a:r>
              <a:rPr sz="2250" spc="-21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2</a:t>
            </a:r>
            <a:r>
              <a:rPr sz="3975" spc="-37" baseline="-8385" dirty="0">
                <a:latin typeface="Symbol"/>
                <a:cs typeface="Symbol"/>
              </a:rPr>
              <a:t></a:t>
            </a:r>
            <a:endParaRPr sz="3975" baseline="-8385">
              <a:latin typeface="Symbol"/>
              <a:cs typeface="Symbo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2820" y="2385161"/>
            <a:ext cx="7269480" cy="420878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719455">
              <a:lnSpc>
                <a:spcPct val="100000"/>
              </a:lnSpc>
              <a:spcBef>
                <a:spcPts val="434"/>
              </a:spcBef>
            </a:pP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10" dirty="0">
                <a:latin typeface="Times New Roman"/>
                <a:cs typeface="Times New Roman"/>
              </a:rPr>
              <a:t> left-</a:t>
            </a:r>
            <a:r>
              <a:rPr sz="2000" i="1" dirty="0">
                <a:latin typeface="Times New Roman"/>
                <a:cs typeface="Times New Roman"/>
              </a:rPr>
              <a:t>high,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sum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417320">
              <a:lnSpc>
                <a:spcPct val="100000"/>
              </a:lnSpc>
              <a:spcBef>
                <a:spcPts val="33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FIND-MAXIMUM-SUBARRAY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A,</a:t>
            </a:r>
            <a:r>
              <a:rPr sz="2000" i="1" dirty="0">
                <a:latin typeface="Times New Roman"/>
                <a:cs typeface="Times New Roman"/>
              </a:rPr>
              <a:t> low,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mid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19455">
              <a:lnSpc>
                <a:spcPct val="100000"/>
              </a:lnSpc>
              <a:spcBef>
                <a:spcPts val="335"/>
              </a:spcBef>
            </a:pP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right-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right-high,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right-sum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b="1" i="1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353185">
              <a:lnSpc>
                <a:spcPct val="100000"/>
              </a:lnSpc>
              <a:spcBef>
                <a:spcPts val="33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FIND-MAXIMUM-</a:t>
            </a:r>
            <a:r>
              <a:rPr sz="2000" b="1" i="1" dirty="0">
                <a:latin typeface="Times New Roman"/>
                <a:cs typeface="Times New Roman"/>
              </a:rPr>
              <a:t>SUBARRAY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mid +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1,</a:t>
            </a:r>
            <a:r>
              <a:rPr sz="2000" i="1" spc="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high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19455">
              <a:lnSpc>
                <a:spcPct val="100000"/>
              </a:lnSpc>
              <a:spcBef>
                <a:spcPts val="340"/>
              </a:spcBef>
            </a:pP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cross-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cross-high,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cross-sum</a:t>
            </a:r>
            <a:r>
              <a:rPr sz="2000" dirty="0">
                <a:latin typeface="Times New Roman"/>
                <a:cs typeface="Times New Roman"/>
              </a:rPr>
              <a:t>)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spc="-50" dirty="0">
                <a:latin typeface="Times New Roman"/>
                <a:cs typeface="Times New Roman"/>
              </a:rPr>
              <a:t>=</a:t>
            </a:r>
            <a:endParaRPr sz="2000">
              <a:latin typeface="Times New Roman"/>
              <a:cs typeface="Times New Roman"/>
            </a:endParaRPr>
          </a:p>
          <a:p>
            <a:pPr marL="1290955">
              <a:lnSpc>
                <a:spcPct val="100000"/>
              </a:lnSpc>
              <a:spcBef>
                <a:spcPts val="335"/>
              </a:spcBef>
            </a:pPr>
            <a:r>
              <a:rPr sz="2000" b="1" i="1" spc="-10" dirty="0">
                <a:latin typeface="Times New Roman"/>
                <a:cs typeface="Times New Roman"/>
              </a:rPr>
              <a:t>FIND-MAX-CROSSING-SUBARRAY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A,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mid,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high</a:t>
            </a:r>
            <a:r>
              <a:rPr sz="2000" spc="-1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if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sum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≧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right-sum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10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sum</a:t>
            </a:r>
            <a:r>
              <a:rPr sz="2000" i="1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≧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</a:t>
            </a:r>
            <a:r>
              <a:rPr sz="2000" i="1" spc="-25" dirty="0"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L="1353185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Times New Roman"/>
                <a:cs typeface="Times New Roman"/>
              </a:rPr>
              <a:t>return</a:t>
            </a:r>
            <a:r>
              <a:rPr sz="2000" b="1" spc="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high,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spc="-20" dirty="0">
                <a:latin typeface="Times New Roman"/>
                <a:cs typeface="Times New Roman"/>
              </a:rPr>
              <a:t>sum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781685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elseif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right-sum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≧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i="1" spc="-10" dirty="0">
                <a:latin typeface="Times New Roman"/>
                <a:cs typeface="Times New Roman"/>
              </a:rPr>
              <a:t>left-</a:t>
            </a:r>
            <a:r>
              <a:rPr sz="2000" i="1" dirty="0">
                <a:latin typeface="Times New Roman"/>
                <a:cs typeface="Times New Roman"/>
              </a:rPr>
              <a:t>sum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b="1" i="1" dirty="0">
                <a:latin typeface="Times New Roman"/>
                <a:cs typeface="Times New Roman"/>
              </a:rPr>
              <a:t>and</a:t>
            </a:r>
            <a:r>
              <a:rPr sz="2000" b="1" i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right-sum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mbria Math"/>
                <a:cs typeface="Cambria Math"/>
              </a:rPr>
              <a:t>≧</a:t>
            </a:r>
            <a:r>
              <a:rPr sz="2000" spc="55" dirty="0">
                <a:latin typeface="Cambria Math"/>
                <a:cs typeface="Cambria Math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</a:t>
            </a:r>
            <a:r>
              <a:rPr sz="2000" i="1" spc="-25" dirty="0">
                <a:latin typeface="Times New Roman"/>
                <a:cs typeface="Times New Roman"/>
              </a:rPr>
              <a:t>sum</a:t>
            </a:r>
            <a:endParaRPr sz="2000">
              <a:latin typeface="Times New Roman"/>
              <a:cs typeface="Times New Roman"/>
            </a:endParaRPr>
          </a:p>
          <a:p>
            <a:pPr marR="1690370" algn="r">
              <a:lnSpc>
                <a:spcPct val="100000"/>
              </a:lnSpc>
              <a:spcBef>
                <a:spcPts val="335"/>
              </a:spcBef>
            </a:pPr>
            <a:r>
              <a:rPr sz="2000" b="1" dirty="0">
                <a:latin typeface="Times New Roman"/>
                <a:cs typeface="Times New Roman"/>
              </a:rPr>
              <a:t>return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right-low,</a:t>
            </a:r>
            <a:r>
              <a:rPr sz="2000" i="1" spc="-4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right-high,</a:t>
            </a:r>
            <a:r>
              <a:rPr sz="2000" i="1" spc="-3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right-</a:t>
            </a:r>
            <a:r>
              <a:rPr sz="2000" i="1" spc="-20" dirty="0">
                <a:latin typeface="Times New Roman"/>
                <a:cs typeface="Times New Roman"/>
              </a:rPr>
              <a:t>sum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R="1741805" algn="r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latin typeface="Times New Roman"/>
                <a:cs typeface="Times New Roman"/>
              </a:rPr>
              <a:t>else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return </a:t>
            </a:r>
            <a:r>
              <a:rPr sz="2000" spc="-10" dirty="0">
                <a:latin typeface="Times New Roman"/>
                <a:cs typeface="Times New Roman"/>
              </a:rPr>
              <a:t>(</a:t>
            </a:r>
            <a:r>
              <a:rPr sz="2000" i="1" spc="-10" dirty="0">
                <a:latin typeface="Times New Roman"/>
                <a:cs typeface="Times New Roman"/>
              </a:rPr>
              <a:t>cross-</a:t>
            </a:r>
            <a:r>
              <a:rPr sz="2000" i="1" dirty="0">
                <a:latin typeface="Times New Roman"/>
                <a:cs typeface="Times New Roman"/>
              </a:rPr>
              <a:t>low,</a:t>
            </a:r>
            <a:r>
              <a:rPr sz="2000" i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cross-high,</a:t>
            </a:r>
            <a:r>
              <a:rPr sz="2000" i="1" spc="-3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cross-</a:t>
            </a:r>
            <a:r>
              <a:rPr sz="2000" i="1" spc="-20" dirty="0">
                <a:latin typeface="Times New Roman"/>
                <a:cs typeface="Times New Roman"/>
              </a:rPr>
              <a:t>sum</a:t>
            </a:r>
            <a:r>
              <a:rPr sz="2000" spc="-2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Initial</a:t>
            </a:r>
            <a:r>
              <a:rPr sz="20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call:</a:t>
            </a:r>
            <a:r>
              <a:rPr sz="2000" b="1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FIND-MAXIMUM-</a:t>
            </a:r>
            <a:r>
              <a:rPr sz="2000" b="1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SUBARRAY</a:t>
            </a:r>
            <a:r>
              <a:rPr sz="2000" b="1" i="1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dirty="0">
                <a:solidFill>
                  <a:srgbClr val="0000CC"/>
                </a:solidFill>
                <a:latin typeface="Times New Roman"/>
                <a:cs typeface="Times New Roman"/>
              </a:rPr>
              <a:t>(A,</a:t>
            </a:r>
            <a:r>
              <a:rPr sz="2000" b="1" i="1" spc="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00CC"/>
                </a:solidFill>
                <a:latin typeface="Times New Roman"/>
                <a:cs typeface="Times New Roman"/>
              </a:rPr>
              <a:t>1,</a:t>
            </a:r>
            <a:r>
              <a:rPr sz="2000" b="1" spc="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b="1" i="1" spc="-25" dirty="0">
                <a:solidFill>
                  <a:srgbClr val="0000CC"/>
                </a:solidFill>
                <a:latin typeface="Times New Roman"/>
                <a:cs typeface="Times New Roman"/>
              </a:rPr>
              <a:t>n</a:t>
            </a:r>
            <a:r>
              <a:rPr sz="2000" b="1" spc="-25" dirty="0">
                <a:solidFill>
                  <a:srgbClr val="0000CC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5">
            <a:extLst>
              <a:ext uri="{FF2B5EF4-FFF2-40B4-BE49-F238E27FC236}">
                <a16:creationId xmlns:a16="http://schemas.microsoft.com/office/drawing/2014/main" id="{336698ED-61D6-E2C9-B6CF-64C67B20F075}"/>
              </a:ext>
            </a:extLst>
          </p:cNvPr>
          <p:cNvSpPr txBox="1">
            <a:spLocks/>
          </p:cNvSpPr>
          <p:nvPr/>
        </p:nvSpPr>
        <p:spPr>
          <a:xfrm>
            <a:off x="2971800" y="65389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26627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404266" y="1062990"/>
            <a:ext cx="7325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FIND-</a:t>
            </a:r>
            <a:r>
              <a:rPr sz="2400" spc="-25" dirty="0">
                <a:solidFill>
                  <a:srgbClr val="0000FF"/>
                </a:solidFill>
                <a:latin typeface="Times New Roman"/>
                <a:cs typeface="Times New Roman"/>
              </a:rPr>
              <a:t>MAX-</a:t>
            </a:r>
            <a:r>
              <a:rPr sz="2400" spc="-20" dirty="0">
                <a:solidFill>
                  <a:srgbClr val="0000FF"/>
                </a:solidFill>
                <a:latin typeface="Times New Roman"/>
                <a:cs typeface="Times New Roman"/>
              </a:rPr>
              <a:t>CROSSING-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SUBARRAY</a:t>
            </a:r>
            <a:r>
              <a:rPr sz="2400" spc="5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(A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, low</a:t>
            </a:r>
            <a:r>
              <a:rPr sz="2400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2400" spc="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FF"/>
                </a:solidFill>
                <a:latin typeface="Times New Roman"/>
                <a:cs typeface="Times New Roman"/>
              </a:rPr>
              <a:t>mid, </a:t>
            </a:r>
            <a:r>
              <a:rPr sz="2400" i="1" spc="-10" dirty="0">
                <a:solidFill>
                  <a:srgbClr val="0000FF"/>
                </a:solidFill>
                <a:latin typeface="Times New Roman"/>
                <a:cs typeface="Times New Roman"/>
              </a:rPr>
              <a:t>high</a:t>
            </a:r>
            <a:r>
              <a:rPr sz="2400" spc="-10" dirty="0">
                <a:solidFill>
                  <a:srgbClr val="0000FF"/>
                </a:solidFill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3085" y="1454657"/>
            <a:ext cx="51003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0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Find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</a:t>
            </a:r>
            <a:r>
              <a:rPr sz="2000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maximum subarray</a:t>
            </a:r>
            <a:r>
              <a:rPr sz="2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form</a:t>
            </a:r>
            <a:r>
              <a:rPr sz="20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sz="20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i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..</a:t>
            </a:r>
            <a:r>
              <a:rPr sz="2000" i="1" spc="-10" dirty="0">
                <a:solidFill>
                  <a:srgbClr val="0000CC"/>
                </a:solidFill>
                <a:latin typeface="Times New Roman"/>
                <a:cs typeface="Times New Roman"/>
              </a:rPr>
              <a:t>mid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3930" y="1430273"/>
            <a:ext cx="7541259" cy="51708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967730">
              <a:lnSpc>
                <a:spcPts val="2530"/>
              </a:lnSpc>
              <a:spcBef>
                <a:spcPts val="270"/>
              </a:spcBef>
            </a:pPr>
            <a:r>
              <a:rPr sz="2200" i="1" spc="-10" dirty="0">
                <a:latin typeface="Times New Roman"/>
                <a:cs typeface="Times New Roman"/>
              </a:rPr>
              <a:t>left-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-</a:t>
            </a:r>
            <a:r>
              <a:rPr sz="2000" spc="-50" dirty="0">
                <a:latin typeface="Tahoma"/>
                <a:cs typeface="Tahoma"/>
              </a:rPr>
              <a:t>∞ 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0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405"/>
              </a:lnSpc>
            </a:pP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3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mid</a:t>
            </a:r>
            <a:r>
              <a:rPr sz="2200" i="1" spc="-2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downto</a:t>
            </a:r>
            <a:r>
              <a:rPr sz="2200" b="1" spc="-2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low</a:t>
            </a:r>
            <a:endParaRPr sz="2200">
              <a:latin typeface="Times New Roman"/>
              <a:cs typeface="Times New Roman"/>
            </a:endParaRPr>
          </a:p>
          <a:p>
            <a:pPr marL="361315" marR="5109210" algn="ctr">
              <a:lnSpc>
                <a:spcPct val="95700"/>
              </a:lnSpc>
              <a:spcBef>
                <a:spcPts val="60"/>
              </a:spcBef>
            </a:pP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+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A</a:t>
            </a:r>
            <a:r>
              <a:rPr sz="2200" dirty="0">
                <a:latin typeface="Times New Roman"/>
                <a:cs typeface="Times New Roman"/>
              </a:rPr>
              <a:t>[</a:t>
            </a:r>
            <a:r>
              <a:rPr sz="2200" i="1" dirty="0">
                <a:latin typeface="Times New Roman"/>
                <a:cs typeface="Times New Roman"/>
              </a:rPr>
              <a:t>i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] </a:t>
            </a:r>
            <a:r>
              <a:rPr sz="2200" b="1" dirty="0">
                <a:latin typeface="Times New Roman"/>
                <a:cs typeface="Times New Roman"/>
              </a:rPr>
              <a:t>if</a:t>
            </a:r>
            <a:r>
              <a:rPr sz="2200" b="1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&gt;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left-</a:t>
            </a:r>
            <a:r>
              <a:rPr sz="2200" i="1" spc="-25" dirty="0">
                <a:latin typeface="Times New Roman"/>
                <a:cs typeface="Times New Roman"/>
              </a:rPr>
              <a:t>sum </a:t>
            </a:r>
            <a:r>
              <a:rPr sz="2200" i="1" spc="-10" dirty="0">
                <a:latin typeface="Times New Roman"/>
                <a:cs typeface="Times New Roman"/>
              </a:rPr>
              <a:t>left-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sum</a:t>
            </a:r>
            <a:endParaRPr sz="2200">
              <a:latin typeface="Times New Roman"/>
              <a:cs typeface="Times New Roman"/>
            </a:endParaRPr>
          </a:p>
          <a:p>
            <a:pPr marR="5067300" algn="ctr">
              <a:lnSpc>
                <a:spcPts val="2480"/>
              </a:lnSpc>
            </a:pPr>
            <a:r>
              <a:rPr sz="2200" i="1" spc="-20" dirty="0">
                <a:latin typeface="Times New Roman"/>
                <a:cs typeface="Times New Roman"/>
              </a:rPr>
              <a:t>max-</a:t>
            </a:r>
            <a:r>
              <a:rPr sz="2200" i="1" dirty="0">
                <a:latin typeface="Times New Roman"/>
                <a:cs typeface="Times New Roman"/>
              </a:rPr>
              <a:t>left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i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200" i="1" spc="-10" dirty="0">
                <a:latin typeface="Times New Roman"/>
                <a:cs typeface="Times New Roman"/>
              </a:rPr>
              <a:t>right-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ahoma"/>
                <a:cs typeface="Tahoma"/>
              </a:rPr>
              <a:t>∞</a:t>
            </a:r>
            <a:r>
              <a:rPr sz="2000" spc="85" dirty="0"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000" spc="-2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Find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 maximum subarray</a:t>
            </a:r>
            <a:r>
              <a:rPr sz="20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form</a:t>
            </a:r>
            <a:r>
              <a:rPr sz="2000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A[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mid</a:t>
            </a:r>
            <a:r>
              <a:rPr sz="2000" i="1" spc="-3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+</a:t>
            </a:r>
            <a:r>
              <a:rPr sz="2000" i="1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1</a:t>
            </a:r>
            <a:r>
              <a:rPr sz="2000" i="1" spc="-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i="1" dirty="0">
                <a:solidFill>
                  <a:srgbClr val="0000CC"/>
                </a:solidFill>
                <a:latin typeface="Times New Roman"/>
                <a:cs typeface="Times New Roman"/>
              </a:rPr>
              <a:t>.. j</a:t>
            </a:r>
            <a:r>
              <a:rPr sz="2000" i="1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0000CC"/>
                </a:solidFill>
                <a:latin typeface="Times New Roman"/>
                <a:cs typeface="Times New Roman"/>
              </a:rPr>
              <a:t>]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25"/>
              </a:lnSpc>
            </a:pP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=0</a:t>
            </a:r>
            <a:endParaRPr sz="2200">
              <a:latin typeface="Times New Roman"/>
              <a:cs typeface="Times New Roman"/>
            </a:endParaRPr>
          </a:p>
          <a:p>
            <a:pPr marL="361315" marR="5031740" indent="-349250">
              <a:lnSpc>
                <a:spcPct val="95700"/>
              </a:lnSpc>
              <a:spcBef>
                <a:spcPts val="60"/>
              </a:spcBef>
            </a:pPr>
            <a:r>
              <a:rPr sz="2200" b="1" dirty="0">
                <a:latin typeface="Times New Roman"/>
                <a:cs typeface="Times New Roman"/>
              </a:rPr>
              <a:t>for</a:t>
            </a:r>
            <a:r>
              <a:rPr sz="2200" b="1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j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mid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+1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to</a:t>
            </a:r>
            <a:r>
              <a:rPr sz="2200" b="1" spc="-15" dirty="0">
                <a:latin typeface="Times New Roman"/>
                <a:cs typeface="Times New Roman"/>
              </a:rPr>
              <a:t> </a:t>
            </a:r>
            <a:r>
              <a:rPr sz="2200" i="1" spc="-20" dirty="0">
                <a:latin typeface="Times New Roman"/>
                <a:cs typeface="Times New Roman"/>
              </a:rPr>
              <a:t>high 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+ </a:t>
            </a:r>
            <a:r>
              <a:rPr sz="2200" i="1" spc="-20" dirty="0">
                <a:latin typeface="Times New Roman"/>
                <a:cs typeface="Times New Roman"/>
              </a:rPr>
              <a:t>A</a:t>
            </a:r>
            <a:r>
              <a:rPr sz="2200" spc="-20" dirty="0">
                <a:latin typeface="Times New Roman"/>
                <a:cs typeface="Times New Roman"/>
              </a:rPr>
              <a:t>[</a:t>
            </a:r>
            <a:r>
              <a:rPr sz="2200" i="1" spc="-20" dirty="0">
                <a:latin typeface="Times New Roman"/>
                <a:cs typeface="Times New Roman"/>
              </a:rPr>
              <a:t>j</a:t>
            </a:r>
            <a:r>
              <a:rPr sz="2200" spc="-20" dirty="0">
                <a:latin typeface="Times New Roman"/>
                <a:cs typeface="Times New Roman"/>
              </a:rPr>
              <a:t>] </a:t>
            </a:r>
            <a:r>
              <a:rPr sz="2200" b="1" dirty="0">
                <a:latin typeface="Times New Roman"/>
                <a:cs typeface="Times New Roman"/>
              </a:rPr>
              <a:t>if</a:t>
            </a:r>
            <a:r>
              <a:rPr sz="2200" b="1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sum &gt;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right-</a:t>
            </a:r>
            <a:r>
              <a:rPr sz="2200" i="1" spc="-25" dirty="0">
                <a:latin typeface="Times New Roman"/>
                <a:cs typeface="Times New Roman"/>
              </a:rPr>
              <a:t>sum</a:t>
            </a:r>
            <a:endParaRPr sz="2200">
              <a:latin typeface="Times New Roman"/>
              <a:cs typeface="Times New Roman"/>
            </a:endParaRPr>
          </a:p>
          <a:p>
            <a:pPr marL="571500" marR="5097780">
              <a:lnSpc>
                <a:spcPts val="2530"/>
              </a:lnSpc>
              <a:spcBef>
                <a:spcPts val="70"/>
              </a:spcBef>
            </a:pPr>
            <a:r>
              <a:rPr sz="2200" i="1" spc="-10" dirty="0">
                <a:latin typeface="Times New Roman"/>
                <a:cs typeface="Times New Roman"/>
              </a:rPr>
              <a:t>right-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sum </a:t>
            </a:r>
            <a:r>
              <a:rPr sz="2200" i="1" spc="-20" dirty="0">
                <a:latin typeface="Times New Roman"/>
                <a:cs typeface="Times New Roman"/>
              </a:rPr>
              <a:t>max-</a:t>
            </a:r>
            <a:r>
              <a:rPr sz="2200" i="1" dirty="0">
                <a:latin typeface="Times New Roman"/>
                <a:cs typeface="Times New Roman"/>
              </a:rPr>
              <a:t>right</a:t>
            </a:r>
            <a:r>
              <a:rPr sz="2200" i="1" spc="-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=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j</a:t>
            </a:r>
            <a:endParaRPr sz="2200">
              <a:latin typeface="Times New Roman"/>
              <a:cs typeface="Times New Roman"/>
            </a:endParaRPr>
          </a:p>
          <a:p>
            <a:pPr marL="12700">
              <a:lnSpc>
                <a:spcPts val="2350"/>
              </a:lnSpc>
              <a:spcBef>
                <a:spcPts val="5"/>
              </a:spcBef>
            </a:pP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//</a:t>
            </a:r>
            <a:r>
              <a:rPr sz="2000" spc="-2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Return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indices</a:t>
            </a:r>
            <a:r>
              <a:rPr sz="2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and the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sum</a:t>
            </a:r>
            <a:r>
              <a:rPr sz="2000" spc="-3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of</a:t>
            </a:r>
            <a:r>
              <a:rPr sz="2000" spc="-1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000CC"/>
                </a:solidFill>
                <a:latin typeface="Times New Roman"/>
                <a:cs typeface="Times New Roman"/>
              </a:rPr>
              <a:t>two</a:t>
            </a:r>
            <a:r>
              <a:rPr sz="2000" spc="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000CC"/>
                </a:solidFill>
                <a:latin typeface="Times New Roman"/>
                <a:cs typeface="Times New Roman"/>
              </a:rPr>
              <a:t>subarrays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2200" b="1" dirty="0">
                <a:latin typeface="Times New Roman"/>
                <a:cs typeface="Times New Roman"/>
              </a:rPr>
              <a:t>return </a:t>
            </a:r>
            <a:r>
              <a:rPr sz="2200" spc="-10" dirty="0">
                <a:latin typeface="Times New Roman"/>
                <a:cs typeface="Times New Roman"/>
              </a:rPr>
              <a:t>(</a:t>
            </a:r>
            <a:r>
              <a:rPr sz="2200" i="1" spc="-10" dirty="0">
                <a:latin typeface="Times New Roman"/>
                <a:cs typeface="Times New Roman"/>
              </a:rPr>
              <a:t>max-</a:t>
            </a:r>
            <a:r>
              <a:rPr sz="2200" i="1" dirty="0">
                <a:latin typeface="Times New Roman"/>
                <a:cs typeface="Times New Roman"/>
              </a:rPr>
              <a:t>left,</a:t>
            </a:r>
            <a:r>
              <a:rPr sz="2200" i="1" spc="10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max-</a:t>
            </a:r>
            <a:r>
              <a:rPr sz="2200" i="1" dirty="0">
                <a:latin typeface="Times New Roman"/>
                <a:cs typeface="Times New Roman"/>
              </a:rPr>
              <a:t>right,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left-</a:t>
            </a:r>
            <a:r>
              <a:rPr sz="2200" i="1" dirty="0">
                <a:latin typeface="Times New Roman"/>
                <a:cs typeface="Times New Roman"/>
              </a:rPr>
              <a:t>sum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+</a:t>
            </a:r>
            <a:r>
              <a:rPr sz="2200" i="1" spc="5" dirty="0">
                <a:latin typeface="Times New Roman"/>
                <a:cs typeface="Times New Roman"/>
              </a:rPr>
              <a:t> </a:t>
            </a:r>
            <a:r>
              <a:rPr sz="2200" i="1" spc="-10" dirty="0">
                <a:latin typeface="Times New Roman"/>
                <a:cs typeface="Times New Roman"/>
              </a:rPr>
              <a:t>right-</a:t>
            </a:r>
            <a:r>
              <a:rPr sz="2200" i="1" spc="-20" dirty="0">
                <a:latin typeface="Times New Roman"/>
                <a:cs typeface="Times New Roman"/>
              </a:rPr>
              <a:t>sum</a:t>
            </a:r>
            <a:r>
              <a:rPr sz="2200" spc="-20" dirty="0">
                <a:latin typeface="Times New Roman"/>
                <a:cs typeface="Times New Roman"/>
              </a:rPr>
              <a:t>)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325625" y="2270125"/>
            <a:ext cx="6108700" cy="396875"/>
            <a:chOff x="1325625" y="2270125"/>
            <a:chExt cx="6108700" cy="396875"/>
          </a:xfrm>
        </p:grpSpPr>
        <p:sp>
          <p:nvSpPr>
            <p:cNvPr id="10" name="object 10"/>
            <p:cNvSpPr/>
            <p:nvPr/>
          </p:nvSpPr>
          <p:spPr>
            <a:xfrm>
              <a:off x="1331976" y="2276474"/>
              <a:ext cx="1741805" cy="371475"/>
            </a:xfrm>
            <a:custGeom>
              <a:avLst/>
              <a:gdLst/>
              <a:ahLst/>
              <a:cxnLst/>
              <a:rect l="l" t="t" r="r" b="b"/>
              <a:pathLst>
                <a:path w="1741805" h="371475">
                  <a:moveTo>
                    <a:pt x="1741424" y="0"/>
                  </a:moveTo>
                  <a:lnTo>
                    <a:pt x="1741424" y="0"/>
                  </a:lnTo>
                  <a:lnTo>
                    <a:pt x="0" y="0"/>
                  </a:lnTo>
                  <a:lnTo>
                    <a:pt x="0" y="371475"/>
                  </a:lnTo>
                  <a:lnTo>
                    <a:pt x="1741424" y="371475"/>
                  </a:lnTo>
                  <a:lnTo>
                    <a:pt x="174142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3400" y="2276474"/>
              <a:ext cx="3048000" cy="371475"/>
            </a:xfrm>
            <a:custGeom>
              <a:avLst/>
              <a:gdLst/>
              <a:ahLst/>
              <a:cxnLst/>
              <a:rect l="l" t="t" r="r" b="b"/>
              <a:pathLst>
                <a:path w="3048000" h="371475">
                  <a:moveTo>
                    <a:pt x="871537" y="0"/>
                  </a:moveTo>
                  <a:lnTo>
                    <a:pt x="434975" y="0"/>
                  </a:lnTo>
                  <a:lnTo>
                    <a:pt x="0" y="0"/>
                  </a:lnTo>
                  <a:lnTo>
                    <a:pt x="0" y="371475"/>
                  </a:lnTo>
                  <a:lnTo>
                    <a:pt x="434975" y="371475"/>
                  </a:lnTo>
                  <a:lnTo>
                    <a:pt x="871537" y="371475"/>
                  </a:lnTo>
                  <a:lnTo>
                    <a:pt x="871537" y="0"/>
                  </a:lnTo>
                  <a:close/>
                </a:path>
                <a:path w="3048000" h="371475">
                  <a:moveTo>
                    <a:pt x="3048000" y="0"/>
                  </a:moveTo>
                  <a:lnTo>
                    <a:pt x="3048000" y="0"/>
                  </a:lnTo>
                  <a:lnTo>
                    <a:pt x="871601" y="0"/>
                  </a:lnTo>
                  <a:lnTo>
                    <a:pt x="871601" y="371475"/>
                  </a:lnTo>
                  <a:lnTo>
                    <a:pt x="3048000" y="371475"/>
                  </a:lnTo>
                  <a:lnTo>
                    <a:pt x="30480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121400" y="2276474"/>
              <a:ext cx="1306830" cy="371475"/>
            </a:xfrm>
            <a:custGeom>
              <a:avLst/>
              <a:gdLst/>
              <a:ahLst/>
              <a:cxnLst/>
              <a:rect l="l" t="t" r="r" b="b"/>
              <a:pathLst>
                <a:path w="1306829" h="371475">
                  <a:moveTo>
                    <a:pt x="871537" y="0"/>
                  </a:moveTo>
                  <a:lnTo>
                    <a:pt x="434975" y="0"/>
                  </a:lnTo>
                  <a:lnTo>
                    <a:pt x="0" y="0"/>
                  </a:lnTo>
                  <a:lnTo>
                    <a:pt x="0" y="371475"/>
                  </a:lnTo>
                  <a:lnTo>
                    <a:pt x="434975" y="371475"/>
                  </a:lnTo>
                  <a:lnTo>
                    <a:pt x="871537" y="371475"/>
                  </a:lnTo>
                  <a:lnTo>
                    <a:pt x="871537" y="0"/>
                  </a:lnTo>
                  <a:close/>
                </a:path>
                <a:path w="1306829" h="371475">
                  <a:moveTo>
                    <a:pt x="1306576" y="0"/>
                  </a:moveTo>
                  <a:lnTo>
                    <a:pt x="871601" y="0"/>
                  </a:lnTo>
                  <a:lnTo>
                    <a:pt x="871601" y="371475"/>
                  </a:lnTo>
                  <a:lnTo>
                    <a:pt x="1306576" y="371475"/>
                  </a:lnTo>
                  <a:lnTo>
                    <a:pt x="1306576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66950" y="2270125"/>
              <a:ext cx="2613025" cy="396875"/>
            </a:xfrm>
            <a:custGeom>
              <a:avLst/>
              <a:gdLst/>
              <a:ahLst/>
              <a:cxnLst/>
              <a:rect l="l" t="t" r="r" b="b"/>
              <a:pathLst>
                <a:path w="2613025" h="396875">
                  <a:moveTo>
                    <a:pt x="0" y="0"/>
                  </a:moveTo>
                  <a:lnTo>
                    <a:pt x="0" y="396875"/>
                  </a:lnTo>
                </a:path>
                <a:path w="2613025" h="396875">
                  <a:moveTo>
                    <a:pt x="436499" y="0"/>
                  </a:moveTo>
                  <a:lnTo>
                    <a:pt x="436499" y="396875"/>
                  </a:lnTo>
                </a:path>
                <a:path w="2613025" h="396875">
                  <a:moveTo>
                    <a:pt x="871474" y="0"/>
                  </a:moveTo>
                  <a:lnTo>
                    <a:pt x="871474" y="396875"/>
                  </a:lnTo>
                </a:path>
                <a:path w="2613025" h="396875">
                  <a:moveTo>
                    <a:pt x="1306449" y="0"/>
                  </a:moveTo>
                  <a:lnTo>
                    <a:pt x="1306449" y="396875"/>
                  </a:lnTo>
                </a:path>
                <a:path w="2613025" h="396875">
                  <a:moveTo>
                    <a:pt x="1741424" y="0"/>
                  </a:moveTo>
                  <a:lnTo>
                    <a:pt x="1741424" y="396875"/>
                  </a:lnTo>
                </a:path>
                <a:path w="2613025" h="396875">
                  <a:moveTo>
                    <a:pt x="2178050" y="0"/>
                  </a:moveTo>
                  <a:lnTo>
                    <a:pt x="2178050" y="396875"/>
                  </a:lnTo>
                </a:path>
                <a:path w="2613025" h="396875">
                  <a:moveTo>
                    <a:pt x="2613025" y="365125"/>
                  </a:moveTo>
                  <a:lnTo>
                    <a:pt x="2613025" y="39687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373625" y="2273300"/>
              <a:ext cx="12700" cy="0"/>
            </a:xfrm>
            <a:custGeom>
              <a:avLst/>
              <a:gdLst/>
              <a:ahLst/>
              <a:cxnLst/>
              <a:rect l="l" t="t" r="r" b="b"/>
              <a:pathLst>
                <a:path w="12700">
                  <a:moveTo>
                    <a:pt x="0" y="0"/>
                  </a:moveTo>
                  <a:lnTo>
                    <a:pt x="12700" y="0"/>
                  </a:lnTo>
                </a:path>
              </a:pathLst>
            </a:custGeom>
            <a:ln w="63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325625" y="2270125"/>
              <a:ext cx="6108700" cy="396875"/>
            </a:xfrm>
            <a:custGeom>
              <a:avLst/>
              <a:gdLst/>
              <a:ahLst/>
              <a:cxnLst/>
              <a:rect l="l" t="t" r="r" b="b"/>
              <a:pathLst>
                <a:path w="6108700" h="396875">
                  <a:moveTo>
                    <a:pt x="3489325" y="0"/>
                  </a:moveTo>
                  <a:lnTo>
                    <a:pt x="3489325" y="396875"/>
                  </a:lnTo>
                </a:path>
                <a:path w="6108700" h="396875">
                  <a:moveTo>
                    <a:pt x="3925824" y="0"/>
                  </a:moveTo>
                  <a:lnTo>
                    <a:pt x="3925824" y="396875"/>
                  </a:lnTo>
                </a:path>
                <a:path w="6108700" h="396875">
                  <a:moveTo>
                    <a:pt x="4360799" y="0"/>
                  </a:moveTo>
                  <a:lnTo>
                    <a:pt x="4360799" y="396875"/>
                  </a:lnTo>
                </a:path>
                <a:path w="6108700" h="396875">
                  <a:moveTo>
                    <a:pt x="4795774" y="0"/>
                  </a:moveTo>
                  <a:lnTo>
                    <a:pt x="4795774" y="396875"/>
                  </a:lnTo>
                </a:path>
                <a:path w="6108700" h="396875">
                  <a:moveTo>
                    <a:pt x="5230749" y="0"/>
                  </a:moveTo>
                  <a:lnTo>
                    <a:pt x="5230749" y="396875"/>
                  </a:lnTo>
                </a:path>
                <a:path w="6108700" h="396875">
                  <a:moveTo>
                    <a:pt x="5667375" y="0"/>
                  </a:moveTo>
                  <a:lnTo>
                    <a:pt x="5667375" y="396875"/>
                  </a:lnTo>
                </a:path>
                <a:path w="6108700" h="396875">
                  <a:moveTo>
                    <a:pt x="6350" y="0"/>
                  </a:moveTo>
                  <a:lnTo>
                    <a:pt x="6350" y="396875"/>
                  </a:lnTo>
                </a:path>
                <a:path w="6108700" h="396875">
                  <a:moveTo>
                    <a:pt x="6102350" y="0"/>
                  </a:moveTo>
                  <a:lnTo>
                    <a:pt x="6102350" y="396875"/>
                  </a:lnTo>
                </a:path>
                <a:path w="6108700" h="396875">
                  <a:moveTo>
                    <a:pt x="0" y="6350"/>
                  </a:moveTo>
                  <a:lnTo>
                    <a:pt x="6108700" y="6350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325625" y="2647950"/>
              <a:ext cx="6108700" cy="0"/>
            </a:xfrm>
            <a:custGeom>
              <a:avLst/>
              <a:gdLst/>
              <a:ahLst/>
              <a:cxnLst/>
              <a:rect l="l" t="t" r="r" b="b"/>
              <a:pathLst>
                <a:path w="6108700">
                  <a:moveTo>
                    <a:pt x="0" y="0"/>
                  </a:moveTo>
                  <a:lnTo>
                    <a:pt x="6108700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83658" y="2276475"/>
              <a:ext cx="0" cy="358775"/>
            </a:xfrm>
            <a:custGeom>
              <a:avLst/>
              <a:gdLst/>
              <a:ahLst/>
              <a:cxnLst/>
              <a:rect l="l" t="t" r="r" b="b"/>
              <a:pathLst>
                <a:path h="358775">
                  <a:moveTo>
                    <a:pt x="0" y="0"/>
                  </a:moveTo>
                  <a:lnTo>
                    <a:pt x="0" y="358775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67408" y="2015108"/>
            <a:ext cx="319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low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45137" y="2015108"/>
            <a:ext cx="3295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Times New Roman"/>
                <a:cs typeface="Times New Roman"/>
              </a:rPr>
              <a:t>mid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9912" y="2015108"/>
            <a:ext cx="38735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spc="-20" dirty="0">
                <a:latin typeface="Times New Roman"/>
                <a:cs typeface="Times New Roman"/>
              </a:rPr>
              <a:t>high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398645" y="2662808"/>
            <a:ext cx="5969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Times New Roman"/>
                <a:cs typeface="Times New Roman"/>
              </a:rPr>
              <a:t>mid</a:t>
            </a:r>
            <a:r>
              <a:rPr sz="1600" i="1" spc="-2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+1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53464" y="3094735"/>
            <a:ext cx="6985000" cy="8934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5665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..</a:t>
            </a:r>
            <a:r>
              <a:rPr sz="1800" i="1" spc="-10" dirty="0">
                <a:latin typeface="Times New Roman"/>
                <a:cs typeface="Times New Roman"/>
              </a:rPr>
              <a:t>mid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89"/>
              </a:spcBef>
            </a:pP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..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comprises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two</a:t>
            </a:r>
            <a:r>
              <a:rPr sz="24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subarrays</a:t>
            </a:r>
            <a:r>
              <a:rPr sz="24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..</a:t>
            </a:r>
            <a:r>
              <a:rPr sz="2400" i="1" dirty="0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r>
              <a:rPr sz="24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24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[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mid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+1..</a:t>
            </a:r>
            <a:r>
              <a:rPr sz="24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j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]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876290" y="2636977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Times New Roman"/>
                <a:cs typeface="Times New Roman"/>
              </a:rPr>
              <a:t>j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02809" y="1438783"/>
            <a:ext cx="11093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Times New Roman"/>
                <a:cs typeface="Times New Roman"/>
              </a:rPr>
              <a:t>A</a:t>
            </a:r>
            <a:r>
              <a:rPr sz="1800" spc="-10" dirty="0">
                <a:latin typeface="Times New Roman"/>
                <a:cs typeface="Times New Roman"/>
              </a:rPr>
              <a:t>[</a:t>
            </a:r>
            <a:r>
              <a:rPr sz="1800" i="1" spc="-10" dirty="0">
                <a:latin typeface="Times New Roman"/>
                <a:cs typeface="Times New Roman"/>
              </a:rPr>
              <a:t>mid+1</a:t>
            </a:r>
            <a:r>
              <a:rPr sz="1800" spc="-10" dirty="0">
                <a:latin typeface="Times New Roman"/>
                <a:cs typeface="Times New Roman"/>
              </a:rPr>
              <a:t>..</a:t>
            </a:r>
            <a:r>
              <a:rPr sz="1800" i="1" spc="-10" dirty="0">
                <a:latin typeface="Times New Roman"/>
                <a:cs typeface="Times New Roman"/>
              </a:rPr>
              <a:t>j</a:t>
            </a:r>
            <a:r>
              <a:rPr sz="1800" spc="-10" dirty="0">
                <a:latin typeface="Times New Roman"/>
                <a:cs typeface="Times New Roman"/>
              </a:rPr>
              <a:t>]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27601" y="1773301"/>
            <a:ext cx="1583055" cy="287655"/>
          </a:xfrm>
          <a:custGeom>
            <a:avLst/>
            <a:gdLst/>
            <a:ahLst/>
            <a:cxnLst/>
            <a:rect l="l" t="t" r="r" b="b"/>
            <a:pathLst>
              <a:path w="1583054" h="287655">
                <a:moveTo>
                  <a:pt x="0" y="287274"/>
                </a:moveTo>
                <a:lnTo>
                  <a:pt x="1873" y="231344"/>
                </a:lnTo>
                <a:lnTo>
                  <a:pt x="6985" y="185689"/>
                </a:lnTo>
                <a:lnTo>
                  <a:pt x="14573" y="154918"/>
                </a:lnTo>
                <a:lnTo>
                  <a:pt x="23875" y="143637"/>
                </a:lnTo>
                <a:lnTo>
                  <a:pt x="774953" y="143637"/>
                </a:lnTo>
                <a:lnTo>
                  <a:pt x="784330" y="132337"/>
                </a:lnTo>
                <a:lnTo>
                  <a:pt x="791956" y="101536"/>
                </a:lnTo>
                <a:lnTo>
                  <a:pt x="797081" y="55876"/>
                </a:lnTo>
                <a:lnTo>
                  <a:pt x="798957" y="0"/>
                </a:lnTo>
                <a:lnTo>
                  <a:pt x="800830" y="55876"/>
                </a:lnTo>
                <a:lnTo>
                  <a:pt x="805941" y="101536"/>
                </a:lnTo>
                <a:lnTo>
                  <a:pt x="813530" y="132337"/>
                </a:lnTo>
                <a:lnTo>
                  <a:pt x="822833" y="143637"/>
                </a:lnTo>
                <a:lnTo>
                  <a:pt x="1558671" y="143637"/>
                </a:lnTo>
                <a:lnTo>
                  <a:pt x="1568047" y="154918"/>
                </a:lnTo>
                <a:lnTo>
                  <a:pt x="1575673" y="185689"/>
                </a:lnTo>
                <a:lnTo>
                  <a:pt x="1580798" y="231344"/>
                </a:lnTo>
                <a:lnTo>
                  <a:pt x="1582674" y="287274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161919" y="2781300"/>
            <a:ext cx="1152525" cy="287655"/>
          </a:xfrm>
          <a:custGeom>
            <a:avLst/>
            <a:gdLst/>
            <a:ahLst/>
            <a:cxnLst/>
            <a:rect l="l" t="t" r="r" b="b"/>
            <a:pathLst>
              <a:path w="1152525" h="287655">
                <a:moveTo>
                  <a:pt x="1152525" y="0"/>
                </a:moveTo>
                <a:lnTo>
                  <a:pt x="1150631" y="55929"/>
                </a:lnTo>
                <a:lnTo>
                  <a:pt x="1145476" y="101584"/>
                </a:lnTo>
                <a:lnTo>
                  <a:pt x="1137844" y="132355"/>
                </a:lnTo>
                <a:lnTo>
                  <a:pt x="1128521" y="143637"/>
                </a:lnTo>
                <a:lnTo>
                  <a:pt x="594614" y="143637"/>
                </a:lnTo>
                <a:lnTo>
                  <a:pt x="585291" y="154936"/>
                </a:lnTo>
                <a:lnTo>
                  <a:pt x="577659" y="185737"/>
                </a:lnTo>
                <a:lnTo>
                  <a:pt x="572504" y="231397"/>
                </a:lnTo>
                <a:lnTo>
                  <a:pt x="570610" y="287274"/>
                </a:lnTo>
                <a:lnTo>
                  <a:pt x="568737" y="231397"/>
                </a:lnTo>
                <a:lnTo>
                  <a:pt x="563626" y="185737"/>
                </a:lnTo>
                <a:lnTo>
                  <a:pt x="556037" y="154936"/>
                </a:lnTo>
                <a:lnTo>
                  <a:pt x="546734" y="143637"/>
                </a:lnTo>
                <a:lnTo>
                  <a:pt x="23875" y="143637"/>
                </a:lnTo>
                <a:lnTo>
                  <a:pt x="14573" y="132355"/>
                </a:lnTo>
                <a:lnTo>
                  <a:pt x="6985" y="101584"/>
                </a:lnTo>
                <a:lnTo>
                  <a:pt x="1873" y="55929"/>
                </a:lnTo>
                <a:lnTo>
                  <a:pt x="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222498" y="1978863"/>
            <a:ext cx="895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50" dirty="0">
                <a:latin typeface="Times New Roman"/>
                <a:cs typeface="Times New Roman"/>
              </a:rPr>
              <a:t>i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9" name="object 5">
            <a:extLst>
              <a:ext uri="{FF2B5EF4-FFF2-40B4-BE49-F238E27FC236}">
                <a16:creationId xmlns:a16="http://schemas.microsoft.com/office/drawing/2014/main" id="{6D6F2B7E-12BB-D0F1-BC71-154E6B09D180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948588" y="1284477"/>
          <a:ext cx="6816089" cy="2019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5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69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40"/>
                        </a:spcBef>
                        <a:tabLst>
                          <a:tab pos="514350" algn="l"/>
                        </a:tabLst>
                      </a:pPr>
                      <a:r>
                        <a:rPr sz="3000" b="1" spc="-75" baseline="-8333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000" b="1" baseline="-83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08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9775">
                <a:tc>
                  <a:txBody>
                    <a:bodyPr/>
                    <a:lstStyle/>
                    <a:p>
                      <a:pPr marL="44450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[5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4450">
                        <a:lnSpc>
                          <a:spcPct val="10000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[4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 marL="81089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2387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17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Symbol"/>
                          <a:cs typeface="Symbol"/>
                        </a:rPr>
                        <a:t>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(max-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left</a:t>
                      </a:r>
                      <a:r>
                        <a:rPr sz="1800" spc="1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5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4)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3685">
                <a:tc>
                  <a:txBody>
                    <a:bodyPr/>
                    <a:lstStyle/>
                    <a:p>
                      <a:pPr marL="44450">
                        <a:lnSpc>
                          <a:spcPts val="204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[3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685" algn="ctr">
                        <a:lnSpc>
                          <a:spcPts val="204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>
                  <a:txBody>
                    <a:bodyPr/>
                    <a:lstStyle/>
                    <a:p>
                      <a:pPr marL="44450">
                        <a:lnSpc>
                          <a:spcPts val="1980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[2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 5]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8575" algn="ctr">
                        <a:lnSpc>
                          <a:spcPts val="1980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980338" y="3289172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25" dirty="0">
                <a:latin typeface="Times New Roman"/>
                <a:cs typeface="Times New Roman"/>
              </a:rPr>
              <a:t>S</a:t>
            </a:r>
            <a:r>
              <a:rPr sz="1800" spc="-25" dirty="0">
                <a:latin typeface="Times New Roman"/>
                <a:cs typeface="Times New Roman"/>
              </a:rPr>
              <a:t>[</a:t>
            </a:r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216545" y="3326764"/>
          <a:ext cx="6694169" cy="2223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023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02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78155">
                <a:tc gridSpan="10">
                  <a:txBody>
                    <a:bodyPr/>
                    <a:lstStyle/>
                    <a:p>
                      <a:pPr>
                        <a:lnSpc>
                          <a:spcPts val="1964"/>
                        </a:lnSpc>
                        <a:tabLst>
                          <a:tab pos="30175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5]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=</a:t>
                      </a:r>
                      <a:r>
                        <a:rPr sz="1800" spc="4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2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2700" baseline="-3086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mid</a:t>
                      </a:r>
                      <a:r>
                        <a:rPr sz="2700" spc="-22" baseline="-3086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700" spc="-37" baseline="-30864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=5</a:t>
                      </a:r>
                      <a:endParaRPr sz="2700" baseline="-30864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246379" algn="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6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7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8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9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10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R="181610" algn="r">
                        <a:lnSpc>
                          <a:spcPct val="100000"/>
                        </a:lnSpc>
                        <a:spcBef>
                          <a:spcPts val="45"/>
                        </a:spcBef>
                        <a:tabLst>
                          <a:tab pos="502284" algn="l"/>
                        </a:tabLst>
                      </a:pPr>
                      <a:r>
                        <a:rPr sz="3000" b="1" spc="-75" baseline="-8333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3000" b="1" baseline="-8333" dirty="0">
                          <a:latin typeface="Times New Roman"/>
                          <a:cs typeface="Times New Roman"/>
                        </a:rPr>
                        <a:t>	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5715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8505">
                <a:tc gridSpan="5">
                  <a:txBody>
                    <a:bodyPr/>
                    <a:lstStyle/>
                    <a:p>
                      <a:pPr marR="208915" algn="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[6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6]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20955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[6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 7]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16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244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39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8669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525">
                <a:tc gridSpan="5">
                  <a:txBody>
                    <a:bodyPr/>
                    <a:lstStyle/>
                    <a:p>
                      <a:pPr marR="208915" algn="r">
                        <a:lnSpc>
                          <a:spcPts val="1975"/>
                        </a:lnSpc>
                      </a:pPr>
                      <a:r>
                        <a:rPr sz="1800" i="1" dirty="0">
                          <a:latin typeface="Times New Roman"/>
                          <a:cs typeface="Times New Roman"/>
                        </a:rPr>
                        <a:t>S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[6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..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8]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=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810260">
                        <a:lnSpc>
                          <a:spcPts val="1975"/>
                        </a:lnSpc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-25" dirty="0">
                          <a:latin typeface="Times New Roman"/>
                          <a:cs typeface="Times New Roman"/>
                        </a:rPr>
                        <a:t>21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4159758" y="894334"/>
            <a:ext cx="68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0000FF"/>
                </a:solidFill>
                <a:latin typeface="Times New Roman"/>
                <a:cs typeface="Times New Roman"/>
              </a:rPr>
              <a:t>mid</a:t>
            </a:r>
            <a:r>
              <a:rPr sz="1800" spc="-1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0000FF"/>
                </a:solidFill>
                <a:latin typeface="Times New Roman"/>
                <a:cs typeface="Times New Roman"/>
              </a:rPr>
              <a:t>=5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3775" y="5534659"/>
            <a:ext cx="6197600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70200">
              <a:lnSpc>
                <a:spcPct val="100000"/>
              </a:lnSpc>
              <a:spcBef>
                <a:spcPts val="100"/>
              </a:spcBef>
              <a:tabLst>
                <a:tab pos="4184015" algn="l"/>
              </a:tabLst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[6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..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9]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=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(max-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right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=</a:t>
            </a:r>
            <a:r>
              <a:rPr sz="18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9)</a:t>
            </a:r>
            <a:r>
              <a:rPr sz="18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0000"/>
                </a:solidFill>
                <a:latin typeface="Symbol"/>
                <a:cs typeface="Symbol"/>
              </a:rPr>
              <a:t></a:t>
            </a:r>
            <a:r>
              <a:rPr sz="1800" spc="4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-</a:t>
            </a:r>
            <a:r>
              <a:rPr sz="1800" spc="-6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  <a:p>
            <a:pPr marL="2870200">
              <a:lnSpc>
                <a:spcPct val="100000"/>
              </a:lnSpc>
            </a:pPr>
            <a:r>
              <a:rPr sz="1800" i="1" dirty="0">
                <a:latin typeface="Times New Roman"/>
                <a:cs typeface="Times New Roman"/>
              </a:rPr>
              <a:t>S</a:t>
            </a:r>
            <a:r>
              <a:rPr sz="1800" dirty="0">
                <a:latin typeface="Times New Roman"/>
                <a:cs typeface="Times New Roman"/>
              </a:rPr>
              <a:t>[6..10]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50" dirty="0">
                <a:latin typeface="Times New Roman"/>
                <a:cs typeface="Times New Roman"/>
              </a:rPr>
              <a:t>=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2200" dirty="0">
                <a:solidFill>
                  <a:srgbClr val="0000CC"/>
                </a:solidFill>
                <a:latin typeface="Symbol"/>
                <a:cs typeface="Symbol"/>
              </a:rPr>
              <a:t></a:t>
            </a:r>
            <a:r>
              <a:rPr sz="22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maximum</a:t>
            </a:r>
            <a:r>
              <a:rPr sz="2200" spc="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subarray</a:t>
            </a:r>
            <a:r>
              <a:rPr sz="22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crossing</a:t>
            </a:r>
            <a:r>
              <a:rPr sz="2200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mid</a:t>
            </a:r>
            <a:r>
              <a:rPr sz="2200" i="1" spc="-4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is</a:t>
            </a:r>
            <a:r>
              <a:rPr sz="22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i="1" dirty="0">
                <a:solidFill>
                  <a:srgbClr val="0000CC"/>
                </a:solidFill>
                <a:latin typeface="Times New Roman"/>
                <a:cs typeface="Times New Roman"/>
              </a:rPr>
              <a:t>S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[4..9]</a:t>
            </a:r>
            <a:r>
              <a:rPr sz="2200" spc="-45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0000CC"/>
                </a:solidFill>
                <a:latin typeface="Times New Roman"/>
                <a:cs typeface="Times New Roman"/>
              </a:rPr>
              <a:t>=</a:t>
            </a:r>
            <a:r>
              <a:rPr sz="2200" spc="-5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0000CC"/>
                </a:solidFill>
                <a:latin typeface="Times New Roman"/>
                <a:cs typeface="Times New Roman"/>
              </a:rPr>
              <a:t>16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61884" y="5808979"/>
            <a:ext cx="215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Times New Roman"/>
                <a:cs typeface="Times New Roman"/>
              </a:rPr>
              <a:t>-</a:t>
            </a:r>
            <a:r>
              <a:rPr sz="1800" spc="-50" dirty="0">
                <a:latin typeface="Times New Roman"/>
                <a:cs typeface="Times New Roman"/>
              </a:rPr>
              <a:t>8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6F3C93E3-1578-4937-C4C3-851DCA23B1C5}"/>
              </a:ext>
            </a:extLst>
          </p:cNvPr>
          <p:cNvSpPr txBox="1">
            <a:spLocks/>
          </p:cNvSpPr>
          <p:nvPr/>
        </p:nvSpPr>
        <p:spPr>
          <a:xfrm>
            <a:off x="2971800" y="65389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13103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85644" y="0"/>
              <a:ext cx="750569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38044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01567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53967" y="0"/>
              <a:ext cx="4406645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</a:t>
            </a:r>
            <a:r>
              <a:rPr dirty="0"/>
              <a:t>Conquer</a:t>
            </a:r>
            <a:r>
              <a:rPr spc="-10" dirty="0"/>
              <a:t> Algorithm</a:t>
            </a: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092451" y="829055"/>
            <a:ext cx="4984242" cy="8968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36549" y="930986"/>
            <a:ext cx="6273165" cy="264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07845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Analyzing</a:t>
            </a:r>
            <a:r>
              <a:rPr sz="3200" spc="-4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CC0000"/>
                </a:solidFill>
                <a:latin typeface="Times New Roman"/>
                <a:cs typeface="Times New Roman"/>
              </a:rPr>
              <a:t>time</a:t>
            </a:r>
            <a:r>
              <a:rPr sz="3200" spc="5" dirty="0">
                <a:solidFill>
                  <a:srgbClr val="CC0000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CC0000"/>
                </a:solidFill>
                <a:latin typeface="Times New Roman"/>
                <a:cs typeface="Times New Roman"/>
              </a:rPr>
              <a:t>complexity</a:t>
            </a:r>
            <a:endParaRPr sz="3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65"/>
              </a:spcBef>
            </a:pPr>
            <a:endParaRPr sz="3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20" dirty="0">
                <a:latin typeface="Times New Roman"/>
                <a:cs typeface="Times New Roman"/>
              </a:rPr>
              <a:t>FIND-</a:t>
            </a:r>
            <a:r>
              <a:rPr sz="2400" spc="-25" dirty="0">
                <a:latin typeface="Times New Roman"/>
                <a:cs typeface="Times New Roman"/>
              </a:rPr>
              <a:t>MAX-</a:t>
            </a:r>
            <a:r>
              <a:rPr sz="2400" spc="-20" dirty="0">
                <a:latin typeface="Times New Roman"/>
                <a:cs typeface="Times New Roman"/>
              </a:rPr>
              <a:t>CROSSING-</a:t>
            </a:r>
            <a:r>
              <a:rPr sz="2400" dirty="0">
                <a:latin typeface="Times New Roman"/>
                <a:cs typeface="Times New Roman"/>
              </a:rPr>
              <a:t>SUBARRAY</a:t>
            </a:r>
            <a:r>
              <a:rPr sz="2400" spc="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spc="-10" dirty="0">
                <a:latin typeface="Times New Roman"/>
                <a:cs typeface="Times New Roman"/>
              </a:rPr>
              <a:t>),</a:t>
            </a:r>
            <a:endParaRPr sz="2400">
              <a:latin typeface="Times New Roman"/>
              <a:cs typeface="Times New Roman"/>
            </a:endParaRPr>
          </a:p>
          <a:p>
            <a:pPr marL="3937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Times New Roman"/>
                <a:cs typeface="Times New Roman"/>
              </a:rPr>
              <a:t>where </a:t>
            </a:r>
            <a:r>
              <a:rPr sz="2400" i="1" dirty="0">
                <a:latin typeface="Times New Roman"/>
                <a:cs typeface="Times New Roman"/>
              </a:rPr>
              <a:t>n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high</a:t>
            </a:r>
            <a:r>
              <a:rPr sz="2400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Symbol"/>
                <a:cs typeface="Symbol"/>
              </a:rPr>
              <a:t>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low</a:t>
            </a:r>
            <a:r>
              <a:rPr sz="2400" i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 </a:t>
            </a:r>
            <a:r>
              <a:rPr sz="2400" spc="-5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90"/>
              </a:spcBef>
            </a:pPr>
            <a:r>
              <a:rPr sz="2400" spc="-20" dirty="0">
                <a:latin typeface="Times New Roman"/>
                <a:cs typeface="Times New Roman"/>
              </a:rPr>
              <a:t>FIND-</a:t>
            </a:r>
            <a:r>
              <a:rPr sz="2400" spc="-25" dirty="0">
                <a:latin typeface="Times New Roman"/>
                <a:cs typeface="Times New Roman"/>
              </a:rPr>
              <a:t>MAXIMUM-</a:t>
            </a:r>
            <a:r>
              <a:rPr sz="2400" spc="-10" dirty="0">
                <a:latin typeface="Times New Roman"/>
                <a:cs typeface="Times New Roman"/>
              </a:rPr>
              <a:t>SUBARRAY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51228" y="5305145"/>
            <a:ext cx="4613275" cy="9036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2</a:t>
            </a:r>
            <a:r>
              <a:rPr sz="2400" i="1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i="1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/2)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+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Symbol"/>
                <a:cs typeface="Symbol"/>
              </a:rPr>
              <a:t></a:t>
            </a:r>
            <a:r>
              <a:rPr sz="2400" spc="-20" dirty="0">
                <a:latin typeface="Times New Roman"/>
                <a:cs typeface="Times New Roman"/>
              </a:rPr>
              <a:t>(</a:t>
            </a:r>
            <a:r>
              <a:rPr sz="2400" i="1" spc="-20" dirty="0">
                <a:latin typeface="Times New Roman"/>
                <a:cs typeface="Times New Roman"/>
              </a:rPr>
              <a:t>n</a:t>
            </a:r>
            <a:r>
              <a:rPr sz="2400" spc="-2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  <a:tabLst>
                <a:tab pos="335280" algn="l"/>
                <a:tab pos="1841500" algn="l"/>
              </a:tabLst>
            </a:pPr>
            <a:r>
              <a:rPr sz="2400" spc="-50" dirty="0">
                <a:latin typeface="Times New Roman"/>
                <a:cs typeface="Times New Roman"/>
              </a:rPr>
              <a:t>=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Symbol"/>
                <a:cs typeface="Symbol"/>
              </a:rPr>
              <a:t></a:t>
            </a:r>
            <a:r>
              <a:rPr sz="2400" spc="-10" dirty="0">
                <a:latin typeface="Times New Roman"/>
                <a:cs typeface="Times New Roman"/>
              </a:rPr>
              <a:t>(</a:t>
            </a:r>
            <a:r>
              <a:rPr sz="2400" i="1" spc="-10" dirty="0">
                <a:latin typeface="Times New Roman"/>
                <a:cs typeface="Times New Roman"/>
              </a:rPr>
              <a:t>n</a:t>
            </a:r>
            <a:r>
              <a:rPr sz="2400" i="1" spc="-2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lg</a:t>
            </a:r>
            <a:r>
              <a:rPr sz="2400" spc="-305" dirty="0">
                <a:latin typeface="Times New Roman"/>
                <a:cs typeface="Times New Roman"/>
              </a:rPr>
              <a:t> </a:t>
            </a:r>
            <a:r>
              <a:rPr sz="2400" i="1" spc="-25" dirty="0">
                <a:latin typeface="Times New Roman"/>
                <a:cs typeface="Times New Roman"/>
              </a:rPr>
              <a:t>n</a:t>
            </a:r>
            <a:r>
              <a:rPr sz="2400" spc="-25" dirty="0">
                <a:latin typeface="Times New Roman"/>
                <a:cs typeface="Times New Roman"/>
              </a:rPr>
              <a:t>)</a:t>
            </a:r>
            <a:r>
              <a:rPr sz="2400" dirty="0">
                <a:latin typeface="Times New Roman"/>
                <a:cs typeface="Times New Roman"/>
              </a:rPr>
              <a:t>	(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similar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00CC"/>
                </a:solidFill>
                <a:latin typeface="Times New Roman"/>
                <a:cs typeface="Times New Roman"/>
              </a:rPr>
              <a:t>to </a:t>
            </a:r>
            <a:r>
              <a:rPr sz="2400" spc="-10" dirty="0">
                <a:solidFill>
                  <a:srgbClr val="0000CC"/>
                </a:solidFill>
                <a:latin typeface="Times New Roman"/>
                <a:cs typeface="Times New Roman"/>
              </a:rPr>
              <a:t>merge-sort</a:t>
            </a:r>
            <a:r>
              <a:rPr sz="2400" spc="-10" dirty="0">
                <a:latin typeface="Times New Roman"/>
                <a:cs typeface="Times New Roman"/>
              </a:rPr>
              <a:t>)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70137" y="4207019"/>
            <a:ext cx="17272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spc="-50" dirty="0">
                <a:latin typeface="Symbol"/>
                <a:cs typeface="Symbol"/>
              </a:rPr>
              <a:t></a:t>
            </a:r>
            <a:endParaRPr sz="2350">
              <a:latin typeface="Symbol"/>
              <a:cs typeface="Symbo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44737" y="4039833"/>
            <a:ext cx="32073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221230" algn="l"/>
              </a:tabLst>
            </a:pPr>
            <a:r>
              <a:rPr sz="3525" spc="-75" baseline="33096" dirty="0">
                <a:latin typeface="Symbol"/>
                <a:cs typeface="Symbol"/>
              </a:rPr>
              <a:t></a:t>
            </a:r>
            <a:r>
              <a:rPr sz="2350" spc="-50" dirty="0">
                <a:latin typeface="Times New Roman"/>
                <a:cs typeface="Times New Roman"/>
              </a:rPr>
              <a:t>2</a:t>
            </a:r>
            <a:r>
              <a:rPr sz="2350" i="1" spc="-50" dirty="0">
                <a:latin typeface="Times New Roman"/>
                <a:cs typeface="Times New Roman"/>
              </a:rPr>
              <a:t>T</a:t>
            </a:r>
            <a:r>
              <a:rPr sz="2350" i="1" spc="-280" dirty="0">
                <a:latin typeface="Times New Roman"/>
                <a:cs typeface="Times New Roman"/>
              </a:rPr>
              <a:t> </a:t>
            </a:r>
            <a:r>
              <a:rPr sz="3100" spc="-170" dirty="0">
                <a:latin typeface="Symbol"/>
                <a:cs typeface="Symbol"/>
              </a:rPr>
              <a:t></a:t>
            </a:r>
            <a:r>
              <a:rPr sz="2350" i="1" spc="-170" dirty="0">
                <a:latin typeface="Times New Roman"/>
                <a:cs typeface="Times New Roman"/>
              </a:rPr>
              <a:t>n</a:t>
            </a:r>
            <a:r>
              <a:rPr sz="2350" i="1" spc="-21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/</a:t>
            </a:r>
            <a:r>
              <a:rPr sz="2350" spc="-165" dirty="0">
                <a:latin typeface="Times New Roman"/>
                <a:cs typeface="Times New Roman"/>
              </a:rPr>
              <a:t> </a:t>
            </a:r>
            <a:r>
              <a:rPr sz="2350" spc="-110" dirty="0">
                <a:latin typeface="Times New Roman"/>
                <a:cs typeface="Times New Roman"/>
              </a:rPr>
              <a:t>2</a:t>
            </a:r>
            <a:r>
              <a:rPr sz="3100" spc="-110" dirty="0">
                <a:latin typeface="Symbol"/>
                <a:cs typeface="Symbol"/>
              </a:rPr>
              <a:t></a:t>
            </a:r>
            <a:r>
              <a:rPr sz="3100" spc="-48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</a:t>
            </a:r>
            <a:r>
              <a:rPr sz="2350" spc="-100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Symbol"/>
                <a:cs typeface="Symbol"/>
              </a:rPr>
              <a:t></a:t>
            </a:r>
            <a:r>
              <a:rPr sz="3100" spc="-20" dirty="0">
                <a:latin typeface="Symbol"/>
                <a:cs typeface="Symbol"/>
              </a:rPr>
              <a:t></a:t>
            </a:r>
            <a:r>
              <a:rPr sz="2350" i="1" spc="-20" dirty="0">
                <a:latin typeface="Times New Roman"/>
                <a:cs typeface="Times New Roman"/>
              </a:rPr>
              <a:t>n</a:t>
            </a:r>
            <a:r>
              <a:rPr sz="3100" spc="-20" dirty="0">
                <a:latin typeface="Symbol"/>
                <a:cs typeface="Symbol"/>
              </a:rPr>
              <a:t></a:t>
            </a:r>
            <a:r>
              <a:rPr sz="3100" dirty="0">
                <a:latin typeface="Times New Roman"/>
                <a:cs typeface="Times New Roman"/>
              </a:rPr>
              <a:t>	</a:t>
            </a:r>
            <a:r>
              <a:rPr sz="2350" dirty="0">
                <a:latin typeface="Times New Roman"/>
                <a:cs typeface="Times New Roman"/>
              </a:rPr>
              <a:t>if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i="1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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1.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51489" y="3686866"/>
            <a:ext cx="944880" cy="3835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350" dirty="0">
                <a:latin typeface="Times New Roman"/>
                <a:cs typeface="Times New Roman"/>
              </a:rPr>
              <a:t>if</a:t>
            </a:r>
            <a:r>
              <a:rPr sz="2350" spc="20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n</a:t>
            </a:r>
            <a:r>
              <a:rPr sz="2350" i="1" spc="2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-229" dirty="0">
                <a:latin typeface="Times New Roman"/>
                <a:cs typeface="Times New Roman"/>
              </a:rPr>
              <a:t> </a:t>
            </a:r>
            <a:r>
              <a:rPr sz="2350" spc="-75" dirty="0">
                <a:latin typeface="Times New Roman"/>
                <a:cs typeface="Times New Roman"/>
              </a:rPr>
              <a:t>1,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88525" y="3810908"/>
            <a:ext cx="1594485" cy="498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350" i="1" spc="-20" dirty="0">
                <a:latin typeface="Times New Roman"/>
                <a:cs typeface="Times New Roman"/>
              </a:rPr>
              <a:t>T</a:t>
            </a:r>
            <a:r>
              <a:rPr sz="2350" i="1" spc="-280" dirty="0">
                <a:latin typeface="Times New Roman"/>
                <a:cs typeface="Times New Roman"/>
              </a:rPr>
              <a:t> </a:t>
            </a:r>
            <a:r>
              <a:rPr sz="3100" spc="-170" dirty="0">
                <a:latin typeface="Symbol"/>
                <a:cs typeface="Symbol"/>
              </a:rPr>
              <a:t></a:t>
            </a:r>
            <a:r>
              <a:rPr sz="2350" i="1" spc="-170" dirty="0">
                <a:latin typeface="Times New Roman"/>
                <a:cs typeface="Times New Roman"/>
              </a:rPr>
              <a:t>n</a:t>
            </a:r>
            <a:r>
              <a:rPr sz="3100" spc="-170" dirty="0">
                <a:latin typeface="Symbol"/>
                <a:cs typeface="Symbol"/>
              </a:rPr>
              <a:t></a:t>
            </a:r>
            <a:r>
              <a:rPr sz="3100" spc="-3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Symbol"/>
                <a:cs typeface="Symbol"/>
              </a:rPr>
              <a:t>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3525" spc="-209" baseline="36643" dirty="0">
                <a:latin typeface="Symbol"/>
                <a:cs typeface="Symbol"/>
              </a:rPr>
              <a:t></a:t>
            </a:r>
            <a:r>
              <a:rPr sz="3525" spc="-209" baseline="41371" dirty="0">
                <a:latin typeface="Symbol"/>
                <a:cs typeface="Symbol"/>
              </a:rPr>
              <a:t></a:t>
            </a:r>
            <a:r>
              <a:rPr sz="4650" spc="-209" baseline="31362" dirty="0">
                <a:latin typeface="Symbol"/>
                <a:cs typeface="Symbol"/>
              </a:rPr>
              <a:t></a:t>
            </a:r>
            <a:r>
              <a:rPr sz="3525" spc="-209" baseline="41371" dirty="0">
                <a:latin typeface="Times New Roman"/>
                <a:cs typeface="Times New Roman"/>
              </a:rPr>
              <a:t>1</a:t>
            </a:r>
            <a:r>
              <a:rPr sz="4650" spc="-209" baseline="31362" dirty="0">
                <a:latin typeface="Symbol"/>
                <a:cs typeface="Symbol"/>
              </a:rPr>
              <a:t></a:t>
            </a:r>
            <a:endParaRPr sz="4650" baseline="31362">
              <a:latin typeface="Symbol"/>
              <a:cs typeface="Symbol"/>
            </a:endParaRPr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6DBDFB56-36DF-CF38-BE7E-A6E00B75BFAB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82980" y="0"/>
              <a:ext cx="43853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01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25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60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84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Conclusion:</a:t>
            </a:r>
            <a:r>
              <a:rPr spc="20" dirty="0"/>
              <a:t> </a:t>
            </a:r>
            <a:r>
              <a:rPr spc="-10" dirty="0"/>
              <a:t>Divide-and-Conquer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6549" y="1294891"/>
            <a:ext cx="7988934" cy="43078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03530" marR="5080" indent="-291465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"/>
              <a:tabLst>
                <a:tab pos="303530" algn="l"/>
                <a:tab pos="6084570" algn="l"/>
              </a:tabLst>
            </a:pPr>
            <a:r>
              <a:rPr sz="2600" dirty="0">
                <a:latin typeface="Times New Roman"/>
                <a:cs typeface="Times New Roman"/>
              </a:rPr>
              <a:t>This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Divide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conquer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algorithm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clearly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substantially </a:t>
            </a:r>
            <a:r>
              <a:rPr sz="2600" dirty="0">
                <a:latin typeface="Times New Roman"/>
                <a:cs typeface="Times New Roman"/>
              </a:rPr>
              <a:t>faster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than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brute-force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methods.</a:t>
            </a:r>
            <a:r>
              <a:rPr sz="2600" dirty="0">
                <a:latin typeface="Times New Roman"/>
                <a:cs typeface="Times New Roman"/>
              </a:rPr>
              <a:t>	It</a:t>
            </a:r>
            <a:r>
              <a:rPr sz="2600" spc="-10" dirty="0">
                <a:latin typeface="Times New Roman"/>
                <a:cs typeface="Times New Roman"/>
              </a:rPr>
              <a:t> required </a:t>
            </a:r>
            <a:r>
              <a:rPr sz="2600" dirty="0">
                <a:latin typeface="Times New Roman"/>
                <a:cs typeface="Times New Roman"/>
              </a:rPr>
              <a:t>some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cleverness,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programming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little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20" dirty="0">
                <a:latin typeface="Times New Roman"/>
                <a:cs typeface="Times New Roman"/>
              </a:rPr>
              <a:t>more </a:t>
            </a:r>
            <a:r>
              <a:rPr sz="2600" dirty="0">
                <a:latin typeface="Times New Roman"/>
                <a:cs typeface="Times New Roman"/>
              </a:rPr>
              <a:t>complicated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–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payoff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large.</a:t>
            </a:r>
            <a:endParaRPr sz="2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75"/>
              </a:spcBef>
              <a:buClr>
                <a:srgbClr val="FF0000"/>
              </a:buClr>
              <a:buFont typeface="Wingdings"/>
              <a:buChar char=""/>
            </a:pPr>
            <a:endParaRPr sz="2600">
              <a:latin typeface="Times New Roman"/>
              <a:cs typeface="Times New Roman"/>
            </a:endParaRPr>
          </a:p>
          <a:p>
            <a:pPr marL="303530" marR="1003300" indent="-29146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Wingdings"/>
              <a:buChar char=""/>
              <a:tabLst>
                <a:tab pos="303530" algn="l"/>
              </a:tabLst>
            </a:pPr>
            <a:r>
              <a:rPr sz="2600" dirty="0">
                <a:latin typeface="Times New Roman"/>
                <a:cs typeface="Times New Roman"/>
              </a:rPr>
              <a:t>Divide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and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conquer</a:t>
            </a:r>
            <a:r>
              <a:rPr sz="2600" spc="-4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just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one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several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powerful </a:t>
            </a:r>
            <a:r>
              <a:rPr sz="2600" dirty="0">
                <a:latin typeface="Times New Roman"/>
                <a:cs typeface="Times New Roman"/>
              </a:rPr>
              <a:t>techniques</a:t>
            </a:r>
            <a:r>
              <a:rPr sz="2600" spc="-5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for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algorithm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design</a:t>
            </a:r>
            <a:endParaRPr sz="2600">
              <a:latin typeface="Times New Roman"/>
              <a:cs typeface="Times New Roman"/>
            </a:endParaRPr>
          </a:p>
          <a:p>
            <a:pPr marL="303530" marR="537845" indent="-29146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Font typeface="Wingdings"/>
              <a:buChar char=""/>
              <a:tabLst>
                <a:tab pos="303530" algn="l"/>
              </a:tabLst>
            </a:pPr>
            <a:r>
              <a:rPr sz="2600" spc="-10" dirty="0">
                <a:latin typeface="Times New Roman"/>
                <a:cs typeface="Times New Roman"/>
              </a:rPr>
              <a:t>Divide-</a:t>
            </a:r>
            <a:r>
              <a:rPr sz="2600" dirty="0">
                <a:latin typeface="Times New Roman"/>
                <a:cs typeface="Times New Roman"/>
              </a:rPr>
              <a:t>and-conquer</a:t>
            </a:r>
            <a:r>
              <a:rPr sz="2600" spc="-5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algorithms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be analyzed</a:t>
            </a:r>
            <a:r>
              <a:rPr sz="2600" spc="-20" dirty="0">
                <a:latin typeface="Times New Roman"/>
                <a:cs typeface="Times New Roman"/>
              </a:rPr>
              <a:t> using </a:t>
            </a:r>
            <a:r>
              <a:rPr sz="2600" spc="-10" dirty="0">
                <a:latin typeface="Times New Roman"/>
                <a:cs typeface="Times New Roman"/>
              </a:rPr>
              <a:t>recurrences</a:t>
            </a:r>
            <a:endParaRPr sz="2600">
              <a:latin typeface="Times New Roman"/>
              <a:cs typeface="Times New Roman"/>
            </a:endParaRPr>
          </a:p>
          <a:p>
            <a:pPr marL="347980" indent="-335280">
              <a:lnSpc>
                <a:spcPct val="100000"/>
              </a:lnSpc>
              <a:spcBef>
                <a:spcPts val="640"/>
              </a:spcBef>
              <a:buClr>
                <a:srgbClr val="FF0000"/>
              </a:buClr>
              <a:buFont typeface="Wingdings"/>
              <a:buChar char=""/>
              <a:tabLst>
                <a:tab pos="347980" algn="l"/>
              </a:tabLst>
            </a:pPr>
            <a:r>
              <a:rPr sz="2600" dirty="0">
                <a:latin typeface="Times New Roman"/>
                <a:cs typeface="Times New Roman"/>
              </a:rPr>
              <a:t>Can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lead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to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more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efficient</a:t>
            </a:r>
            <a:r>
              <a:rPr sz="2600" spc="-10" dirty="0">
                <a:latin typeface="Times New Roman"/>
                <a:cs typeface="Times New Roman"/>
              </a:rPr>
              <a:t> algorithms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FFAF0F97-2D69-653C-C24E-5EF22D95B261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3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29000" y="5410200"/>
            <a:ext cx="25146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1" name="object 21"/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6" name="object 26"/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68215" y="276923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endParaRPr sz="1800">
              <a:latin typeface="Calibri"/>
              <a:cs typeface="Calibri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5FBB668-E82A-99EA-74AD-20FE86C398BA}"/>
              </a:ext>
            </a:extLst>
          </p:cNvPr>
          <p:cNvCxnSpPr>
            <a:cxnSpLocks/>
          </p:cNvCxnSpPr>
          <p:nvPr/>
        </p:nvCxnSpPr>
        <p:spPr>
          <a:xfrm>
            <a:off x="2240279" y="320040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353C04-A062-039B-0E1D-F1BD919BF540}"/>
              </a:ext>
            </a:extLst>
          </p:cNvPr>
          <p:cNvCxnSpPr>
            <a:cxnSpLocks/>
          </p:cNvCxnSpPr>
          <p:nvPr/>
        </p:nvCxnSpPr>
        <p:spPr>
          <a:xfrm>
            <a:off x="6769100" y="320040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" name="object 5">
            <a:extLst>
              <a:ext uri="{FF2B5EF4-FFF2-40B4-BE49-F238E27FC236}">
                <a16:creationId xmlns:a16="http://schemas.microsoft.com/office/drawing/2014/main" id="{A76E5D8D-5953-B260-A0C3-AED1F03888D6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B27C4-8D4B-90B1-522B-1912CF11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6B008231-EDCD-C83A-1F36-55BE14673988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55CBAB45-255D-9A26-8A6E-7083291B028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40279" y="0"/>
              <a:ext cx="1870710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C554B1D-2B9C-1EAA-0533-A75DC81599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12820" y="0"/>
              <a:ext cx="750570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BFF9049-7C0F-F2A1-05AA-86BEB04219C0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65220" y="0"/>
              <a:ext cx="1361694" cy="962405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093D647F-FCC1-A91C-F855-912C8F4212D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28744" y="0"/>
              <a:ext cx="750570" cy="962405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DFA06BB8-2E74-0358-44C8-0E17B98EEFE7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81144" y="0"/>
              <a:ext cx="2350770" cy="962405"/>
            </a:xfrm>
            <a:prstGeom prst="rect">
              <a:avLst/>
            </a:prstGeom>
          </p:spPr>
        </p:pic>
      </p:grpSp>
      <p:sp>
        <p:nvSpPr>
          <p:cNvPr id="8" name="object 8">
            <a:extLst>
              <a:ext uri="{FF2B5EF4-FFF2-40B4-BE49-F238E27FC236}">
                <a16:creationId xmlns:a16="http://schemas.microsoft.com/office/drawing/2014/main" id="{86C5A8DE-DC37-3C06-7DDB-243068E852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93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Divide-and-Conquer</a:t>
            </a:r>
          </a:p>
        </p:txBody>
      </p:sp>
      <p:grpSp>
        <p:nvGrpSpPr>
          <p:cNvPr id="9" name="object 9">
            <a:extLst>
              <a:ext uri="{FF2B5EF4-FFF2-40B4-BE49-F238E27FC236}">
                <a16:creationId xmlns:a16="http://schemas.microsoft.com/office/drawing/2014/main" id="{899B248E-ED96-2922-41B0-C2A56F6F4A7C}"/>
              </a:ext>
            </a:extLst>
          </p:cNvPr>
          <p:cNvGrpSpPr/>
          <p:nvPr/>
        </p:nvGrpSpPr>
        <p:grpSpPr>
          <a:xfrm>
            <a:off x="5556250" y="2355850"/>
            <a:ext cx="2298700" cy="850900"/>
            <a:chOff x="5556250" y="2355850"/>
            <a:chExt cx="2298700" cy="850900"/>
          </a:xfrm>
        </p:grpSpPr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EB204A45-C471-115F-C444-2688A6C10DF7}"/>
                </a:ext>
              </a:extLst>
            </p:cNvPr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B3E0A93E-11FA-828B-64A9-22A41176600C}"/>
                </a:ext>
              </a:extLst>
            </p:cNvPr>
            <p:cNvSpPr/>
            <p:nvPr/>
          </p:nvSpPr>
          <p:spPr>
            <a:xfrm>
              <a:off x="55626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C2414506-C939-2D01-0D54-E97C90A8C48D}"/>
              </a:ext>
            </a:extLst>
          </p:cNvPr>
          <p:cNvSpPr txBox="1"/>
          <p:nvPr/>
        </p:nvSpPr>
        <p:spPr>
          <a:xfrm>
            <a:off x="6013830" y="2479675"/>
            <a:ext cx="13309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7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2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>
            <a:extLst>
              <a:ext uri="{FF2B5EF4-FFF2-40B4-BE49-F238E27FC236}">
                <a16:creationId xmlns:a16="http://schemas.microsoft.com/office/drawing/2014/main" id="{F063AF44-7F68-235B-5329-C93004EDEF25}"/>
              </a:ext>
            </a:extLst>
          </p:cNvPr>
          <p:cNvGrpSpPr/>
          <p:nvPr/>
        </p:nvGrpSpPr>
        <p:grpSpPr>
          <a:xfrm>
            <a:off x="1212850" y="2355850"/>
            <a:ext cx="2298700" cy="850900"/>
            <a:chOff x="1212850" y="2355850"/>
            <a:chExt cx="2298700" cy="850900"/>
          </a:xfrm>
        </p:grpSpPr>
        <p:sp>
          <p:nvSpPr>
            <p:cNvPr id="14" name="object 14">
              <a:extLst>
                <a:ext uri="{FF2B5EF4-FFF2-40B4-BE49-F238E27FC236}">
                  <a16:creationId xmlns:a16="http://schemas.microsoft.com/office/drawing/2014/main" id="{DE56CEEE-2E59-F693-8EE3-A4BB572E2B73}"/>
                </a:ext>
              </a:extLst>
            </p:cNvPr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>
              <a:extLst>
                <a:ext uri="{FF2B5EF4-FFF2-40B4-BE49-F238E27FC236}">
                  <a16:creationId xmlns:a16="http://schemas.microsoft.com/office/drawing/2014/main" id="{FFB96435-7BE9-5C0A-846B-0B539E5F0407}"/>
                </a:ext>
              </a:extLst>
            </p:cNvPr>
            <p:cNvSpPr/>
            <p:nvPr/>
          </p:nvSpPr>
          <p:spPr>
            <a:xfrm>
              <a:off x="1219200" y="23622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>
            <a:extLst>
              <a:ext uri="{FF2B5EF4-FFF2-40B4-BE49-F238E27FC236}">
                <a16:creationId xmlns:a16="http://schemas.microsoft.com/office/drawing/2014/main" id="{9D70FECF-55BE-C36B-9BEF-153011C63138}"/>
              </a:ext>
            </a:extLst>
          </p:cNvPr>
          <p:cNvSpPr txBox="1"/>
          <p:nvPr/>
        </p:nvSpPr>
        <p:spPr>
          <a:xfrm>
            <a:off x="1669542" y="2479675"/>
            <a:ext cx="133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marR="5080" indent="-18796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8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EDEBE0"/>
                </a:solidFill>
                <a:latin typeface="Calibri"/>
                <a:cs typeface="Calibri"/>
              </a:rPr>
              <a:t>1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25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r>
              <a:rPr sz="1800" b="1" spc="-25" dirty="0">
                <a:solidFill>
                  <a:srgbClr val="EDEBE0"/>
                </a:solidFill>
                <a:latin typeface="Calibri"/>
                <a:cs typeface="Calibri"/>
              </a:rPr>
              <a:t>/2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3332427-3898-CB1C-859F-75D35459BFE2}"/>
              </a:ext>
            </a:extLst>
          </p:cNvPr>
          <p:cNvSpPr txBox="1"/>
          <p:nvPr/>
        </p:nvSpPr>
        <p:spPr>
          <a:xfrm>
            <a:off x="12192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070" marR="551815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9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5771F1E0-3B95-4988-0B75-F9572F6FC4A3}"/>
              </a:ext>
            </a:extLst>
          </p:cNvPr>
          <p:cNvSpPr txBox="1"/>
          <p:nvPr/>
        </p:nvSpPr>
        <p:spPr>
          <a:xfrm>
            <a:off x="3429000" y="5410200"/>
            <a:ext cx="25146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0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</a:t>
            </a:r>
            <a:endParaRPr sz="1600">
              <a:latin typeface="Calibri"/>
              <a:cs typeface="Calibri"/>
            </a:endParaRPr>
          </a:p>
          <a:p>
            <a:pPr marL="635" algn="ctr">
              <a:lnSpc>
                <a:spcPct val="100000"/>
              </a:lnSpc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the</a:t>
            </a:r>
            <a:r>
              <a:rPr sz="1600" b="1" spc="-3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original</a:t>
            </a:r>
            <a:r>
              <a:rPr sz="1600" b="1" spc="-4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66184B7-57DA-B7F8-F593-908548814DC8}"/>
              </a:ext>
            </a:extLst>
          </p:cNvPr>
          <p:cNvSpPr txBox="1"/>
          <p:nvPr/>
        </p:nvSpPr>
        <p:spPr>
          <a:xfrm>
            <a:off x="5562600" y="3657600"/>
            <a:ext cx="2286000" cy="685800"/>
          </a:xfrm>
          <a:prstGeom prst="rect">
            <a:avLst/>
          </a:prstGeom>
          <a:solidFill>
            <a:srgbClr val="4F81BC"/>
          </a:solidFill>
          <a:ln w="12700">
            <a:solidFill>
              <a:srgbClr val="FF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560705" marR="548640" indent="3048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600" b="1" spc="-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solution</a:t>
            </a:r>
            <a:r>
              <a:rPr sz="16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to </a:t>
            </a:r>
            <a:r>
              <a:rPr sz="1600" b="1" dirty="0">
                <a:solidFill>
                  <a:srgbClr val="EDEBE0"/>
                </a:solidFill>
                <a:latin typeface="Calibri"/>
                <a:cs typeface="Calibri"/>
              </a:rPr>
              <a:t>subproblem</a:t>
            </a:r>
            <a:r>
              <a:rPr sz="1600" b="1" spc="-2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600" b="1" spc="-50" dirty="0">
                <a:solidFill>
                  <a:srgbClr val="EDEBE0"/>
                </a:solidFill>
                <a:latin typeface="Calibri"/>
                <a:cs typeface="Calibri"/>
              </a:rPr>
              <a:t>2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78C87B9D-2999-22F3-B7E8-3690AAE9E6F3}"/>
              </a:ext>
            </a:extLst>
          </p:cNvPr>
          <p:cNvGrpSpPr/>
          <p:nvPr/>
        </p:nvGrpSpPr>
        <p:grpSpPr>
          <a:xfrm>
            <a:off x="2667000" y="1289050"/>
            <a:ext cx="3810000" cy="1110615"/>
            <a:chOff x="2667000" y="1289050"/>
            <a:chExt cx="3810000" cy="1110615"/>
          </a:xfrm>
        </p:grpSpPr>
        <p:sp>
          <p:nvSpPr>
            <p:cNvPr id="21" name="object 21">
              <a:extLst>
                <a:ext uri="{FF2B5EF4-FFF2-40B4-BE49-F238E27FC236}">
                  <a16:creationId xmlns:a16="http://schemas.microsoft.com/office/drawing/2014/main" id="{B4E9643C-92A3-59EC-6C6C-8311F83C7B8D}"/>
                </a:ext>
              </a:extLst>
            </p:cNvPr>
            <p:cNvSpPr/>
            <p:nvPr/>
          </p:nvSpPr>
          <p:spPr>
            <a:xfrm>
              <a:off x="2667000" y="2044953"/>
              <a:ext cx="3810000" cy="354965"/>
            </a:xfrm>
            <a:custGeom>
              <a:avLst/>
              <a:gdLst/>
              <a:ahLst/>
              <a:cxnLst/>
              <a:rect l="l" t="t" r="r" b="b"/>
              <a:pathLst>
                <a:path w="3810000" h="354964">
                  <a:moveTo>
                    <a:pt x="1450467" y="24892"/>
                  </a:moveTo>
                  <a:lnTo>
                    <a:pt x="1445133" y="0"/>
                  </a:lnTo>
                  <a:lnTo>
                    <a:pt x="81826" y="287121"/>
                  </a:lnTo>
                  <a:lnTo>
                    <a:pt x="111252" y="228981"/>
                  </a:lnTo>
                  <a:lnTo>
                    <a:pt x="0" y="317246"/>
                  </a:lnTo>
                  <a:lnTo>
                    <a:pt x="137414" y="353187"/>
                  </a:lnTo>
                  <a:lnTo>
                    <a:pt x="89674" y="313944"/>
                  </a:lnTo>
                  <a:lnTo>
                    <a:pt x="87134" y="311861"/>
                  </a:lnTo>
                  <a:lnTo>
                    <a:pt x="1450467" y="24892"/>
                  </a:lnTo>
                  <a:close/>
                </a:path>
                <a:path w="3810000" h="354964">
                  <a:moveTo>
                    <a:pt x="3810000" y="317246"/>
                  </a:moveTo>
                  <a:lnTo>
                    <a:pt x="3806723" y="314706"/>
                  </a:lnTo>
                  <a:lnTo>
                    <a:pt x="3735273" y="259194"/>
                  </a:lnTo>
                  <a:lnTo>
                    <a:pt x="3735273" y="302196"/>
                  </a:lnTo>
                  <a:lnTo>
                    <a:pt x="3735235" y="302336"/>
                  </a:lnTo>
                  <a:lnTo>
                    <a:pt x="3729240" y="290576"/>
                  </a:lnTo>
                  <a:lnTo>
                    <a:pt x="3735273" y="302196"/>
                  </a:lnTo>
                  <a:lnTo>
                    <a:pt x="3735273" y="259194"/>
                  </a:lnTo>
                  <a:lnTo>
                    <a:pt x="3697859" y="230124"/>
                  </a:lnTo>
                  <a:lnTo>
                    <a:pt x="3727831" y="287845"/>
                  </a:lnTo>
                  <a:lnTo>
                    <a:pt x="2288540" y="0"/>
                  </a:lnTo>
                  <a:lnTo>
                    <a:pt x="2283460" y="24892"/>
                  </a:lnTo>
                  <a:lnTo>
                    <a:pt x="3722852" y="312724"/>
                  </a:lnTo>
                  <a:lnTo>
                    <a:pt x="3672967" y="354584"/>
                  </a:lnTo>
                  <a:lnTo>
                    <a:pt x="3810000" y="31724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>
              <a:extLst>
                <a:ext uri="{FF2B5EF4-FFF2-40B4-BE49-F238E27FC236}">
                  <a16:creationId xmlns:a16="http://schemas.microsoft.com/office/drawing/2014/main" id="{2A61756B-3F7E-1D34-BF64-AE9929859A54}"/>
                </a:ext>
              </a:extLst>
            </p:cNvPr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1143000" y="0"/>
                  </a:moveTo>
                  <a:lnTo>
                    <a:pt x="1075834" y="711"/>
                  </a:lnTo>
                  <a:lnTo>
                    <a:pt x="1009691" y="2818"/>
                  </a:lnTo>
                  <a:lnTo>
                    <a:pt x="944678" y="6283"/>
                  </a:lnTo>
                  <a:lnTo>
                    <a:pt x="880903" y="11065"/>
                  </a:lnTo>
                  <a:lnTo>
                    <a:pt x="818471" y="17126"/>
                  </a:lnTo>
                  <a:lnTo>
                    <a:pt x="757491" y="24426"/>
                  </a:lnTo>
                  <a:lnTo>
                    <a:pt x="698069" y="32926"/>
                  </a:lnTo>
                  <a:lnTo>
                    <a:pt x="640313" y="42587"/>
                  </a:lnTo>
                  <a:lnTo>
                    <a:pt x="584329" y="53369"/>
                  </a:lnTo>
                  <a:lnTo>
                    <a:pt x="530226" y="65234"/>
                  </a:lnTo>
                  <a:lnTo>
                    <a:pt x="478110" y="78141"/>
                  </a:lnTo>
                  <a:lnTo>
                    <a:pt x="428088" y="92053"/>
                  </a:lnTo>
                  <a:lnTo>
                    <a:pt x="380268" y="106928"/>
                  </a:lnTo>
                  <a:lnTo>
                    <a:pt x="334756" y="122729"/>
                  </a:lnTo>
                  <a:lnTo>
                    <a:pt x="291659" y="139416"/>
                  </a:lnTo>
                  <a:lnTo>
                    <a:pt x="251086" y="156949"/>
                  </a:lnTo>
                  <a:lnTo>
                    <a:pt x="213143" y="175290"/>
                  </a:lnTo>
                  <a:lnTo>
                    <a:pt x="177937" y="194399"/>
                  </a:lnTo>
                  <a:lnTo>
                    <a:pt x="116166" y="234764"/>
                  </a:lnTo>
                  <a:lnTo>
                    <a:pt x="66629" y="277731"/>
                  </a:lnTo>
                  <a:lnTo>
                    <a:pt x="30184" y="322985"/>
                  </a:lnTo>
                  <a:lnTo>
                    <a:pt x="7689" y="370213"/>
                  </a:lnTo>
                  <a:lnTo>
                    <a:pt x="0" y="419100"/>
                  </a:lnTo>
                  <a:lnTo>
                    <a:pt x="1940" y="443731"/>
                  </a:lnTo>
                  <a:lnTo>
                    <a:pt x="17139" y="491827"/>
                  </a:lnTo>
                  <a:lnTo>
                    <a:pt x="46716" y="538107"/>
                  </a:lnTo>
                  <a:lnTo>
                    <a:pt x="89814" y="582257"/>
                  </a:lnTo>
                  <a:lnTo>
                    <a:pt x="145576" y="623962"/>
                  </a:lnTo>
                  <a:lnTo>
                    <a:pt x="213143" y="662909"/>
                  </a:lnTo>
                  <a:lnTo>
                    <a:pt x="251086" y="681250"/>
                  </a:lnTo>
                  <a:lnTo>
                    <a:pt x="291659" y="698783"/>
                  </a:lnTo>
                  <a:lnTo>
                    <a:pt x="334756" y="715470"/>
                  </a:lnTo>
                  <a:lnTo>
                    <a:pt x="380268" y="731271"/>
                  </a:lnTo>
                  <a:lnTo>
                    <a:pt x="428088" y="746146"/>
                  </a:lnTo>
                  <a:lnTo>
                    <a:pt x="478110" y="760058"/>
                  </a:lnTo>
                  <a:lnTo>
                    <a:pt x="530226" y="772965"/>
                  </a:lnTo>
                  <a:lnTo>
                    <a:pt x="584329" y="784830"/>
                  </a:lnTo>
                  <a:lnTo>
                    <a:pt x="640313" y="795612"/>
                  </a:lnTo>
                  <a:lnTo>
                    <a:pt x="698069" y="805273"/>
                  </a:lnTo>
                  <a:lnTo>
                    <a:pt x="757491" y="813773"/>
                  </a:lnTo>
                  <a:lnTo>
                    <a:pt x="818471" y="821073"/>
                  </a:lnTo>
                  <a:lnTo>
                    <a:pt x="880903" y="827134"/>
                  </a:lnTo>
                  <a:lnTo>
                    <a:pt x="944678" y="831916"/>
                  </a:lnTo>
                  <a:lnTo>
                    <a:pt x="1009691" y="835381"/>
                  </a:lnTo>
                  <a:lnTo>
                    <a:pt x="1075834" y="837488"/>
                  </a:lnTo>
                  <a:lnTo>
                    <a:pt x="1143000" y="838200"/>
                  </a:lnTo>
                  <a:lnTo>
                    <a:pt x="1210165" y="837488"/>
                  </a:lnTo>
                  <a:lnTo>
                    <a:pt x="1276308" y="835381"/>
                  </a:lnTo>
                  <a:lnTo>
                    <a:pt x="1341321" y="831916"/>
                  </a:lnTo>
                  <a:lnTo>
                    <a:pt x="1405096" y="827134"/>
                  </a:lnTo>
                  <a:lnTo>
                    <a:pt x="1467528" y="821073"/>
                  </a:lnTo>
                  <a:lnTo>
                    <a:pt x="1528508" y="813773"/>
                  </a:lnTo>
                  <a:lnTo>
                    <a:pt x="1587930" y="805273"/>
                  </a:lnTo>
                  <a:lnTo>
                    <a:pt x="1645686" y="795612"/>
                  </a:lnTo>
                  <a:lnTo>
                    <a:pt x="1701670" y="784830"/>
                  </a:lnTo>
                  <a:lnTo>
                    <a:pt x="1755773" y="772965"/>
                  </a:lnTo>
                  <a:lnTo>
                    <a:pt x="1807889" y="760058"/>
                  </a:lnTo>
                  <a:lnTo>
                    <a:pt x="1857911" y="746146"/>
                  </a:lnTo>
                  <a:lnTo>
                    <a:pt x="1905731" y="731271"/>
                  </a:lnTo>
                  <a:lnTo>
                    <a:pt x="1951243" y="715470"/>
                  </a:lnTo>
                  <a:lnTo>
                    <a:pt x="1994340" y="698783"/>
                  </a:lnTo>
                  <a:lnTo>
                    <a:pt x="2034913" y="681250"/>
                  </a:lnTo>
                  <a:lnTo>
                    <a:pt x="2072856" y="662909"/>
                  </a:lnTo>
                  <a:lnTo>
                    <a:pt x="2108062" y="643800"/>
                  </a:lnTo>
                  <a:lnTo>
                    <a:pt x="2169833" y="603435"/>
                  </a:lnTo>
                  <a:lnTo>
                    <a:pt x="2219370" y="560468"/>
                  </a:lnTo>
                  <a:lnTo>
                    <a:pt x="2255815" y="515214"/>
                  </a:lnTo>
                  <a:lnTo>
                    <a:pt x="2278310" y="467986"/>
                  </a:lnTo>
                  <a:lnTo>
                    <a:pt x="2286000" y="419100"/>
                  </a:lnTo>
                  <a:lnTo>
                    <a:pt x="2284059" y="394468"/>
                  </a:lnTo>
                  <a:lnTo>
                    <a:pt x="2268860" y="346372"/>
                  </a:lnTo>
                  <a:lnTo>
                    <a:pt x="2239283" y="300092"/>
                  </a:lnTo>
                  <a:lnTo>
                    <a:pt x="2196185" y="255942"/>
                  </a:lnTo>
                  <a:lnTo>
                    <a:pt x="2140423" y="214237"/>
                  </a:lnTo>
                  <a:lnTo>
                    <a:pt x="2072856" y="175290"/>
                  </a:lnTo>
                  <a:lnTo>
                    <a:pt x="2034913" y="156949"/>
                  </a:lnTo>
                  <a:lnTo>
                    <a:pt x="1994340" y="139416"/>
                  </a:lnTo>
                  <a:lnTo>
                    <a:pt x="1951243" y="122729"/>
                  </a:lnTo>
                  <a:lnTo>
                    <a:pt x="1905731" y="106928"/>
                  </a:lnTo>
                  <a:lnTo>
                    <a:pt x="1857911" y="92053"/>
                  </a:lnTo>
                  <a:lnTo>
                    <a:pt x="1807889" y="78141"/>
                  </a:lnTo>
                  <a:lnTo>
                    <a:pt x="1755773" y="65234"/>
                  </a:lnTo>
                  <a:lnTo>
                    <a:pt x="1701670" y="53369"/>
                  </a:lnTo>
                  <a:lnTo>
                    <a:pt x="1645686" y="42587"/>
                  </a:lnTo>
                  <a:lnTo>
                    <a:pt x="1587930" y="32926"/>
                  </a:lnTo>
                  <a:lnTo>
                    <a:pt x="1528508" y="24426"/>
                  </a:lnTo>
                  <a:lnTo>
                    <a:pt x="1467528" y="17126"/>
                  </a:lnTo>
                  <a:lnTo>
                    <a:pt x="1405096" y="11065"/>
                  </a:lnTo>
                  <a:lnTo>
                    <a:pt x="1341321" y="6283"/>
                  </a:lnTo>
                  <a:lnTo>
                    <a:pt x="1276308" y="2818"/>
                  </a:lnTo>
                  <a:lnTo>
                    <a:pt x="1210165" y="711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>
              <a:extLst>
                <a:ext uri="{FF2B5EF4-FFF2-40B4-BE49-F238E27FC236}">
                  <a16:creationId xmlns:a16="http://schemas.microsoft.com/office/drawing/2014/main" id="{AE1C8BD4-4152-2E81-2C0F-9ADE768318AD}"/>
                </a:ext>
              </a:extLst>
            </p:cNvPr>
            <p:cNvSpPr/>
            <p:nvPr/>
          </p:nvSpPr>
          <p:spPr>
            <a:xfrm>
              <a:off x="3429000" y="1295400"/>
              <a:ext cx="2286000" cy="838200"/>
            </a:xfrm>
            <a:custGeom>
              <a:avLst/>
              <a:gdLst/>
              <a:ahLst/>
              <a:cxnLst/>
              <a:rect l="l" t="t" r="r" b="b"/>
              <a:pathLst>
                <a:path w="2286000" h="838200">
                  <a:moveTo>
                    <a:pt x="0" y="419100"/>
                  </a:moveTo>
                  <a:lnTo>
                    <a:pt x="7689" y="370213"/>
                  </a:lnTo>
                  <a:lnTo>
                    <a:pt x="30184" y="322985"/>
                  </a:lnTo>
                  <a:lnTo>
                    <a:pt x="66629" y="277731"/>
                  </a:lnTo>
                  <a:lnTo>
                    <a:pt x="116166" y="234764"/>
                  </a:lnTo>
                  <a:lnTo>
                    <a:pt x="177937" y="194399"/>
                  </a:lnTo>
                  <a:lnTo>
                    <a:pt x="213143" y="175290"/>
                  </a:lnTo>
                  <a:lnTo>
                    <a:pt x="251086" y="156949"/>
                  </a:lnTo>
                  <a:lnTo>
                    <a:pt x="291659" y="139416"/>
                  </a:lnTo>
                  <a:lnTo>
                    <a:pt x="334756" y="122729"/>
                  </a:lnTo>
                  <a:lnTo>
                    <a:pt x="380268" y="106928"/>
                  </a:lnTo>
                  <a:lnTo>
                    <a:pt x="428088" y="92053"/>
                  </a:lnTo>
                  <a:lnTo>
                    <a:pt x="478110" y="78141"/>
                  </a:lnTo>
                  <a:lnTo>
                    <a:pt x="530226" y="65234"/>
                  </a:lnTo>
                  <a:lnTo>
                    <a:pt x="584329" y="53369"/>
                  </a:lnTo>
                  <a:lnTo>
                    <a:pt x="640313" y="42587"/>
                  </a:lnTo>
                  <a:lnTo>
                    <a:pt x="698069" y="32926"/>
                  </a:lnTo>
                  <a:lnTo>
                    <a:pt x="757491" y="24426"/>
                  </a:lnTo>
                  <a:lnTo>
                    <a:pt x="818471" y="17126"/>
                  </a:lnTo>
                  <a:lnTo>
                    <a:pt x="880903" y="11065"/>
                  </a:lnTo>
                  <a:lnTo>
                    <a:pt x="944678" y="6283"/>
                  </a:lnTo>
                  <a:lnTo>
                    <a:pt x="1009691" y="2818"/>
                  </a:lnTo>
                  <a:lnTo>
                    <a:pt x="1075834" y="711"/>
                  </a:lnTo>
                  <a:lnTo>
                    <a:pt x="1143000" y="0"/>
                  </a:lnTo>
                  <a:lnTo>
                    <a:pt x="1210165" y="711"/>
                  </a:lnTo>
                  <a:lnTo>
                    <a:pt x="1276308" y="2818"/>
                  </a:lnTo>
                  <a:lnTo>
                    <a:pt x="1341321" y="6283"/>
                  </a:lnTo>
                  <a:lnTo>
                    <a:pt x="1405096" y="11065"/>
                  </a:lnTo>
                  <a:lnTo>
                    <a:pt x="1467528" y="17126"/>
                  </a:lnTo>
                  <a:lnTo>
                    <a:pt x="1528508" y="24426"/>
                  </a:lnTo>
                  <a:lnTo>
                    <a:pt x="1587930" y="32926"/>
                  </a:lnTo>
                  <a:lnTo>
                    <a:pt x="1645686" y="42587"/>
                  </a:lnTo>
                  <a:lnTo>
                    <a:pt x="1701670" y="53369"/>
                  </a:lnTo>
                  <a:lnTo>
                    <a:pt x="1755773" y="65234"/>
                  </a:lnTo>
                  <a:lnTo>
                    <a:pt x="1807889" y="78141"/>
                  </a:lnTo>
                  <a:lnTo>
                    <a:pt x="1857911" y="92053"/>
                  </a:lnTo>
                  <a:lnTo>
                    <a:pt x="1905731" y="106928"/>
                  </a:lnTo>
                  <a:lnTo>
                    <a:pt x="1951243" y="122729"/>
                  </a:lnTo>
                  <a:lnTo>
                    <a:pt x="1994340" y="139416"/>
                  </a:lnTo>
                  <a:lnTo>
                    <a:pt x="2034913" y="156949"/>
                  </a:lnTo>
                  <a:lnTo>
                    <a:pt x="2072856" y="175290"/>
                  </a:lnTo>
                  <a:lnTo>
                    <a:pt x="2108062" y="194399"/>
                  </a:lnTo>
                  <a:lnTo>
                    <a:pt x="2169833" y="234764"/>
                  </a:lnTo>
                  <a:lnTo>
                    <a:pt x="2219370" y="277731"/>
                  </a:lnTo>
                  <a:lnTo>
                    <a:pt x="2255815" y="322985"/>
                  </a:lnTo>
                  <a:lnTo>
                    <a:pt x="2278310" y="370213"/>
                  </a:lnTo>
                  <a:lnTo>
                    <a:pt x="2286000" y="419100"/>
                  </a:lnTo>
                  <a:lnTo>
                    <a:pt x="2284059" y="443731"/>
                  </a:lnTo>
                  <a:lnTo>
                    <a:pt x="2268860" y="491827"/>
                  </a:lnTo>
                  <a:lnTo>
                    <a:pt x="2239283" y="538107"/>
                  </a:lnTo>
                  <a:lnTo>
                    <a:pt x="2196185" y="582257"/>
                  </a:lnTo>
                  <a:lnTo>
                    <a:pt x="2140423" y="623962"/>
                  </a:lnTo>
                  <a:lnTo>
                    <a:pt x="2072856" y="662909"/>
                  </a:lnTo>
                  <a:lnTo>
                    <a:pt x="2034913" y="681250"/>
                  </a:lnTo>
                  <a:lnTo>
                    <a:pt x="1994340" y="698783"/>
                  </a:lnTo>
                  <a:lnTo>
                    <a:pt x="1951243" y="715470"/>
                  </a:lnTo>
                  <a:lnTo>
                    <a:pt x="1905731" y="731271"/>
                  </a:lnTo>
                  <a:lnTo>
                    <a:pt x="1857911" y="746146"/>
                  </a:lnTo>
                  <a:lnTo>
                    <a:pt x="1807889" y="760058"/>
                  </a:lnTo>
                  <a:lnTo>
                    <a:pt x="1755773" y="772965"/>
                  </a:lnTo>
                  <a:lnTo>
                    <a:pt x="1701670" y="784830"/>
                  </a:lnTo>
                  <a:lnTo>
                    <a:pt x="1645686" y="795612"/>
                  </a:lnTo>
                  <a:lnTo>
                    <a:pt x="1587930" y="805273"/>
                  </a:lnTo>
                  <a:lnTo>
                    <a:pt x="1528508" y="813773"/>
                  </a:lnTo>
                  <a:lnTo>
                    <a:pt x="1467528" y="821073"/>
                  </a:lnTo>
                  <a:lnTo>
                    <a:pt x="1405096" y="827134"/>
                  </a:lnTo>
                  <a:lnTo>
                    <a:pt x="1341321" y="831916"/>
                  </a:lnTo>
                  <a:lnTo>
                    <a:pt x="1276308" y="835381"/>
                  </a:lnTo>
                  <a:lnTo>
                    <a:pt x="1210165" y="837488"/>
                  </a:lnTo>
                  <a:lnTo>
                    <a:pt x="1143000" y="838200"/>
                  </a:lnTo>
                  <a:lnTo>
                    <a:pt x="1075834" y="837488"/>
                  </a:lnTo>
                  <a:lnTo>
                    <a:pt x="1009691" y="835381"/>
                  </a:lnTo>
                  <a:lnTo>
                    <a:pt x="944678" y="831916"/>
                  </a:lnTo>
                  <a:lnTo>
                    <a:pt x="880903" y="827134"/>
                  </a:lnTo>
                  <a:lnTo>
                    <a:pt x="818471" y="821073"/>
                  </a:lnTo>
                  <a:lnTo>
                    <a:pt x="757491" y="813773"/>
                  </a:lnTo>
                  <a:lnTo>
                    <a:pt x="698069" y="805273"/>
                  </a:lnTo>
                  <a:lnTo>
                    <a:pt x="640313" y="795612"/>
                  </a:lnTo>
                  <a:lnTo>
                    <a:pt x="584329" y="784830"/>
                  </a:lnTo>
                  <a:lnTo>
                    <a:pt x="530226" y="772965"/>
                  </a:lnTo>
                  <a:lnTo>
                    <a:pt x="478110" y="760058"/>
                  </a:lnTo>
                  <a:lnTo>
                    <a:pt x="428088" y="746146"/>
                  </a:lnTo>
                  <a:lnTo>
                    <a:pt x="380268" y="731271"/>
                  </a:lnTo>
                  <a:lnTo>
                    <a:pt x="334756" y="715470"/>
                  </a:lnTo>
                  <a:lnTo>
                    <a:pt x="291659" y="698783"/>
                  </a:lnTo>
                  <a:lnTo>
                    <a:pt x="251086" y="681250"/>
                  </a:lnTo>
                  <a:lnTo>
                    <a:pt x="213143" y="662909"/>
                  </a:lnTo>
                  <a:lnTo>
                    <a:pt x="177937" y="643800"/>
                  </a:lnTo>
                  <a:lnTo>
                    <a:pt x="116166" y="603435"/>
                  </a:lnTo>
                  <a:lnTo>
                    <a:pt x="66629" y="560468"/>
                  </a:lnTo>
                  <a:lnTo>
                    <a:pt x="30184" y="515214"/>
                  </a:lnTo>
                  <a:lnTo>
                    <a:pt x="7689" y="467986"/>
                  </a:lnTo>
                  <a:lnTo>
                    <a:pt x="0" y="41910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>
            <a:extLst>
              <a:ext uri="{FF2B5EF4-FFF2-40B4-BE49-F238E27FC236}">
                <a16:creationId xmlns:a16="http://schemas.microsoft.com/office/drawing/2014/main" id="{2B93853F-370A-FA3E-8F61-87DA1543C20E}"/>
              </a:ext>
            </a:extLst>
          </p:cNvPr>
          <p:cNvSpPr txBox="1"/>
          <p:nvPr/>
        </p:nvSpPr>
        <p:spPr>
          <a:xfrm>
            <a:off x="3664711" y="1549349"/>
            <a:ext cx="181863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problem</a:t>
            </a:r>
            <a:r>
              <a:rPr sz="1800" b="1" spc="-15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of</a:t>
            </a:r>
            <a:r>
              <a:rPr sz="1800" b="1" spc="-3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EDEBE0"/>
                </a:solidFill>
                <a:latin typeface="Calibri"/>
                <a:cs typeface="Calibri"/>
              </a:rPr>
              <a:t>size</a:t>
            </a:r>
            <a:r>
              <a:rPr sz="1800" b="1" spc="-20" dirty="0">
                <a:solidFill>
                  <a:srgbClr val="EDEBE0"/>
                </a:solidFill>
                <a:latin typeface="Calibri"/>
                <a:cs typeface="Calibri"/>
              </a:rPr>
              <a:t> </a:t>
            </a:r>
            <a:r>
              <a:rPr sz="1800" b="1" i="1" spc="-50" dirty="0">
                <a:solidFill>
                  <a:srgbClr val="EDEBE0"/>
                </a:solidFill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>
            <a:extLst>
              <a:ext uri="{FF2B5EF4-FFF2-40B4-BE49-F238E27FC236}">
                <a16:creationId xmlns:a16="http://schemas.microsoft.com/office/drawing/2014/main" id="{E169868E-B9EB-991E-37C5-E66CC5D304A4}"/>
              </a:ext>
            </a:extLst>
          </p:cNvPr>
          <p:cNvGrpSpPr/>
          <p:nvPr/>
        </p:nvGrpSpPr>
        <p:grpSpPr>
          <a:xfrm>
            <a:off x="2222500" y="4343400"/>
            <a:ext cx="4546600" cy="1066800"/>
            <a:chOff x="2222500" y="4343400"/>
            <a:chExt cx="4546600" cy="1066800"/>
          </a:xfrm>
        </p:grpSpPr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A8A8E26B-1C43-70FD-6D31-990613A558EE}"/>
                </a:ext>
              </a:extLst>
            </p:cNvPr>
            <p:cNvSpPr/>
            <p:nvPr/>
          </p:nvSpPr>
          <p:spPr>
            <a:xfrm>
              <a:off x="2222500" y="4343399"/>
              <a:ext cx="4546600" cy="533400"/>
            </a:xfrm>
            <a:custGeom>
              <a:avLst/>
              <a:gdLst/>
              <a:ahLst/>
              <a:cxnLst/>
              <a:rect l="l" t="t" r="r" b="b"/>
              <a:pathLst>
                <a:path w="45466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447040"/>
                  </a:lnTo>
                  <a:lnTo>
                    <a:pt x="0" y="406400"/>
                  </a:lnTo>
                  <a:lnTo>
                    <a:pt x="63500" y="5334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  <a:path w="4546600" h="533400">
                  <a:moveTo>
                    <a:pt x="4546600" y="406400"/>
                  </a:moveTo>
                  <a:lnTo>
                    <a:pt x="4495800" y="4470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447040"/>
                  </a:lnTo>
                  <a:lnTo>
                    <a:pt x="4419600" y="406400"/>
                  </a:lnTo>
                  <a:lnTo>
                    <a:pt x="4483100" y="533400"/>
                  </a:lnTo>
                  <a:lnTo>
                    <a:pt x="4521200" y="457200"/>
                  </a:lnTo>
                  <a:lnTo>
                    <a:pt x="45466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1C5955C6-CBA7-5E38-B9DA-3525CE958071}"/>
                </a:ext>
              </a:extLst>
            </p:cNvPr>
            <p:cNvSpPr/>
            <p:nvPr/>
          </p:nvSpPr>
          <p:spPr>
            <a:xfrm>
              <a:off x="2286000" y="4876800"/>
              <a:ext cx="4419600" cy="0"/>
            </a:xfrm>
            <a:custGeom>
              <a:avLst/>
              <a:gdLst/>
              <a:ahLst/>
              <a:cxnLst/>
              <a:rect l="l" t="t" r="r" b="b"/>
              <a:pathLst>
                <a:path w="4419600">
                  <a:moveTo>
                    <a:pt x="0" y="0"/>
                  </a:moveTo>
                  <a:lnTo>
                    <a:pt x="4419600" y="0"/>
                  </a:lnTo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80200A2E-E576-3DE1-7DCA-BF8C9817F0F4}"/>
                </a:ext>
              </a:extLst>
            </p:cNvPr>
            <p:cNvSpPr/>
            <p:nvPr/>
          </p:nvSpPr>
          <p:spPr>
            <a:xfrm>
              <a:off x="4508500" y="4876800"/>
              <a:ext cx="127000" cy="533400"/>
            </a:xfrm>
            <a:custGeom>
              <a:avLst/>
              <a:gdLst/>
              <a:ahLst/>
              <a:cxnLst/>
              <a:rect l="l" t="t" r="r" b="b"/>
              <a:pathLst>
                <a:path w="127000" h="533400">
                  <a:moveTo>
                    <a:pt x="0" y="406400"/>
                  </a:moveTo>
                  <a:lnTo>
                    <a:pt x="63500" y="533400"/>
                  </a:lnTo>
                  <a:lnTo>
                    <a:pt x="101600" y="457200"/>
                  </a:lnTo>
                  <a:lnTo>
                    <a:pt x="50800" y="457200"/>
                  </a:lnTo>
                  <a:lnTo>
                    <a:pt x="50800" y="447040"/>
                  </a:lnTo>
                  <a:lnTo>
                    <a:pt x="0" y="406400"/>
                  </a:lnTo>
                  <a:close/>
                </a:path>
                <a:path w="127000" h="533400">
                  <a:moveTo>
                    <a:pt x="50800" y="447040"/>
                  </a:moveTo>
                  <a:lnTo>
                    <a:pt x="50800" y="457200"/>
                  </a:lnTo>
                  <a:lnTo>
                    <a:pt x="63500" y="457200"/>
                  </a:lnTo>
                  <a:lnTo>
                    <a:pt x="50800" y="447040"/>
                  </a:lnTo>
                  <a:close/>
                </a:path>
                <a:path w="127000" h="533400">
                  <a:moveTo>
                    <a:pt x="76200" y="0"/>
                  </a:moveTo>
                  <a:lnTo>
                    <a:pt x="50800" y="0"/>
                  </a:lnTo>
                  <a:lnTo>
                    <a:pt x="50800" y="447040"/>
                  </a:lnTo>
                  <a:lnTo>
                    <a:pt x="63500" y="457200"/>
                  </a:lnTo>
                  <a:lnTo>
                    <a:pt x="76200" y="447040"/>
                  </a:lnTo>
                  <a:lnTo>
                    <a:pt x="76200" y="0"/>
                  </a:lnTo>
                  <a:close/>
                </a:path>
                <a:path w="127000" h="533400">
                  <a:moveTo>
                    <a:pt x="76200" y="447040"/>
                  </a:moveTo>
                  <a:lnTo>
                    <a:pt x="63500" y="457200"/>
                  </a:lnTo>
                  <a:lnTo>
                    <a:pt x="76200" y="457200"/>
                  </a:lnTo>
                  <a:lnTo>
                    <a:pt x="76200" y="447040"/>
                  </a:lnTo>
                  <a:close/>
                </a:path>
                <a:path w="127000" h="533400">
                  <a:moveTo>
                    <a:pt x="127000" y="406400"/>
                  </a:moveTo>
                  <a:lnTo>
                    <a:pt x="76200" y="447040"/>
                  </a:lnTo>
                  <a:lnTo>
                    <a:pt x="76200" y="457200"/>
                  </a:lnTo>
                  <a:lnTo>
                    <a:pt x="101600" y="457200"/>
                  </a:lnTo>
                  <a:lnTo>
                    <a:pt x="127000" y="4064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>
            <a:extLst>
              <a:ext uri="{FF2B5EF4-FFF2-40B4-BE49-F238E27FC236}">
                <a16:creationId xmlns:a16="http://schemas.microsoft.com/office/drawing/2014/main" id="{4551B4D0-B1D4-A650-FD79-853E9F1AF70A}"/>
              </a:ext>
            </a:extLst>
          </p:cNvPr>
          <p:cNvGrpSpPr/>
          <p:nvPr/>
        </p:nvGrpSpPr>
        <p:grpSpPr>
          <a:xfrm>
            <a:off x="2222500" y="2654300"/>
            <a:ext cx="4546600" cy="1003300"/>
            <a:chOff x="2222500" y="2654300"/>
            <a:chExt cx="4546600" cy="1003300"/>
          </a:xfrm>
        </p:grpSpPr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E15CB1E9-AA99-5CBD-AFA0-054E03D04A1E}"/>
                </a:ext>
              </a:extLst>
            </p:cNvPr>
            <p:cNvSpPr/>
            <p:nvPr/>
          </p:nvSpPr>
          <p:spPr>
            <a:xfrm>
              <a:off x="2222500" y="3200399"/>
              <a:ext cx="4546600" cy="457200"/>
            </a:xfrm>
            <a:custGeom>
              <a:avLst/>
              <a:gdLst/>
              <a:ahLst/>
              <a:cxnLst/>
              <a:rect l="l" t="t" r="r" b="b"/>
              <a:pathLst>
                <a:path w="4546600" h="457200">
                  <a:moveTo>
                    <a:pt x="127000" y="330200"/>
                  </a:moveTo>
                  <a:lnTo>
                    <a:pt x="76200" y="370840"/>
                  </a:lnTo>
                  <a:lnTo>
                    <a:pt x="76200" y="0"/>
                  </a:lnTo>
                  <a:lnTo>
                    <a:pt x="50800" y="0"/>
                  </a:lnTo>
                  <a:lnTo>
                    <a:pt x="50800" y="370840"/>
                  </a:lnTo>
                  <a:lnTo>
                    <a:pt x="0" y="330200"/>
                  </a:lnTo>
                  <a:lnTo>
                    <a:pt x="63500" y="457200"/>
                  </a:lnTo>
                  <a:lnTo>
                    <a:pt x="101600" y="381000"/>
                  </a:lnTo>
                  <a:lnTo>
                    <a:pt x="127000" y="330200"/>
                  </a:lnTo>
                  <a:close/>
                </a:path>
                <a:path w="4546600" h="457200">
                  <a:moveTo>
                    <a:pt x="4546600" y="330200"/>
                  </a:moveTo>
                  <a:lnTo>
                    <a:pt x="4495800" y="370840"/>
                  </a:lnTo>
                  <a:lnTo>
                    <a:pt x="4495800" y="0"/>
                  </a:lnTo>
                  <a:lnTo>
                    <a:pt x="4470400" y="0"/>
                  </a:lnTo>
                  <a:lnTo>
                    <a:pt x="4470400" y="370840"/>
                  </a:lnTo>
                  <a:lnTo>
                    <a:pt x="4419600" y="330200"/>
                  </a:lnTo>
                  <a:lnTo>
                    <a:pt x="4483100" y="457200"/>
                  </a:lnTo>
                  <a:lnTo>
                    <a:pt x="4521200" y="381000"/>
                  </a:lnTo>
                  <a:lnTo>
                    <a:pt x="4546600" y="3302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7F4CDDF9-7BB4-9211-4A0F-8AC02FC2EE9F}"/>
                </a:ext>
              </a:extLst>
            </p:cNvPr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1130300" y="0"/>
                  </a:moveTo>
                  <a:lnTo>
                    <a:pt x="88900" y="0"/>
                  </a:lnTo>
                  <a:lnTo>
                    <a:pt x="54274" y="6979"/>
                  </a:lnTo>
                  <a:lnTo>
                    <a:pt x="26019" y="26019"/>
                  </a:lnTo>
                  <a:lnTo>
                    <a:pt x="6979" y="54274"/>
                  </a:lnTo>
                  <a:lnTo>
                    <a:pt x="0" y="88900"/>
                  </a:lnTo>
                  <a:lnTo>
                    <a:pt x="0" y="444500"/>
                  </a:lnTo>
                  <a:lnTo>
                    <a:pt x="6979" y="479125"/>
                  </a:lnTo>
                  <a:lnTo>
                    <a:pt x="26019" y="507380"/>
                  </a:lnTo>
                  <a:lnTo>
                    <a:pt x="54274" y="526420"/>
                  </a:lnTo>
                  <a:lnTo>
                    <a:pt x="88900" y="533400"/>
                  </a:lnTo>
                  <a:lnTo>
                    <a:pt x="1130300" y="533400"/>
                  </a:lnTo>
                  <a:lnTo>
                    <a:pt x="1164925" y="526420"/>
                  </a:lnTo>
                  <a:lnTo>
                    <a:pt x="1193180" y="507380"/>
                  </a:lnTo>
                  <a:lnTo>
                    <a:pt x="1212220" y="479125"/>
                  </a:lnTo>
                  <a:lnTo>
                    <a:pt x="1219200" y="444500"/>
                  </a:lnTo>
                  <a:lnTo>
                    <a:pt x="1219200" y="88900"/>
                  </a:lnTo>
                  <a:lnTo>
                    <a:pt x="1212220" y="54274"/>
                  </a:lnTo>
                  <a:lnTo>
                    <a:pt x="1193180" y="26019"/>
                  </a:lnTo>
                  <a:lnTo>
                    <a:pt x="1164925" y="6979"/>
                  </a:lnTo>
                  <a:lnTo>
                    <a:pt x="11303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F25C0B1D-F934-1282-8820-DF551F504A05}"/>
                </a:ext>
              </a:extLst>
            </p:cNvPr>
            <p:cNvSpPr/>
            <p:nvPr/>
          </p:nvSpPr>
          <p:spPr>
            <a:xfrm>
              <a:off x="3962400" y="2667000"/>
              <a:ext cx="1219200" cy="533400"/>
            </a:xfrm>
            <a:custGeom>
              <a:avLst/>
              <a:gdLst/>
              <a:ahLst/>
              <a:cxnLst/>
              <a:rect l="l" t="t" r="r" b="b"/>
              <a:pathLst>
                <a:path w="1219200" h="533400">
                  <a:moveTo>
                    <a:pt x="0" y="88900"/>
                  </a:moveTo>
                  <a:lnTo>
                    <a:pt x="6979" y="54274"/>
                  </a:lnTo>
                  <a:lnTo>
                    <a:pt x="26019" y="26019"/>
                  </a:lnTo>
                  <a:lnTo>
                    <a:pt x="54274" y="6979"/>
                  </a:lnTo>
                  <a:lnTo>
                    <a:pt x="88900" y="0"/>
                  </a:lnTo>
                  <a:lnTo>
                    <a:pt x="1130300" y="0"/>
                  </a:lnTo>
                  <a:lnTo>
                    <a:pt x="1164925" y="6979"/>
                  </a:lnTo>
                  <a:lnTo>
                    <a:pt x="1193180" y="26019"/>
                  </a:lnTo>
                  <a:lnTo>
                    <a:pt x="1212220" y="54274"/>
                  </a:lnTo>
                  <a:lnTo>
                    <a:pt x="1219200" y="88900"/>
                  </a:lnTo>
                  <a:lnTo>
                    <a:pt x="1219200" y="444500"/>
                  </a:lnTo>
                  <a:lnTo>
                    <a:pt x="1212220" y="479125"/>
                  </a:lnTo>
                  <a:lnTo>
                    <a:pt x="1193180" y="507380"/>
                  </a:lnTo>
                  <a:lnTo>
                    <a:pt x="1164925" y="526420"/>
                  </a:lnTo>
                  <a:lnTo>
                    <a:pt x="1130300" y="533400"/>
                  </a:lnTo>
                  <a:lnTo>
                    <a:pt x="88900" y="533400"/>
                  </a:lnTo>
                  <a:lnTo>
                    <a:pt x="54274" y="526420"/>
                  </a:lnTo>
                  <a:lnTo>
                    <a:pt x="26019" y="507380"/>
                  </a:lnTo>
                  <a:lnTo>
                    <a:pt x="6979" y="479125"/>
                  </a:lnTo>
                  <a:lnTo>
                    <a:pt x="0" y="444500"/>
                  </a:lnTo>
                  <a:lnTo>
                    <a:pt x="0" y="889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>
            <a:extLst>
              <a:ext uri="{FF2B5EF4-FFF2-40B4-BE49-F238E27FC236}">
                <a16:creationId xmlns:a16="http://schemas.microsoft.com/office/drawing/2014/main" id="{27537A1A-B804-7A5F-4E53-681B8627E98B}"/>
              </a:ext>
            </a:extLst>
          </p:cNvPr>
          <p:cNvSpPr txBox="1"/>
          <p:nvPr/>
        </p:nvSpPr>
        <p:spPr>
          <a:xfrm>
            <a:off x="4268215" y="2769234"/>
            <a:ext cx="607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Divide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>
            <a:extLst>
              <a:ext uri="{FF2B5EF4-FFF2-40B4-BE49-F238E27FC236}">
                <a16:creationId xmlns:a16="http://schemas.microsoft.com/office/drawing/2014/main" id="{6DB8254B-CCA0-AACE-AE55-08F094B7EAD8}"/>
              </a:ext>
            </a:extLst>
          </p:cNvPr>
          <p:cNvSpPr/>
          <p:nvPr/>
        </p:nvSpPr>
        <p:spPr>
          <a:xfrm>
            <a:off x="3581400" y="2209799"/>
            <a:ext cx="1905000" cy="468630"/>
          </a:xfrm>
          <a:custGeom>
            <a:avLst/>
            <a:gdLst/>
            <a:ahLst/>
            <a:cxnLst/>
            <a:rect l="l" t="t" r="r" b="b"/>
            <a:pathLst>
              <a:path w="1905000" h="468630">
                <a:moveTo>
                  <a:pt x="541655" y="447548"/>
                </a:moveTo>
                <a:lnTo>
                  <a:pt x="62928" y="37274"/>
                </a:lnTo>
                <a:lnTo>
                  <a:pt x="110490" y="45974"/>
                </a:lnTo>
                <a:lnTo>
                  <a:pt x="117094" y="41402"/>
                </a:lnTo>
                <a:lnTo>
                  <a:pt x="119634" y="27559"/>
                </a:lnTo>
                <a:lnTo>
                  <a:pt x="115062" y="20955"/>
                </a:lnTo>
                <a:lnTo>
                  <a:pt x="36995" y="6731"/>
                </a:lnTo>
                <a:lnTo>
                  <a:pt x="0" y="0"/>
                </a:lnTo>
                <a:lnTo>
                  <a:pt x="38354" y="110490"/>
                </a:lnTo>
                <a:lnTo>
                  <a:pt x="45593" y="114046"/>
                </a:lnTo>
                <a:lnTo>
                  <a:pt x="52197" y="111760"/>
                </a:lnTo>
                <a:lnTo>
                  <a:pt x="58801" y="109347"/>
                </a:lnTo>
                <a:lnTo>
                  <a:pt x="62357" y="102108"/>
                </a:lnTo>
                <a:lnTo>
                  <a:pt x="46570" y="56705"/>
                </a:lnTo>
                <a:lnTo>
                  <a:pt x="525145" y="466852"/>
                </a:lnTo>
                <a:lnTo>
                  <a:pt x="541655" y="447548"/>
                </a:lnTo>
                <a:close/>
              </a:path>
              <a:path w="1905000" h="468630">
                <a:moveTo>
                  <a:pt x="1905000" y="0"/>
                </a:moveTo>
                <a:lnTo>
                  <a:pt x="1784019" y="1397"/>
                </a:lnTo>
                <a:lnTo>
                  <a:pt x="1788033" y="1397"/>
                </a:lnTo>
                <a:lnTo>
                  <a:pt x="1782686" y="6858"/>
                </a:lnTo>
                <a:lnTo>
                  <a:pt x="1782572" y="21209"/>
                </a:lnTo>
                <a:lnTo>
                  <a:pt x="1788363" y="26758"/>
                </a:lnTo>
                <a:lnTo>
                  <a:pt x="1836661" y="26200"/>
                </a:lnTo>
                <a:lnTo>
                  <a:pt x="1136523" y="446278"/>
                </a:lnTo>
                <a:lnTo>
                  <a:pt x="1149477" y="468122"/>
                </a:lnTo>
                <a:lnTo>
                  <a:pt x="1849691" y="48069"/>
                </a:lnTo>
                <a:lnTo>
                  <a:pt x="1829816" y="84201"/>
                </a:lnTo>
                <a:lnTo>
                  <a:pt x="1826514" y="90297"/>
                </a:lnTo>
                <a:lnTo>
                  <a:pt x="1828673" y="98044"/>
                </a:lnTo>
                <a:lnTo>
                  <a:pt x="1834896" y="101346"/>
                </a:lnTo>
                <a:lnTo>
                  <a:pt x="1840992" y="104775"/>
                </a:lnTo>
                <a:lnTo>
                  <a:pt x="1848739" y="102489"/>
                </a:lnTo>
                <a:lnTo>
                  <a:pt x="1852041" y="96393"/>
                </a:lnTo>
                <a:lnTo>
                  <a:pt x="1903882" y="2032"/>
                </a:lnTo>
                <a:lnTo>
                  <a:pt x="1905000" y="0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F0BD6832-F0E5-4278-821F-95BF6EBD760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96984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11" y="0"/>
              <a:ext cx="2705862" cy="9624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103" y="0"/>
              <a:ext cx="2454402" cy="96240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0303" y="0"/>
              <a:ext cx="2302002" cy="96240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00"/>
              </a:spcBef>
            </a:pPr>
            <a:r>
              <a:rPr dirty="0"/>
              <a:t>Maximum</a:t>
            </a:r>
            <a:r>
              <a:rPr spc="-15" dirty="0"/>
              <a:t> </a:t>
            </a:r>
            <a:r>
              <a:rPr dirty="0"/>
              <a:t>Subarray</a:t>
            </a:r>
            <a:r>
              <a:rPr spc="-20" dirty="0"/>
              <a:t> </a:t>
            </a:r>
            <a:r>
              <a:rPr spc="-10" dirty="0"/>
              <a:t>Problem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749300" y="4922901"/>
          <a:ext cx="7921624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4284598" y="5373751"/>
            <a:ext cx="1871980" cy="384175"/>
          </a:xfrm>
          <a:custGeom>
            <a:avLst/>
            <a:gdLst/>
            <a:ahLst/>
            <a:cxnLst/>
            <a:rect l="l" t="t" r="r" b="b"/>
            <a:pathLst>
              <a:path w="1871979" h="384175">
                <a:moveTo>
                  <a:pt x="1871726" y="0"/>
                </a:moveTo>
                <a:lnTo>
                  <a:pt x="1869207" y="74741"/>
                </a:lnTo>
                <a:lnTo>
                  <a:pt x="1862343" y="135778"/>
                </a:lnTo>
                <a:lnTo>
                  <a:pt x="1852169" y="176932"/>
                </a:lnTo>
                <a:lnTo>
                  <a:pt x="1839722" y="192024"/>
                </a:lnTo>
                <a:lnTo>
                  <a:pt x="967866" y="192024"/>
                </a:lnTo>
                <a:lnTo>
                  <a:pt x="955419" y="207119"/>
                </a:lnTo>
                <a:lnTo>
                  <a:pt x="945245" y="248286"/>
                </a:lnTo>
                <a:lnTo>
                  <a:pt x="938381" y="309344"/>
                </a:lnTo>
                <a:lnTo>
                  <a:pt x="935863" y="384111"/>
                </a:lnTo>
                <a:lnTo>
                  <a:pt x="933344" y="309344"/>
                </a:lnTo>
                <a:lnTo>
                  <a:pt x="926480" y="248286"/>
                </a:lnTo>
                <a:lnTo>
                  <a:pt x="916306" y="207119"/>
                </a:lnTo>
                <a:lnTo>
                  <a:pt x="903859" y="192024"/>
                </a:lnTo>
                <a:lnTo>
                  <a:pt x="32130" y="192024"/>
                </a:lnTo>
                <a:lnTo>
                  <a:pt x="19609" y="176932"/>
                </a:lnTo>
                <a:lnTo>
                  <a:pt x="9398" y="135778"/>
                </a:lnTo>
                <a:lnTo>
                  <a:pt x="2520" y="7474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61188" y="1276057"/>
            <a:ext cx="8189595" cy="466473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30225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5302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Input:</a:t>
            </a:r>
            <a:r>
              <a:rPr sz="28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</a:t>
            </a:r>
            <a:endParaRPr sz="2800" dirty="0">
              <a:latin typeface="Times New Roman"/>
              <a:cs typeface="Times New Roman"/>
            </a:endParaRPr>
          </a:p>
          <a:p>
            <a:pPr marL="930910" marR="381635" indent="-28702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Assume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negative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trivial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nonnegative</a:t>
            </a:r>
            <a:endParaRPr sz="2800" dirty="0">
              <a:latin typeface="Times New Roman"/>
              <a:cs typeface="Times New Roman"/>
            </a:endParaRPr>
          </a:p>
          <a:p>
            <a:pPr marL="530225" marR="8890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30225" algn="l"/>
                <a:tab pos="6858000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Output:</a:t>
            </a:r>
            <a:r>
              <a:rPr sz="28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nonempty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subarray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..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having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largest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i="1" spc="300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baseline="-21021" dirty="0">
                <a:latin typeface="Times New Roman"/>
                <a:cs typeface="Times New Roman"/>
              </a:rPr>
              <a:t>+1</a:t>
            </a:r>
            <a:r>
              <a:rPr sz="2775" spc="30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+...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a</a:t>
            </a:r>
            <a:r>
              <a:rPr sz="2775" i="1" spc="-37" baseline="-21021" dirty="0">
                <a:latin typeface="Times New Roman"/>
                <a:cs typeface="Times New Roman"/>
              </a:rPr>
              <a:t>j</a:t>
            </a:r>
            <a:endParaRPr sz="2775" baseline="-2102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582295">
              <a:lnSpc>
                <a:spcPts val="2380"/>
              </a:lnSpc>
              <a:tabLst>
                <a:tab pos="1090295" algn="l"/>
                <a:tab pos="1597660" algn="l"/>
                <a:tab pos="2042160" algn="l"/>
                <a:tab pos="2550160" algn="l"/>
                <a:tab pos="3058795" algn="l"/>
                <a:tab pos="3566795" algn="l"/>
                <a:tab pos="4074795" algn="l"/>
                <a:tab pos="4518660" algn="l"/>
                <a:tab pos="4963795" algn="l"/>
                <a:tab pos="5471795" algn="l"/>
                <a:tab pos="5979160" algn="l"/>
                <a:tab pos="6487795" algn="l"/>
                <a:tab pos="6931659" algn="l"/>
                <a:tab pos="7439659" algn="l"/>
                <a:tab pos="7883525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9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16</a:t>
            </a:r>
            <a:endParaRPr sz="2000" dirty="0">
              <a:latin typeface="Times New Roman"/>
              <a:cs typeface="Times New Roman"/>
            </a:endParaRPr>
          </a:p>
          <a:p>
            <a:pPr marL="38100">
              <a:lnSpc>
                <a:spcPts val="2860"/>
              </a:lnSpc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4D85A2E7-6EE7-89DA-311A-F10391435DF3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CAEDF60-A325-62FA-AFB5-0AE95CAA4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2400" y="5373751"/>
            <a:ext cx="2856696" cy="89974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25D6-26B8-BB7F-1591-118FB359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BD5D841-5E26-F466-F20D-9CF89E65A43E}"/>
              </a:ext>
            </a:extLst>
          </p:cNvPr>
          <p:cNvGrpSpPr/>
          <p:nvPr/>
        </p:nvGrpSpPr>
        <p:grpSpPr>
          <a:xfrm>
            <a:off x="0" y="0"/>
            <a:ext cx="9144000" cy="962660"/>
            <a:chOff x="0" y="0"/>
            <a:chExt cx="9144000" cy="962660"/>
          </a:xfrm>
        </p:grpSpPr>
        <p:pic>
          <p:nvPicPr>
            <p:cNvPr id="3" name="object 3">
              <a:extLst>
                <a:ext uri="{FF2B5EF4-FFF2-40B4-BE49-F238E27FC236}">
                  <a16:creationId xmlns:a16="http://schemas.microsoft.com/office/drawing/2014/main" id="{4590E96F-83D2-72E9-B75F-6A09F59F7BE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91411" y="0"/>
              <a:ext cx="2705862" cy="962405"/>
            </a:xfrm>
            <a:prstGeom prst="rect">
              <a:avLst/>
            </a:prstGeom>
          </p:spPr>
        </p:pic>
        <p:pic>
          <p:nvPicPr>
            <p:cNvPr id="4" name="object 4">
              <a:extLst>
                <a:ext uri="{FF2B5EF4-FFF2-40B4-BE49-F238E27FC236}">
                  <a16:creationId xmlns:a16="http://schemas.microsoft.com/office/drawing/2014/main" id="{3199FA3C-E778-DB17-7847-A95C2FAB8B9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9103" y="0"/>
              <a:ext cx="2454402" cy="962405"/>
            </a:xfrm>
            <a:prstGeom prst="rect">
              <a:avLst/>
            </a:prstGeom>
          </p:spPr>
        </p:pic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B0835F88-AAF2-2213-8859-644DCD287E3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80303" y="0"/>
              <a:ext cx="2302002" cy="962405"/>
            </a:xfrm>
            <a:prstGeom prst="rect">
              <a:avLst/>
            </a:prstGeom>
          </p:spPr>
        </p:pic>
      </p:grpSp>
      <p:sp>
        <p:nvSpPr>
          <p:cNvPr id="6" name="object 6">
            <a:extLst>
              <a:ext uri="{FF2B5EF4-FFF2-40B4-BE49-F238E27FC236}">
                <a16:creationId xmlns:a16="http://schemas.microsoft.com/office/drawing/2014/main" id="{1E84A821-65F8-679F-3319-4686A0869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1005">
              <a:lnSpc>
                <a:spcPct val="100000"/>
              </a:lnSpc>
              <a:spcBef>
                <a:spcPts val="100"/>
              </a:spcBef>
            </a:pPr>
            <a:r>
              <a:rPr dirty="0"/>
              <a:t>Maximum</a:t>
            </a:r>
            <a:r>
              <a:rPr spc="-15" dirty="0"/>
              <a:t> </a:t>
            </a:r>
            <a:r>
              <a:rPr dirty="0"/>
              <a:t>Subarray</a:t>
            </a:r>
            <a:r>
              <a:rPr spc="-20" dirty="0"/>
              <a:t> </a:t>
            </a:r>
            <a:r>
              <a:rPr spc="-10" dirty="0"/>
              <a:t>Problem</a:t>
            </a:r>
          </a:p>
        </p:txBody>
      </p:sp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55E7CF1D-CB04-B360-2567-78D87AB842E9}"/>
              </a:ext>
            </a:extLst>
          </p:cNvPr>
          <p:cNvGraphicFramePr>
            <a:graphicFrameLocks noGrp="1"/>
          </p:cNvGraphicFramePr>
          <p:nvPr/>
        </p:nvGraphicFramePr>
        <p:xfrm>
          <a:off x="749300" y="4922901"/>
          <a:ext cx="7921624" cy="3714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0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52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9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16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20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22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latin typeface="Calibri"/>
                          <a:cs typeface="Calibri"/>
                        </a:rPr>
                        <a:t>15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BEBEB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BBBFCA86-552E-D8E3-7C7D-7FFBC230F4A0}"/>
              </a:ext>
            </a:extLst>
          </p:cNvPr>
          <p:cNvSpPr/>
          <p:nvPr/>
        </p:nvSpPr>
        <p:spPr>
          <a:xfrm>
            <a:off x="4284598" y="5373751"/>
            <a:ext cx="1871980" cy="384175"/>
          </a:xfrm>
          <a:custGeom>
            <a:avLst/>
            <a:gdLst/>
            <a:ahLst/>
            <a:cxnLst/>
            <a:rect l="l" t="t" r="r" b="b"/>
            <a:pathLst>
              <a:path w="1871979" h="384175">
                <a:moveTo>
                  <a:pt x="1871726" y="0"/>
                </a:moveTo>
                <a:lnTo>
                  <a:pt x="1869207" y="74741"/>
                </a:lnTo>
                <a:lnTo>
                  <a:pt x="1862343" y="135778"/>
                </a:lnTo>
                <a:lnTo>
                  <a:pt x="1852169" y="176932"/>
                </a:lnTo>
                <a:lnTo>
                  <a:pt x="1839722" y="192024"/>
                </a:lnTo>
                <a:lnTo>
                  <a:pt x="967866" y="192024"/>
                </a:lnTo>
                <a:lnTo>
                  <a:pt x="955419" y="207119"/>
                </a:lnTo>
                <a:lnTo>
                  <a:pt x="945245" y="248286"/>
                </a:lnTo>
                <a:lnTo>
                  <a:pt x="938381" y="309344"/>
                </a:lnTo>
                <a:lnTo>
                  <a:pt x="935863" y="384111"/>
                </a:lnTo>
                <a:lnTo>
                  <a:pt x="933344" y="309344"/>
                </a:lnTo>
                <a:lnTo>
                  <a:pt x="926480" y="248286"/>
                </a:lnTo>
                <a:lnTo>
                  <a:pt x="916306" y="207119"/>
                </a:lnTo>
                <a:lnTo>
                  <a:pt x="903859" y="192024"/>
                </a:lnTo>
                <a:lnTo>
                  <a:pt x="32130" y="192024"/>
                </a:lnTo>
                <a:lnTo>
                  <a:pt x="19609" y="176932"/>
                </a:lnTo>
                <a:lnTo>
                  <a:pt x="9398" y="135778"/>
                </a:lnTo>
                <a:lnTo>
                  <a:pt x="2520" y="74741"/>
                </a:ln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44CD45B-E934-8CFA-EA76-126FB6FBF492}"/>
              </a:ext>
            </a:extLst>
          </p:cNvPr>
          <p:cNvSpPr txBox="1"/>
          <p:nvPr/>
        </p:nvSpPr>
        <p:spPr>
          <a:xfrm>
            <a:off x="361188" y="1276057"/>
            <a:ext cx="8189595" cy="489331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30225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530225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Input:</a:t>
            </a:r>
            <a:r>
              <a:rPr sz="2800" i="1" spc="-5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array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[1..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</a:t>
            </a:r>
            <a:endParaRPr sz="2800">
              <a:latin typeface="Times New Roman"/>
              <a:cs typeface="Times New Roman"/>
            </a:endParaRPr>
          </a:p>
          <a:p>
            <a:pPr marL="930910" marR="381635" indent="-28702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Arial MT"/>
                <a:cs typeface="Arial MT"/>
              </a:rPr>
              <a:t>–</a:t>
            </a:r>
            <a:r>
              <a:rPr sz="2800" spc="-120" dirty="0">
                <a:latin typeface="Arial MT"/>
                <a:cs typeface="Arial MT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Assume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that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some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negative</a:t>
            </a:r>
            <a:r>
              <a:rPr sz="2800" spc="-10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because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problem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trivial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when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all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numbers </a:t>
            </a:r>
            <a:r>
              <a:rPr sz="2800" dirty="0">
                <a:latin typeface="Times New Roman"/>
                <a:cs typeface="Times New Roman"/>
              </a:rPr>
              <a:t>are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nonnegative</a:t>
            </a:r>
            <a:endParaRPr sz="2800">
              <a:latin typeface="Times New Roman"/>
              <a:cs typeface="Times New Roman"/>
            </a:endParaRPr>
          </a:p>
          <a:p>
            <a:pPr marL="530225" marR="889000" indent="-343535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530225" algn="l"/>
                <a:tab pos="6858000" algn="l"/>
              </a:tabLst>
            </a:pPr>
            <a:r>
              <a:rPr sz="2800" i="1" dirty="0">
                <a:solidFill>
                  <a:srgbClr val="0000FF"/>
                </a:solidFill>
                <a:latin typeface="Times New Roman"/>
                <a:cs typeface="Times New Roman"/>
              </a:rPr>
              <a:t>Output:</a:t>
            </a:r>
            <a:r>
              <a:rPr sz="2800" i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nonempty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subarray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..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having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largest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sum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</a:t>
            </a:r>
            <a:r>
              <a:rPr sz="2800" dirty="0">
                <a:latin typeface="Times New Roman"/>
                <a:cs typeface="Times New Roman"/>
              </a:rPr>
              <a:t>[</a:t>
            </a:r>
            <a:r>
              <a:rPr sz="2800" i="1" dirty="0">
                <a:latin typeface="Times New Roman"/>
                <a:cs typeface="Times New Roman"/>
              </a:rPr>
              <a:t>i</a:t>
            </a:r>
            <a:r>
              <a:rPr sz="2800" dirty="0">
                <a:latin typeface="Times New Roman"/>
                <a:cs typeface="Times New Roman"/>
              </a:rPr>
              <a:t>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j</a:t>
            </a:r>
            <a:r>
              <a:rPr sz="2800" dirty="0">
                <a:latin typeface="Times New Roman"/>
                <a:cs typeface="Times New Roman"/>
              </a:rPr>
              <a:t>]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=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i="1" spc="300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a</a:t>
            </a:r>
            <a:r>
              <a:rPr sz="2775" i="1" baseline="-21021" dirty="0">
                <a:latin typeface="Times New Roman"/>
                <a:cs typeface="Times New Roman"/>
              </a:rPr>
              <a:t>i</a:t>
            </a:r>
            <a:r>
              <a:rPr sz="2775" baseline="-21021" dirty="0">
                <a:latin typeface="Times New Roman"/>
                <a:cs typeface="Times New Roman"/>
              </a:rPr>
              <a:t>+1</a:t>
            </a:r>
            <a:r>
              <a:rPr sz="2775" spc="307" baseline="-21021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+...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+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a</a:t>
            </a:r>
            <a:r>
              <a:rPr sz="2775" i="1" spc="-37" baseline="-21021" dirty="0">
                <a:latin typeface="Times New Roman"/>
                <a:cs typeface="Times New Roman"/>
              </a:rPr>
              <a:t>j</a:t>
            </a:r>
            <a:endParaRPr sz="2775" baseline="-2102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2800">
              <a:latin typeface="Times New Roman"/>
              <a:cs typeface="Times New Roman"/>
            </a:endParaRPr>
          </a:p>
          <a:p>
            <a:pPr marL="582295">
              <a:lnSpc>
                <a:spcPts val="2380"/>
              </a:lnSpc>
              <a:tabLst>
                <a:tab pos="1090295" algn="l"/>
                <a:tab pos="1597660" algn="l"/>
                <a:tab pos="2042160" algn="l"/>
                <a:tab pos="2550160" algn="l"/>
                <a:tab pos="3058795" algn="l"/>
                <a:tab pos="3566795" algn="l"/>
                <a:tab pos="4074795" algn="l"/>
                <a:tab pos="4518660" algn="l"/>
                <a:tab pos="4963795" algn="l"/>
                <a:tab pos="5471795" algn="l"/>
                <a:tab pos="5979160" algn="l"/>
                <a:tab pos="6487795" algn="l"/>
                <a:tab pos="6931659" algn="l"/>
                <a:tab pos="7439659" algn="l"/>
                <a:tab pos="7883525" algn="l"/>
              </a:tabLst>
            </a:pPr>
            <a:r>
              <a:rPr sz="2000" spc="-5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8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9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10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11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12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13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15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25" dirty="0">
                <a:latin typeface="Times New Roman"/>
                <a:cs typeface="Times New Roman"/>
              </a:rPr>
              <a:t>16</a:t>
            </a:r>
            <a:endParaRPr sz="2000">
              <a:latin typeface="Times New Roman"/>
              <a:cs typeface="Times New Roman"/>
            </a:endParaRPr>
          </a:p>
          <a:p>
            <a:pPr marL="38100">
              <a:lnSpc>
                <a:spcPts val="2860"/>
              </a:lnSpc>
            </a:pPr>
            <a:r>
              <a:rPr sz="2400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</a:pPr>
            <a:endParaRPr sz="2400">
              <a:latin typeface="Times New Roman"/>
              <a:cs typeface="Times New Roman"/>
            </a:endParaRPr>
          </a:p>
          <a:p>
            <a:pPr marL="3787775">
              <a:lnSpc>
                <a:spcPct val="100000"/>
              </a:lnSpc>
            </a:pPr>
            <a:r>
              <a:rPr sz="2000" dirty="0">
                <a:solidFill>
                  <a:srgbClr val="FF0000"/>
                </a:solidFill>
                <a:latin typeface="Tahoma"/>
                <a:cs typeface="Tahoma"/>
              </a:rPr>
              <a:t>maximum</a:t>
            </a:r>
            <a:r>
              <a:rPr sz="2000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Tahoma"/>
                <a:cs typeface="Tahoma"/>
              </a:rPr>
              <a:t>subarray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26794E3D-83D4-C047-641F-FB995D10B684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45011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812542" y="365379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180896" y="478028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Target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696" y="136042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875782" y="578053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is a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maximum subarray?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5">
            <a:extLst>
              <a:ext uri="{FF2B5EF4-FFF2-40B4-BE49-F238E27FC236}">
                <a16:creationId xmlns:a16="http://schemas.microsoft.com/office/drawing/2014/main" id="{86973D8C-6CF6-60D0-7B9D-1E7DF936F852}"/>
              </a:ext>
            </a:extLst>
          </p:cNvPr>
          <p:cNvSpPr txBox="1">
            <a:spLocks/>
          </p:cNvSpPr>
          <p:nvPr/>
        </p:nvSpPr>
        <p:spPr>
          <a:xfrm>
            <a:off x="2971800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rgbClr val="969696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rgbClr val="969696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rgbClr val="969696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D159A3-D596-6D53-840C-0BC00B91C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9E7AF527-B572-9DEB-B64D-D62268A2DD56}"/>
              </a:ext>
            </a:extLst>
          </p:cNvPr>
          <p:cNvGraphicFramePr>
            <a:graphicFrameLocks noGrp="1"/>
          </p:cNvGraphicFramePr>
          <p:nvPr/>
        </p:nvGraphicFramePr>
        <p:xfrm>
          <a:off x="2812542" y="365379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3FAE47E0-5C2D-1970-6596-940741349FEC}"/>
              </a:ext>
            </a:extLst>
          </p:cNvPr>
          <p:cNvSpPr txBox="1"/>
          <p:nvPr/>
        </p:nvSpPr>
        <p:spPr>
          <a:xfrm>
            <a:off x="1180896" y="478028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Target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15E1991-6786-4A5E-8F8C-364CC1FEC783}"/>
              </a:ext>
            </a:extLst>
          </p:cNvPr>
          <p:cNvSpPr txBox="1"/>
          <p:nvPr/>
        </p:nvSpPr>
        <p:spPr>
          <a:xfrm>
            <a:off x="723696" y="136042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99EE445-7F8B-ECC2-E873-FCC1328BBBC5}"/>
              </a:ext>
            </a:extLst>
          </p:cNvPr>
          <p:cNvGraphicFramePr>
            <a:graphicFrameLocks noGrp="1"/>
          </p:cNvGraphicFramePr>
          <p:nvPr/>
        </p:nvGraphicFramePr>
        <p:xfrm>
          <a:off x="2795016" y="1165478"/>
          <a:ext cx="1858010" cy="373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B7B178F0-F558-0E5A-29E6-1D06A6B6C0E5}"/>
              </a:ext>
            </a:extLst>
          </p:cNvPr>
          <p:cNvGraphicFramePr>
            <a:graphicFrameLocks noGrp="1"/>
          </p:cNvGraphicFramePr>
          <p:nvPr/>
        </p:nvGraphicFramePr>
        <p:xfrm>
          <a:off x="2771520" y="5016500"/>
          <a:ext cx="1813557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E545E932-8A70-CF83-27BB-C749C0C69417}"/>
              </a:ext>
            </a:extLst>
          </p:cNvPr>
          <p:cNvGraphicFramePr>
            <a:graphicFrameLocks noGrp="1"/>
          </p:cNvGraphicFramePr>
          <p:nvPr/>
        </p:nvGraphicFramePr>
        <p:xfrm>
          <a:off x="2824226" y="6179985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5BA7B670-0E0C-4F2C-5A67-FECE82151736}"/>
              </a:ext>
            </a:extLst>
          </p:cNvPr>
          <p:cNvSpPr txBox="1"/>
          <p:nvPr/>
        </p:nvSpPr>
        <p:spPr>
          <a:xfrm>
            <a:off x="5196585" y="12783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4054C665-9CC6-A1BD-EEDF-5A8C3B5439BA}"/>
              </a:ext>
            </a:extLst>
          </p:cNvPr>
          <p:cNvSpPr txBox="1"/>
          <p:nvPr/>
        </p:nvSpPr>
        <p:spPr>
          <a:xfrm>
            <a:off x="5149722" y="181178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A27E27E3-7B34-6D9B-ED0B-2FF08AE657E8}"/>
              </a:ext>
            </a:extLst>
          </p:cNvPr>
          <p:cNvSpPr txBox="1"/>
          <p:nvPr/>
        </p:nvSpPr>
        <p:spPr>
          <a:xfrm>
            <a:off x="5196585" y="234487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67EAAC6-023A-2547-07CD-3420A8515930}"/>
              </a:ext>
            </a:extLst>
          </p:cNvPr>
          <p:cNvSpPr txBox="1"/>
          <p:nvPr/>
        </p:nvSpPr>
        <p:spPr>
          <a:xfrm>
            <a:off x="5155438" y="2878963"/>
            <a:ext cx="2120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02051BE7-3028-200A-1427-AEA000E76C9A}"/>
              </a:ext>
            </a:extLst>
          </p:cNvPr>
          <p:cNvSpPr txBox="1"/>
          <p:nvPr/>
        </p:nvSpPr>
        <p:spPr>
          <a:xfrm>
            <a:off x="5185028" y="394601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3B596BB9-FA49-E9BA-872B-8A0EA05B4EE1}"/>
              </a:ext>
            </a:extLst>
          </p:cNvPr>
          <p:cNvSpPr txBox="1"/>
          <p:nvPr/>
        </p:nvSpPr>
        <p:spPr>
          <a:xfrm>
            <a:off x="5240782" y="44794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9E1E58B3-5AA0-598B-E75B-A2448FCC9751}"/>
              </a:ext>
            </a:extLst>
          </p:cNvPr>
          <p:cNvSpPr txBox="1"/>
          <p:nvPr/>
        </p:nvSpPr>
        <p:spPr>
          <a:xfrm>
            <a:off x="5155819" y="5130165"/>
            <a:ext cx="17081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44E2A886-F838-D568-56CB-CB7F3232E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5782" y="578053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is a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maximum subarray?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BA544CFB-7446-35B2-00D2-D9DDF8D36C97}"/>
              </a:ext>
            </a:extLst>
          </p:cNvPr>
          <p:cNvGrpSpPr/>
          <p:nvPr/>
        </p:nvGrpSpPr>
        <p:grpSpPr>
          <a:xfrm>
            <a:off x="5854716" y="1559052"/>
            <a:ext cx="998219" cy="787400"/>
            <a:chOff x="5854716" y="1559052"/>
            <a:chExt cx="998219" cy="78740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22232B29-0F3A-23BB-1D18-C049A0F41D5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716" y="1777450"/>
              <a:ext cx="583932" cy="272998"/>
            </a:xfrm>
            <a:prstGeom prst="rect">
              <a:avLst/>
            </a:prstGeom>
          </p:spPr>
        </p:pic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738645EB-5474-60CE-D93C-003DF6A1DD6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203" y="1559052"/>
              <a:ext cx="648461" cy="787146"/>
            </a:xfrm>
            <a:prstGeom prst="rect">
              <a:avLst/>
            </a:prstGeom>
          </p:spPr>
        </p:pic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F5990365-2B69-2D88-BE4C-B6B1AC168216}"/>
              </a:ext>
            </a:extLst>
          </p:cNvPr>
          <p:cNvSpPr txBox="1"/>
          <p:nvPr/>
        </p:nvSpPr>
        <p:spPr>
          <a:xfrm>
            <a:off x="5840348" y="1649679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Ans: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subarray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sum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68596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688F6DF-826D-3D3B-9173-A18DA8C8CB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62BDB1D0-104C-0C89-9196-C013119894B2}"/>
              </a:ext>
            </a:extLst>
          </p:cNvPr>
          <p:cNvGraphicFramePr>
            <a:graphicFrameLocks noGrp="1"/>
          </p:cNvGraphicFramePr>
          <p:nvPr/>
        </p:nvGraphicFramePr>
        <p:xfrm>
          <a:off x="2812542" y="365379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4620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F949B2C6-C181-9EBF-8BE8-459C2498AA34}"/>
              </a:ext>
            </a:extLst>
          </p:cNvPr>
          <p:cNvSpPr txBox="1"/>
          <p:nvPr/>
        </p:nvSpPr>
        <p:spPr>
          <a:xfrm>
            <a:off x="1180896" y="478028"/>
            <a:ext cx="1237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Calibri"/>
                <a:cs typeface="Calibri"/>
              </a:rPr>
              <a:t>Target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array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2BA4EDD-AE81-BA74-8A9F-4780CEB072B2}"/>
              </a:ext>
            </a:extLst>
          </p:cNvPr>
          <p:cNvSpPr txBox="1"/>
          <p:nvPr/>
        </p:nvSpPr>
        <p:spPr>
          <a:xfrm>
            <a:off x="723696" y="1360423"/>
            <a:ext cx="16814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All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sub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arrays: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7E5C2CAC-BF71-CE6D-A0E8-2E013F305B98}"/>
              </a:ext>
            </a:extLst>
          </p:cNvPr>
          <p:cNvGraphicFramePr>
            <a:graphicFrameLocks noGrp="1"/>
          </p:cNvGraphicFramePr>
          <p:nvPr/>
        </p:nvGraphicFramePr>
        <p:xfrm>
          <a:off x="2795016" y="1165478"/>
          <a:ext cx="1858010" cy="37325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6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2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83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27940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300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483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985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6364" marB="0">
                    <a:lnR w="28575">
                      <a:solidFill>
                        <a:srgbClr val="385D89"/>
                      </a:solidFill>
                      <a:prstDash val="solid"/>
                    </a:lnR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33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4935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33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22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825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17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R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object 6">
            <a:extLst>
              <a:ext uri="{FF2B5EF4-FFF2-40B4-BE49-F238E27FC236}">
                <a16:creationId xmlns:a16="http://schemas.microsoft.com/office/drawing/2014/main" id="{57198B94-21C0-FAA9-5E3E-543B142109ED}"/>
              </a:ext>
            </a:extLst>
          </p:cNvPr>
          <p:cNvGraphicFramePr>
            <a:graphicFrameLocks noGrp="1"/>
          </p:cNvGraphicFramePr>
          <p:nvPr/>
        </p:nvGraphicFramePr>
        <p:xfrm>
          <a:off x="2771520" y="5016500"/>
          <a:ext cx="1813557" cy="1079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5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4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9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38100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38100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2192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>
            <a:extLst>
              <a:ext uri="{FF2B5EF4-FFF2-40B4-BE49-F238E27FC236}">
                <a16:creationId xmlns:a16="http://schemas.microsoft.com/office/drawing/2014/main" id="{05E7E77D-E129-0EFA-6432-D287E3572900}"/>
              </a:ext>
            </a:extLst>
          </p:cNvPr>
          <p:cNvGraphicFramePr>
            <a:graphicFrameLocks noGrp="1"/>
          </p:cNvGraphicFramePr>
          <p:nvPr/>
        </p:nvGraphicFramePr>
        <p:xfrm>
          <a:off x="2824226" y="6179985"/>
          <a:ext cx="1817369" cy="533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5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35255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1557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object 8">
            <a:extLst>
              <a:ext uri="{FF2B5EF4-FFF2-40B4-BE49-F238E27FC236}">
                <a16:creationId xmlns:a16="http://schemas.microsoft.com/office/drawing/2014/main" id="{C51BD846-EB12-1AD2-CFBF-D19873428624}"/>
              </a:ext>
            </a:extLst>
          </p:cNvPr>
          <p:cNvSpPr txBox="1"/>
          <p:nvPr/>
        </p:nvSpPr>
        <p:spPr>
          <a:xfrm>
            <a:off x="5196585" y="1278382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63C9BBB8-B403-0FD1-8B34-32F019611B14}"/>
              </a:ext>
            </a:extLst>
          </p:cNvPr>
          <p:cNvSpPr txBox="1"/>
          <p:nvPr/>
        </p:nvSpPr>
        <p:spPr>
          <a:xfrm>
            <a:off x="5149722" y="1811782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2A8729CE-BDBA-20B9-B087-6351BF5DEB25}"/>
              </a:ext>
            </a:extLst>
          </p:cNvPr>
          <p:cNvSpPr txBox="1"/>
          <p:nvPr/>
        </p:nvSpPr>
        <p:spPr>
          <a:xfrm>
            <a:off x="5196585" y="2344877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04381E85-EF0A-8F0B-0F5C-948BCA6975DA}"/>
              </a:ext>
            </a:extLst>
          </p:cNvPr>
          <p:cNvSpPr txBox="1"/>
          <p:nvPr/>
        </p:nvSpPr>
        <p:spPr>
          <a:xfrm>
            <a:off x="5155438" y="2878963"/>
            <a:ext cx="21209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4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3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617E1F6-86F8-8F05-3AB2-6E5DFA273FFD}"/>
              </a:ext>
            </a:extLst>
          </p:cNvPr>
          <p:cNvSpPr txBox="1"/>
          <p:nvPr/>
        </p:nvSpPr>
        <p:spPr>
          <a:xfrm>
            <a:off x="5185028" y="3946017"/>
            <a:ext cx="2114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-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17CA6490-85C8-E155-66DB-BA2A5FC23F57}"/>
              </a:ext>
            </a:extLst>
          </p:cNvPr>
          <p:cNvSpPr txBox="1"/>
          <p:nvPr/>
        </p:nvSpPr>
        <p:spPr>
          <a:xfrm>
            <a:off x="5240782" y="447941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BA7AF972-3D01-8EE3-FBB3-840C5F8196F3}"/>
              </a:ext>
            </a:extLst>
          </p:cNvPr>
          <p:cNvSpPr txBox="1"/>
          <p:nvPr/>
        </p:nvSpPr>
        <p:spPr>
          <a:xfrm>
            <a:off x="5155819" y="5130165"/>
            <a:ext cx="170815" cy="146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950"/>
              </a:spcBef>
            </a:pP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Calibri"/>
              <a:cs typeface="Calibri"/>
            </a:endParaRPr>
          </a:p>
          <a:p>
            <a:pPr marL="41275">
              <a:lnSpc>
                <a:spcPct val="100000"/>
              </a:lnSpc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948A767B-EA57-1300-C4CB-EFBDB8151A47}"/>
              </a:ext>
            </a:extLst>
          </p:cNvPr>
          <p:cNvSpPr txBox="1"/>
          <p:nvPr/>
        </p:nvSpPr>
        <p:spPr>
          <a:xfrm>
            <a:off x="1180896" y="4479417"/>
            <a:ext cx="502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Max!</a:t>
            </a:r>
            <a:endParaRPr sz="1800" dirty="0">
              <a:latin typeface="Calibri"/>
              <a:cs typeface="Calibri"/>
            </a:endParaRPr>
          </a:p>
        </p:txBody>
      </p:sp>
      <p:grpSp>
        <p:nvGrpSpPr>
          <p:cNvPr id="16" name="object 16">
            <a:extLst>
              <a:ext uri="{FF2B5EF4-FFF2-40B4-BE49-F238E27FC236}">
                <a16:creationId xmlns:a16="http://schemas.microsoft.com/office/drawing/2014/main" id="{FC61AB84-BAC1-080F-2816-D970D719098D}"/>
              </a:ext>
            </a:extLst>
          </p:cNvPr>
          <p:cNvGrpSpPr/>
          <p:nvPr/>
        </p:nvGrpSpPr>
        <p:grpSpPr>
          <a:xfrm>
            <a:off x="1871433" y="4572582"/>
            <a:ext cx="1675764" cy="180340"/>
            <a:chOff x="1871433" y="4572582"/>
            <a:chExt cx="1675764" cy="180340"/>
          </a:xfrm>
        </p:grpSpPr>
        <p:pic>
          <p:nvPicPr>
            <p:cNvPr id="17" name="object 17">
              <a:extLst>
                <a:ext uri="{FF2B5EF4-FFF2-40B4-BE49-F238E27FC236}">
                  <a16:creationId xmlns:a16="http://schemas.microsoft.com/office/drawing/2014/main" id="{7070BA90-E77B-79A6-4304-672AD88BB3A2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1433" y="4572582"/>
              <a:ext cx="1675450" cy="180190"/>
            </a:xfrm>
            <a:prstGeom prst="rect">
              <a:avLst/>
            </a:prstGeom>
          </p:spPr>
        </p:pic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A3EC2666-948C-15B9-313F-4E09BC2F94A5}"/>
                </a:ext>
              </a:extLst>
            </p:cNvPr>
            <p:cNvSpPr/>
            <p:nvPr/>
          </p:nvSpPr>
          <p:spPr>
            <a:xfrm>
              <a:off x="1904999" y="4586350"/>
              <a:ext cx="1617980" cy="118110"/>
            </a:xfrm>
            <a:custGeom>
              <a:avLst/>
              <a:gdLst/>
              <a:ahLst/>
              <a:cxnLst/>
              <a:rect l="l" t="t" r="r" b="b"/>
              <a:pathLst>
                <a:path w="1617979" h="118110">
                  <a:moveTo>
                    <a:pt x="1567506" y="58928"/>
                  </a:moveTo>
                  <a:lnTo>
                    <a:pt x="1510029" y="92456"/>
                  </a:lnTo>
                  <a:lnTo>
                    <a:pt x="1503934" y="95885"/>
                  </a:lnTo>
                  <a:lnTo>
                    <a:pt x="1501902" y="103759"/>
                  </a:lnTo>
                  <a:lnTo>
                    <a:pt x="1505458" y="109728"/>
                  </a:lnTo>
                  <a:lnTo>
                    <a:pt x="1509014" y="115824"/>
                  </a:lnTo>
                  <a:lnTo>
                    <a:pt x="1516761" y="117856"/>
                  </a:lnTo>
                  <a:lnTo>
                    <a:pt x="1596065" y="71628"/>
                  </a:lnTo>
                  <a:lnTo>
                    <a:pt x="1592579" y="71628"/>
                  </a:lnTo>
                  <a:lnTo>
                    <a:pt x="1592579" y="69850"/>
                  </a:lnTo>
                  <a:lnTo>
                    <a:pt x="1586229" y="69850"/>
                  </a:lnTo>
                  <a:lnTo>
                    <a:pt x="1567506" y="58928"/>
                  </a:lnTo>
                  <a:close/>
                </a:path>
                <a:path w="1617979" h="118110">
                  <a:moveTo>
                    <a:pt x="1545735" y="46228"/>
                  </a:moveTo>
                  <a:lnTo>
                    <a:pt x="0" y="46228"/>
                  </a:lnTo>
                  <a:lnTo>
                    <a:pt x="0" y="71628"/>
                  </a:lnTo>
                  <a:lnTo>
                    <a:pt x="1545735" y="71628"/>
                  </a:lnTo>
                  <a:lnTo>
                    <a:pt x="1567506" y="58928"/>
                  </a:lnTo>
                  <a:lnTo>
                    <a:pt x="1545735" y="46228"/>
                  </a:lnTo>
                  <a:close/>
                </a:path>
                <a:path w="1617979" h="118110">
                  <a:moveTo>
                    <a:pt x="1596064" y="46228"/>
                  </a:moveTo>
                  <a:lnTo>
                    <a:pt x="1592579" y="46228"/>
                  </a:lnTo>
                  <a:lnTo>
                    <a:pt x="1592579" y="71628"/>
                  </a:lnTo>
                  <a:lnTo>
                    <a:pt x="1596065" y="71628"/>
                  </a:lnTo>
                  <a:lnTo>
                    <a:pt x="1617852" y="58928"/>
                  </a:lnTo>
                  <a:lnTo>
                    <a:pt x="1596064" y="46228"/>
                  </a:lnTo>
                  <a:close/>
                </a:path>
                <a:path w="1617979" h="118110">
                  <a:moveTo>
                    <a:pt x="1586229" y="48006"/>
                  </a:moveTo>
                  <a:lnTo>
                    <a:pt x="1567506" y="58928"/>
                  </a:lnTo>
                  <a:lnTo>
                    <a:pt x="1586229" y="69850"/>
                  </a:lnTo>
                  <a:lnTo>
                    <a:pt x="1586229" y="48006"/>
                  </a:lnTo>
                  <a:close/>
                </a:path>
                <a:path w="1617979" h="118110">
                  <a:moveTo>
                    <a:pt x="1592579" y="48006"/>
                  </a:moveTo>
                  <a:lnTo>
                    <a:pt x="1586229" y="48006"/>
                  </a:lnTo>
                  <a:lnTo>
                    <a:pt x="1586229" y="69850"/>
                  </a:lnTo>
                  <a:lnTo>
                    <a:pt x="1592579" y="69850"/>
                  </a:lnTo>
                  <a:lnTo>
                    <a:pt x="1592579" y="48006"/>
                  </a:lnTo>
                  <a:close/>
                </a:path>
                <a:path w="1617979" h="118110">
                  <a:moveTo>
                    <a:pt x="1516761" y="0"/>
                  </a:moveTo>
                  <a:lnTo>
                    <a:pt x="1509014" y="2031"/>
                  </a:lnTo>
                  <a:lnTo>
                    <a:pt x="1505458" y="8128"/>
                  </a:lnTo>
                  <a:lnTo>
                    <a:pt x="1501902" y="14097"/>
                  </a:lnTo>
                  <a:lnTo>
                    <a:pt x="1503934" y="21843"/>
                  </a:lnTo>
                  <a:lnTo>
                    <a:pt x="1567506" y="58928"/>
                  </a:lnTo>
                  <a:lnTo>
                    <a:pt x="1586229" y="48006"/>
                  </a:lnTo>
                  <a:lnTo>
                    <a:pt x="1592579" y="48006"/>
                  </a:lnTo>
                  <a:lnTo>
                    <a:pt x="1592579" y="46228"/>
                  </a:lnTo>
                  <a:lnTo>
                    <a:pt x="1596064" y="46228"/>
                  </a:lnTo>
                  <a:lnTo>
                    <a:pt x="1516761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>
            <a:extLst>
              <a:ext uri="{FF2B5EF4-FFF2-40B4-BE49-F238E27FC236}">
                <a16:creationId xmlns:a16="http://schemas.microsoft.com/office/drawing/2014/main" id="{B282AC64-1A13-E7A5-2DE6-F9B3019B45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75782" y="578053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What</a:t>
            </a:r>
            <a:r>
              <a:rPr sz="2800" spc="-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0000"/>
                </a:solidFill>
                <a:latin typeface="Times New Roman"/>
                <a:cs typeface="Times New Roman"/>
              </a:rPr>
              <a:t>is a</a:t>
            </a:r>
            <a:r>
              <a:rPr sz="2800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000000"/>
                </a:solidFill>
                <a:latin typeface="Times New Roman"/>
                <a:cs typeface="Times New Roman"/>
              </a:rPr>
              <a:t>maximum subarray?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0" name="object 20">
            <a:extLst>
              <a:ext uri="{FF2B5EF4-FFF2-40B4-BE49-F238E27FC236}">
                <a16:creationId xmlns:a16="http://schemas.microsoft.com/office/drawing/2014/main" id="{EC0FE2F8-3C5E-4EC8-5765-09FD2406C448}"/>
              </a:ext>
            </a:extLst>
          </p:cNvPr>
          <p:cNvGrpSpPr/>
          <p:nvPr/>
        </p:nvGrpSpPr>
        <p:grpSpPr>
          <a:xfrm>
            <a:off x="5854716" y="1559052"/>
            <a:ext cx="998219" cy="787400"/>
            <a:chOff x="5854716" y="1559052"/>
            <a:chExt cx="998219" cy="787400"/>
          </a:xfrm>
        </p:grpSpPr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3E05A3AC-DAAC-63EB-74C5-897B9CF4B86E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54716" y="1777450"/>
              <a:ext cx="583932" cy="272998"/>
            </a:xfrm>
            <a:prstGeom prst="rect">
              <a:avLst/>
            </a:prstGeom>
          </p:spPr>
        </p:pic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5709D0CB-2E73-BF6D-FFCE-56105400D245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04203" y="1559052"/>
              <a:ext cx="648461" cy="787146"/>
            </a:xfrm>
            <a:prstGeom prst="rect">
              <a:avLst/>
            </a:prstGeom>
          </p:spPr>
        </p:pic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39FD6BED-A037-3D91-CC59-5DA03DD1BC45}"/>
              </a:ext>
            </a:extLst>
          </p:cNvPr>
          <p:cNvSpPr txBox="1"/>
          <p:nvPr/>
        </p:nvSpPr>
        <p:spPr>
          <a:xfrm>
            <a:off x="5840348" y="1649679"/>
            <a:ext cx="289052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/>
                <a:cs typeface="Times New Roman"/>
              </a:rPr>
              <a:t>Ans:</a:t>
            </a:r>
            <a:r>
              <a:rPr sz="2800" spc="-7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subarray </a:t>
            </a:r>
            <a:r>
              <a:rPr sz="2800" dirty="0">
                <a:latin typeface="Times New Roman"/>
                <a:cs typeface="Times New Roman"/>
              </a:rPr>
              <a:t>with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largest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sum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79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2319</Words>
  <Application>Microsoft Office PowerPoint</Application>
  <PresentationFormat>On-screen Show (4:3)</PresentationFormat>
  <Paragraphs>483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Aptos Display</vt:lpstr>
      <vt:lpstr>Arial</vt:lpstr>
      <vt:lpstr>Arial MT</vt:lpstr>
      <vt:lpstr>Calibri</vt:lpstr>
      <vt:lpstr>Cambria</vt:lpstr>
      <vt:lpstr>Cambria Math</vt:lpstr>
      <vt:lpstr>Comic Sans MS</vt:lpstr>
      <vt:lpstr>Courier New</vt:lpstr>
      <vt:lpstr>Symbol</vt:lpstr>
      <vt:lpstr>Tahoma</vt:lpstr>
      <vt:lpstr>Times New Roman</vt:lpstr>
      <vt:lpstr>Wingdings</vt:lpstr>
      <vt:lpstr>Office Theme</vt:lpstr>
      <vt:lpstr>Divide-and-Conquer Technique: Maximum Subarray problem</vt:lpstr>
      <vt:lpstr>Divide-and-Conquer</vt:lpstr>
      <vt:lpstr>Divide-and-Conquer</vt:lpstr>
      <vt:lpstr>Divide-and-Conquer</vt:lpstr>
      <vt:lpstr>Maximum Subarray Problem</vt:lpstr>
      <vt:lpstr>Maximum Subarray Problem</vt:lpstr>
      <vt:lpstr>What is a maximum subarray?</vt:lpstr>
      <vt:lpstr>What is a maximum subarray?</vt:lpstr>
      <vt:lpstr>What is a maximum subarray?</vt:lpstr>
      <vt:lpstr>What is a maximum subarray?</vt:lpstr>
      <vt:lpstr>Brute-Force Algorithm</vt:lpstr>
      <vt:lpstr>Brute-Force Algorithm</vt:lpstr>
      <vt:lpstr>Brute-Force Algorithm</vt:lpstr>
      <vt:lpstr>Brute-Force Algorithm</vt:lpstr>
      <vt:lpstr>Brute-Force Algorithm</vt:lpstr>
      <vt:lpstr>Brute-Force Algorithm</vt:lpstr>
      <vt:lpstr>Brute-Force Algorithm</vt:lpstr>
      <vt:lpstr>Brute-Force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Divide-and-Conquer Algorithm</vt:lpstr>
      <vt:lpstr>Conclusion: Divide-and-Conquer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Saifur Rahman</cp:lastModifiedBy>
  <cp:revision>1</cp:revision>
  <dcterms:created xsi:type="dcterms:W3CDTF">2025-03-15T23:55:25Z</dcterms:created>
  <dcterms:modified xsi:type="dcterms:W3CDTF">2025-03-16T00:36:42Z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2025-03-16T00:00:00Z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2025-03-15T00:00:00Z</vt:filetime>
  </property>
  <property fmtid="{D5CDD505-2E9C-101B-9397-08002B2CF9AE}" pid="5" name="Producer">
    <vt:lpwstr>Microsoft® PowerPoint® LTSC</vt:lpwstr>
  </property>
</Properties>
</file>