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6" r:id="rId16"/>
    <p:sldId id="270" r:id="rId17"/>
    <p:sldId id="307" r:id="rId18"/>
    <p:sldId id="271" r:id="rId19"/>
    <p:sldId id="308" r:id="rId20"/>
    <p:sldId id="272" r:id="rId21"/>
    <p:sldId id="309" r:id="rId22"/>
    <p:sldId id="273" r:id="rId23"/>
    <p:sldId id="274" r:id="rId24"/>
    <p:sldId id="310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14146"/>
            <a:ext cx="37668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292353"/>
            <a:ext cx="831977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84756"/>
            <a:ext cx="9958705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8452" y="1849958"/>
            <a:ext cx="6993255" cy="22821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z="8000" spc="-70" dirty="0">
                <a:solidFill>
                  <a:srgbClr val="252525"/>
                </a:solidFill>
              </a:rPr>
              <a:t>Nondeterministic </a:t>
            </a:r>
            <a:r>
              <a:rPr sz="8000" spc="-20" dirty="0">
                <a:solidFill>
                  <a:srgbClr val="252525"/>
                </a:solidFill>
              </a:rPr>
              <a:t>Finite</a:t>
            </a:r>
            <a:r>
              <a:rPr sz="8000" spc="-39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Automata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338452" y="4656582"/>
            <a:ext cx="3919348" cy="135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Shekh. Md. Saifur Rahman</a:t>
            </a:r>
          </a:p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Lecturer, CSE Department</a:t>
            </a:r>
          </a:p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UIU</a:t>
            </a:r>
            <a:endParaRPr sz="22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54" dirty="0"/>
              <a:t> </a:t>
            </a:r>
            <a:r>
              <a:rPr spc="-20" dirty="0"/>
              <a:t>does</a:t>
            </a:r>
            <a:r>
              <a:rPr spc="-180" dirty="0"/>
              <a:t> </a:t>
            </a:r>
            <a:r>
              <a:rPr dirty="0"/>
              <a:t>a</a:t>
            </a:r>
            <a:r>
              <a:rPr spc="-175" dirty="0"/>
              <a:t> </a:t>
            </a:r>
            <a:r>
              <a:rPr spc="-120" dirty="0"/>
              <a:t>DFA</a:t>
            </a:r>
            <a:r>
              <a:rPr spc="-155" dirty="0"/>
              <a:t> </a:t>
            </a:r>
            <a:r>
              <a:rPr spc="-40" dirty="0"/>
              <a:t>compute?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6716" y="1895068"/>
            <a:ext cx="4416425" cy="330009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spc="-37" baseline="-15325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  <a:p>
            <a:pPr marL="38100" marR="30480" indent="55880">
              <a:lnSpc>
                <a:spcPct val="90000"/>
              </a:lnSpc>
              <a:spcBef>
                <a:spcPts val="139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right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consecutively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traverse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accordingly.</a:t>
            </a:r>
            <a:endParaRPr sz="2000">
              <a:latin typeface="Calibri"/>
              <a:cs typeface="Calibri"/>
            </a:endParaRPr>
          </a:p>
          <a:p>
            <a:pPr marL="38100" marR="37465">
              <a:lnSpc>
                <a:spcPct val="90000"/>
              </a:lnSpc>
              <a:spcBef>
                <a:spcPts val="13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reaching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otherwise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can’t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accept/reject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632" y="2052827"/>
            <a:ext cx="5455810" cy="39669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1AA4A8B-B5E0-44D2-E1B6-A46B545A16D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75" dirty="0"/>
              <a:t> </a:t>
            </a:r>
            <a:r>
              <a:rPr spc="-20" dirty="0"/>
              <a:t>does</a:t>
            </a:r>
            <a:r>
              <a:rPr spc="-215" dirty="0"/>
              <a:t> </a:t>
            </a:r>
            <a:r>
              <a:rPr dirty="0"/>
              <a:t>an</a:t>
            </a:r>
            <a:r>
              <a:rPr spc="-190" dirty="0"/>
              <a:t> </a:t>
            </a:r>
            <a:r>
              <a:rPr spc="-120" dirty="0"/>
              <a:t>NFA</a:t>
            </a:r>
            <a:r>
              <a:rPr spc="-155" dirty="0"/>
              <a:t> </a:t>
            </a:r>
            <a:r>
              <a:rPr spc="-35" dirty="0"/>
              <a:t>compute?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116" y="2830195"/>
            <a:ext cx="8130540" cy="333247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 marR="208279">
              <a:lnSpc>
                <a:spcPct val="89700"/>
              </a:lnSpc>
              <a:spcBef>
                <a:spcPts val="3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Suppose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copies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possibilities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parallel.</a:t>
            </a:r>
            <a:endParaRPr sz="2000">
              <a:latin typeface="Calibri"/>
              <a:cs typeface="Calibri"/>
            </a:endParaRPr>
          </a:p>
          <a:p>
            <a:pPr marL="38100" marR="30480" algn="just">
              <a:lnSpc>
                <a:spcPts val="216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continues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before.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choices,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again.</a:t>
            </a:r>
            <a:endParaRPr sz="2000">
              <a:latin typeface="Calibri"/>
              <a:cs typeface="Calibri"/>
            </a:endParaRPr>
          </a:p>
          <a:p>
            <a:pPr marL="38100" marR="64769" indent="55880" algn="just">
              <a:lnSpc>
                <a:spcPts val="2160"/>
              </a:lnSpc>
              <a:spcBef>
                <a:spcPts val="139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doesn’t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appear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occupied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dies,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branch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computation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38100" marR="328930">
              <a:lnSpc>
                <a:spcPts val="2160"/>
              </a:lnSpc>
              <a:spcBef>
                <a:spcPts val="140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Finally,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copies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844" y="1857755"/>
            <a:ext cx="5756148" cy="106070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5F5647C-CD43-1150-9442-9192B35C905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75" dirty="0"/>
              <a:t> </a:t>
            </a:r>
            <a:r>
              <a:rPr spc="-20" dirty="0"/>
              <a:t>does</a:t>
            </a:r>
            <a:r>
              <a:rPr spc="-215" dirty="0"/>
              <a:t> </a:t>
            </a:r>
            <a:r>
              <a:rPr dirty="0"/>
              <a:t>an</a:t>
            </a:r>
            <a:r>
              <a:rPr spc="-190" dirty="0"/>
              <a:t> </a:t>
            </a:r>
            <a:r>
              <a:rPr spc="-120" dirty="0"/>
              <a:t>NFA</a:t>
            </a:r>
            <a:r>
              <a:rPr spc="-155" dirty="0"/>
              <a:t> </a:t>
            </a:r>
            <a:r>
              <a:rPr spc="-35" dirty="0"/>
              <a:t>compute?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3257803"/>
            <a:ext cx="8607425" cy="133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encountered,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happens.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copies,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–labeled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staying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proceeds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nondeterministically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before.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788" y="1861914"/>
            <a:ext cx="5215351" cy="100689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EDB2701-22AF-A5B7-AB7C-3499430A6B0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NFA</a:t>
            </a:r>
            <a:r>
              <a:rPr spc="-150" dirty="0"/>
              <a:t> </a:t>
            </a:r>
            <a:r>
              <a:rPr spc="-65" dirty="0"/>
              <a:t>Simulation</a:t>
            </a:r>
            <a:r>
              <a:rPr spc="-114" dirty="0"/>
              <a:t> </a:t>
            </a:r>
            <a:r>
              <a:rPr spc="-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0700" y="2239598"/>
            <a:ext cx="4344019" cy="39076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804" y="3876803"/>
            <a:ext cx="4291396" cy="129420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63A7953-E0C6-B797-672E-DB35FDEDD39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Computing</a:t>
            </a:r>
            <a:r>
              <a:rPr spc="-204" dirty="0"/>
              <a:t> </a:t>
            </a:r>
            <a:r>
              <a:rPr spc="-6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725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010110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E1B4B61-BA4A-0F3D-4D49-9382BA81975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FF325-631A-E161-7EDA-ABB15B91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6DF9A95-98B3-D144-A2D1-134F514815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Computing</a:t>
            </a:r>
            <a:r>
              <a:rPr spc="-204" dirty="0"/>
              <a:t> </a:t>
            </a:r>
            <a:r>
              <a:rPr spc="-60" dirty="0"/>
              <a:t>NFA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38423AB-7756-7186-D3C3-64DC3F54F059}"/>
              </a:ext>
            </a:extLst>
          </p:cNvPr>
          <p:cNvSpPr txBox="1"/>
          <p:nvPr/>
        </p:nvSpPr>
        <p:spPr>
          <a:xfrm>
            <a:off x="1176324" y="1831975"/>
            <a:ext cx="6725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010110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14023CD-EDFA-936B-EC79-909F04494E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497" y="3256292"/>
            <a:ext cx="4491669" cy="130956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7318B72-CD8D-F536-16F6-4BE95986443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92518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42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01.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97362CD-0D8D-9F28-A85C-82CE4BD282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45FF-8931-AA21-C164-F0D938E0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AA92BB-0D5A-8316-1183-B305395E78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2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C45077-C20E-D84A-F732-518EBC181D11}"/>
              </a:ext>
            </a:extLst>
          </p:cNvPr>
          <p:cNvSpPr txBox="1"/>
          <p:nvPr/>
        </p:nvSpPr>
        <p:spPr>
          <a:xfrm>
            <a:off x="1176324" y="1831975"/>
            <a:ext cx="642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01.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1D8A79E-450E-8D98-828B-4CDC3C179B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948" y="3396579"/>
            <a:ext cx="6944465" cy="114271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8206B2-B54C-9049-EECD-25EC27054BA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499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7596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'1'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'0'.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AF11E78-C488-01D5-905F-83AFBE8E91E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E6A13-680F-EC1C-8792-5BA9360C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5E8826-26DD-9FB7-FAFE-1726BB96D1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FD3043-9A93-67EC-A154-E859EC30EB8D}"/>
              </a:ext>
            </a:extLst>
          </p:cNvPr>
          <p:cNvSpPr txBox="1"/>
          <p:nvPr/>
        </p:nvSpPr>
        <p:spPr>
          <a:xfrm>
            <a:off x="1176324" y="1831975"/>
            <a:ext cx="7596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'1'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'0'.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2DDD5BE-E89E-B667-B7A9-C981AE0D31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0" y="3464450"/>
            <a:ext cx="8195654" cy="973573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B8ADE5ED-AFD3-0708-A49A-5BC943BCAB1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63703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Nondeterminism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92020"/>
            <a:ext cx="10666730" cy="256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0290">
              <a:lnSpc>
                <a:spcPct val="1485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great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impact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theory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computation. Nondeterminism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inessential</a:t>
            </a:r>
            <a:r>
              <a:rPr sz="20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automata.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nondeterministic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deterministic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Thus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shall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profit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powerful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notation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nondeterministic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lower-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ordinary,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down-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to-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earth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deterministic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F9FC9F5-1ECC-9022-2301-16D77413B42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58896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01.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4F9C2EB-786B-99EE-23FD-271714D5D81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E50A6-A411-CAB2-6ACC-103C3A63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8D4ADD-C30B-4ED2-C223-C518EDCCF2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041108-EBD5-54C4-FD6E-1D4BD3C4952A}"/>
              </a:ext>
            </a:extLst>
          </p:cNvPr>
          <p:cNvSpPr txBox="1"/>
          <p:nvPr/>
        </p:nvSpPr>
        <p:spPr>
          <a:xfrm>
            <a:off x="1176324" y="1831975"/>
            <a:ext cx="58896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01.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D99EBE5-5479-2503-B198-5FC0B6F02A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970" y="3464963"/>
            <a:ext cx="6789476" cy="134570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BDCC7BE-DD42-609D-1D24-8CC6BB02043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11024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CCD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4" name="object 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4690" y="5606592"/>
            <a:ext cx="3521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Simulating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00101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automata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215" y="3095244"/>
            <a:ext cx="6201155" cy="2514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9059" y="1972055"/>
            <a:ext cx="4887468" cy="1018032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77435487-572B-538F-C88E-76E444461C1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924" y="1684756"/>
            <a:ext cx="844804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40" dirty="0">
                <a:solidFill>
                  <a:srgbClr val="404040"/>
                </a:solidFill>
                <a:latin typeface="Calibri"/>
                <a:cs typeface="Calibri"/>
              </a:rPr>
              <a:t>Ꞓ-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50" i="1" baseline="2564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50" i="1" spc="150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000000,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endParaRPr sz="2000" dirty="0">
              <a:latin typeface="Calibri"/>
              <a:cs typeface="Calibri"/>
            </a:endParaRPr>
          </a:p>
          <a:p>
            <a:pPr marL="381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00000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0279237-C416-9F81-93E7-C84306D8AE7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80C8A-5C41-DDEE-88AB-DDBA6E19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F78A9D-1C37-C571-688D-21420E697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5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528BCE3-0BF4-EAC1-1FA3-24A2C174CC74}"/>
              </a:ext>
            </a:extLst>
          </p:cNvPr>
          <p:cNvSpPr txBox="1"/>
          <p:nvPr/>
        </p:nvSpPr>
        <p:spPr>
          <a:xfrm>
            <a:off x="1150924" y="1684756"/>
            <a:ext cx="844804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40" dirty="0">
                <a:solidFill>
                  <a:srgbClr val="404040"/>
                </a:solidFill>
                <a:latin typeface="Calibri"/>
                <a:cs typeface="Calibri"/>
              </a:rPr>
              <a:t>Ꞓ-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50" i="1" baseline="2564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50" i="1" spc="150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000000,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endParaRPr sz="2000" dirty="0">
              <a:latin typeface="Calibri"/>
              <a:cs typeface="Calibri"/>
            </a:endParaRPr>
          </a:p>
          <a:p>
            <a:pPr marL="381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00000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7327CD7-67CF-CE39-D8FC-6104B995D5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298" y="3051048"/>
            <a:ext cx="3780186" cy="286219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9BD40CA-1F74-D673-2BD5-FACAAC0AA23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8810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07591"/>
            <a:ext cx="8976360" cy="39484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diagram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 languages:</a:t>
            </a:r>
            <a:endParaRPr sz="2000" dirty="0">
              <a:latin typeface="Calibri"/>
              <a:cs typeface="Calibri"/>
            </a:endParaRPr>
          </a:p>
          <a:p>
            <a:pPr marL="160655" marR="4210050" indent="-56515">
              <a:lnSpc>
                <a:spcPct val="138400"/>
              </a:lnSpc>
              <a:spcBef>
                <a:spcPts val="2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∑={a,b}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∑={a,b}</a:t>
            </a:r>
            <a:endParaRPr sz="2000" dirty="0">
              <a:latin typeface="Calibri"/>
              <a:cs typeface="Calibri"/>
            </a:endParaRPr>
          </a:p>
          <a:p>
            <a:pPr marL="160655" indent="-5651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110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</a:t>
            </a:r>
            <a:endParaRPr sz="2000" dirty="0">
              <a:latin typeface="Calibri"/>
              <a:cs typeface="Calibri"/>
            </a:endParaRPr>
          </a:p>
          <a:p>
            <a:pPr marL="160655" marR="3244850">
              <a:lnSpc>
                <a:spcPct val="1385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∑={a,b}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3rd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6A5F045-D487-499B-77D1-98CE1CA7839E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45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0" dirty="0"/>
              <a:t> </a:t>
            </a:r>
            <a:r>
              <a:rPr spc="-70" dirty="0"/>
              <a:t>Operations</a:t>
            </a:r>
            <a:r>
              <a:rPr spc="-165" dirty="0"/>
              <a:t> </a:t>
            </a:r>
            <a:r>
              <a:rPr dirty="0"/>
              <a:t>on</a:t>
            </a:r>
            <a:r>
              <a:rPr spc="-165" dirty="0"/>
              <a:t> </a:t>
            </a:r>
            <a:r>
              <a:rPr spc="-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200" y="1861016"/>
            <a:ext cx="9244330" cy="3807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900" spc="-10" dirty="0">
                <a:solidFill>
                  <a:srgbClr val="FFC000"/>
                </a:solidFill>
                <a:latin typeface="Calibri"/>
                <a:cs typeface="Calibri"/>
              </a:rPr>
              <a:t>UNION:</a:t>
            </a:r>
            <a:endParaRPr sz="19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215"/>
              </a:spcBef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closed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1700">
              <a:latin typeface="Calibri"/>
              <a:cs typeface="Calibri"/>
            </a:endParaRPr>
          </a:p>
          <a:p>
            <a:pPr marL="63500">
              <a:lnSpc>
                <a:spcPts val="2170"/>
              </a:lnSpc>
              <a:spcBef>
                <a:spcPts val="136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means,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7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4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languages,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language.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endParaRPr sz="1900">
              <a:latin typeface="Calibri"/>
              <a:cs typeface="Calibri"/>
            </a:endParaRPr>
          </a:p>
          <a:p>
            <a:pPr marL="63500">
              <a:lnSpc>
                <a:spcPts val="2170"/>
              </a:lnSpc>
            </a:pP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 x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</a:t>
            </a:r>
            <a:r>
              <a:rPr sz="1900" spc="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32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</a:t>
            </a:r>
            <a:r>
              <a:rPr sz="1900" spc="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A2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63500" marR="6553200">
              <a:lnSpc>
                <a:spcPts val="3460"/>
              </a:lnSpc>
              <a:spcBef>
                <a:spcPts val="29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good,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boy,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girl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85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good, bad,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boy,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girl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900">
              <a:latin typeface="Calibri"/>
              <a:cs typeface="Calibri"/>
            </a:endParaRPr>
          </a:p>
          <a:p>
            <a:pPr marL="63500" marR="175895">
              <a:lnSpc>
                <a:spcPts val="2050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3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NFAs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5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3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4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BC7456E-7022-F3A6-2434-DA506997667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115" y="1983149"/>
            <a:ext cx="5654917" cy="42345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1138" y="2145358"/>
            <a:ext cx="4549734" cy="3969998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0EBE4C56-ED64-97C7-C880-F50B5A75626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45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0" dirty="0"/>
              <a:t> </a:t>
            </a:r>
            <a:r>
              <a:rPr spc="-70" dirty="0"/>
              <a:t>Operations</a:t>
            </a:r>
            <a:r>
              <a:rPr spc="-165" dirty="0"/>
              <a:t> </a:t>
            </a:r>
            <a:r>
              <a:rPr dirty="0"/>
              <a:t>on</a:t>
            </a:r>
            <a:r>
              <a:rPr spc="-165" dirty="0"/>
              <a:t> </a:t>
            </a:r>
            <a:r>
              <a:rPr spc="-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480" y="1685061"/>
            <a:ext cx="10069830" cy="40557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75"/>
              </a:spcBef>
            </a:pPr>
            <a:r>
              <a:rPr sz="1900" spc="-10" dirty="0">
                <a:solidFill>
                  <a:srgbClr val="FFC000"/>
                </a:solidFill>
                <a:latin typeface="Calibri"/>
                <a:cs typeface="Calibri"/>
              </a:rPr>
              <a:t>Concatenation:</a:t>
            </a:r>
            <a:endParaRPr sz="19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117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closed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concatenation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ts val="2175"/>
              </a:lnSpc>
              <a:spcBef>
                <a:spcPts val="117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means,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5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languages,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Here,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ts val="2175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xy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</a:t>
            </a:r>
            <a:r>
              <a:rPr sz="19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9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50800" marR="7392034">
              <a:lnSpc>
                <a:spcPts val="3440"/>
              </a:lnSpc>
              <a:spcBef>
                <a:spcPts val="31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good,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boy,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girl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7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goodboy,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goodgirl,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badboy,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badgirl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900">
              <a:latin typeface="Calibri"/>
              <a:cs typeface="Calibri"/>
            </a:endParaRPr>
          </a:p>
          <a:p>
            <a:pPr marL="50800" marR="121285">
              <a:lnSpc>
                <a:spcPts val="2050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4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NFAs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machine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4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C395338-70AE-F676-172E-48795C9FC4B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6018" y="2070861"/>
            <a:ext cx="8421151" cy="3724234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19452DE-66AA-7F65-5BCC-314E17947E6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vs</a:t>
            </a:r>
            <a:r>
              <a:rPr spc="-204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26020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4819650"/>
            <a:ext cx="789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DFA,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088" y="3005327"/>
            <a:ext cx="5411252" cy="167640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655D71D0-6F5B-32A7-3036-F0EA2D24524E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220" y="2034709"/>
            <a:ext cx="8688266" cy="4124621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0990CCB3-C67F-7B5B-942D-4B729E80E04E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572" y="1996366"/>
            <a:ext cx="8402116" cy="4150161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12BF7BF2-B120-C0D5-5F43-6F0F500ED2A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050" y="1998581"/>
            <a:ext cx="9041480" cy="4276676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F2DE198A-F98B-6584-B96D-C21BFBEE28A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FF0000"/>
                </a:solidFill>
              </a:rPr>
              <a:t>Concatenation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56" y="1908234"/>
            <a:ext cx="5162465" cy="4206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664" y="2227957"/>
            <a:ext cx="5611810" cy="380655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5FF8F62-74F1-C5A1-86FD-97DAAEFF53F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45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0" dirty="0"/>
              <a:t> </a:t>
            </a:r>
            <a:r>
              <a:rPr spc="-70" dirty="0"/>
              <a:t>Operations</a:t>
            </a:r>
            <a:r>
              <a:rPr spc="-165" dirty="0"/>
              <a:t> </a:t>
            </a:r>
            <a:r>
              <a:rPr dirty="0"/>
              <a:t>on</a:t>
            </a:r>
            <a:r>
              <a:rPr spc="-165" dirty="0"/>
              <a:t> </a:t>
            </a:r>
            <a:r>
              <a:rPr spc="-20" dirty="0"/>
              <a:t>NFA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-10" dirty="0">
                <a:solidFill>
                  <a:srgbClr val="FFC000"/>
                </a:solidFill>
              </a:rPr>
              <a:t>Star:</a:t>
            </a: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class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languages</a:t>
            </a:r>
            <a:r>
              <a:rPr spc="-7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closed</a:t>
            </a:r>
            <a:r>
              <a:rPr spc="-40" dirty="0"/>
              <a:t> </a:t>
            </a:r>
            <a:r>
              <a:rPr dirty="0"/>
              <a:t>under</a:t>
            </a:r>
            <a:r>
              <a:rPr spc="-5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star</a:t>
            </a:r>
            <a:r>
              <a:rPr spc="-25" dirty="0"/>
              <a:t> </a:t>
            </a:r>
            <a:r>
              <a:rPr spc="-10" dirty="0"/>
              <a:t>operation.</a:t>
            </a:r>
          </a:p>
          <a:p>
            <a:pPr marL="12700">
              <a:lnSpc>
                <a:spcPts val="2285"/>
              </a:lnSpc>
              <a:spcBef>
                <a:spcPts val="1165"/>
              </a:spcBef>
            </a:pP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means,</a:t>
            </a:r>
            <a:r>
              <a:rPr spc="-2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2000" dirty="0"/>
              <a:t>is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regular</a:t>
            </a:r>
            <a:r>
              <a:rPr sz="2000" spc="-25" dirty="0"/>
              <a:t> </a:t>
            </a:r>
            <a:r>
              <a:rPr sz="2000" dirty="0"/>
              <a:t>language,</a:t>
            </a:r>
            <a:r>
              <a:rPr sz="2000" spc="-55" dirty="0"/>
              <a:t> </a:t>
            </a:r>
            <a:r>
              <a:rPr sz="2000" dirty="0"/>
              <a:t>then</a:t>
            </a:r>
            <a:r>
              <a:rPr sz="2000" spc="-25" dirty="0"/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*</a:t>
            </a:r>
            <a:r>
              <a:rPr sz="2000" spc="-20" dirty="0"/>
              <a:t> </a:t>
            </a:r>
            <a:r>
              <a:rPr sz="2000" dirty="0"/>
              <a:t>is</a:t>
            </a:r>
            <a:r>
              <a:rPr sz="2000" spc="-20" dirty="0"/>
              <a:t> </a:t>
            </a:r>
            <a:r>
              <a:rPr sz="2000" dirty="0"/>
              <a:t>also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25" dirty="0"/>
              <a:t> </a:t>
            </a:r>
            <a:r>
              <a:rPr sz="2000" dirty="0"/>
              <a:t>regular</a:t>
            </a:r>
            <a:r>
              <a:rPr sz="2000" spc="-35" dirty="0"/>
              <a:t> </a:t>
            </a:r>
            <a:r>
              <a:rPr sz="2000" dirty="0"/>
              <a:t>language.</a:t>
            </a:r>
            <a:r>
              <a:rPr sz="2000" spc="-65" dirty="0"/>
              <a:t> </a:t>
            </a:r>
            <a:r>
              <a:rPr sz="2000" dirty="0"/>
              <a:t>Here,</a:t>
            </a:r>
            <a:r>
              <a:rPr sz="2000" spc="-5" dirty="0"/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*</a:t>
            </a:r>
            <a:r>
              <a:rPr sz="2000" spc="-25" dirty="0"/>
              <a:t> </a:t>
            </a:r>
            <a:r>
              <a:rPr sz="2000" spc="-50" dirty="0"/>
              <a:t>=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85"/>
              </a:lnSpc>
            </a:pPr>
            <a:r>
              <a:rPr dirty="0"/>
              <a:t>{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175" spc="14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𝑥</a:t>
            </a:r>
            <a:r>
              <a:rPr sz="2175" spc="82" baseline="-15325" dirty="0">
                <a:latin typeface="Cambria Math"/>
                <a:cs typeface="Cambria Math"/>
              </a:rPr>
              <a:t>𝑘</a:t>
            </a:r>
            <a:r>
              <a:rPr sz="2000" spc="55" dirty="0"/>
              <a:t>|</a:t>
            </a:r>
            <a:r>
              <a:rPr sz="2000" spc="-5" dirty="0"/>
              <a:t> </a:t>
            </a:r>
            <a:r>
              <a:rPr sz="2000" dirty="0"/>
              <a:t>k&gt;=0 and</a:t>
            </a:r>
            <a:r>
              <a:rPr sz="2000" spc="10" dirty="0"/>
              <a:t> </a:t>
            </a:r>
            <a:r>
              <a:rPr sz="2000" dirty="0"/>
              <a:t>each</a:t>
            </a:r>
            <a:r>
              <a:rPr sz="2000" spc="5" dirty="0"/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43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𝜖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307" baseline="-15325" dirty="0">
                <a:latin typeface="Cambria Math"/>
                <a:cs typeface="Cambria Math"/>
              </a:rPr>
              <a:t> </a:t>
            </a:r>
            <a:r>
              <a:rPr sz="2000" spc="-50" dirty="0"/>
              <a:t>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pc="-10" dirty="0"/>
              <a:t>Example:</a:t>
            </a:r>
            <a:r>
              <a:rPr spc="-15" dirty="0"/>
              <a:t> </a:t>
            </a:r>
            <a:r>
              <a:rPr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=</a:t>
            </a:r>
            <a:r>
              <a:rPr sz="2000" spc="5" dirty="0"/>
              <a:t> </a:t>
            </a:r>
            <a:r>
              <a:rPr sz="2000" dirty="0"/>
              <a:t>{</a:t>
            </a:r>
            <a:r>
              <a:rPr sz="2000" spc="-5" dirty="0"/>
              <a:t> </a:t>
            </a:r>
            <a:r>
              <a:rPr sz="2000" dirty="0"/>
              <a:t>good,</a:t>
            </a:r>
            <a:r>
              <a:rPr sz="2000" spc="-35" dirty="0"/>
              <a:t> </a:t>
            </a:r>
            <a:r>
              <a:rPr sz="2000" dirty="0"/>
              <a:t>bad</a:t>
            </a:r>
            <a:r>
              <a:rPr sz="2000" spc="-5" dirty="0"/>
              <a:t> </a:t>
            </a:r>
            <a:r>
              <a:rPr sz="2000" spc="-50" dirty="0"/>
              <a:t>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75"/>
              </a:lnSpc>
              <a:spcBef>
                <a:spcPts val="1165"/>
              </a:spcBef>
            </a:pPr>
            <a:r>
              <a:rPr dirty="0"/>
              <a:t>Then,</a:t>
            </a:r>
            <a:r>
              <a:rPr spc="-15" dirty="0"/>
              <a:t> </a:t>
            </a:r>
            <a:r>
              <a:rPr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*</a:t>
            </a:r>
            <a:r>
              <a:rPr sz="2000" spc="-10" dirty="0"/>
              <a:t> </a:t>
            </a:r>
            <a:r>
              <a:rPr sz="2000" dirty="0"/>
              <a:t>=</a:t>
            </a:r>
            <a:r>
              <a:rPr sz="2000" spc="-20" dirty="0"/>
              <a:t> </a:t>
            </a:r>
            <a:r>
              <a:rPr sz="2000" dirty="0"/>
              <a:t>{</a:t>
            </a:r>
            <a:r>
              <a:rPr sz="2000" spc="-10" dirty="0"/>
              <a:t> </a:t>
            </a:r>
            <a:r>
              <a:rPr sz="2000" dirty="0">
                <a:latin typeface="Cambria Math"/>
                <a:cs typeface="Cambria Math"/>
              </a:rPr>
              <a:t>𝜀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/>
              <a:t>,</a:t>
            </a:r>
            <a:r>
              <a:rPr sz="2000" spc="-10" dirty="0"/>
              <a:t> </a:t>
            </a:r>
            <a:r>
              <a:rPr sz="2000" dirty="0"/>
              <a:t>good,</a:t>
            </a:r>
            <a:r>
              <a:rPr sz="2000" spc="-45" dirty="0"/>
              <a:t> </a:t>
            </a:r>
            <a:r>
              <a:rPr sz="2000" dirty="0"/>
              <a:t>bad,</a:t>
            </a:r>
            <a:r>
              <a:rPr sz="2000" spc="-15" dirty="0"/>
              <a:t> </a:t>
            </a:r>
            <a:r>
              <a:rPr sz="2000" dirty="0"/>
              <a:t>goodgood,</a:t>
            </a:r>
            <a:r>
              <a:rPr sz="2000" spc="-55" dirty="0"/>
              <a:t> </a:t>
            </a:r>
            <a:r>
              <a:rPr sz="2000" dirty="0"/>
              <a:t>goodbad,</a:t>
            </a:r>
            <a:r>
              <a:rPr sz="2000" spc="-50" dirty="0"/>
              <a:t> </a:t>
            </a:r>
            <a:r>
              <a:rPr sz="2000" dirty="0"/>
              <a:t>badgood,</a:t>
            </a:r>
            <a:r>
              <a:rPr sz="2000" spc="-55" dirty="0"/>
              <a:t> </a:t>
            </a:r>
            <a:r>
              <a:rPr sz="2000" dirty="0"/>
              <a:t>badbad,</a:t>
            </a:r>
            <a:r>
              <a:rPr sz="2000" spc="-35" dirty="0"/>
              <a:t> </a:t>
            </a:r>
            <a:r>
              <a:rPr sz="2000" spc="-10" dirty="0"/>
              <a:t>goodgoodgood,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75"/>
              </a:lnSpc>
            </a:pPr>
            <a:r>
              <a:rPr spc="-10" dirty="0"/>
              <a:t>goodgoodbad,</a:t>
            </a:r>
            <a:r>
              <a:rPr spc="-60" dirty="0"/>
              <a:t> </a:t>
            </a:r>
            <a:r>
              <a:rPr dirty="0"/>
              <a:t>goodbadgood,</a:t>
            </a:r>
            <a:r>
              <a:rPr spc="-55" dirty="0"/>
              <a:t> </a:t>
            </a:r>
            <a:r>
              <a:rPr dirty="0"/>
              <a:t>goodbadbad,</a:t>
            </a:r>
            <a:r>
              <a:rPr spc="-55" dirty="0"/>
              <a:t> </a:t>
            </a:r>
            <a:r>
              <a:rPr dirty="0"/>
              <a:t>…</a:t>
            </a:r>
            <a:r>
              <a:rPr spc="-30" dirty="0"/>
              <a:t> </a:t>
            </a:r>
            <a:r>
              <a:rPr dirty="0"/>
              <a:t>…</a:t>
            </a:r>
            <a:r>
              <a:rPr spc="-25" dirty="0"/>
              <a:t> </a:t>
            </a:r>
            <a:r>
              <a:rPr dirty="0"/>
              <a:t>}</a:t>
            </a:r>
            <a:r>
              <a:rPr spc="-10" dirty="0"/>
              <a:t> </a:t>
            </a:r>
            <a:r>
              <a:rPr spc="-50" dirty="0"/>
              <a:t>.</a:t>
            </a:r>
          </a:p>
          <a:p>
            <a:pPr marL="12700" marR="43180">
              <a:lnSpc>
                <a:spcPts val="2160"/>
              </a:lnSpc>
              <a:spcBef>
                <a:spcPts val="1435"/>
              </a:spcBef>
            </a:pP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case,</a:t>
            </a:r>
            <a:r>
              <a:rPr spc="-40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>
                <a:latin typeface="Cambria Math"/>
                <a:cs typeface="Cambria Math"/>
              </a:rPr>
              <a:t>𝑁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47" baseline="-15325" dirty="0">
                <a:latin typeface="Cambria Math"/>
                <a:cs typeface="Cambria Math"/>
              </a:rPr>
              <a:t> </a:t>
            </a:r>
            <a:r>
              <a:rPr sz="2000" spc="-10" dirty="0"/>
              <a:t>represent </a:t>
            </a:r>
            <a:r>
              <a:rPr sz="2000" dirty="0"/>
              <a:t>the</a:t>
            </a:r>
            <a:r>
              <a:rPr sz="2000" spc="-55" dirty="0"/>
              <a:t> </a:t>
            </a:r>
            <a:r>
              <a:rPr sz="2000" spc="-20" dirty="0"/>
              <a:t>NFA</a:t>
            </a:r>
            <a:r>
              <a:rPr sz="2000" spc="-45" dirty="0"/>
              <a:t> </a:t>
            </a:r>
            <a:r>
              <a:rPr sz="2000" dirty="0"/>
              <a:t>to</a:t>
            </a:r>
            <a:r>
              <a:rPr sz="2000" spc="-50" dirty="0"/>
              <a:t> </a:t>
            </a:r>
            <a:r>
              <a:rPr sz="2000" spc="-10" dirty="0"/>
              <a:t>recognize</a:t>
            </a:r>
            <a:r>
              <a:rPr sz="2000" spc="-55" dirty="0"/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47" baseline="-15325" dirty="0">
                <a:latin typeface="Cambria Math"/>
                <a:cs typeface="Cambria Math"/>
              </a:rPr>
              <a:t> </a:t>
            </a:r>
            <a:r>
              <a:rPr sz="2000" dirty="0"/>
              <a:t>then</a:t>
            </a:r>
            <a:r>
              <a:rPr sz="2000" spc="-40" dirty="0"/>
              <a:t> </a:t>
            </a:r>
            <a:r>
              <a:rPr sz="2000" dirty="0"/>
              <a:t>we</a:t>
            </a:r>
            <a:r>
              <a:rPr sz="2000" spc="-50" dirty="0"/>
              <a:t> </a:t>
            </a:r>
            <a:r>
              <a:rPr sz="2000" dirty="0"/>
              <a:t>need</a:t>
            </a:r>
            <a:r>
              <a:rPr sz="2000" spc="-45" dirty="0"/>
              <a:t> </a:t>
            </a:r>
            <a:r>
              <a:rPr sz="2000" dirty="0"/>
              <a:t>to</a:t>
            </a:r>
            <a:r>
              <a:rPr sz="2000" spc="-40" dirty="0"/>
              <a:t> </a:t>
            </a:r>
            <a:r>
              <a:rPr sz="2000" dirty="0"/>
              <a:t>build</a:t>
            </a:r>
            <a:r>
              <a:rPr sz="2000" spc="-50" dirty="0"/>
              <a:t> </a:t>
            </a:r>
            <a:r>
              <a:rPr sz="2000" dirty="0"/>
              <a:t>a</a:t>
            </a:r>
            <a:r>
              <a:rPr sz="2000" spc="-40" dirty="0"/>
              <a:t> </a:t>
            </a:r>
            <a:r>
              <a:rPr sz="2000" dirty="0"/>
              <a:t>machine</a:t>
            </a:r>
            <a:r>
              <a:rPr sz="2000" spc="-55" dirty="0"/>
              <a:t> </a:t>
            </a:r>
            <a:r>
              <a:rPr sz="2000" dirty="0"/>
              <a:t>N</a:t>
            </a:r>
            <a:r>
              <a:rPr sz="2000" spc="-55" dirty="0"/>
              <a:t> </a:t>
            </a:r>
            <a:r>
              <a:rPr sz="2000" dirty="0"/>
              <a:t>from</a:t>
            </a:r>
            <a:r>
              <a:rPr sz="2000" spc="-30" dirty="0"/>
              <a:t> </a:t>
            </a:r>
            <a:r>
              <a:rPr sz="2000" spc="-25" dirty="0">
                <a:latin typeface="Cambria Math"/>
                <a:cs typeface="Cambria Math"/>
              </a:rPr>
              <a:t>𝑁</a:t>
            </a:r>
            <a:r>
              <a:rPr sz="2175" spc="-37" baseline="-15325" dirty="0">
                <a:latin typeface="Cambria Math"/>
                <a:cs typeface="Cambria Math"/>
              </a:rPr>
              <a:t>1 </a:t>
            </a:r>
            <a:r>
              <a:rPr sz="2000" dirty="0"/>
              <a:t>so</a:t>
            </a:r>
            <a:r>
              <a:rPr sz="2000" spc="-30" dirty="0"/>
              <a:t> </a:t>
            </a:r>
            <a:r>
              <a:rPr sz="2000" dirty="0"/>
              <a:t>that</a:t>
            </a:r>
            <a:r>
              <a:rPr sz="2000" spc="-30" dirty="0"/>
              <a:t> </a:t>
            </a:r>
            <a:r>
              <a:rPr sz="2000" dirty="0"/>
              <a:t>N</a:t>
            </a:r>
            <a:r>
              <a:rPr sz="2000" spc="-30" dirty="0"/>
              <a:t> </a:t>
            </a:r>
            <a:r>
              <a:rPr sz="2000" dirty="0"/>
              <a:t>can</a:t>
            </a:r>
            <a:r>
              <a:rPr sz="2000" spc="-50" dirty="0"/>
              <a:t> </a:t>
            </a:r>
            <a:r>
              <a:rPr sz="2000" dirty="0"/>
              <a:t>also</a:t>
            </a:r>
            <a:r>
              <a:rPr sz="2000" spc="-15" dirty="0"/>
              <a:t> </a:t>
            </a:r>
            <a:r>
              <a:rPr sz="2000" spc="-10" dirty="0"/>
              <a:t>recognize</a:t>
            </a:r>
            <a:r>
              <a:rPr sz="2000" spc="-40" dirty="0"/>
              <a:t> </a:t>
            </a:r>
            <a:r>
              <a:rPr sz="2000" spc="-25" dirty="0">
                <a:latin typeface="Cambria Math"/>
                <a:cs typeface="Cambria Math"/>
              </a:rPr>
              <a:t>𝐴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/>
              <a:t>*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9D4928B-B3A2-E1A3-FA7C-9452424A76D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577088"/>
            <a:ext cx="2729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</a:rPr>
              <a:t>Kleene</a:t>
            </a:r>
            <a:r>
              <a:rPr spc="-18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Star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62" y="2802448"/>
            <a:ext cx="4652911" cy="23249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968" y="1828800"/>
            <a:ext cx="5309615" cy="4428744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A9350EC-4E4B-7103-47EE-FD9B7CE8CD9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731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NFA</a:t>
            </a:r>
            <a:r>
              <a:rPr spc="-145" dirty="0"/>
              <a:t> </a:t>
            </a:r>
            <a:r>
              <a:rPr spc="-35" dirty="0"/>
              <a:t>Design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/>
              <a:t>Design</a:t>
            </a:r>
            <a:r>
              <a:rPr spc="-60" dirty="0"/>
              <a:t> </a:t>
            </a:r>
            <a:r>
              <a:rPr dirty="0"/>
              <a:t>Draw</a:t>
            </a:r>
            <a:r>
              <a:rPr spc="-8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state</a:t>
            </a:r>
            <a:r>
              <a:rPr spc="-35" dirty="0"/>
              <a:t> </a:t>
            </a:r>
            <a:r>
              <a:rPr dirty="0"/>
              <a:t>diagram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20" dirty="0"/>
              <a:t>NFA</a:t>
            </a:r>
            <a:r>
              <a:rPr spc="-75" dirty="0"/>
              <a:t> </a:t>
            </a:r>
            <a:r>
              <a:rPr dirty="0"/>
              <a:t>machines</a:t>
            </a:r>
            <a:r>
              <a:rPr spc="-45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spc="-10" dirty="0"/>
              <a:t>recognize</a:t>
            </a:r>
            <a:r>
              <a:rPr spc="-7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following</a:t>
            </a:r>
            <a:r>
              <a:rPr spc="-60" dirty="0"/>
              <a:t> </a:t>
            </a:r>
            <a:r>
              <a:rPr spc="-10" dirty="0"/>
              <a:t>languages:</a:t>
            </a:r>
          </a:p>
          <a:p>
            <a:pPr marL="239395" indent="-227329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Union:</a:t>
            </a:r>
            <a:r>
              <a:rPr spc="-2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language</a:t>
            </a:r>
            <a:r>
              <a:rPr spc="-45" dirty="0"/>
              <a:t> </a:t>
            </a:r>
            <a:r>
              <a:rPr spc="-10" dirty="0"/>
              <a:t>consisting</a:t>
            </a:r>
            <a:r>
              <a:rPr spc="-2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strings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form</a:t>
            </a:r>
            <a:r>
              <a:rPr spc="-35" dirty="0"/>
              <a:t> </a:t>
            </a:r>
            <a:r>
              <a:rPr dirty="0"/>
              <a:t>0^k</a:t>
            </a:r>
            <a:r>
              <a:rPr spc="-25" dirty="0"/>
              <a:t> </a:t>
            </a:r>
            <a:r>
              <a:rPr dirty="0"/>
              <a:t>over</a:t>
            </a:r>
            <a:r>
              <a:rPr spc="-15" dirty="0"/>
              <a:t> </a:t>
            </a:r>
            <a:r>
              <a:rPr dirty="0"/>
              <a:t>{0}</a:t>
            </a:r>
            <a:r>
              <a:rPr spc="-45" dirty="0"/>
              <a:t> </a:t>
            </a:r>
            <a:r>
              <a:rPr dirty="0"/>
              <a:t>where</a:t>
            </a:r>
            <a:r>
              <a:rPr spc="-30" dirty="0"/>
              <a:t> </a:t>
            </a:r>
            <a:r>
              <a:rPr dirty="0"/>
              <a:t>k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multiple</a:t>
            </a:r>
          </a:p>
          <a:p>
            <a:pPr marL="104139">
              <a:lnSpc>
                <a:spcPts val="2280"/>
              </a:lnSpc>
            </a:pPr>
            <a:r>
              <a:rPr dirty="0"/>
              <a:t>of</a:t>
            </a:r>
            <a:r>
              <a:rPr spc="-1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50" dirty="0"/>
              <a:t>3</a:t>
            </a:r>
          </a:p>
          <a:p>
            <a:pPr marL="239395" indent="-227329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Union:</a:t>
            </a:r>
            <a:r>
              <a:rPr spc="-2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strings</a:t>
            </a:r>
            <a:r>
              <a:rPr spc="-15" dirty="0"/>
              <a:t> </a:t>
            </a:r>
            <a:r>
              <a:rPr dirty="0"/>
              <a:t>beginning</a:t>
            </a:r>
            <a:r>
              <a:rPr spc="-5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101</a:t>
            </a:r>
            <a:r>
              <a:rPr spc="-4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25" dirty="0"/>
              <a:t>110</a:t>
            </a:r>
          </a:p>
          <a:p>
            <a:pPr marL="239395" indent="-227329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spc="-10" dirty="0"/>
              <a:t>Concatenation: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strings</a:t>
            </a:r>
            <a:r>
              <a:rPr spc="-10" dirty="0"/>
              <a:t> </a:t>
            </a:r>
            <a:r>
              <a:rPr dirty="0"/>
              <a:t>beginning</a:t>
            </a:r>
            <a:r>
              <a:rPr spc="-4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101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ending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Star:</a:t>
            </a:r>
            <a:r>
              <a:rPr spc="-30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strings</a:t>
            </a:r>
            <a:r>
              <a:rPr spc="-35" dirty="0"/>
              <a:t> </a:t>
            </a:r>
            <a:r>
              <a:rPr dirty="0"/>
              <a:t>consisting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0</a:t>
            </a:r>
            <a:r>
              <a:rPr spc="-5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repetitions</a:t>
            </a:r>
            <a:r>
              <a:rPr spc="-2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Plus: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strings</a:t>
            </a:r>
            <a:r>
              <a:rPr spc="-15" dirty="0"/>
              <a:t> </a:t>
            </a:r>
            <a:r>
              <a:rPr spc="-10" dirty="0"/>
              <a:t>consisting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spc="-10" dirty="0"/>
              <a:t>repetitions</a:t>
            </a:r>
            <a:r>
              <a:rPr spc="-1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Complement:</a:t>
            </a:r>
            <a:r>
              <a:rPr spc="-50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strings</a:t>
            </a:r>
            <a:r>
              <a:rPr spc="-4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doesn't</a:t>
            </a:r>
            <a:r>
              <a:rPr spc="-60" dirty="0"/>
              <a:t> </a:t>
            </a:r>
            <a:r>
              <a:rPr spc="-10" dirty="0"/>
              <a:t>contain</a:t>
            </a:r>
            <a:r>
              <a:rPr spc="-60" dirty="0"/>
              <a:t> </a:t>
            </a:r>
            <a:r>
              <a:rPr dirty="0"/>
              <a:t>substring</a:t>
            </a:r>
            <a:r>
              <a:rPr spc="-45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Concat</a:t>
            </a:r>
            <a:r>
              <a:rPr spc="-55" dirty="0"/>
              <a:t> </a:t>
            </a:r>
            <a:r>
              <a:rPr dirty="0"/>
              <a:t>+</a:t>
            </a:r>
            <a:r>
              <a:rPr spc="-35" dirty="0"/>
              <a:t> </a:t>
            </a:r>
            <a:r>
              <a:rPr dirty="0"/>
              <a:t>Complement:</a:t>
            </a:r>
            <a:r>
              <a:rPr spc="-2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strings</a:t>
            </a:r>
            <a:r>
              <a:rPr spc="-3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10" dirty="0"/>
              <a:t>exactly</a:t>
            </a:r>
            <a:r>
              <a:rPr spc="-3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spc="-10" dirty="0"/>
              <a:t>occurrence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101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DA07600-DCC8-827F-F0A2-4BB3457780F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213995">
              <a:lnSpc>
                <a:spcPct val="148500"/>
              </a:lnSpc>
              <a:spcBef>
                <a:spcPts val="100"/>
              </a:spcBef>
            </a:pPr>
            <a:r>
              <a:rPr spc="-10" dirty="0"/>
              <a:t>Deterministic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nondeterministic</a:t>
            </a:r>
            <a:r>
              <a:rPr spc="-20" dirty="0"/>
              <a:t> </a:t>
            </a:r>
            <a:r>
              <a:rPr dirty="0"/>
              <a:t>finite</a:t>
            </a:r>
            <a:r>
              <a:rPr spc="-25" dirty="0"/>
              <a:t> </a:t>
            </a:r>
            <a:r>
              <a:rPr spc="-10" dirty="0"/>
              <a:t>automata</a:t>
            </a:r>
            <a:r>
              <a:rPr spc="-30" dirty="0"/>
              <a:t> </a:t>
            </a:r>
            <a:r>
              <a:rPr spc="-10" dirty="0"/>
              <a:t>recognize</a:t>
            </a:r>
            <a:r>
              <a:rPr spc="-3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same</a:t>
            </a:r>
            <a:r>
              <a:rPr spc="-30" dirty="0"/>
              <a:t> </a:t>
            </a:r>
            <a:r>
              <a:rPr dirty="0"/>
              <a:t>class</a:t>
            </a:r>
            <a:r>
              <a:rPr spc="-3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languages. </a:t>
            </a:r>
            <a:r>
              <a:rPr dirty="0"/>
              <a:t>Such</a:t>
            </a:r>
            <a:r>
              <a:rPr spc="-60" dirty="0"/>
              <a:t> </a:t>
            </a:r>
            <a:r>
              <a:rPr dirty="0"/>
              <a:t>equivalence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both</a:t>
            </a:r>
            <a:r>
              <a:rPr spc="-55" dirty="0"/>
              <a:t> </a:t>
            </a:r>
            <a:r>
              <a:rPr dirty="0"/>
              <a:t>surprising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useful.</a:t>
            </a:r>
          </a:p>
          <a:p>
            <a:pPr marL="104139" marR="5080">
              <a:lnSpc>
                <a:spcPts val="2160"/>
              </a:lnSpc>
              <a:spcBef>
                <a:spcPts val="1425"/>
              </a:spcBef>
            </a:pPr>
            <a:r>
              <a:rPr dirty="0"/>
              <a:t>It</a:t>
            </a:r>
            <a:r>
              <a:rPr spc="-6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surprising</a:t>
            </a:r>
            <a:r>
              <a:rPr spc="-40" dirty="0"/>
              <a:t> </a:t>
            </a:r>
            <a:r>
              <a:rPr dirty="0"/>
              <a:t>because</a:t>
            </a:r>
            <a:r>
              <a:rPr spc="-50" dirty="0"/>
              <a:t> </a:t>
            </a:r>
            <a:r>
              <a:rPr spc="-20" dirty="0"/>
              <a:t>NFAs</a:t>
            </a:r>
            <a:r>
              <a:rPr spc="-55" dirty="0"/>
              <a:t> </a:t>
            </a:r>
            <a:r>
              <a:rPr dirty="0"/>
              <a:t>appear</a:t>
            </a:r>
            <a:r>
              <a:rPr spc="-6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have</a:t>
            </a:r>
            <a:r>
              <a:rPr spc="-50" dirty="0"/>
              <a:t> </a:t>
            </a:r>
            <a:r>
              <a:rPr dirty="0"/>
              <a:t>more</a:t>
            </a:r>
            <a:r>
              <a:rPr spc="-40" dirty="0"/>
              <a:t> </a:t>
            </a:r>
            <a:r>
              <a:rPr dirty="0"/>
              <a:t>power</a:t>
            </a:r>
            <a:r>
              <a:rPr spc="-65" dirty="0"/>
              <a:t> </a:t>
            </a:r>
            <a:r>
              <a:rPr dirty="0"/>
              <a:t>than</a:t>
            </a:r>
            <a:r>
              <a:rPr spc="-45" dirty="0"/>
              <a:t> </a:t>
            </a:r>
            <a:r>
              <a:rPr spc="-20" dirty="0"/>
              <a:t>DFAs,</a:t>
            </a:r>
            <a:r>
              <a:rPr spc="-65" dirty="0"/>
              <a:t> </a:t>
            </a:r>
            <a:r>
              <a:rPr dirty="0"/>
              <a:t>so</a:t>
            </a:r>
            <a:r>
              <a:rPr spc="-50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might</a:t>
            </a:r>
            <a:r>
              <a:rPr spc="-50" dirty="0"/>
              <a:t> </a:t>
            </a:r>
            <a:r>
              <a:rPr dirty="0"/>
              <a:t>expect</a:t>
            </a:r>
            <a:r>
              <a:rPr spc="-50" dirty="0"/>
              <a:t> </a:t>
            </a:r>
            <a:r>
              <a:rPr spc="-20" dirty="0"/>
              <a:t>that NFAs</a:t>
            </a:r>
            <a:r>
              <a:rPr spc="-65" dirty="0"/>
              <a:t> </a:t>
            </a:r>
            <a:r>
              <a:rPr spc="-10" dirty="0"/>
              <a:t>recognize</a:t>
            </a:r>
            <a:r>
              <a:rPr spc="-65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spc="-10" dirty="0"/>
              <a:t>languages.</a:t>
            </a:r>
          </a:p>
          <a:p>
            <a:pPr marL="104139" marR="297815">
              <a:lnSpc>
                <a:spcPts val="2160"/>
              </a:lnSpc>
              <a:spcBef>
                <a:spcPts val="1405"/>
              </a:spcBef>
            </a:pPr>
            <a:r>
              <a:rPr dirty="0"/>
              <a:t>It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useful</a:t>
            </a:r>
            <a:r>
              <a:rPr spc="-40" dirty="0"/>
              <a:t> </a:t>
            </a:r>
            <a:r>
              <a:rPr dirty="0"/>
              <a:t>because</a:t>
            </a:r>
            <a:r>
              <a:rPr spc="-50" dirty="0"/>
              <a:t> </a:t>
            </a:r>
            <a:r>
              <a:rPr dirty="0"/>
              <a:t>describing</a:t>
            </a:r>
            <a:r>
              <a:rPr spc="-4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20" dirty="0"/>
              <a:t>NFA</a:t>
            </a:r>
            <a:r>
              <a:rPr spc="-6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given</a:t>
            </a:r>
            <a:r>
              <a:rPr spc="-50" dirty="0"/>
              <a:t> </a:t>
            </a:r>
            <a:r>
              <a:rPr dirty="0"/>
              <a:t>language</a:t>
            </a:r>
            <a:r>
              <a:rPr spc="-55" dirty="0"/>
              <a:t> </a:t>
            </a:r>
            <a:r>
              <a:rPr dirty="0"/>
              <a:t>sometimes</a:t>
            </a:r>
            <a:r>
              <a:rPr spc="-2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much</a:t>
            </a:r>
            <a:r>
              <a:rPr spc="-45" dirty="0"/>
              <a:t> </a:t>
            </a:r>
            <a:r>
              <a:rPr dirty="0"/>
              <a:t>easier</a:t>
            </a:r>
            <a:r>
              <a:rPr spc="-40" dirty="0"/>
              <a:t> </a:t>
            </a:r>
            <a:r>
              <a:rPr spc="-20" dirty="0"/>
              <a:t>than </a:t>
            </a:r>
            <a:r>
              <a:rPr dirty="0"/>
              <a:t>describing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20" dirty="0"/>
              <a:t>DFA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spc="-10" dirty="0"/>
              <a:t>language.</a:t>
            </a:r>
          </a:p>
          <a:p>
            <a:pPr marL="104139">
              <a:lnSpc>
                <a:spcPct val="100000"/>
              </a:lnSpc>
              <a:spcBef>
                <a:spcPts val="1130"/>
              </a:spcBef>
            </a:pPr>
            <a:r>
              <a:rPr dirty="0"/>
              <a:t>Say</a:t>
            </a:r>
            <a:r>
              <a:rPr spc="-6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two</a:t>
            </a:r>
            <a:r>
              <a:rPr spc="-60" dirty="0"/>
              <a:t> </a:t>
            </a:r>
            <a:r>
              <a:rPr dirty="0"/>
              <a:t>machines</a:t>
            </a:r>
            <a:r>
              <a:rPr spc="-4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equivalent</a:t>
            </a:r>
            <a:r>
              <a:rPr spc="-50" dirty="0"/>
              <a:t> </a:t>
            </a:r>
            <a:r>
              <a:rPr dirty="0"/>
              <a:t>if</a:t>
            </a:r>
            <a:r>
              <a:rPr spc="-55" dirty="0"/>
              <a:t> </a:t>
            </a:r>
            <a:r>
              <a:rPr dirty="0"/>
              <a:t>they</a:t>
            </a:r>
            <a:r>
              <a:rPr spc="-50" dirty="0"/>
              <a:t> </a:t>
            </a:r>
            <a:r>
              <a:rPr spc="-10" dirty="0"/>
              <a:t>recognize</a:t>
            </a:r>
            <a:r>
              <a:rPr spc="-7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same</a:t>
            </a:r>
            <a:r>
              <a:rPr spc="-45" dirty="0"/>
              <a:t> </a:t>
            </a:r>
            <a:r>
              <a:rPr spc="-10" dirty="0"/>
              <a:t>language.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297E5AE-AEA3-E7FF-C324-B7D30B80DDF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9380" y="3318404"/>
            <a:ext cx="7192771" cy="82851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90AFA4B0-324C-3EED-2390-5165992D329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943" y="1809749"/>
            <a:ext cx="8738870" cy="342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52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If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language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recognized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NFA,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must </a:t>
            </a:r>
            <a:r>
              <a:rPr sz="2800" dirty="0">
                <a:latin typeface="Arial MT"/>
                <a:cs typeface="Arial MT"/>
              </a:rPr>
              <a:t>show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existence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70" dirty="0">
                <a:latin typeface="Arial MT"/>
                <a:cs typeface="Arial MT"/>
              </a:rPr>
              <a:t>DFA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recognizes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it.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 MT"/>
              <a:cs typeface="Arial MT"/>
            </a:endParaRPr>
          </a:p>
          <a:p>
            <a:pPr marL="12700" marR="274955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convert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NFA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equivalent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DFA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simulates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NFA.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3279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Recall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“reader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automaton”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strategy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designing </a:t>
            </a:r>
            <a:r>
              <a:rPr sz="2800" dirty="0">
                <a:latin typeface="Arial MT"/>
                <a:cs typeface="Arial MT"/>
              </a:rPr>
              <a:t>finite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automata.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8A0E3CA-34D8-7DAF-9A4D-D8F92981C5D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vs</a:t>
            </a:r>
            <a:r>
              <a:rPr spc="-204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39238"/>
            <a:ext cx="961707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404040"/>
                </a:solidFill>
                <a:latin typeface="Calibri"/>
                <a:cs typeface="Calibri"/>
              </a:rPr>
              <a:t>nondeterministic</a:t>
            </a:r>
            <a:r>
              <a:rPr sz="2000" b="1" i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choices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NFA,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zero,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symbol.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5481015"/>
            <a:ext cx="962914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Zero,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401" y="3616388"/>
            <a:ext cx="5867400" cy="1618951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EAD8ED47-7350-2D45-5485-1DD00447332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50516"/>
            <a:ext cx="89757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NFA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pretending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DFA?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processed?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NFA’s,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finger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active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 marL="354965" marR="121920" indent="-342900" algn="just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spc="-45" dirty="0">
                <a:latin typeface="Calibri"/>
                <a:cs typeface="Calibri"/>
              </a:rPr>
              <a:t>You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fingers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NFA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fingers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87D71D3-E5B1-7615-9858-DE90357357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88" y="2069719"/>
            <a:ext cx="907161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states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NFA,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𝑘</a:t>
            </a:r>
            <a:r>
              <a:rPr sz="1950" spc="30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subsets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states.</a:t>
            </a:r>
            <a:endParaRPr sz="1800">
              <a:latin typeface="Calibri"/>
              <a:cs typeface="Calibri"/>
            </a:endParaRPr>
          </a:p>
          <a:p>
            <a:pPr marL="431800" marR="93980" indent="-342900">
              <a:lnSpc>
                <a:spcPct val="102200"/>
              </a:lnSpc>
              <a:spcBef>
                <a:spcPts val="2100"/>
              </a:spcBef>
              <a:buFont typeface="Wingdings"/>
              <a:buChar char=""/>
              <a:tabLst>
                <a:tab pos="431800" algn="l"/>
              </a:tabLst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possibilities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remember,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simulating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NFA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𝑘</a:t>
            </a:r>
            <a:r>
              <a:rPr sz="1950" spc="300" baseline="2777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states.</a:t>
            </a:r>
            <a:endParaRPr sz="1800">
              <a:latin typeface="Calibri"/>
              <a:cs typeface="Calibri"/>
            </a:endParaRPr>
          </a:p>
          <a:p>
            <a:pPr marL="431165" indent="-342265">
              <a:lnSpc>
                <a:spcPct val="100000"/>
              </a:lnSpc>
              <a:spcBef>
                <a:spcPts val="215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DFA.</a:t>
            </a:r>
            <a:endParaRPr sz="1800">
              <a:latin typeface="Calibri"/>
              <a:cs typeface="Calibri"/>
            </a:endParaRPr>
          </a:p>
          <a:p>
            <a:pPr marL="431165" indent="-34226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function?</a:t>
            </a:r>
            <a:endParaRPr sz="1800">
              <a:latin typeface="Calibri"/>
              <a:cs typeface="Calibri"/>
            </a:endParaRPr>
          </a:p>
          <a:p>
            <a:pPr marL="431165" indent="-34226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discuss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813B394-79E0-406C-8727-390613887D2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1029665"/>
            <a:ext cx="8485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Converting</a:t>
            </a:r>
            <a:r>
              <a:rPr spc="-195" dirty="0"/>
              <a:t> </a:t>
            </a:r>
            <a:r>
              <a:rPr spc="-120" dirty="0"/>
              <a:t>NFA</a:t>
            </a:r>
            <a:r>
              <a:rPr spc="-155" dirty="0"/>
              <a:t> </a:t>
            </a:r>
            <a:r>
              <a:rPr spc="-45" dirty="0"/>
              <a:t>into</a:t>
            </a:r>
            <a:r>
              <a:rPr spc="-150" dirty="0"/>
              <a:t> </a:t>
            </a:r>
            <a:r>
              <a:rPr spc="-70" dirty="0"/>
              <a:t>Equivalent</a:t>
            </a:r>
            <a:r>
              <a:rPr spc="-15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180" y="1686280"/>
            <a:ext cx="7588884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Let 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(Q, 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A.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construct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(Q’,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′,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spc="-15" baseline="-1532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’,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F’)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849" y="3533164"/>
            <a:ext cx="2684106" cy="239709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520A9AE-BF88-D437-2EA1-425FA9357D2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1684756"/>
            <a:ext cx="7956550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6175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Q’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P(Q)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 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subsets 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∅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{2},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{3},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{1,2},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{1,3},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{2,3},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{1,2,3}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606" y="652017"/>
            <a:ext cx="1954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dirty="0">
                <a:solidFill>
                  <a:srgbClr val="626F52"/>
                </a:solidFill>
                <a:latin typeface="Calibri Light"/>
                <a:cs typeface="Calibri Light"/>
              </a:rPr>
              <a:t>Q’ </a:t>
            </a:r>
            <a:r>
              <a:rPr sz="4200" dirty="0">
                <a:solidFill>
                  <a:srgbClr val="626F52"/>
                </a:solidFill>
              </a:rPr>
              <a:t>=</a:t>
            </a:r>
            <a:r>
              <a:rPr sz="4200" spc="-10" dirty="0">
                <a:solidFill>
                  <a:srgbClr val="626F52"/>
                </a:solidFill>
              </a:rPr>
              <a:t> </a:t>
            </a:r>
            <a:r>
              <a:rPr sz="4200" i="1" spc="-20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sz="4200" spc="-20" dirty="0">
                <a:solidFill>
                  <a:srgbClr val="626F52"/>
                </a:solidFill>
              </a:rPr>
              <a:t>(</a:t>
            </a:r>
            <a:r>
              <a:rPr sz="4200" i="1" spc="-20" dirty="0">
                <a:solidFill>
                  <a:srgbClr val="626F52"/>
                </a:solidFill>
                <a:latin typeface="Calibri Light"/>
                <a:cs typeface="Calibri Light"/>
              </a:rPr>
              <a:t>Q</a:t>
            </a:r>
            <a:r>
              <a:rPr sz="4200" spc="-20" dirty="0">
                <a:solidFill>
                  <a:srgbClr val="626F52"/>
                </a:solidFill>
              </a:rPr>
              <a:t>)</a:t>
            </a:r>
            <a:endParaRPr sz="42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5054" y="3996025"/>
            <a:ext cx="2174381" cy="1942947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76B0043-C962-DF4E-9D97-9F7ABF619DC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𝜀</a:t>
            </a:r>
            <a:r>
              <a:rPr spc="-85" dirty="0">
                <a:latin typeface="Cambria Math"/>
                <a:cs typeface="Cambria Math"/>
              </a:rPr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spc="-50" dirty="0"/>
              <a:t>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97204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4090">
              <a:lnSpc>
                <a:spcPct val="148500"/>
              </a:lnSpc>
              <a:spcBef>
                <a:spcPts val="100"/>
              </a:spcBef>
            </a:pP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discuss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steps,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ε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arrows.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 marR="4247515">
              <a:lnSpc>
                <a:spcPts val="2160"/>
              </a:lnSpc>
              <a:spcBef>
                <a:spcPts val="3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reached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going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ε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arrows,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members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themselves.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2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⊆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E(R)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reached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traveling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0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9FF3447-D2A2-1E1D-DDE9-552E097A3CAE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Start</a:t>
            </a:r>
            <a:r>
              <a:rPr spc="-190" dirty="0"/>
              <a:t> </a:t>
            </a:r>
            <a:r>
              <a:rPr spc="-75" dirty="0"/>
              <a:t>State,</a:t>
            </a:r>
            <a:r>
              <a:rPr spc="-190" dirty="0"/>
              <a:t> </a:t>
            </a:r>
            <a:r>
              <a:rPr spc="-25" dirty="0">
                <a:latin typeface="Cambria Math"/>
                <a:cs typeface="Cambria Math"/>
              </a:rPr>
              <a:t>𝑞</a:t>
            </a:r>
            <a:r>
              <a:rPr sz="5250" spc="-37" baseline="-15873" dirty="0">
                <a:latin typeface="Cambria Math"/>
                <a:cs typeface="Cambria Math"/>
              </a:rPr>
              <a:t>0</a:t>
            </a:r>
            <a:r>
              <a:rPr sz="4800" spc="-25" dirty="0"/>
              <a:t>’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180" y="1833499"/>
            <a:ext cx="67983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’</a:t>
            </a:r>
            <a:r>
              <a:rPr sz="2000" spc="4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(q0)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E(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263" y="2920399"/>
            <a:ext cx="2824031" cy="252346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BBFA422-292E-1A5A-4E14-E92D64B98C8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Final</a:t>
            </a:r>
            <a:r>
              <a:rPr spc="-210" dirty="0"/>
              <a:t> </a:t>
            </a:r>
            <a:r>
              <a:rPr spc="-70" dirty="0"/>
              <a:t>State,</a:t>
            </a:r>
            <a:r>
              <a:rPr spc="-204" dirty="0"/>
              <a:t> </a:t>
            </a:r>
            <a:r>
              <a:rPr spc="-25" dirty="0"/>
              <a:t>F’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3499"/>
            <a:ext cx="9818370" cy="10566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84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F’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Q’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i.e.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possible states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F’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{1,2},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{1,3},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{1,2,3}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300" y="3331456"/>
            <a:ext cx="2530855" cy="226150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6F8D19B-52A1-3738-80B8-A842271A2AD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Transition</a:t>
            </a:r>
            <a:r>
              <a:rPr spc="-175" dirty="0"/>
              <a:t> </a:t>
            </a:r>
            <a:r>
              <a:rPr spc="-45" dirty="0"/>
              <a:t>Function,</a:t>
            </a:r>
            <a:r>
              <a:rPr spc="-180" dirty="0"/>
              <a:t> </a:t>
            </a:r>
            <a:r>
              <a:rPr dirty="0">
                <a:latin typeface="Cambria Math"/>
                <a:cs typeface="Cambria Math"/>
              </a:rPr>
              <a:t>𝛿</a:t>
            </a:r>
            <a:r>
              <a:rPr dirty="0"/>
              <a:t>’(</a:t>
            </a:r>
            <a:r>
              <a:rPr spc="-195" dirty="0"/>
              <a:t> </a:t>
            </a:r>
            <a:r>
              <a:rPr dirty="0"/>
              <a:t>R,</a:t>
            </a:r>
            <a:r>
              <a:rPr spc="-185" dirty="0"/>
              <a:t> </a:t>
            </a:r>
            <a:r>
              <a:rPr spc="-25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178" y="1748408"/>
            <a:ext cx="6431915" cy="12788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marR="30480" indent="48260">
              <a:lnSpc>
                <a:spcPts val="1630"/>
              </a:lnSpc>
              <a:spcBef>
                <a:spcPts val="500"/>
              </a:spcBef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⊆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Q,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𝜀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E(R)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reached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members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traveling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as,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δ’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R;</a:t>
            </a:r>
            <a:r>
              <a:rPr sz="2550" i="1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550" spc="-30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7" baseline="163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15" baseline="163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E(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(R,</a:t>
            </a:r>
            <a:r>
              <a:rPr sz="2550" spc="-30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a)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-30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15" baseline="163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550" i="1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550" i="1" spc="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Cambria Math"/>
                <a:cs typeface="Cambria Math"/>
              </a:rPr>
              <a:t>∪</a:t>
            </a:r>
            <a:r>
              <a:rPr sz="2550" spc="104" baseline="-1633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-7" baseline="-1633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-16339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-15" baseline="-16339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-1633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405" baseline="-1633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(R,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spc="-37" baseline="1633" dirty="0">
                <a:solidFill>
                  <a:srgbClr val="404040"/>
                </a:solidFill>
                <a:latin typeface="Calibri"/>
                <a:cs typeface="Calibri"/>
              </a:rPr>
              <a:t>a).</a:t>
            </a:r>
            <a:endParaRPr sz="2550" baseline="16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694" y="2188655"/>
            <a:ext cx="2174381" cy="19442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4578" y="4826000"/>
            <a:ext cx="9203690" cy="140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2,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E(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E(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{1} 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E(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E(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 E(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E(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𝑏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4E5CFCA-5AF2-242D-6C78-27F59A317C5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792" y="2453705"/>
            <a:ext cx="5639759" cy="1676882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DD098261-546F-7A12-424E-6E69E8D985E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</a:t>
            </a:r>
            <a:r>
              <a:rPr spc="-1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35" dirty="0"/>
              <a:t>Continued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7658" y="2386583"/>
            <a:ext cx="4725961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2051" y="5320665"/>
            <a:ext cx="467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Complete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subset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transition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160" y="2515619"/>
            <a:ext cx="3521810" cy="1046845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6EF597CF-8D52-EC06-80C8-6924E5A225E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vs</a:t>
            </a:r>
            <a:r>
              <a:rPr spc="-204" dirty="0"/>
              <a:t> </a:t>
            </a:r>
            <a:r>
              <a:rPr spc="-90" dirty="0"/>
              <a:t>NFA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779" y="2163810"/>
            <a:ext cx="5026065" cy="3883583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F255E61E-5432-481D-EE41-DC250F13C86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0000"/>
                </a:solidFill>
              </a:rPr>
              <a:t>Example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45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36" y="3415207"/>
            <a:ext cx="5228174" cy="11857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6115" y="2804122"/>
            <a:ext cx="4809712" cy="227882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AD23680-D443-4559-1D69-5EADA2DF1D6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4143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Another</a:t>
            </a:r>
            <a:r>
              <a:rPr spc="-220" dirty="0"/>
              <a:t> </a:t>
            </a:r>
            <a:r>
              <a:rPr spc="-4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544" y="2234299"/>
            <a:ext cx="5404137" cy="3287118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024551BA-CE0F-23CF-9ED7-E9D39F67647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Solved?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277" y="2448011"/>
            <a:ext cx="6493139" cy="2844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493" y="2629571"/>
            <a:ext cx="3657808" cy="270041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59E6D55-29E3-F62F-A551-DD2C4714A43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15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Removing</a:t>
            </a:r>
            <a:r>
              <a:rPr spc="-170" dirty="0"/>
              <a:t> </a:t>
            </a:r>
            <a:r>
              <a:rPr spc="-50" dirty="0"/>
              <a:t>Unnecessary</a:t>
            </a:r>
            <a:r>
              <a:rPr spc="-170" dirty="0"/>
              <a:t> </a:t>
            </a:r>
            <a:r>
              <a:rPr spc="-20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879" y="2226002"/>
            <a:ext cx="7730201" cy="394396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4E84F669-1373-1388-5415-0297DAF0329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35" dirty="0"/>
              <a:t> </a:t>
            </a:r>
            <a:r>
              <a:rPr spc="-50" dirty="0"/>
              <a:t>Extended</a:t>
            </a:r>
            <a:r>
              <a:rPr spc="-204" dirty="0"/>
              <a:t> </a:t>
            </a:r>
            <a:r>
              <a:rPr spc="-100" dirty="0"/>
              <a:t>Transition</a:t>
            </a:r>
            <a:r>
              <a:rPr spc="-17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777" y="2016633"/>
            <a:ext cx="8949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DFA’s,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transition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δ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NFA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δˆ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takes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symbols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w,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NFA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732276"/>
            <a:ext cx="3886200" cy="16001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98EE143-BE4B-0ED1-1517-F37803FCA3E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The</a:t>
            </a:r>
            <a:r>
              <a:rPr spc="-225" dirty="0"/>
              <a:t> </a:t>
            </a:r>
            <a:r>
              <a:rPr spc="-50" dirty="0"/>
              <a:t>Extended</a:t>
            </a:r>
            <a:r>
              <a:rPr spc="-200" dirty="0"/>
              <a:t> </a:t>
            </a:r>
            <a:r>
              <a:rPr spc="-100" dirty="0"/>
              <a:t>Transition</a:t>
            </a:r>
            <a:r>
              <a:rPr spc="-175" dirty="0"/>
              <a:t> </a:t>
            </a:r>
            <a:r>
              <a:rPr spc="-45" dirty="0"/>
              <a:t>Function</a:t>
            </a:r>
            <a:r>
              <a:rPr spc="-210" dirty="0"/>
              <a:t> </a:t>
            </a:r>
            <a:r>
              <a:rPr spc="-50" dirty="0"/>
              <a:t>- </a:t>
            </a:r>
            <a:r>
              <a:rPr spc="-10" dirty="0"/>
              <a:t>continued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670" y="2399652"/>
            <a:ext cx="5730609" cy="3054597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ED9A0898-1BDB-DCBB-7FEE-FFF564DFE19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72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Why</a:t>
            </a:r>
            <a:r>
              <a:rPr spc="-220" dirty="0"/>
              <a:t> </a:t>
            </a:r>
            <a:r>
              <a:rPr spc="-130" dirty="0"/>
              <a:t>NFA?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90192"/>
            <a:ext cx="568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DFA</a:t>
            </a:r>
            <a:r>
              <a:rPr sz="20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2096872"/>
            <a:ext cx="3830320" cy="12026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0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path.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ts val="2160"/>
              </a:lnSpc>
              <a:spcBef>
                <a:spcPts val="1430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5629452"/>
            <a:ext cx="927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{0,1}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495" y="3620949"/>
            <a:ext cx="4032195" cy="19005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262" y="3934328"/>
            <a:ext cx="4825542" cy="8869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87388" y="1799082"/>
            <a:ext cx="574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NFA</a:t>
            </a:r>
            <a:r>
              <a:rPr sz="20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947" y="2106015"/>
            <a:ext cx="4728210" cy="12020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25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Slower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chooses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paths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express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multiple machines.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211D84D-0A2D-F52C-D96B-FFDC25F820F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88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Formal</a:t>
            </a:r>
            <a:r>
              <a:rPr spc="-185" dirty="0"/>
              <a:t> </a:t>
            </a:r>
            <a:r>
              <a:rPr spc="-55" dirty="0"/>
              <a:t>Definition</a:t>
            </a:r>
            <a:r>
              <a:rPr spc="-190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30" dirty="0"/>
              <a:t>NFA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337" y="2286551"/>
            <a:ext cx="8696834" cy="355886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F2043082-B154-DB41-A342-4CAEF03D72E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173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Comparison</a:t>
            </a:r>
            <a:r>
              <a:rPr spc="-220" dirty="0"/>
              <a:t> </a:t>
            </a:r>
            <a:r>
              <a:rPr spc="-10" dirty="0"/>
              <a:t>with</a:t>
            </a:r>
            <a:r>
              <a:rPr spc="-215" dirty="0"/>
              <a:t> </a:t>
            </a:r>
            <a:r>
              <a:rPr spc="-35" dirty="0"/>
              <a:t>DFA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553" y="2527662"/>
            <a:ext cx="4835478" cy="22277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0634" y="2531099"/>
            <a:ext cx="4844742" cy="217548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65882CE-BFB0-DD82-E761-A4F7CC8C2BA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827" y="2036479"/>
            <a:ext cx="8996641" cy="3754664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ED87F353-BF2C-DEF7-53E0-537B12D0871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3233</Words>
  <Application>Microsoft Office PowerPoint</Application>
  <PresentationFormat>Widescreen</PresentationFormat>
  <Paragraphs>223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Aptos Display</vt:lpstr>
      <vt:lpstr>Arial MT</vt:lpstr>
      <vt:lpstr>Calibri</vt:lpstr>
      <vt:lpstr>Calibri Light</vt:lpstr>
      <vt:lpstr>Cambria Math</vt:lpstr>
      <vt:lpstr>Wingdings</vt:lpstr>
      <vt:lpstr>Office Theme</vt:lpstr>
      <vt:lpstr>Nondeterministic Finite Automata</vt:lpstr>
      <vt:lpstr>Nondeterminism</vt:lpstr>
      <vt:lpstr>DFA vs NFA</vt:lpstr>
      <vt:lpstr>DFA vs NFA</vt:lpstr>
      <vt:lpstr>DFA vs NFA</vt:lpstr>
      <vt:lpstr>Why NFA?</vt:lpstr>
      <vt:lpstr>Formal Definition of NFA</vt:lpstr>
      <vt:lpstr>Comparison with DFA</vt:lpstr>
      <vt:lpstr>PowerPoint Presentation</vt:lpstr>
      <vt:lpstr>How does a DFA compute?</vt:lpstr>
      <vt:lpstr>How does an NFA compute?</vt:lpstr>
      <vt:lpstr>How does an NFA compute?</vt:lpstr>
      <vt:lpstr>NFA Simulation Example</vt:lpstr>
      <vt:lpstr>Computing NFA</vt:lpstr>
      <vt:lpstr>Computing NFA</vt:lpstr>
      <vt:lpstr>Example-2</vt:lpstr>
      <vt:lpstr>Example-2</vt:lpstr>
      <vt:lpstr>Example-3</vt:lpstr>
      <vt:lpstr>Example-3</vt:lpstr>
      <vt:lpstr>Example-4</vt:lpstr>
      <vt:lpstr>Example-4</vt:lpstr>
      <vt:lpstr>PowerPoint Presentation</vt:lpstr>
      <vt:lpstr>Example-5</vt:lpstr>
      <vt:lpstr>Example-5</vt:lpstr>
      <vt:lpstr>Exercise</vt:lpstr>
      <vt:lpstr>Regular Operations on NFA</vt:lpstr>
      <vt:lpstr>PowerPoint Presentation</vt:lpstr>
      <vt:lpstr>Regular Operations on NFA</vt:lpstr>
      <vt:lpstr>PowerPoint Presentation</vt:lpstr>
      <vt:lpstr>PowerPoint Presentation</vt:lpstr>
      <vt:lpstr>PowerPoint Presentation</vt:lpstr>
      <vt:lpstr>PowerPoint Presentation</vt:lpstr>
      <vt:lpstr>Concatenation</vt:lpstr>
      <vt:lpstr>Regular Operations on NFA</vt:lpstr>
      <vt:lpstr>Kleene Star</vt:lpstr>
      <vt:lpstr>NFA Design</vt:lpstr>
      <vt:lpstr>Equivalence of NFA and DFA</vt:lpstr>
      <vt:lpstr>Equivalence of NFA and DFA</vt:lpstr>
      <vt:lpstr>Equivalence of NFA and DFA</vt:lpstr>
      <vt:lpstr>Equivalence of NFA and DFA</vt:lpstr>
      <vt:lpstr>Equivalence of NFA and DFA</vt:lpstr>
      <vt:lpstr>Converting NFA into Equivalent DFA</vt:lpstr>
      <vt:lpstr>Q’ = P(Q)</vt:lpstr>
      <vt:lpstr>𝜀 - closure</vt:lpstr>
      <vt:lpstr>Start State, 𝑞0’</vt:lpstr>
      <vt:lpstr>Final State, F’</vt:lpstr>
      <vt:lpstr>Transition Function, 𝛿’( R, a)</vt:lpstr>
      <vt:lpstr>Example</vt:lpstr>
      <vt:lpstr>Example - Continued</vt:lpstr>
      <vt:lpstr>Example - Continued</vt:lpstr>
      <vt:lpstr>Another Example</vt:lpstr>
      <vt:lpstr>Solved?</vt:lpstr>
      <vt:lpstr>Removing Unnecessary States</vt:lpstr>
      <vt:lpstr>The Extended Transition Function</vt:lpstr>
      <vt:lpstr>The Extended Transition Function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Operations on DFA (Closure)</dc:title>
  <dc:creator>Shashata Sawmya</dc:creator>
  <cp:lastModifiedBy>Saifur Rahman</cp:lastModifiedBy>
  <cp:revision>2</cp:revision>
  <dcterms:created xsi:type="dcterms:W3CDTF">2025-03-14T23:01:11Z</dcterms:created>
  <dcterms:modified xsi:type="dcterms:W3CDTF">2025-03-16T18:34:04Z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2025-03-14T00:00:00Z</vt:filetime>
  </property>
  <property fmtid="{D5CDD505-2E9C-101B-9397-08002B2CF9AE}" pid="5" name="Producer">
    <vt:lpwstr>Microsoft® PowerPoint® 2013</vt:lpwstr>
  </property>
</Properties>
</file>