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279" r:id="rId17"/>
    <p:sldId id="274" r:id="rId18"/>
    <p:sldId id="275" r:id="rId19"/>
    <p:sldId id="276" r:id="rId20"/>
    <p:sldId id="277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90" r:id="rId31"/>
    <p:sldId id="291" r:id="rId32"/>
    <p:sldId id="29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7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A5369-08B8-40A7-A5AC-6AD8E1F81DFF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9DB5D-E10C-4367-ACD6-E8BBF8F0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152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767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54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8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4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78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29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66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94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57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33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F06EA2-220E-4618-A377-3CBECEBACC6C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97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28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F06EA2-220E-4618-A377-3CBECEBACC6C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20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ifur@cse.uiu.ac.b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7EDA-2AEF-2BB5-7307-C1B23534F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Introduction to C++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95697-36D2-158A-9A70-BF8E192A61C1}"/>
              </a:ext>
            </a:extLst>
          </p:cNvPr>
          <p:cNvSpPr txBox="1"/>
          <p:nvPr/>
        </p:nvSpPr>
        <p:spPr>
          <a:xfrm>
            <a:off x="1335024" y="4581144"/>
            <a:ext cx="4760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Code: CSE-2218</a:t>
            </a:r>
          </a:p>
          <a:p>
            <a:r>
              <a:rPr lang="en-US" dirty="0"/>
              <a:t>Data Structure and Algorithms II Lab</a:t>
            </a:r>
          </a:p>
          <a:p>
            <a:endParaRPr lang="en-US" dirty="0"/>
          </a:p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saifur@cse.uiu.ac.bd</a:t>
            </a:r>
            <a:endParaRPr lang="en-US" dirty="0"/>
          </a:p>
          <a:p>
            <a:r>
              <a:rPr lang="en-US" dirty="0"/>
              <a:t>Mobile: +8801303529289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102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5643F-20C8-E3DA-62E0-EFADAF79C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FF89-5A13-CB32-C8B5-AFC178EF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Namespace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9670D0-8BAA-4B3B-FD67-305D64D9B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839" y="1856232"/>
            <a:ext cx="8503282" cy="4320042"/>
          </a:xfr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8D5E5EF-264B-812C-2F64-18A79A43B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88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39A2-A0ED-2ACE-7368-22A84CCB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48DAFF-704C-2503-510E-E95C6FD7A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46" y="115127"/>
            <a:ext cx="11042718" cy="6165250"/>
          </a:xfr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E827868-45D6-E0CE-2A91-D1344673B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668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947DA-CB87-CD1B-4179-4C212EB80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AD2A-1D5A-3EAF-9FE3-EA4A56800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AB9D76-0427-8415-2445-35026ACE9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0"/>
            <a:ext cx="10866120" cy="6127571"/>
          </a:xfr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7C17156-CF90-2A15-A289-E3A5591F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626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718AD-4C45-D717-0E76-39A5D52F4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C216-F680-FAF4-A1F8-1A294865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74D887-AA6E-F0DB-3011-4E4B4AB7F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74" y="70594"/>
            <a:ext cx="11077212" cy="6240445"/>
          </a:xfr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CC0D579-8DF5-B39D-DBB1-17730081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13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22DF8-7766-2FD9-2D22-4293D5A83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4B37-9391-A93E-7990-3C21F6F7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0CC633-589F-8B4F-2FFE-4EC2E91C0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44" y="-135689"/>
            <a:ext cx="5630336" cy="622861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5A743E-1B86-A7C3-3AC8-BA89DBCB9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070" y="4207862"/>
            <a:ext cx="2643418" cy="1531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1C0702-A5B4-127F-6D17-9E92B6D22A5B}"/>
              </a:ext>
            </a:extLst>
          </p:cNvPr>
          <p:cNvSpPr txBox="1"/>
          <p:nvPr/>
        </p:nvSpPr>
        <p:spPr>
          <a:xfrm>
            <a:off x="6684264" y="2761488"/>
            <a:ext cx="16578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Output??</a:t>
            </a:r>
            <a:endParaRPr lang="en-GB" sz="3000" dirty="0">
              <a:solidFill>
                <a:srgbClr val="FF0000"/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F2E692A-949E-1419-3BC9-C108A9B0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9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5D4CE-5B2A-1AA5-F1DD-0CA34CDFB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643D-530D-CB3B-5926-0C8032C4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83331B-9463-386D-A140-061DB782F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7585"/>
            <a:ext cx="10744200" cy="6015761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A9137B1-0A76-3416-3C2F-750B5B9E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29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BCC98-6F9B-E4F7-96FE-6B176BB54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49F5-8FDE-D294-CA5C-F8D013E7C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134C6-6CDC-EBA6-1D85-BFE8A410B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" y="0"/>
            <a:ext cx="11155680" cy="6238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7E2E2-29D5-18CA-5F6F-4BC3713F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72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8FD88-EF15-9A93-76D1-EDE5C3B23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584D-228C-0E85-6B5E-3D8301EF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0612B0-1606-3F5F-B677-0BF599C87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2" y="0"/>
            <a:ext cx="10886897" cy="6143826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5CCC69B-A52C-8EB5-5DF1-29E406E56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70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B5F34-2759-3A10-CF58-601EB62ED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CE96-2ADB-BBEC-A637-720A533C8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FDD28E-CFB5-F305-1639-30CF106B2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2" y="0"/>
            <a:ext cx="10886897" cy="61438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25281E-B2C1-4EB1-0454-E2134E2B6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00" y="0"/>
            <a:ext cx="11155680" cy="626008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F6737-4979-636F-71EC-884BE7B3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733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EE013-6E28-1DC4-9903-A0D54BEDA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57110-5F34-292E-BE53-C72ECB57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B7383-5877-5BE8-95DE-6D2971996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0"/>
            <a:ext cx="11094720" cy="6203852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AB21E94-E40A-2418-E912-86F833F0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4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27E-677D-AEB7-AA14-0485AF07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What is C++?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A9DA0-84BE-E0B3-2F99-E8EC646C8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/>
              <a:t>“C makes it easy to shoot yourself in the foot;</a:t>
            </a:r>
          </a:p>
          <a:p>
            <a:pPr algn="ctr"/>
            <a:r>
              <a:rPr lang="en-US" b="1" dirty="0"/>
              <a:t>C++ makes it harder, but when you do it blows your whole leg off.”</a:t>
            </a:r>
          </a:p>
          <a:p>
            <a:pPr algn="just"/>
            <a:endParaRPr lang="en-US" b="1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GB" dirty="0"/>
              <a:t>C++ is a high-level Object Oriented Programming language with sufficient lower-level       functionality (in-line assembly code, access to memory locations, etc)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dirty="0"/>
              <a:t> C++ is (almost exactly) a superset of C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dirty="0"/>
              <a:t> At a high level: C++ ≈ (C + OOP)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9DE87A0-4028-2F28-6625-FFC2689F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22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FBEE2-7F90-78FE-6458-6A23D970E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F48C-006B-EEE3-AC95-FC01D17B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CC074-6C28-C178-CA26-F2F88282B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0"/>
            <a:ext cx="11094720" cy="62038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B1392A-649B-9A1E-016D-04B19F82E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0"/>
            <a:ext cx="11094720" cy="6226881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D8C0D17-747D-12B7-4474-DDAC17A30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38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095E7-96E8-976A-2CE1-6FC272ECA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70D7E-ED4B-D54E-C3AE-B8EE5A81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FFF854-7786-B95B-722F-D25B285EA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" y="0"/>
            <a:ext cx="11155680" cy="6253184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B77523D-4245-A849-D413-C9A675EA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53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029E5-B39E-A43C-B609-D3479322C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6A3B-FE8C-188C-024A-E848047AC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345CA2-EA33-AA4C-BB8B-8DEF6B6BB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0"/>
            <a:ext cx="11094720" cy="620766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C1BF0-19EB-96B4-C396-FE585571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25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3B48D-9AED-0F8A-8B61-9A006CE04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D28D-5D65-B0E0-B0B5-A7D18F2A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72243-BA55-22AF-07C2-EC0D44E26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0"/>
            <a:ext cx="11094720" cy="62076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DC3E15-5DBE-96AD-F86E-77E466B99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" y="-20928"/>
            <a:ext cx="11155680" cy="6228588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92C053C-0129-025E-7BAA-D6663E2B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80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D1751-5182-6F5E-B978-011E4906B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C60A-62ED-70D3-3BD6-E92D8941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55944B-7760-9BC8-BCD6-F9D5CD7A5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37" y="0"/>
            <a:ext cx="11145925" cy="6279632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607805-494F-4536-B873-7823488F5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26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14492-EEC5-952D-7EAA-E74840307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7FDEC-FA5D-85C0-DA98-DEC843BB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B3EB6-905B-06DD-EBF9-E38D145F0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0"/>
            <a:ext cx="11094720" cy="623185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2006B-1014-93BE-354F-4AED3996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81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66B54-A6C7-CB3F-6114-97665F651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52DE-5583-0948-EA17-474D0EB9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511AE-3B78-9F55-6823-0A038833B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0"/>
            <a:ext cx="11094720" cy="6236026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00C669-8E8B-996F-8E68-939E7BD9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76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4AB43-6888-2A57-97E5-8F304CAA8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C18F-38DA-E452-C5CC-252C4D3F9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CD8022-0301-0208-C1BF-BC9C8B0B1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15" y="0"/>
            <a:ext cx="11053969" cy="6189785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E245AE0-F65C-1F9C-9980-D599915A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94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A26DD-2079-2FCC-C71D-16A746814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5DD5-017E-4711-6ADB-1C930717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B86D97-F0E7-C6C7-F371-EC08815B1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36" y="0"/>
            <a:ext cx="10864328" cy="6114542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F23F404-CAD3-6434-ED9C-481E58C21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648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65FF1-E919-4647-62F1-352FABDCC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68D7-AAD0-151C-CB77-38087CE3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0E7CD5-B1DB-958E-A0DE-A374B5466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05" y="140677"/>
            <a:ext cx="10835390" cy="6031523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A3D5F58-3933-4148-5B5A-C11AF3D6D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10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5DC93-E9B0-27EB-031A-DD9383EF0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8EAD-1D9F-D9BB-DFF7-AF83F522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Why learn C++ over C?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4C667-2335-CABF-4B48-1959164D2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Everything you did in C can be done using C++.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C++ supports OOP features.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C++ supports and allows user-defined operators (i.e. </a:t>
            </a:r>
            <a:r>
              <a:rPr lang="en-US" dirty="0">
                <a:solidFill>
                  <a:srgbClr val="FF0000"/>
                </a:solidFill>
              </a:rPr>
              <a:t>Operator Overloading</a:t>
            </a:r>
            <a:r>
              <a:rPr lang="en-US" dirty="0"/>
              <a:t>) and </a:t>
            </a:r>
            <a:r>
              <a:rPr lang="en-US" dirty="0">
                <a:solidFill>
                  <a:srgbClr val="FF0000"/>
                </a:solidFill>
              </a:rPr>
              <a:t>function overloading</a:t>
            </a:r>
            <a:r>
              <a:rPr lang="en-US" dirty="0"/>
              <a:t> is also supported in it.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Exception Handling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The concept of </a:t>
            </a:r>
            <a:r>
              <a:rPr lang="en-US" dirty="0">
                <a:solidFill>
                  <a:srgbClr val="FF0000"/>
                </a:solidFill>
              </a:rPr>
              <a:t>Constructors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Destructors</a:t>
            </a:r>
            <a:r>
              <a:rPr lang="en-US" dirty="0"/>
              <a:t> for Objects.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Inline Functions</a:t>
            </a:r>
            <a:r>
              <a:rPr lang="en-US" dirty="0"/>
              <a:t> in C++ instead of Macros in C language. </a:t>
            </a:r>
            <a:endParaRPr lang="en-GB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5E00192-00E2-E229-0840-6EE9129FC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24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85349-98EB-EC1A-37A9-49B826F93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49A5E-EE37-56A7-BFFD-F3794A3F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String Class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2339D-EA2A-D239-EBDE-ABCA7DBB0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9ABE56-3358-F572-58A8-05DE0478C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757" y="2074985"/>
            <a:ext cx="9663955" cy="3594951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4AC58DF-084E-9F73-7954-BE2A1EC0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26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36606F-442E-D6AD-FE43-6B2BEEAD6E3C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9684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New and Delete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822D06-09BF-BA4D-2A92-BEC9C5CB27C1}"/>
              </a:ext>
            </a:extLst>
          </p:cNvPr>
          <p:cNvSpPr txBox="1">
            <a:spLocks/>
          </p:cNvSpPr>
          <p:nvPr/>
        </p:nvSpPr>
        <p:spPr>
          <a:xfrm>
            <a:off x="1097280" y="1748902"/>
            <a:ext cx="4002621" cy="4120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At first let us use it for primitive data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Single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Array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EC2579-AB75-3182-4EE9-55030AC98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551" y="1011981"/>
            <a:ext cx="5629275" cy="510540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6C33EC5-8FB7-68BA-337C-81D9F24D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617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BB8BB-D791-03D9-685D-75A7305B9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AC6629-07DE-3A42-4C54-DEF42A473EC6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9684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New and Delete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D2D918-7943-45A2-4102-8877702C3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48902"/>
            <a:ext cx="4002621" cy="412019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Now let us use it for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Single object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Array of objects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D95E11-E2AE-A6E4-3693-AAF6DC6C4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445" y="1618248"/>
            <a:ext cx="6457950" cy="4381500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B0BD992-D49A-1A51-D0BA-80E71C88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8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CE6B6-2207-2EAC-0C07-9C8593AC1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F4EE-6BCB-D15F-B03F-F3234BC6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Features of OOP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9A5BC-2506-0C78-D384-1F93A3AF3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Data Abstraction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Encapsulation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Inheritance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Polymorphism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Messaging</a:t>
            </a:r>
            <a:endParaRPr lang="en-GB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580C2CA-D7FE-2819-90CF-B8AB82E78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3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660CF-8BEA-439E-C5B4-E4744DB16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DD427-A5B8-8CE3-13E9-60C523B3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C++ Program Structure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13B5C-DFE4-6680-AF2D-E460A4AEA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cpp</a:t>
            </a:r>
            <a:r>
              <a:rPr lang="en-US" dirty="0"/>
              <a:t> is the file extension.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US" u="sng" dirty="0">
                <a:solidFill>
                  <a:srgbClr val="FF0000"/>
                </a:solidFill>
              </a:rPr>
              <a:t>Line 1-3:</a:t>
            </a:r>
            <a:r>
              <a:rPr lang="en-US" dirty="0"/>
              <a:t> Preprocessor directives.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dirty="0"/>
              <a:t>Lines beginning with # are preprocessor commands 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dirty="0"/>
              <a:t>Include the header file for functions like </a:t>
            </a:r>
            <a:r>
              <a:rPr lang="en-US" dirty="0" err="1"/>
              <a:t>cin</a:t>
            </a:r>
            <a:r>
              <a:rPr lang="en-US" dirty="0"/>
              <a:t>, </a:t>
            </a:r>
            <a:r>
              <a:rPr lang="en-US" dirty="0" err="1"/>
              <a:t>cout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lvl="3">
              <a:buFont typeface="Wingdings" panose="05000000000000000000" pitchFamily="2" charset="2"/>
              <a:buChar char="v"/>
            </a:pPr>
            <a:r>
              <a:rPr lang="en-US" dirty="0"/>
              <a:t>Set the default namespace as standard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u="sng" dirty="0">
                <a:solidFill>
                  <a:srgbClr val="FF0000"/>
                </a:solidFill>
              </a:rPr>
              <a:t>Line 5: </a:t>
            </a:r>
            <a:r>
              <a:rPr lang="en-US" dirty="0">
                <a:solidFill>
                  <a:schemeClr val="tx1"/>
                </a:solidFill>
              </a:rPr>
              <a:t> Entry point of the program. Begin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execution here.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rgbClr val="FF0000"/>
                </a:solidFill>
              </a:rPr>
              <a:t>Line 6-10: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Body of the program.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EE3AE8-5072-F048-6214-9608A9FAC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044194"/>
            <a:ext cx="5472969" cy="3476074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2BEE82D-FEEE-EA6D-BBB2-5CA5EF1F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3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20A64-4D4E-090F-038C-CF56B7A80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22CFEA-45CD-BE5C-618C-02F8CB60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E3A6456-2842-E95C-420C-3F44011EB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32" y="85435"/>
            <a:ext cx="10989476" cy="6177039"/>
          </a:xfr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9002A34-F657-4C4E-8DC6-D27AB90AD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488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C30E-6A0C-DB53-016E-526DFA22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8D58F0-E7DF-A890-910C-EF63B0E92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39" y="9145"/>
            <a:ext cx="11217733" cy="6276233"/>
          </a:xfr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21270B-F268-FC8C-7CFB-68E1AE13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5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19AED-602C-5615-6D93-75A734000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D6E5-3C2E-2550-F6D0-4C604DCD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0660B1-9ACB-EFBD-90CD-91284F282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5" y="0"/>
            <a:ext cx="11131296" cy="6264171"/>
          </a:xfr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401DFA-37F0-AE77-E90C-3855EE82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611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030E9-9AE6-B1A8-D160-246461EB2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7AAB-CA04-D0C4-0380-EBBFD2D3E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Namespace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B458F-EF7F-F83F-6573-24813E824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Additional information to differentiate similar functions, classes, variables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 with the same name, available in different libraries.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Namespace, defines a scope. To call the namespace-enabled version of either function or variable, prepend the namespace name to the function / variable: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std::</a:t>
            </a: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 &lt;&lt; “hello” &lt;&lt; std::</a:t>
            </a:r>
            <a:r>
              <a:rPr lang="en-US" dirty="0" err="1">
                <a:solidFill>
                  <a:srgbClr val="FF0000"/>
                </a:solidFill>
              </a:rPr>
              <a:t>endl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This can be avoided with preprocessor directives: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using namespace std; // std is abbreviation of namespace standard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…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 &lt;&lt;“hello”&lt;&lt;</a:t>
            </a:r>
            <a:r>
              <a:rPr lang="en-US" dirty="0" err="1">
                <a:solidFill>
                  <a:srgbClr val="FF0000"/>
                </a:solidFill>
              </a:rPr>
              <a:t>endl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1E1EEE1-51BD-39FB-7B2C-17F2CA3B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598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</TotalTime>
  <Words>506</Words>
  <Application>Microsoft Office PowerPoint</Application>
  <PresentationFormat>Widescreen</PresentationFormat>
  <Paragraphs>84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Arial Narrow</vt:lpstr>
      <vt:lpstr>Calibri</vt:lpstr>
      <vt:lpstr>Calibri Light</vt:lpstr>
      <vt:lpstr>Wingdings</vt:lpstr>
      <vt:lpstr>Retrospect</vt:lpstr>
      <vt:lpstr>Introduction to C++</vt:lpstr>
      <vt:lpstr>What is C++?</vt:lpstr>
      <vt:lpstr>Why learn C++ over C?</vt:lpstr>
      <vt:lpstr>Features of OOP</vt:lpstr>
      <vt:lpstr>C++ Program Structure</vt:lpstr>
      <vt:lpstr>PowerPoint Presentation</vt:lpstr>
      <vt:lpstr>PowerPoint Presentation</vt:lpstr>
      <vt:lpstr>PowerPoint Presentation</vt:lpstr>
      <vt:lpstr>Namespace</vt:lpstr>
      <vt:lpstr>Namespace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String Class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Saifur Rahman</dc:creator>
  <cp:lastModifiedBy>Saifur Rahman</cp:lastModifiedBy>
  <cp:revision>2</cp:revision>
  <dcterms:created xsi:type="dcterms:W3CDTF">2024-11-04T18:28:31Z</dcterms:created>
  <dcterms:modified xsi:type="dcterms:W3CDTF">2024-11-04T20:35:18Z</dcterms:modified>
</cp:coreProperties>
</file>