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288" r:id="rId4"/>
    <p:sldId id="259" r:id="rId5"/>
    <p:sldId id="260" r:id="rId6"/>
    <p:sldId id="282" r:id="rId7"/>
    <p:sldId id="283" r:id="rId8"/>
    <p:sldId id="284" r:id="rId9"/>
    <p:sldId id="289" r:id="rId10"/>
    <p:sldId id="290" r:id="rId11"/>
    <p:sldId id="291" r:id="rId12"/>
    <p:sldId id="261" r:id="rId13"/>
    <p:sldId id="29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A5369-08B8-40A7-A5AC-6AD8E1F81DFF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DB5D-E10C-4367-ACD6-E8BBF8F0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5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5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7DF5A-D9DE-91FC-87FB-41DD5E5BC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A69B02-8DA5-D0D9-D1D4-AF6E4B98D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8DAC7-EEBB-BAB2-EFE5-208FC6884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0E52-9860-7C7A-CBE3-7DCA68B28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55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FF80B-9B57-E48F-8186-45025D208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1FAEE-B370-054A-7694-1DB8648A55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96656F-462E-A42E-2618-6442A498F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0BF7B-6972-2ACC-C370-CFACF82B5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695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C5565-A4E2-29E6-C556-16D66B47F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D87201-6DFB-D444-8A35-4FDF9AB48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A2978-6E7B-0F0F-1B26-3CEA4B179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B89BE-974D-13EB-0A9C-6FE80F909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64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3E364-6F04-AEA1-F9D8-450A51B03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479D1F-3396-703C-0B9E-50ED41420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E08E3F-EB73-9572-6920-C89336846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148EB-A457-3C38-2CC8-51B61CC82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3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8CDBF-F8E4-80E1-9CE3-2E1BCBA5F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94C98-3956-659D-DEFB-E1904ACEF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2BA8C-A305-E5E5-7354-2F94B0EE1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3E7C6-0C82-99F6-0ECE-AC2E86CE0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E4F1D-176A-FB18-21EB-AA73E8887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2EBDB7-0B8B-7B89-AA46-704A21D4DA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D17A9C-BC17-6A65-26F5-8EE8D277B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F02EE-155B-5B85-3208-DC4C0EDE8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19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9E6B5-E021-2128-2D8A-9900E6765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8A9A5-7952-7D34-3700-61159A7E4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0950A6-542F-FEBB-FA12-8D0F1867F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2C5E0-9288-F2DE-4163-5C952C06D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574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26B58-7F03-CA2D-8C02-82200F172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9238B-247E-5094-317F-3C9B1D8C8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4FC4E-4EB1-FB02-9C94-5F7D338A2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A5C4F-0C00-F5E2-FA14-D8DC1EFC8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1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D9F0-58EE-DF16-7404-DC45FB583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B2001-DF3C-6507-8A45-696DF9AB8E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EF63C-FDDA-D52B-BDA9-DDE712A9E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B98C9-E938-E2F5-DF94-16E14FB9A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898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A14D2-F5F5-13DB-C262-6502D7BFD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A7FDE-6A6C-3C9B-7DEF-7C992A25B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F3A6C-D49A-90E9-96C0-BAA24086A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98CB8-EC8F-49C7-B50F-BA3EF18F5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05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A49C9-8A63-A17E-E6E0-5651215AE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66620B-F2AE-7036-4CAC-B87CCE273E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33DEF1-2E53-FB1A-88E4-84E61F965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515BE-8AD3-A71C-3EEB-D85C12324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716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A59EB-9422-7AB0-FA7D-F87BD98E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5EF45D-760D-55E0-9077-53F68D2C0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1CE104-55E0-D55C-B297-0AEA1BDA1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3C58F-487A-7650-53D8-AA1E58CCB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52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4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78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9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4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5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3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7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0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ifur@cse.uiu.ac.b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7EDA-2AEF-2BB5-7307-C1B23534F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latin typeface="Bahnschrift SemiLight SemiConde" panose="020B0502040204020203" pitchFamily="34" charset="0"/>
              </a:rPr>
              <a:t>Algorithms: Dynamic Programming</a:t>
            </a:r>
            <a:br>
              <a:rPr lang="en-US" sz="7200" dirty="0">
                <a:latin typeface="Arial Narrow" panose="020B0606020202030204" pitchFamily="34" charset="0"/>
              </a:rPr>
            </a:br>
            <a:r>
              <a:rPr lang="en-US" sz="4000" dirty="0">
                <a:solidFill>
                  <a:srgbClr val="0070C0"/>
                </a:solidFill>
                <a:latin typeface="Arial Black" panose="020B0A04020102020204" pitchFamily="34" charset="0"/>
              </a:rPr>
              <a:t>Elements of DP</a:t>
            </a:r>
            <a:br>
              <a:rPr lang="en-US" sz="4000" dirty="0">
                <a:solidFill>
                  <a:srgbClr val="0070C0"/>
                </a:solidFill>
                <a:latin typeface="Arial Black" panose="020B0A04020102020204" pitchFamily="34" charset="0"/>
              </a:rPr>
            </a:br>
            <a:r>
              <a:rPr lang="en-US" sz="4000" dirty="0">
                <a:solidFill>
                  <a:srgbClr val="0070C0"/>
                </a:solidFill>
                <a:latin typeface="Arial Black" panose="020B0A04020102020204" pitchFamily="34" charset="0"/>
              </a:rPr>
              <a:t>Computing Fibonacci Numbers</a:t>
            </a:r>
            <a:endParaRPr lang="en-GB" sz="40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95697-36D2-158A-9A70-BF8E192A61C1}"/>
              </a:ext>
            </a:extLst>
          </p:cNvPr>
          <p:cNvSpPr txBox="1"/>
          <p:nvPr/>
        </p:nvSpPr>
        <p:spPr>
          <a:xfrm>
            <a:off x="1335024" y="4581144"/>
            <a:ext cx="4760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Code: CSE-2218</a:t>
            </a:r>
          </a:p>
          <a:p>
            <a:r>
              <a:rPr lang="en-US" dirty="0"/>
              <a:t>Data Structure and Algorithms II Lab</a:t>
            </a:r>
          </a:p>
          <a:p>
            <a:endParaRPr lang="en-US" dirty="0"/>
          </a:p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saifur@cse.uiu.ac.bd</a:t>
            </a:r>
            <a:endParaRPr lang="en-US" dirty="0"/>
          </a:p>
          <a:p>
            <a:r>
              <a:rPr lang="en-US" dirty="0"/>
              <a:t>Mobile: +8801303529289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10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1"/>
    </mc:Choice>
    <mc:Fallback xmlns="">
      <p:transition spd="slow" advTm="18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D8F8A-2640-F2B2-456E-FE7DB7031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2F8F-B2B9-0A1E-A801-C29E1AB0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Get Rid of the Recursion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B16002-4186-0BAC-7D25-37B2E2C7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EEA53-F160-CCE6-20C0-DC4699062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59938"/>
            <a:ext cx="8231606" cy="25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2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2B9E5-5C70-948C-EC6F-82A7FD3FA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FEAA-5586-FB19-05E4-B7BA7AA0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Subproblem Dependencies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9580D1-7CE4-87AD-85BC-1485D757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70054-CFFD-24D5-AAB3-9679DD295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13" y="1981602"/>
            <a:ext cx="7821116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0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57C4E-DB80-1BDD-0390-10990766A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3FA6-2836-3731-654E-94DB1FA3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Order for computing Subproblems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1A192F2-722C-6E98-CD56-2F49D5B9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91C252-9199-6947-904E-C73023F50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41679"/>
            <a:ext cx="7985412" cy="25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32A6E-283E-B92C-5A6A-F20D633C9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C95C-A064-E977-78F6-37944488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DP Solution for Fibonacci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A9AFE6-3B28-D652-F202-16EFB7A6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C8129-77A1-EB12-AE37-1D03713B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31933"/>
            <a:ext cx="8040222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3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C013D-9258-ACAB-03F0-3DC718E71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A920BF9-1A26-F8E3-78AE-511C98E3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64D1C21-679F-36C0-ABC9-28A7DA8C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Algorithmic Paradigms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EDFAE8-4307-CFCD-2159-66411C496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86720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Divide-and-conquer: </a:t>
            </a:r>
            <a:r>
              <a:rPr lang="en-US" sz="2400" dirty="0"/>
              <a:t>Break up a problem into </a:t>
            </a:r>
            <a:r>
              <a:rPr lang="en-US" sz="2400" dirty="0">
                <a:solidFill>
                  <a:srgbClr val="00B050"/>
                </a:solidFill>
              </a:rPr>
              <a:t>disjoint (non-overlapping) </a:t>
            </a:r>
            <a:r>
              <a:rPr lang="en-US" sz="2400" dirty="0"/>
              <a:t>sub-problems, solve the subproblems recursively, and then combine their solutions to form a solution to the original problem. </a:t>
            </a:r>
            <a:r>
              <a:rPr lang="en-US" sz="2400" dirty="0">
                <a:solidFill>
                  <a:srgbClr val="FF0000"/>
                </a:solidFill>
              </a:rPr>
              <a:t>Brand-new subproblems </a:t>
            </a:r>
            <a:r>
              <a:rPr lang="en-US" sz="2400" dirty="0"/>
              <a:t>are generated at each step of the recursion.</a:t>
            </a:r>
            <a:endParaRPr lang="en-US" sz="2400" dirty="0">
              <a:solidFill>
                <a:srgbClr val="0070C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Greedy: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Build up a global solution incrementally, myopically by optimizing some local criterion.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Dynamic programming: </a:t>
            </a:r>
            <a:r>
              <a:rPr lang="en-US" sz="2400" dirty="0">
                <a:solidFill>
                  <a:schemeClr val="tx1"/>
                </a:solidFill>
              </a:rPr>
              <a:t>Break up a problem into a series of </a:t>
            </a:r>
            <a:r>
              <a:rPr lang="en-US" sz="2400" dirty="0">
                <a:solidFill>
                  <a:srgbClr val="00B050"/>
                </a:solidFill>
              </a:rPr>
              <a:t>overlapping</a:t>
            </a:r>
            <a:r>
              <a:rPr lang="en-US" sz="2400" dirty="0">
                <a:solidFill>
                  <a:schemeClr val="tx1"/>
                </a:solidFill>
              </a:rPr>
              <a:t> sub-problems, and build solutions to larger and larger sub-problems. Typically, the </a:t>
            </a:r>
            <a:r>
              <a:rPr lang="en-US" sz="2400" dirty="0">
                <a:solidFill>
                  <a:srgbClr val="FF0000"/>
                </a:solidFill>
              </a:rPr>
              <a:t>same subproblems</a:t>
            </a:r>
            <a:r>
              <a:rPr lang="en-US" sz="2400" dirty="0">
                <a:solidFill>
                  <a:schemeClr val="tx1"/>
                </a:solidFill>
              </a:rPr>
              <a:t> are generated repeatedly when a recursive algorithm is run.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905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C292B-98F9-DDF8-1804-1CD47BEF2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A9655FF-2619-CDB9-4FAA-4F315975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09D53AA-5A21-B809-5B23-557D41A9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Dynamic Programming History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3947D9-D014-9484-D1C8-E75AB77B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373496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Bellman [1950s] </a:t>
            </a:r>
            <a:r>
              <a:rPr lang="en-US" sz="2400" dirty="0">
                <a:solidFill>
                  <a:schemeClr val="tx1"/>
                </a:solidFill>
              </a:rPr>
              <a:t>Pioneered the systematic study of dynamic programming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 Etymology: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Dynamic programming = planning over time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The Secretary of Defense was hostile to mathematical research.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Bellman sought an impressive name to avoid confrontation</a:t>
            </a:r>
          </a:p>
          <a:p>
            <a:pPr marL="201168" lvl="1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01168" lvl="1" indent="0" algn="just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8" name="Google Shape;113;p4" descr="Richard E. Bellman - Wikipedia">
            <a:extLst>
              <a:ext uri="{FF2B5EF4-FFF2-40B4-BE49-F238E27FC236}">
                <a16:creationId xmlns:a16="http://schemas.microsoft.com/office/drawing/2014/main" id="{314AD31A-080B-95DE-F807-145E3B2E61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81239" y="2345780"/>
            <a:ext cx="2674902" cy="341772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14;p4">
            <a:extLst>
              <a:ext uri="{FF2B5EF4-FFF2-40B4-BE49-F238E27FC236}">
                <a16:creationId xmlns:a16="http://schemas.microsoft.com/office/drawing/2014/main" id="{E7C956AE-6A44-5BEB-3B0F-8598D09DE76E}"/>
              </a:ext>
            </a:extLst>
          </p:cNvPr>
          <p:cNvSpPr txBox="1"/>
          <p:nvPr/>
        </p:nvSpPr>
        <p:spPr>
          <a:xfrm>
            <a:off x="9855200" y="5966691"/>
            <a:ext cx="17075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Richard Bellman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2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55D0A-C74A-F35C-75F7-CE1270FA1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D9A5-2B34-AAAB-236B-AAC259E3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Dynamic Programming Applications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3675-A112-5BDC-1989-42758EC20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59443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Areas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Bioinformatics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Control theory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Information theory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Operations research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Computer science: theory, graphics, AI, compilers, systems, …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210B0B-2DA4-D982-05A0-FD29B8CA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94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90D17-4D52-D09A-1164-308EBE08D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3183-44F3-3D1A-322A-CF8BF61D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Properties of a Problems that can be Solved with Dynamic Programming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6242-214A-32AC-5E1C-B917BCE9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906035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Simple Subproblems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 We should be able to break the original problem to smaller subproblems that have the same structure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Optimal Substructure of the Problems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 The solution to the problem must be a composition of subproblem solution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Subproblem Overlap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 Optimal subproblems to unrelated problems can contain subproblems in common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No. of Subproblems is Small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 The total number of distinct subproblems is a polynomial in the input size.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C9F15B-0F7F-D9E9-8298-FA089DEF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7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2DB0-5192-F5CD-F2DD-4E17D0DB6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1EEE-F544-2636-71F3-AD2BB90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Computer Fibonacci Numbers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958B5E-5E98-F9CB-D8A8-A02ADA7B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92473B-5154-59C1-B048-9E81726DB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20" y="1780902"/>
            <a:ext cx="4480545" cy="45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1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084D2-9965-35ED-1840-247E50A3F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08AC-F50F-EAE6-8A51-DDF38CB4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Recursion Tree for Fib(5)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C7F0B7-B5E5-B852-2022-966BFFCD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grpSp>
        <p:nvGrpSpPr>
          <p:cNvPr id="7" name="Google Shape;169;p7">
            <a:extLst>
              <a:ext uri="{FF2B5EF4-FFF2-40B4-BE49-F238E27FC236}">
                <a16:creationId xmlns:a16="http://schemas.microsoft.com/office/drawing/2014/main" id="{75812226-1A47-84B5-52DD-728344BF850E}"/>
              </a:ext>
            </a:extLst>
          </p:cNvPr>
          <p:cNvGrpSpPr/>
          <p:nvPr/>
        </p:nvGrpSpPr>
        <p:grpSpPr>
          <a:xfrm>
            <a:off x="2198251" y="2272146"/>
            <a:ext cx="6788726" cy="2991710"/>
            <a:chOff x="685223" y="1308566"/>
            <a:chExt cx="8524593" cy="4315503"/>
          </a:xfrm>
        </p:grpSpPr>
        <p:sp>
          <p:nvSpPr>
            <p:cNvPr id="8" name="Google Shape;170;p7">
              <a:extLst>
                <a:ext uri="{FF2B5EF4-FFF2-40B4-BE49-F238E27FC236}">
                  <a16:creationId xmlns:a16="http://schemas.microsoft.com/office/drawing/2014/main" id="{AB9369E1-CB96-B949-DEBF-6B417BE896F0}"/>
                </a:ext>
              </a:extLst>
            </p:cNvPr>
            <p:cNvSpPr/>
            <p:nvPr/>
          </p:nvSpPr>
          <p:spPr>
            <a:xfrm>
              <a:off x="5755990" y="1308566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f(5)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71;p7">
              <a:extLst>
                <a:ext uri="{FF2B5EF4-FFF2-40B4-BE49-F238E27FC236}">
                  <a16:creationId xmlns:a16="http://schemas.microsoft.com/office/drawing/2014/main" id="{5609B515-73E7-7FAA-CA63-32AA9CC08AF3}"/>
                </a:ext>
              </a:extLst>
            </p:cNvPr>
            <p:cNvSpPr/>
            <p:nvPr/>
          </p:nvSpPr>
          <p:spPr>
            <a:xfrm>
              <a:off x="4361298" y="2345742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f(4)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72;p7">
              <a:extLst>
                <a:ext uri="{FF2B5EF4-FFF2-40B4-BE49-F238E27FC236}">
                  <a16:creationId xmlns:a16="http://schemas.microsoft.com/office/drawing/2014/main" id="{CAB04475-CBE3-EC7F-D91F-3193774DDE8E}"/>
                </a:ext>
              </a:extLst>
            </p:cNvPr>
            <p:cNvSpPr/>
            <p:nvPr/>
          </p:nvSpPr>
          <p:spPr>
            <a:xfrm>
              <a:off x="7610192" y="2674272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f(3)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73;p7">
              <a:extLst>
                <a:ext uri="{FF2B5EF4-FFF2-40B4-BE49-F238E27FC236}">
                  <a16:creationId xmlns:a16="http://schemas.microsoft.com/office/drawing/2014/main" id="{1613D05F-BC2E-27D4-F83E-120ED7D82DC8}"/>
                </a:ext>
              </a:extLst>
            </p:cNvPr>
            <p:cNvSpPr/>
            <p:nvPr/>
          </p:nvSpPr>
          <p:spPr>
            <a:xfrm>
              <a:off x="2710873" y="3276232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f(3)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4;p7">
              <a:extLst>
                <a:ext uri="{FF2B5EF4-FFF2-40B4-BE49-F238E27FC236}">
                  <a16:creationId xmlns:a16="http://schemas.microsoft.com/office/drawing/2014/main" id="{B32F0E9C-7466-14AF-1715-9530761372B9}"/>
                </a:ext>
              </a:extLst>
            </p:cNvPr>
            <p:cNvSpPr/>
            <p:nvPr/>
          </p:nvSpPr>
          <p:spPr>
            <a:xfrm>
              <a:off x="4749226" y="3264832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f(2)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Google Shape;175;p7">
              <a:extLst>
                <a:ext uri="{FF2B5EF4-FFF2-40B4-BE49-F238E27FC236}">
                  <a16:creationId xmlns:a16="http://schemas.microsoft.com/office/drawing/2014/main" id="{8B171E81-DDD9-1F03-FE0E-3841E6E67361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4629145" y="1751910"/>
              <a:ext cx="1394700" cy="593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176;p7">
              <a:extLst>
                <a:ext uri="{FF2B5EF4-FFF2-40B4-BE49-F238E27FC236}">
                  <a16:creationId xmlns:a16="http://schemas.microsoft.com/office/drawing/2014/main" id="{133F17E4-F6AD-A2C8-C49A-92F4801FC584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6023845" y="1751910"/>
              <a:ext cx="1854300" cy="922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" name="Google Shape;177;p7">
              <a:extLst>
                <a:ext uri="{FF2B5EF4-FFF2-40B4-BE49-F238E27FC236}">
                  <a16:creationId xmlns:a16="http://schemas.microsoft.com/office/drawing/2014/main" id="{855C467B-73DD-C69A-A1BA-0C2734F687EA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2978853" y="2789086"/>
              <a:ext cx="1650300" cy="487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" name="Google Shape;178;p7">
              <a:extLst>
                <a:ext uri="{FF2B5EF4-FFF2-40B4-BE49-F238E27FC236}">
                  <a16:creationId xmlns:a16="http://schemas.microsoft.com/office/drawing/2014/main" id="{50E6DB3C-206D-5CE8-292C-5357C5E25B37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4629153" y="2789086"/>
              <a:ext cx="387900" cy="475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" name="Google Shape;179;p7">
              <a:extLst>
                <a:ext uri="{FF2B5EF4-FFF2-40B4-BE49-F238E27FC236}">
                  <a16:creationId xmlns:a16="http://schemas.microsoft.com/office/drawing/2014/main" id="{06B78257-1976-52D0-7934-5A6E3FEA691B}"/>
                </a:ext>
              </a:extLst>
            </p:cNvPr>
            <p:cNvSpPr/>
            <p:nvPr/>
          </p:nvSpPr>
          <p:spPr>
            <a:xfrm>
              <a:off x="1673514" y="4016476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f(2)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0;p7">
              <a:extLst>
                <a:ext uri="{FF2B5EF4-FFF2-40B4-BE49-F238E27FC236}">
                  <a16:creationId xmlns:a16="http://schemas.microsoft.com/office/drawing/2014/main" id="{2F4CBF82-3467-845D-F20F-A194FA744AC0}"/>
                </a:ext>
              </a:extLst>
            </p:cNvPr>
            <p:cNvSpPr/>
            <p:nvPr/>
          </p:nvSpPr>
          <p:spPr>
            <a:xfrm>
              <a:off x="3359154" y="4178546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f(1)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" name="Google Shape;181;p7">
              <a:extLst>
                <a:ext uri="{FF2B5EF4-FFF2-40B4-BE49-F238E27FC236}">
                  <a16:creationId xmlns:a16="http://schemas.microsoft.com/office/drawing/2014/main" id="{0343D99D-2418-B2E0-1719-537D266EA5A1}"/>
                </a:ext>
              </a:extLst>
            </p:cNvPr>
            <p:cNvCxnSpPr>
              <a:stCxn id="11" idx="2"/>
              <a:endCxn id="17" idx="0"/>
            </p:cNvCxnSpPr>
            <p:nvPr/>
          </p:nvCxnSpPr>
          <p:spPr>
            <a:xfrm flipH="1">
              <a:off x="1941328" y="3719576"/>
              <a:ext cx="1037400" cy="297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" name="Google Shape;182;p7">
              <a:extLst>
                <a:ext uri="{FF2B5EF4-FFF2-40B4-BE49-F238E27FC236}">
                  <a16:creationId xmlns:a16="http://schemas.microsoft.com/office/drawing/2014/main" id="{84587631-36D7-B84D-7399-0C4EBD685F66}"/>
                </a:ext>
              </a:extLst>
            </p:cNvPr>
            <p:cNvCxnSpPr>
              <a:stCxn id="11" idx="2"/>
              <a:endCxn id="18" idx="0"/>
            </p:cNvCxnSpPr>
            <p:nvPr/>
          </p:nvCxnSpPr>
          <p:spPr>
            <a:xfrm>
              <a:off x="2978728" y="3719576"/>
              <a:ext cx="6483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1" name="Google Shape;183;p7">
              <a:extLst>
                <a:ext uri="{FF2B5EF4-FFF2-40B4-BE49-F238E27FC236}">
                  <a16:creationId xmlns:a16="http://schemas.microsoft.com/office/drawing/2014/main" id="{671E112F-28DE-544D-A3AC-614944F66111}"/>
                </a:ext>
              </a:extLst>
            </p:cNvPr>
            <p:cNvSpPr/>
            <p:nvPr/>
          </p:nvSpPr>
          <p:spPr>
            <a:xfrm>
              <a:off x="685223" y="5180725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f(1)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84;p7">
              <a:extLst>
                <a:ext uri="{FF2B5EF4-FFF2-40B4-BE49-F238E27FC236}">
                  <a16:creationId xmlns:a16="http://schemas.microsoft.com/office/drawing/2014/main" id="{25113062-1EEC-B22A-2F21-8848E5C0F845}"/>
                </a:ext>
              </a:extLst>
            </p:cNvPr>
            <p:cNvSpPr/>
            <p:nvPr/>
          </p:nvSpPr>
          <p:spPr>
            <a:xfrm>
              <a:off x="2308513" y="5180725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f(0)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Google Shape;185;p7">
              <a:extLst>
                <a:ext uri="{FF2B5EF4-FFF2-40B4-BE49-F238E27FC236}">
                  <a16:creationId xmlns:a16="http://schemas.microsoft.com/office/drawing/2014/main" id="{360C18DC-9960-F0A1-ABE8-375B22123C79}"/>
                </a:ext>
              </a:extLst>
            </p:cNvPr>
            <p:cNvCxnSpPr>
              <a:stCxn id="17" idx="2"/>
              <a:endCxn id="21" idx="0"/>
            </p:cNvCxnSpPr>
            <p:nvPr/>
          </p:nvCxnSpPr>
          <p:spPr>
            <a:xfrm flipH="1">
              <a:off x="953169" y="4459820"/>
              <a:ext cx="988200" cy="72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" name="Google Shape;186;p7">
              <a:extLst>
                <a:ext uri="{FF2B5EF4-FFF2-40B4-BE49-F238E27FC236}">
                  <a16:creationId xmlns:a16="http://schemas.microsoft.com/office/drawing/2014/main" id="{99A82BD2-69A5-8E37-0538-B4DC893EDBED}"/>
                </a:ext>
              </a:extLst>
            </p:cNvPr>
            <p:cNvCxnSpPr>
              <a:stCxn id="17" idx="2"/>
              <a:endCxn id="22" idx="0"/>
            </p:cNvCxnSpPr>
            <p:nvPr/>
          </p:nvCxnSpPr>
          <p:spPr>
            <a:xfrm>
              <a:off x="1941369" y="4459820"/>
              <a:ext cx="635100" cy="72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5" name="Google Shape;187;p7">
              <a:extLst>
                <a:ext uri="{FF2B5EF4-FFF2-40B4-BE49-F238E27FC236}">
                  <a16:creationId xmlns:a16="http://schemas.microsoft.com/office/drawing/2014/main" id="{0088AFCF-DD65-B509-4C17-54353F7325BC}"/>
                </a:ext>
              </a:extLst>
            </p:cNvPr>
            <p:cNvSpPr/>
            <p:nvPr/>
          </p:nvSpPr>
          <p:spPr>
            <a:xfrm>
              <a:off x="7047350" y="3735202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f(2)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88;p7">
              <a:extLst>
                <a:ext uri="{FF2B5EF4-FFF2-40B4-BE49-F238E27FC236}">
                  <a16:creationId xmlns:a16="http://schemas.microsoft.com/office/drawing/2014/main" id="{C66F7FB5-4841-A3C0-CB21-E9EAAFAB61AE}"/>
                </a:ext>
              </a:extLst>
            </p:cNvPr>
            <p:cNvSpPr/>
            <p:nvPr/>
          </p:nvSpPr>
          <p:spPr>
            <a:xfrm>
              <a:off x="8674106" y="3708178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f(1)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189;p7">
              <a:extLst>
                <a:ext uri="{FF2B5EF4-FFF2-40B4-BE49-F238E27FC236}">
                  <a16:creationId xmlns:a16="http://schemas.microsoft.com/office/drawing/2014/main" id="{796D152E-F06E-FFD7-EF1D-C821FAC6579E}"/>
                </a:ext>
              </a:extLst>
            </p:cNvPr>
            <p:cNvCxnSpPr>
              <a:stCxn id="10" idx="2"/>
              <a:endCxn id="25" idx="0"/>
            </p:cNvCxnSpPr>
            <p:nvPr/>
          </p:nvCxnSpPr>
          <p:spPr>
            <a:xfrm flipH="1">
              <a:off x="7315247" y="3117616"/>
              <a:ext cx="562800" cy="617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" name="Google Shape;190;p7">
              <a:extLst>
                <a:ext uri="{FF2B5EF4-FFF2-40B4-BE49-F238E27FC236}">
                  <a16:creationId xmlns:a16="http://schemas.microsoft.com/office/drawing/2014/main" id="{CD196BD0-A0E9-53D8-2C91-B05F519BA4ED}"/>
                </a:ext>
              </a:extLst>
            </p:cNvPr>
            <p:cNvCxnSpPr>
              <a:stCxn id="10" idx="2"/>
              <a:endCxn id="26" idx="0"/>
            </p:cNvCxnSpPr>
            <p:nvPr/>
          </p:nvCxnSpPr>
          <p:spPr>
            <a:xfrm>
              <a:off x="7878047" y="3117616"/>
              <a:ext cx="1063800" cy="590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9" name="Google Shape;191;p7">
              <a:extLst>
                <a:ext uri="{FF2B5EF4-FFF2-40B4-BE49-F238E27FC236}">
                  <a16:creationId xmlns:a16="http://schemas.microsoft.com/office/drawing/2014/main" id="{F0684AA1-8A80-CF14-BF04-1615412B19A9}"/>
                </a:ext>
              </a:extLst>
            </p:cNvPr>
            <p:cNvSpPr/>
            <p:nvPr/>
          </p:nvSpPr>
          <p:spPr>
            <a:xfrm>
              <a:off x="6723211" y="4913435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f(1)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92;p7">
              <a:extLst>
                <a:ext uri="{FF2B5EF4-FFF2-40B4-BE49-F238E27FC236}">
                  <a16:creationId xmlns:a16="http://schemas.microsoft.com/office/drawing/2014/main" id="{8BE70D84-1CC5-DBB4-260B-DEAAB2EAB776}"/>
                </a:ext>
              </a:extLst>
            </p:cNvPr>
            <p:cNvSpPr/>
            <p:nvPr/>
          </p:nvSpPr>
          <p:spPr>
            <a:xfrm>
              <a:off x="7782218" y="4913438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f(0)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" name="Google Shape;193;p7">
              <a:extLst>
                <a:ext uri="{FF2B5EF4-FFF2-40B4-BE49-F238E27FC236}">
                  <a16:creationId xmlns:a16="http://schemas.microsoft.com/office/drawing/2014/main" id="{F3AE449C-375A-52BE-2AC5-1FF310E9C01A}"/>
                </a:ext>
              </a:extLst>
            </p:cNvPr>
            <p:cNvCxnSpPr>
              <a:stCxn id="25" idx="2"/>
              <a:endCxn id="29" idx="0"/>
            </p:cNvCxnSpPr>
            <p:nvPr/>
          </p:nvCxnSpPr>
          <p:spPr>
            <a:xfrm flipH="1">
              <a:off x="6991205" y="4178546"/>
              <a:ext cx="324000" cy="735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2" name="Google Shape;194;p7">
              <a:extLst>
                <a:ext uri="{FF2B5EF4-FFF2-40B4-BE49-F238E27FC236}">
                  <a16:creationId xmlns:a16="http://schemas.microsoft.com/office/drawing/2014/main" id="{B0AAD08C-8792-480D-8AC7-9C14FC9C0BF0}"/>
                </a:ext>
              </a:extLst>
            </p:cNvPr>
            <p:cNvCxnSpPr>
              <a:stCxn id="25" idx="2"/>
              <a:endCxn id="30" idx="0"/>
            </p:cNvCxnSpPr>
            <p:nvPr/>
          </p:nvCxnSpPr>
          <p:spPr>
            <a:xfrm>
              <a:off x="7315205" y="4178546"/>
              <a:ext cx="735000" cy="735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3" name="Google Shape;195;p7">
              <a:extLst>
                <a:ext uri="{FF2B5EF4-FFF2-40B4-BE49-F238E27FC236}">
                  <a16:creationId xmlns:a16="http://schemas.microsoft.com/office/drawing/2014/main" id="{A22A075C-1025-0476-25B5-B605BDDD084D}"/>
                </a:ext>
              </a:extLst>
            </p:cNvPr>
            <p:cNvSpPr/>
            <p:nvPr/>
          </p:nvSpPr>
          <p:spPr>
            <a:xfrm>
              <a:off x="4246132" y="4913435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f(1)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96;p7">
              <a:extLst>
                <a:ext uri="{FF2B5EF4-FFF2-40B4-BE49-F238E27FC236}">
                  <a16:creationId xmlns:a16="http://schemas.microsoft.com/office/drawing/2014/main" id="{74847412-A7FB-A8D2-AC6B-AA62DFD1CECC}"/>
                </a:ext>
              </a:extLst>
            </p:cNvPr>
            <p:cNvSpPr/>
            <p:nvPr/>
          </p:nvSpPr>
          <p:spPr>
            <a:xfrm>
              <a:off x="5368349" y="4913437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f(0)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" name="Google Shape;197;p7">
              <a:extLst>
                <a:ext uri="{FF2B5EF4-FFF2-40B4-BE49-F238E27FC236}">
                  <a16:creationId xmlns:a16="http://schemas.microsoft.com/office/drawing/2014/main" id="{02AFC562-863F-8F7A-780D-1A0C06E06D7F}"/>
                </a:ext>
              </a:extLst>
            </p:cNvPr>
            <p:cNvCxnSpPr>
              <a:stCxn id="12" idx="2"/>
              <a:endCxn id="33" idx="0"/>
            </p:cNvCxnSpPr>
            <p:nvPr/>
          </p:nvCxnSpPr>
          <p:spPr>
            <a:xfrm flipH="1">
              <a:off x="4513981" y="3708176"/>
              <a:ext cx="503100" cy="1205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" name="Google Shape;198;p7">
              <a:extLst>
                <a:ext uri="{FF2B5EF4-FFF2-40B4-BE49-F238E27FC236}">
                  <a16:creationId xmlns:a16="http://schemas.microsoft.com/office/drawing/2014/main" id="{559E4255-2920-B713-E8D7-653468674092}"/>
                </a:ext>
              </a:extLst>
            </p:cNvPr>
            <p:cNvCxnSpPr>
              <a:stCxn id="12" idx="2"/>
              <a:endCxn id="34" idx="0"/>
            </p:cNvCxnSpPr>
            <p:nvPr/>
          </p:nvCxnSpPr>
          <p:spPr>
            <a:xfrm>
              <a:off x="5017081" y="3708176"/>
              <a:ext cx="619200" cy="1205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7" name="Google Shape;200;p7">
            <a:extLst>
              <a:ext uri="{FF2B5EF4-FFF2-40B4-BE49-F238E27FC236}">
                <a16:creationId xmlns:a16="http://schemas.microsoft.com/office/drawing/2014/main" id="{516C1BF1-7E95-B523-0680-DA6B5BE55F78}"/>
              </a:ext>
            </a:extLst>
          </p:cNvPr>
          <p:cNvSpPr/>
          <p:nvPr/>
        </p:nvSpPr>
        <p:spPr>
          <a:xfrm>
            <a:off x="7696011" y="3127533"/>
            <a:ext cx="560696" cy="50078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201;p7">
            <a:extLst>
              <a:ext uri="{FF2B5EF4-FFF2-40B4-BE49-F238E27FC236}">
                <a16:creationId xmlns:a16="http://schemas.microsoft.com/office/drawing/2014/main" id="{332E96BD-E1AE-C97F-E7CF-DD1FF31F75F5}"/>
              </a:ext>
            </a:extLst>
          </p:cNvPr>
          <p:cNvSpPr/>
          <p:nvPr/>
        </p:nvSpPr>
        <p:spPr>
          <a:xfrm>
            <a:off x="3754381" y="3531600"/>
            <a:ext cx="560696" cy="50078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202;p7">
            <a:extLst>
              <a:ext uri="{FF2B5EF4-FFF2-40B4-BE49-F238E27FC236}">
                <a16:creationId xmlns:a16="http://schemas.microsoft.com/office/drawing/2014/main" id="{DD1AE07A-4BD9-51B8-0214-8982C7EDF3A7}"/>
              </a:ext>
            </a:extLst>
          </p:cNvPr>
          <p:cNvCxnSpPr>
            <a:stCxn id="41" idx="0"/>
            <a:endCxn id="38" idx="6"/>
          </p:cNvCxnSpPr>
          <p:nvPr/>
        </p:nvCxnSpPr>
        <p:spPr>
          <a:xfrm rot="10800000">
            <a:off x="4315142" y="3782136"/>
            <a:ext cx="6948600" cy="161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" name="Google Shape;204;p7">
            <a:extLst>
              <a:ext uri="{FF2B5EF4-FFF2-40B4-BE49-F238E27FC236}">
                <a16:creationId xmlns:a16="http://schemas.microsoft.com/office/drawing/2014/main" id="{75352EC6-18DC-8EA9-F241-55D786557B53}"/>
              </a:ext>
            </a:extLst>
          </p:cNvPr>
          <p:cNvCxnSpPr>
            <a:stCxn id="41" idx="0"/>
            <a:endCxn id="37" idx="6"/>
          </p:cNvCxnSpPr>
          <p:nvPr/>
        </p:nvCxnSpPr>
        <p:spPr>
          <a:xfrm rot="10800000">
            <a:off x="8256842" y="3378036"/>
            <a:ext cx="3006900" cy="201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" name="Google Shape;203;p7">
            <a:extLst>
              <a:ext uri="{FF2B5EF4-FFF2-40B4-BE49-F238E27FC236}">
                <a16:creationId xmlns:a16="http://schemas.microsoft.com/office/drawing/2014/main" id="{95DCF0F9-20C5-F2D3-F6B3-7664DC1FD30D}"/>
              </a:ext>
            </a:extLst>
          </p:cNvPr>
          <p:cNvSpPr/>
          <p:nvPr/>
        </p:nvSpPr>
        <p:spPr>
          <a:xfrm>
            <a:off x="10566396" y="5394036"/>
            <a:ext cx="1394691" cy="84050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Overlapping Sub problems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05;p7">
            <a:extLst>
              <a:ext uri="{FF2B5EF4-FFF2-40B4-BE49-F238E27FC236}">
                <a16:creationId xmlns:a16="http://schemas.microsoft.com/office/drawing/2014/main" id="{CDCE652E-179C-7597-0DAE-74A3F7BCA43C}"/>
              </a:ext>
            </a:extLst>
          </p:cNvPr>
          <p:cNvSpPr/>
          <p:nvPr/>
        </p:nvSpPr>
        <p:spPr>
          <a:xfrm>
            <a:off x="4291149" y="5386251"/>
            <a:ext cx="1394691" cy="840509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Optimal Substructure Property?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A286F33-EEF0-EF47-D91D-A986F217F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41" y="1812957"/>
            <a:ext cx="4290373" cy="16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2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3899F-12C8-BDBA-DEF0-4E1ACBD3C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F6EC-880B-537F-02A4-C6D9DD0E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How Many Recursive Calls?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1637FB-4630-10B2-B8C8-E3BCBDD3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93297-E617-DEFC-F600-C230FC91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386" y="1786344"/>
            <a:ext cx="7301593" cy="44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1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2B7EF-1901-4E50-6368-F36862DC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CACB-8685-9DE8-B3B7-257F9976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More Efficient Recursive Algorithm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519C2D6-888B-DF17-F459-7A738C72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B2A0F-77EF-CAD4-980D-564D2EE1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26" y="1886787"/>
            <a:ext cx="7104106" cy="42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403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</TotalTime>
  <Words>456</Words>
  <Application>Microsoft Office PowerPoint</Application>
  <PresentationFormat>Widescreen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Narrow</vt:lpstr>
      <vt:lpstr>Bahnschrift SemiLight SemiConde</vt:lpstr>
      <vt:lpstr>Calibri</vt:lpstr>
      <vt:lpstr>Calibri Light</vt:lpstr>
      <vt:lpstr>Courier New</vt:lpstr>
      <vt:lpstr>Wingdings</vt:lpstr>
      <vt:lpstr>Retrospect</vt:lpstr>
      <vt:lpstr>Algorithms: Dynamic Programming Elements of DP Computing Fibonacci Numbers</vt:lpstr>
      <vt:lpstr>Algorithmic Paradigms</vt:lpstr>
      <vt:lpstr>Dynamic Programming History</vt:lpstr>
      <vt:lpstr>Dynamic Programming Applications</vt:lpstr>
      <vt:lpstr>Properties of a Problems that can be Solved with Dynamic Programming</vt:lpstr>
      <vt:lpstr>Computer Fibonacci Numbers</vt:lpstr>
      <vt:lpstr>Recursion Tree for Fib(5)</vt:lpstr>
      <vt:lpstr>How Many Recursive Calls?</vt:lpstr>
      <vt:lpstr>More Efficient Recursive Algorithm</vt:lpstr>
      <vt:lpstr>Get Rid of the Recursion</vt:lpstr>
      <vt:lpstr>Subproblem Dependencies</vt:lpstr>
      <vt:lpstr>Order for computing Subproblems</vt:lpstr>
      <vt:lpstr>DP Solution for Fibonacci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Saifur Rahman</dc:creator>
  <cp:lastModifiedBy>Saifur Rahman</cp:lastModifiedBy>
  <cp:revision>9</cp:revision>
  <dcterms:created xsi:type="dcterms:W3CDTF">2024-11-04T18:28:31Z</dcterms:created>
  <dcterms:modified xsi:type="dcterms:W3CDTF">2024-12-24T05:09:15Z</dcterms:modified>
</cp:coreProperties>
</file>