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4"/>
  </p:notesMasterIdLst>
  <p:sldIdLst>
    <p:sldId id="256" r:id="rId2"/>
    <p:sldId id="293" r:id="rId3"/>
    <p:sldId id="294" r:id="rId4"/>
    <p:sldId id="268" r:id="rId5"/>
    <p:sldId id="269" r:id="rId6"/>
    <p:sldId id="270" r:id="rId7"/>
    <p:sldId id="271" r:id="rId8"/>
    <p:sldId id="272" r:id="rId9"/>
    <p:sldId id="273" r:id="rId10"/>
    <p:sldId id="295" r:id="rId11"/>
    <p:sldId id="296" r:id="rId12"/>
    <p:sldId id="297" r:id="rId13"/>
    <p:sldId id="274" r:id="rId14"/>
    <p:sldId id="275" r:id="rId15"/>
    <p:sldId id="276" r:id="rId16"/>
    <p:sldId id="277" r:id="rId17"/>
    <p:sldId id="300" r:id="rId18"/>
    <p:sldId id="301" r:id="rId19"/>
    <p:sldId id="302" r:id="rId20"/>
    <p:sldId id="303" r:id="rId21"/>
    <p:sldId id="304" r:id="rId22"/>
    <p:sldId id="29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A5369-08B8-40A7-A5AC-6AD8E1F81DFF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9DB5D-E10C-4367-ACD6-E8BBF8F0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152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5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4AC70-DBC7-493D-D94C-661D91162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804FC8-B3B5-1DCC-00D7-BB2B71768B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9F5AEB-0570-8DD8-787B-20968BC67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679F8-902A-6ED8-60D1-43547AF83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867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CA425-874E-E617-1555-37A98E8DA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0B636A-1289-D7D7-7B47-ACF7DD4305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A23E76-77D2-C42D-D5D8-CC987073C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9318F-E3D5-2934-7F20-D78F9C6237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152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C2A10-1BCA-CDAA-C90E-F8E424528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6E25E1-FD4B-0D7B-5D53-B809DC4B0E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211DBC-AA88-D92D-35FB-99CF48DE4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020F4-B683-E35C-18CA-12D69FA0D1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529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07" name="Google Shape;4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34" name="Google Shape;43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1" name="Google Shape;46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32" name="Google Shape;53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231C7-0054-9B1C-2309-60E0E8E41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C1CA46-EB77-69EF-7F51-72A5A13542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1AF5E0-C635-B421-A602-6C554A405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D8C3E-7020-A078-EEB0-68385681F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810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51FAE-47B3-2A2F-EA00-AAE854702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B82767-A427-75B1-F1C7-5ED7383C8B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4D5645-287B-AFEB-0C3D-514FFC4FC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679B2-49A8-13B3-70F7-D5FA24DE2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450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BA445-22D2-621F-88D8-03407C33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61E6BE-65C1-9D66-1AA8-05233F210A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2E9ED3-52B2-E91F-EEAC-24052318A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8308C-3F5B-A139-E9BD-61A9E5AD64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005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9E6B5-E021-2128-2D8A-9900E6765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88A9A5-7952-7D34-3700-61159A7E4A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0950A6-542F-FEBB-FA12-8D0F1867F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2C5E0-9288-F2DE-4163-5C952C06D3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574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AA095-9B76-6B06-C8ED-9B66664FD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FAF6FF-E184-54B2-E5DB-3AA116421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A4D392-71F3-E1B3-B007-4CB4DFDBA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B09BB-D49F-0442-1668-1CD44B7D79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54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03D19-C889-BA02-B4D7-08A88556E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914F0D-8C89-8211-188B-1BBB227C3D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9BDE3A-2879-2202-D870-22C8D42F40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B7A42-001D-7E23-304C-7518544A63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119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4E72B-4506-1918-4FFC-526E417F9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B9785C-24D8-6934-2911-57AC2A7BFF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4059DA-C998-F91E-D172-B640AEACF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EC381-2E12-69FF-5E86-916D712B3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714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6DA35-01A4-6059-EB83-81255225D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F92952-1DFE-BF3D-4467-790D7A32F5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709BCA-FA36-BA34-8735-A5920081D6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A573B-0958-DD2F-0A7A-CE17618A76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698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8" name="Google Shape;25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2" name="Google Shape;28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7" name="Google Shape;30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2" name="Google Shape;33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7" name="Google Shape;35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2" name="Google Shape;38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54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4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78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29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66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94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57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33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F06EA2-220E-4618-A377-3CBECEBACC6C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97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28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F06EA2-220E-4618-A377-3CBECEBACC6C}" type="datetimeFigureOut">
              <a:rPr lang="en-GB" smtClean="0"/>
              <a:t>24/12/2024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20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ifur@cse.uiu.ac.b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4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4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7EDA-2AEF-2BB5-7307-C1B23534F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latin typeface="Bahnschrift SemiLight SemiConde" panose="020B0502040204020203" pitchFamily="34" charset="0"/>
              </a:rPr>
              <a:t>Algorithms: Dynamic Programming</a:t>
            </a:r>
            <a:br>
              <a:rPr lang="en-US" sz="7200" dirty="0">
                <a:latin typeface="Arial Narrow" panose="020B0606020202030204" pitchFamily="34" charset="0"/>
              </a:rPr>
            </a:br>
            <a:r>
              <a:rPr lang="en-US" sz="4000" dirty="0">
                <a:solidFill>
                  <a:srgbClr val="0070C0"/>
                </a:solidFill>
                <a:latin typeface="Arial Black" panose="020B0A04020102020204" pitchFamily="34" charset="0"/>
              </a:rPr>
              <a:t>0-1 Knapsack Problem</a:t>
            </a:r>
            <a:endParaRPr lang="en-GB" sz="40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95697-36D2-158A-9A70-BF8E192A61C1}"/>
              </a:ext>
            </a:extLst>
          </p:cNvPr>
          <p:cNvSpPr txBox="1"/>
          <p:nvPr/>
        </p:nvSpPr>
        <p:spPr>
          <a:xfrm>
            <a:off x="1335024" y="4581144"/>
            <a:ext cx="4760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Code: CSE-2218</a:t>
            </a:r>
          </a:p>
          <a:p>
            <a:r>
              <a:rPr lang="en-US" dirty="0"/>
              <a:t>Data Structure and Algorithms II Lab</a:t>
            </a:r>
          </a:p>
          <a:p>
            <a:endParaRPr lang="en-US" dirty="0"/>
          </a:p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saifur@cse.uiu.ac.bd</a:t>
            </a:r>
            <a:endParaRPr lang="en-US" dirty="0"/>
          </a:p>
          <a:p>
            <a:r>
              <a:rPr lang="en-US" dirty="0"/>
              <a:t>Mobile: +8801303529289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10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1"/>
    </mc:Choice>
    <mc:Fallback xmlns="">
      <p:transition spd="slow" advTm="187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9ADCE-656B-9B1C-A399-C03A5F537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9BC7F-1BD2-7598-2F16-E63CD247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0-1 Knapsack: Brute-Force Approach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5E598E6-651E-4DAC-2EE5-94F962E0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2317E-D819-5AD4-1AE8-CD3538514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123239"/>
            <a:ext cx="9135568" cy="241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45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3070A-915B-FB8D-CCD1-7D876B6AD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8977-79BF-2050-7D50-3E733C4B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0-1 Knapsack: Dynamic Programming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77F3E4C-0E61-6C25-ABD9-24174EB1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708C7E-A1E1-F312-BB89-2A17E820D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1910442"/>
            <a:ext cx="8079377" cy="414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99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3E247-BF5A-15BF-CF4C-7210670DB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8234-C5FB-4587-816E-CC2114A2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0-1 Knapsack: Recursive Formula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4BB6C1C-E85E-1FC2-990C-285B7175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1DD60-2729-3A3C-D362-2BBE18867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916288"/>
            <a:ext cx="8413853" cy="420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631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Formulation</a:t>
            </a:r>
            <a:endParaRPr/>
          </a:p>
        </p:txBody>
      </p:sp>
      <p:sp>
        <p:nvSpPr>
          <p:cNvPr id="410" name="Google Shape;41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What’s the maximum amount</a:t>
            </a:r>
            <a:r>
              <a:rPr lang="en-US"/>
              <a:t> can the thief with a bag with 5Kg of capacity steal from the 4 items?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 (5 kg, 4 items)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 ( w, n )</a:t>
            </a:r>
            <a:endParaRPr/>
          </a:p>
        </p:txBody>
      </p:sp>
      <p:sp>
        <p:nvSpPr>
          <p:cNvPr id="411" name="Google Shape;41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10/4/2023</a:t>
            </a:r>
            <a:endParaRPr/>
          </a:p>
        </p:txBody>
      </p:sp>
      <p:sp>
        <p:nvSpPr>
          <p:cNvPr id="412" name="Google Shape;41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13" name="Google Shape;4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Lec Md Shadman Aadeeb</a:t>
            </a:r>
            <a:endParaRPr/>
          </a:p>
        </p:txBody>
      </p:sp>
      <p:grpSp>
        <p:nvGrpSpPr>
          <p:cNvPr id="414" name="Google Shape;414;p16"/>
          <p:cNvGrpSpPr/>
          <p:nvPr/>
        </p:nvGrpSpPr>
        <p:grpSpPr>
          <a:xfrm>
            <a:off x="4475295" y="3058573"/>
            <a:ext cx="6443870" cy="1628918"/>
            <a:chOff x="931694" y="1078242"/>
            <a:chExt cx="10422106" cy="2972630"/>
          </a:xfrm>
        </p:grpSpPr>
        <p:pic>
          <p:nvPicPr>
            <p:cNvPr id="415" name="Google Shape;415;p16" descr="Buy Fake Gold Bar Bullion Door Stop/Paperweight for Home Office Decoration  Online at desertcart Bangladesh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98544" y="1382186"/>
              <a:ext cx="1064259" cy="1064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6" name="Google Shape;416;p16" descr="Acorazado Pericia Identificar lcd tv display césped Personalmente estañ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50426" y="1360725"/>
              <a:ext cx="1603374" cy="1106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7" name="Google Shape;417;p16" descr="Mens Watches: Nice, Classic Fashion Wrist Watches For Men - Fossi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31694" y="1078242"/>
              <a:ext cx="1290253" cy="1496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8" name="Google Shape;418;p16" descr="Xiaomi 12: A small smartphone with high-end equipment - NotebookCheck.net  News"/>
            <p:cNvPicPr preferRelativeResize="0"/>
            <p:nvPr/>
          </p:nvPicPr>
          <p:blipFill rotWithShape="1">
            <a:blip r:embed="rId6">
              <a:alphaModFix/>
            </a:blip>
            <a:srcRect t="7012"/>
            <a:stretch/>
          </p:blipFill>
          <p:spPr>
            <a:xfrm>
              <a:off x="5946410" y="1187768"/>
              <a:ext cx="2727419" cy="15415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9" name="Google Shape;419;p16"/>
            <p:cNvSpPr txBox="1"/>
            <p:nvPr/>
          </p:nvSpPr>
          <p:spPr>
            <a:xfrm>
              <a:off x="1005840" y="2640012"/>
              <a:ext cx="848314" cy="673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$ 3 </a:t>
              </a:r>
              <a:endParaRPr sz="18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6"/>
            <p:cNvSpPr txBox="1"/>
            <p:nvPr/>
          </p:nvSpPr>
          <p:spPr>
            <a:xfrm>
              <a:off x="3476125" y="2160971"/>
              <a:ext cx="949427" cy="1291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$ 4</a:t>
              </a: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6"/>
            <p:cNvSpPr txBox="1"/>
            <p:nvPr/>
          </p:nvSpPr>
          <p:spPr>
            <a:xfrm>
              <a:off x="6343782" y="2167141"/>
              <a:ext cx="897574" cy="1291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$ 5</a:t>
              </a: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6"/>
            <p:cNvSpPr txBox="1"/>
            <p:nvPr/>
          </p:nvSpPr>
          <p:spPr>
            <a:xfrm>
              <a:off x="10019446" y="2101048"/>
              <a:ext cx="949427" cy="1291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$ 6</a:t>
              </a: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6"/>
            <p:cNvSpPr txBox="1"/>
            <p:nvPr/>
          </p:nvSpPr>
          <p:spPr>
            <a:xfrm>
              <a:off x="1005840" y="3433041"/>
              <a:ext cx="871648" cy="61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 Kg</a:t>
              </a:r>
              <a:endParaRPr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6"/>
            <p:cNvSpPr txBox="1"/>
            <p:nvPr/>
          </p:nvSpPr>
          <p:spPr>
            <a:xfrm>
              <a:off x="3476125" y="3433041"/>
              <a:ext cx="871648" cy="61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 Kg</a:t>
              </a:r>
              <a:endParaRPr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6"/>
            <p:cNvSpPr txBox="1"/>
            <p:nvPr/>
          </p:nvSpPr>
          <p:spPr>
            <a:xfrm>
              <a:off x="6375248" y="3433041"/>
              <a:ext cx="871648" cy="61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 Kg</a:t>
              </a:r>
              <a:endParaRPr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6"/>
            <p:cNvSpPr txBox="1"/>
            <p:nvPr/>
          </p:nvSpPr>
          <p:spPr>
            <a:xfrm>
              <a:off x="9900953" y="3433041"/>
              <a:ext cx="1067920" cy="561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 Kg</a:t>
              </a:r>
              <a:endParaRPr sz="1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27" name="Google Shape;427;p16"/>
          <p:cNvPicPr preferRelativeResize="0"/>
          <p:nvPr/>
        </p:nvPicPr>
        <p:blipFill rotWithShape="1">
          <a:blip r:embed="rId7">
            <a:alphaModFix/>
          </a:blip>
          <a:srcRect b="11071"/>
          <a:stretch/>
        </p:blipFill>
        <p:spPr>
          <a:xfrm>
            <a:off x="9823355" y="4856262"/>
            <a:ext cx="1128607" cy="1223168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16"/>
          <p:cNvSpPr txBox="1"/>
          <p:nvPr/>
        </p:nvSpPr>
        <p:spPr>
          <a:xfrm>
            <a:off x="9186208" y="6158011"/>
            <a:ext cx="29899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Observe where the thief is standing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9" name="Google Shape;429;p16"/>
          <p:cNvGrpSpPr/>
          <p:nvPr/>
        </p:nvGrpSpPr>
        <p:grpSpPr>
          <a:xfrm>
            <a:off x="11058130" y="5027105"/>
            <a:ext cx="1128608" cy="898436"/>
            <a:chOff x="10681169" y="4569410"/>
            <a:chExt cx="1128608" cy="898436"/>
          </a:xfrm>
        </p:grpSpPr>
        <p:pic>
          <p:nvPicPr>
            <p:cNvPr id="430" name="Google Shape;430;p16" descr="46,154 Knapsack Images, Stock Photos &amp; Vectors | Shutterstock"/>
            <p:cNvPicPr preferRelativeResize="0"/>
            <p:nvPr/>
          </p:nvPicPr>
          <p:blipFill rotWithShape="1">
            <a:blip r:embed="rId8">
              <a:alphaModFix/>
            </a:blip>
            <a:srcRect l="52763" t="8776" b="15452"/>
            <a:stretch/>
          </p:blipFill>
          <p:spPr>
            <a:xfrm>
              <a:off x="10681169" y="4569410"/>
              <a:ext cx="1128608" cy="8984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Google Shape;431;p16"/>
            <p:cNvSpPr txBox="1"/>
            <p:nvPr/>
          </p:nvSpPr>
          <p:spPr>
            <a:xfrm>
              <a:off x="10919165" y="4856262"/>
              <a:ext cx="78535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 Kg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Formulation</a:t>
            </a:r>
            <a:endParaRPr/>
          </a:p>
        </p:txBody>
      </p:sp>
      <p:sp>
        <p:nvSpPr>
          <p:cNvPr id="437" name="Google Shape;437;p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What’s the maximum amount</a:t>
            </a:r>
            <a:r>
              <a:rPr lang="en-US"/>
              <a:t> can the thief with a bag with 5Kg of capacity steal from the 4 items?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 (2 kg, 2 items)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 ( w, n )</a:t>
            </a:r>
            <a:endParaRPr/>
          </a:p>
        </p:txBody>
      </p:sp>
      <p:sp>
        <p:nvSpPr>
          <p:cNvPr id="438" name="Google Shape;438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10/4/2023</a:t>
            </a:r>
            <a:endParaRPr/>
          </a:p>
        </p:txBody>
      </p:sp>
      <p:sp>
        <p:nvSpPr>
          <p:cNvPr id="439" name="Google Shape;439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440" name="Google Shape;440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Lec Md Shadman Aadeeb</a:t>
            </a:r>
            <a:endParaRPr/>
          </a:p>
        </p:txBody>
      </p:sp>
      <p:grpSp>
        <p:nvGrpSpPr>
          <p:cNvPr id="441" name="Google Shape;441;p53"/>
          <p:cNvGrpSpPr/>
          <p:nvPr/>
        </p:nvGrpSpPr>
        <p:grpSpPr>
          <a:xfrm>
            <a:off x="4475295" y="3058573"/>
            <a:ext cx="6443870" cy="1628918"/>
            <a:chOff x="931694" y="1078242"/>
            <a:chExt cx="10422106" cy="2972630"/>
          </a:xfrm>
        </p:grpSpPr>
        <p:pic>
          <p:nvPicPr>
            <p:cNvPr id="442" name="Google Shape;442;p53" descr="Buy Fake Gold Bar Bullion Door Stop/Paperweight for Home Office Decoration  Online at desertcart Bangladesh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98544" y="1382186"/>
              <a:ext cx="1064259" cy="1064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53" descr="Acorazado Pericia Identificar lcd tv display césped Personalmente estañ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50426" y="1360725"/>
              <a:ext cx="1603374" cy="1106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53" descr="Mens Watches: Nice, Classic Fashion Wrist Watches For Men - Fossi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31694" y="1078242"/>
              <a:ext cx="1290253" cy="1496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53" descr="Xiaomi 12: A small smartphone with high-end equipment - NotebookCheck.net  News"/>
            <p:cNvPicPr preferRelativeResize="0"/>
            <p:nvPr/>
          </p:nvPicPr>
          <p:blipFill rotWithShape="1">
            <a:blip r:embed="rId6">
              <a:alphaModFix/>
            </a:blip>
            <a:srcRect t="7012"/>
            <a:stretch/>
          </p:blipFill>
          <p:spPr>
            <a:xfrm>
              <a:off x="5946410" y="1187768"/>
              <a:ext cx="2727419" cy="15415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6" name="Google Shape;446;p53"/>
            <p:cNvSpPr txBox="1"/>
            <p:nvPr/>
          </p:nvSpPr>
          <p:spPr>
            <a:xfrm>
              <a:off x="1005840" y="2640012"/>
              <a:ext cx="848314" cy="673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$ 3 </a:t>
              </a:r>
              <a:endParaRPr sz="18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53"/>
            <p:cNvSpPr txBox="1"/>
            <p:nvPr/>
          </p:nvSpPr>
          <p:spPr>
            <a:xfrm>
              <a:off x="3476125" y="2160971"/>
              <a:ext cx="949427" cy="1291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$ 4</a:t>
              </a: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53"/>
            <p:cNvSpPr txBox="1"/>
            <p:nvPr/>
          </p:nvSpPr>
          <p:spPr>
            <a:xfrm>
              <a:off x="6343782" y="2167141"/>
              <a:ext cx="897574" cy="1291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$ 5</a:t>
              </a: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53"/>
            <p:cNvSpPr txBox="1"/>
            <p:nvPr/>
          </p:nvSpPr>
          <p:spPr>
            <a:xfrm>
              <a:off x="10019446" y="2101048"/>
              <a:ext cx="949427" cy="1291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$ 6</a:t>
              </a: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53"/>
            <p:cNvSpPr txBox="1"/>
            <p:nvPr/>
          </p:nvSpPr>
          <p:spPr>
            <a:xfrm>
              <a:off x="1005840" y="3433041"/>
              <a:ext cx="871648" cy="61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 Kg</a:t>
              </a:r>
              <a:endParaRPr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53"/>
            <p:cNvSpPr txBox="1"/>
            <p:nvPr/>
          </p:nvSpPr>
          <p:spPr>
            <a:xfrm>
              <a:off x="3476125" y="3433041"/>
              <a:ext cx="871648" cy="61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 Kg</a:t>
              </a:r>
              <a:endParaRPr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53"/>
            <p:cNvSpPr txBox="1"/>
            <p:nvPr/>
          </p:nvSpPr>
          <p:spPr>
            <a:xfrm>
              <a:off x="6375248" y="3433041"/>
              <a:ext cx="871648" cy="61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 Kg</a:t>
              </a:r>
              <a:endParaRPr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53"/>
            <p:cNvSpPr txBox="1"/>
            <p:nvPr/>
          </p:nvSpPr>
          <p:spPr>
            <a:xfrm>
              <a:off x="9900953" y="3433041"/>
              <a:ext cx="1067920" cy="561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 Kg</a:t>
              </a:r>
              <a:endParaRPr sz="1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54" name="Google Shape;454;p53"/>
          <p:cNvPicPr preferRelativeResize="0"/>
          <p:nvPr/>
        </p:nvPicPr>
        <p:blipFill rotWithShape="1">
          <a:blip r:embed="rId7">
            <a:alphaModFix/>
          </a:blip>
          <a:srcRect b="11071"/>
          <a:stretch/>
        </p:blipFill>
        <p:spPr>
          <a:xfrm>
            <a:off x="5790017" y="4705754"/>
            <a:ext cx="1128607" cy="1223168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53"/>
          <p:cNvSpPr txBox="1"/>
          <p:nvPr/>
        </p:nvSpPr>
        <p:spPr>
          <a:xfrm>
            <a:off x="5752135" y="5925541"/>
            <a:ext cx="29899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Observe where the thief is standing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6" name="Google Shape;456;p53"/>
          <p:cNvGrpSpPr/>
          <p:nvPr/>
        </p:nvGrpSpPr>
        <p:grpSpPr>
          <a:xfrm>
            <a:off x="7024792" y="4876597"/>
            <a:ext cx="1128608" cy="898436"/>
            <a:chOff x="10681169" y="4569410"/>
            <a:chExt cx="1128608" cy="898436"/>
          </a:xfrm>
        </p:grpSpPr>
        <p:pic>
          <p:nvPicPr>
            <p:cNvPr id="457" name="Google Shape;457;p53" descr="46,154 Knapsack Images, Stock Photos &amp; Vectors | Shutterstock"/>
            <p:cNvPicPr preferRelativeResize="0"/>
            <p:nvPr/>
          </p:nvPicPr>
          <p:blipFill rotWithShape="1">
            <a:blip r:embed="rId8">
              <a:alphaModFix/>
            </a:blip>
            <a:srcRect l="52763" t="8776" b="15452"/>
            <a:stretch/>
          </p:blipFill>
          <p:spPr>
            <a:xfrm>
              <a:off x="10681169" y="4569410"/>
              <a:ext cx="1128608" cy="8984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8" name="Google Shape;458;p53"/>
            <p:cNvSpPr txBox="1"/>
            <p:nvPr/>
          </p:nvSpPr>
          <p:spPr>
            <a:xfrm>
              <a:off x="10919165" y="4856262"/>
              <a:ext cx="785359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 Kg</a:t>
              </a: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7"/>
          <p:cNvSpPr txBox="1">
            <a:spLocks noGrp="1"/>
          </p:cNvSpPr>
          <p:nvPr>
            <p:ph type="title"/>
          </p:nvPr>
        </p:nvSpPr>
        <p:spPr>
          <a:xfrm>
            <a:off x="114687" y="195631"/>
            <a:ext cx="38993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Yes, we can solve it recursively.</a:t>
            </a:r>
            <a:endParaRPr/>
          </a:p>
        </p:txBody>
      </p:sp>
      <p:sp>
        <p:nvSpPr>
          <p:cNvPr id="464" name="Google Shape;464;p17"/>
          <p:cNvSpPr/>
          <p:nvPr/>
        </p:nvSpPr>
        <p:spPr>
          <a:xfrm>
            <a:off x="4099473" y="1174180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k(5,4)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17"/>
          <p:cNvSpPr/>
          <p:nvPr/>
        </p:nvSpPr>
        <p:spPr>
          <a:xfrm>
            <a:off x="2917664" y="2164636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k(5,3)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17"/>
          <p:cNvSpPr/>
          <p:nvPr/>
        </p:nvSpPr>
        <p:spPr>
          <a:xfrm>
            <a:off x="6705887" y="2378227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k(0,3)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7" name="Google Shape;467;p17"/>
          <p:cNvCxnSpPr>
            <a:stCxn id="464" idx="2"/>
            <a:endCxn id="465" idx="0"/>
          </p:cNvCxnSpPr>
          <p:nvPr/>
        </p:nvCxnSpPr>
        <p:spPr>
          <a:xfrm flipH="1">
            <a:off x="3423291" y="1617525"/>
            <a:ext cx="1181700" cy="547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8" name="Google Shape;468;p17"/>
          <p:cNvCxnSpPr>
            <a:stCxn id="464" idx="2"/>
            <a:endCxn id="466" idx="0"/>
          </p:cNvCxnSpPr>
          <p:nvPr/>
        </p:nvCxnSpPr>
        <p:spPr>
          <a:xfrm>
            <a:off x="4604991" y="1617525"/>
            <a:ext cx="2606400" cy="760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9" name="Google Shape;469;p17"/>
          <p:cNvSpPr txBox="1"/>
          <p:nvPr/>
        </p:nvSpPr>
        <p:spPr>
          <a:xfrm>
            <a:off x="6644640" y="1831783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7"/>
          <p:cNvSpPr txBox="1"/>
          <p:nvPr/>
        </p:nvSpPr>
        <p:spPr>
          <a:xfrm>
            <a:off x="4604991" y="1826414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17"/>
          <p:cNvSpPr/>
          <p:nvPr/>
        </p:nvSpPr>
        <p:spPr>
          <a:xfrm>
            <a:off x="2052204" y="3098228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k(5,2)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2" name="Google Shape;472;p17"/>
          <p:cNvCxnSpPr>
            <a:stCxn id="465" idx="2"/>
            <a:endCxn id="471" idx="0"/>
          </p:cNvCxnSpPr>
          <p:nvPr/>
        </p:nvCxnSpPr>
        <p:spPr>
          <a:xfrm flipH="1">
            <a:off x="2557682" y="2607981"/>
            <a:ext cx="865500" cy="490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3" name="Google Shape;473;p17"/>
          <p:cNvSpPr txBox="1"/>
          <p:nvPr/>
        </p:nvSpPr>
        <p:spPr>
          <a:xfrm>
            <a:off x="3467275" y="2913562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7"/>
          <p:cNvSpPr/>
          <p:nvPr/>
        </p:nvSpPr>
        <p:spPr>
          <a:xfrm>
            <a:off x="6085959" y="3143000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k(1,2)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5" name="Google Shape;475;p17"/>
          <p:cNvCxnSpPr>
            <a:stCxn id="465" idx="2"/>
            <a:endCxn id="474" idx="0"/>
          </p:cNvCxnSpPr>
          <p:nvPr/>
        </p:nvCxnSpPr>
        <p:spPr>
          <a:xfrm>
            <a:off x="3423182" y="2607981"/>
            <a:ext cx="3168300" cy="534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6" name="Google Shape;476;p17"/>
          <p:cNvSpPr txBox="1"/>
          <p:nvPr/>
        </p:nvSpPr>
        <p:spPr>
          <a:xfrm>
            <a:off x="5592099" y="2678104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17"/>
          <p:cNvSpPr/>
          <p:nvPr/>
        </p:nvSpPr>
        <p:spPr>
          <a:xfrm>
            <a:off x="5756161" y="4142492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k(1,1)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17"/>
          <p:cNvCxnSpPr>
            <a:stCxn id="474" idx="2"/>
            <a:endCxn id="477" idx="0"/>
          </p:cNvCxnSpPr>
          <p:nvPr/>
        </p:nvCxnSpPr>
        <p:spPr>
          <a:xfrm flipH="1">
            <a:off x="6261777" y="3586345"/>
            <a:ext cx="329700" cy="556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9" name="Google Shape;479;p17"/>
          <p:cNvSpPr txBox="1"/>
          <p:nvPr/>
        </p:nvSpPr>
        <p:spPr>
          <a:xfrm>
            <a:off x="6041448" y="3708700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0" name="Google Shape;480;p17"/>
          <p:cNvCxnSpPr>
            <a:stCxn id="474" idx="2"/>
            <a:endCxn id="481" idx="0"/>
          </p:cNvCxnSpPr>
          <p:nvPr/>
        </p:nvCxnSpPr>
        <p:spPr>
          <a:xfrm>
            <a:off x="6591477" y="3586345"/>
            <a:ext cx="1899000" cy="153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2" name="Google Shape;482;p17"/>
          <p:cNvSpPr txBox="1"/>
          <p:nvPr/>
        </p:nvSpPr>
        <p:spPr>
          <a:xfrm>
            <a:off x="7601746" y="4142492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7"/>
          <p:cNvSpPr/>
          <p:nvPr/>
        </p:nvSpPr>
        <p:spPr>
          <a:xfrm>
            <a:off x="7984926" y="5125067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k(1-3,1)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17"/>
          <p:cNvSpPr/>
          <p:nvPr/>
        </p:nvSpPr>
        <p:spPr>
          <a:xfrm>
            <a:off x="836631" y="4158556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k(5,1)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4" name="Google Shape;484;p17"/>
          <p:cNvCxnSpPr>
            <a:stCxn id="471" idx="2"/>
            <a:endCxn id="485" idx="0"/>
          </p:cNvCxnSpPr>
          <p:nvPr/>
        </p:nvCxnSpPr>
        <p:spPr>
          <a:xfrm>
            <a:off x="2557722" y="3541573"/>
            <a:ext cx="1133400" cy="57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5" name="Google Shape;485;p17"/>
          <p:cNvSpPr/>
          <p:nvPr/>
        </p:nvSpPr>
        <p:spPr>
          <a:xfrm>
            <a:off x="3185600" y="4121549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k(2,1)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6" name="Google Shape;486;p17"/>
          <p:cNvCxnSpPr>
            <a:stCxn id="471" idx="2"/>
            <a:endCxn id="483" idx="0"/>
          </p:cNvCxnSpPr>
          <p:nvPr/>
        </p:nvCxnSpPr>
        <p:spPr>
          <a:xfrm flipH="1">
            <a:off x="1342122" y="3541573"/>
            <a:ext cx="1215600" cy="617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7" name="Google Shape;487;p17"/>
          <p:cNvSpPr txBox="1"/>
          <p:nvPr/>
        </p:nvSpPr>
        <p:spPr>
          <a:xfrm>
            <a:off x="1573956" y="3646806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7"/>
          <p:cNvSpPr/>
          <p:nvPr/>
        </p:nvSpPr>
        <p:spPr>
          <a:xfrm>
            <a:off x="48393" y="5132391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k(5,0)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17"/>
          <p:cNvSpPr/>
          <p:nvPr/>
        </p:nvSpPr>
        <p:spPr>
          <a:xfrm>
            <a:off x="1515710" y="5143957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k(3,0)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0" name="Google Shape;490;p17"/>
          <p:cNvCxnSpPr>
            <a:stCxn id="483" idx="2"/>
            <a:endCxn id="488" idx="0"/>
          </p:cNvCxnSpPr>
          <p:nvPr/>
        </p:nvCxnSpPr>
        <p:spPr>
          <a:xfrm flipH="1">
            <a:off x="554049" y="4601901"/>
            <a:ext cx="788100" cy="530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1" name="Google Shape;491;p17"/>
          <p:cNvCxnSpPr>
            <a:stCxn id="483" idx="2"/>
            <a:endCxn id="489" idx="0"/>
          </p:cNvCxnSpPr>
          <p:nvPr/>
        </p:nvCxnSpPr>
        <p:spPr>
          <a:xfrm>
            <a:off x="1342149" y="4601901"/>
            <a:ext cx="679200" cy="542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2" name="Google Shape;492;p17"/>
          <p:cNvSpPr txBox="1"/>
          <p:nvPr/>
        </p:nvSpPr>
        <p:spPr>
          <a:xfrm>
            <a:off x="454775" y="4601900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17"/>
          <p:cNvSpPr txBox="1"/>
          <p:nvPr/>
        </p:nvSpPr>
        <p:spPr>
          <a:xfrm>
            <a:off x="1710018" y="4640429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7"/>
          <p:cNvSpPr/>
          <p:nvPr/>
        </p:nvSpPr>
        <p:spPr>
          <a:xfrm>
            <a:off x="2762259" y="5132390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k(2,0)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17"/>
          <p:cNvSpPr/>
          <p:nvPr/>
        </p:nvSpPr>
        <p:spPr>
          <a:xfrm>
            <a:off x="3987246" y="5125548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k(0,0)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6" name="Google Shape;496;p17"/>
          <p:cNvCxnSpPr>
            <a:stCxn id="485" idx="2"/>
            <a:endCxn id="494" idx="0"/>
          </p:cNvCxnSpPr>
          <p:nvPr/>
        </p:nvCxnSpPr>
        <p:spPr>
          <a:xfrm flipH="1">
            <a:off x="3267818" y="4564894"/>
            <a:ext cx="423300" cy="56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7" name="Google Shape;497;p17"/>
          <p:cNvCxnSpPr>
            <a:stCxn id="485" idx="2"/>
            <a:endCxn id="495" idx="0"/>
          </p:cNvCxnSpPr>
          <p:nvPr/>
        </p:nvCxnSpPr>
        <p:spPr>
          <a:xfrm>
            <a:off x="3691118" y="4564894"/>
            <a:ext cx="801600" cy="560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8" name="Google Shape;498;p17"/>
          <p:cNvSpPr txBox="1"/>
          <p:nvPr/>
        </p:nvSpPr>
        <p:spPr>
          <a:xfrm>
            <a:off x="3143429" y="4682480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17"/>
          <p:cNvSpPr txBox="1"/>
          <p:nvPr/>
        </p:nvSpPr>
        <p:spPr>
          <a:xfrm>
            <a:off x="3987029" y="4646498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7"/>
          <p:cNvSpPr txBox="1"/>
          <p:nvPr/>
        </p:nvSpPr>
        <p:spPr>
          <a:xfrm>
            <a:off x="359299" y="5590361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17"/>
          <p:cNvSpPr txBox="1"/>
          <p:nvPr/>
        </p:nvSpPr>
        <p:spPr>
          <a:xfrm>
            <a:off x="1752049" y="5590361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17"/>
          <p:cNvSpPr txBox="1"/>
          <p:nvPr/>
        </p:nvSpPr>
        <p:spPr>
          <a:xfrm>
            <a:off x="3267777" y="3624209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7"/>
          <p:cNvSpPr txBox="1"/>
          <p:nvPr/>
        </p:nvSpPr>
        <p:spPr>
          <a:xfrm>
            <a:off x="3063240" y="5619308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17"/>
          <p:cNvSpPr txBox="1"/>
          <p:nvPr/>
        </p:nvSpPr>
        <p:spPr>
          <a:xfrm>
            <a:off x="4280907" y="5640088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7"/>
          <p:cNvSpPr/>
          <p:nvPr/>
        </p:nvSpPr>
        <p:spPr>
          <a:xfrm>
            <a:off x="5339829" y="5118782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k(1,0)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17"/>
          <p:cNvSpPr/>
          <p:nvPr/>
        </p:nvSpPr>
        <p:spPr>
          <a:xfrm>
            <a:off x="6612311" y="5128937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k(1-2,0)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7" name="Google Shape;507;p17"/>
          <p:cNvCxnSpPr>
            <a:stCxn id="477" idx="2"/>
            <a:endCxn id="505" idx="0"/>
          </p:cNvCxnSpPr>
          <p:nvPr/>
        </p:nvCxnSpPr>
        <p:spPr>
          <a:xfrm flipH="1">
            <a:off x="5845279" y="4585837"/>
            <a:ext cx="416400" cy="532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08" name="Google Shape;508;p17"/>
          <p:cNvSpPr txBox="1"/>
          <p:nvPr/>
        </p:nvSpPr>
        <p:spPr>
          <a:xfrm>
            <a:off x="5698282" y="4653886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9" name="Google Shape;509;p17"/>
          <p:cNvCxnSpPr>
            <a:stCxn id="477" idx="2"/>
            <a:endCxn id="506" idx="0"/>
          </p:cNvCxnSpPr>
          <p:nvPr/>
        </p:nvCxnSpPr>
        <p:spPr>
          <a:xfrm>
            <a:off x="6261679" y="4585837"/>
            <a:ext cx="856200" cy="543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10" name="Google Shape;510;p17"/>
          <p:cNvSpPr txBox="1"/>
          <p:nvPr/>
        </p:nvSpPr>
        <p:spPr>
          <a:xfrm>
            <a:off x="6663402" y="4682480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7"/>
          <p:cNvSpPr txBox="1"/>
          <p:nvPr/>
        </p:nvSpPr>
        <p:spPr>
          <a:xfrm>
            <a:off x="5677534" y="5684482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7"/>
          <p:cNvSpPr/>
          <p:nvPr/>
        </p:nvSpPr>
        <p:spPr>
          <a:xfrm>
            <a:off x="7518400" y="3833091"/>
            <a:ext cx="1607127" cy="2087418"/>
          </a:xfrm>
          <a:custGeom>
            <a:avLst/>
            <a:gdLst/>
            <a:ahLst/>
            <a:cxnLst/>
            <a:rect l="l" t="t" r="r" b="b"/>
            <a:pathLst>
              <a:path w="1607127" h="2087418" extrusionOk="0">
                <a:moveTo>
                  <a:pt x="193964" y="0"/>
                </a:moveTo>
                <a:cubicBezTo>
                  <a:pt x="178570" y="12315"/>
                  <a:pt x="160764" y="22109"/>
                  <a:pt x="147782" y="36945"/>
                </a:cubicBezTo>
                <a:cubicBezTo>
                  <a:pt x="138715" y="47307"/>
                  <a:pt x="136140" y="61936"/>
                  <a:pt x="129309" y="73891"/>
                </a:cubicBezTo>
                <a:cubicBezTo>
                  <a:pt x="123801" y="83529"/>
                  <a:pt x="116994" y="92364"/>
                  <a:pt x="110836" y="101600"/>
                </a:cubicBezTo>
                <a:cubicBezTo>
                  <a:pt x="88854" y="167549"/>
                  <a:pt x="103165" y="140817"/>
                  <a:pt x="73891" y="184727"/>
                </a:cubicBezTo>
                <a:cubicBezTo>
                  <a:pt x="70812" y="193963"/>
                  <a:pt x="67330" y="203075"/>
                  <a:pt x="64655" y="212436"/>
                </a:cubicBezTo>
                <a:cubicBezTo>
                  <a:pt x="60711" y="226240"/>
                  <a:pt x="53562" y="262332"/>
                  <a:pt x="46182" y="277091"/>
                </a:cubicBezTo>
                <a:cubicBezTo>
                  <a:pt x="41218" y="287020"/>
                  <a:pt x="33867" y="295564"/>
                  <a:pt x="27709" y="304800"/>
                </a:cubicBezTo>
                <a:lnTo>
                  <a:pt x="9236" y="397164"/>
                </a:lnTo>
                <a:lnTo>
                  <a:pt x="0" y="443345"/>
                </a:lnTo>
                <a:cubicBezTo>
                  <a:pt x="3079" y="569575"/>
                  <a:pt x="3502" y="695898"/>
                  <a:pt x="9236" y="822036"/>
                </a:cubicBezTo>
                <a:cubicBezTo>
                  <a:pt x="9678" y="831762"/>
                  <a:pt x="16993" y="840122"/>
                  <a:pt x="18473" y="849745"/>
                </a:cubicBezTo>
                <a:cubicBezTo>
                  <a:pt x="23178" y="880327"/>
                  <a:pt x="23620" y="911439"/>
                  <a:pt x="27709" y="942109"/>
                </a:cubicBezTo>
                <a:cubicBezTo>
                  <a:pt x="33511" y="985627"/>
                  <a:pt x="40976" y="1000384"/>
                  <a:pt x="55418" y="1043709"/>
                </a:cubicBezTo>
                <a:lnTo>
                  <a:pt x="73891" y="1099127"/>
                </a:lnTo>
                <a:cubicBezTo>
                  <a:pt x="76970" y="1108363"/>
                  <a:pt x="77726" y="1118735"/>
                  <a:pt x="83127" y="1126836"/>
                </a:cubicBezTo>
                <a:lnTo>
                  <a:pt x="101600" y="1154545"/>
                </a:lnTo>
                <a:cubicBezTo>
                  <a:pt x="118103" y="1204057"/>
                  <a:pt x="105213" y="1161566"/>
                  <a:pt x="120073" y="1228436"/>
                </a:cubicBezTo>
                <a:cubicBezTo>
                  <a:pt x="122827" y="1240828"/>
                  <a:pt x="126649" y="1252969"/>
                  <a:pt x="129309" y="1265382"/>
                </a:cubicBezTo>
                <a:cubicBezTo>
                  <a:pt x="152132" y="1371889"/>
                  <a:pt x="129597" y="1330469"/>
                  <a:pt x="166255" y="1385454"/>
                </a:cubicBezTo>
                <a:cubicBezTo>
                  <a:pt x="188237" y="1451404"/>
                  <a:pt x="173926" y="1424671"/>
                  <a:pt x="203200" y="1468582"/>
                </a:cubicBezTo>
                <a:cubicBezTo>
                  <a:pt x="206279" y="1477818"/>
                  <a:pt x="207708" y="1487780"/>
                  <a:pt x="212436" y="1496291"/>
                </a:cubicBezTo>
                <a:cubicBezTo>
                  <a:pt x="223218" y="1515699"/>
                  <a:pt x="249382" y="1551709"/>
                  <a:pt x="249382" y="1551709"/>
                </a:cubicBezTo>
                <a:cubicBezTo>
                  <a:pt x="252461" y="1560945"/>
                  <a:pt x="252536" y="1571815"/>
                  <a:pt x="258618" y="1579418"/>
                </a:cubicBezTo>
                <a:cubicBezTo>
                  <a:pt x="265553" y="1588086"/>
                  <a:pt x="277799" y="1590784"/>
                  <a:pt x="286327" y="1597891"/>
                </a:cubicBezTo>
                <a:cubicBezTo>
                  <a:pt x="296362" y="1606253"/>
                  <a:pt x="305535" y="1615682"/>
                  <a:pt x="314036" y="1625600"/>
                </a:cubicBezTo>
                <a:cubicBezTo>
                  <a:pt x="347736" y="1664916"/>
                  <a:pt x="332427" y="1658515"/>
                  <a:pt x="369455" y="1690254"/>
                </a:cubicBezTo>
                <a:cubicBezTo>
                  <a:pt x="413610" y="1728102"/>
                  <a:pt x="396034" y="1709401"/>
                  <a:pt x="443345" y="1736436"/>
                </a:cubicBezTo>
                <a:cubicBezTo>
                  <a:pt x="485755" y="1760670"/>
                  <a:pt x="462878" y="1753178"/>
                  <a:pt x="508000" y="1791854"/>
                </a:cubicBezTo>
                <a:cubicBezTo>
                  <a:pt x="535381" y="1815323"/>
                  <a:pt x="540398" y="1808639"/>
                  <a:pt x="572655" y="1828800"/>
                </a:cubicBezTo>
                <a:cubicBezTo>
                  <a:pt x="585709" y="1836959"/>
                  <a:pt x="596546" y="1848350"/>
                  <a:pt x="609600" y="1856509"/>
                </a:cubicBezTo>
                <a:cubicBezTo>
                  <a:pt x="621276" y="1863806"/>
                  <a:pt x="634869" y="1867685"/>
                  <a:pt x="646545" y="1874982"/>
                </a:cubicBezTo>
                <a:cubicBezTo>
                  <a:pt x="659599" y="1883141"/>
                  <a:pt x="670125" y="1895054"/>
                  <a:pt x="683491" y="1902691"/>
                </a:cubicBezTo>
                <a:cubicBezTo>
                  <a:pt x="691944" y="1907521"/>
                  <a:pt x="702628" y="1907311"/>
                  <a:pt x="711200" y="1911927"/>
                </a:cubicBezTo>
                <a:cubicBezTo>
                  <a:pt x="756629" y="1936389"/>
                  <a:pt x="793976" y="1965875"/>
                  <a:pt x="840509" y="1985818"/>
                </a:cubicBezTo>
                <a:cubicBezTo>
                  <a:pt x="849458" y="1989653"/>
                  <a:pt x="858982" y="1991975"/>
                  <a:pt x="868218" y="1995054"/>
                </a:cubicBezTo>
                <a:cubicBezTo>
                  <a:pt x="877454" y="2001212"/>
                  <a:pt x="885783" y="2009018"/>
                  <a:pt x="895927" y="2013527"/>
                </a:cubicBezTo>
                <a:cubicBezTo>
                  <a:pt x="913721" y="2021435"/>
                  <a:pt x="932872" y="2025842"/>
                  <a:pt x="951345" y="2032000"/>
                </a:cubicBezTo>
                <a:lnTo>
                  <a:pt x="1034473" y="2059709"/>
                </a:lnTo>
                <a:cubicBezTo>
                  <a:pt x="1043709" y="2062788"/>
                  <a:pt x="1052737" y="2066584"/>
                  <a:pt x="1062182" y="2068945"/>
                </a:cubicBezTo>
                <a:lnTo>
                  <a:pt x="1136073" y="2087418"/>
                </a:lnTo>
                <a:cubicBezTo>
                  <a:pt x="1191491" y="2084339"/>
                  <a:pt x="1247074" y="2083444"/>
                  <a:pt x="1302327" y="2078182"/>
                </a:cubicBezTo>
                <a:cubicBezTo>
                  <a:pt x="1330774" y="2075473"/>
                  <a:pt x="1368281" y="2043449"/>
                  <a:pt x="1385455" y="2032000"/>
                </a:cubicBezTo>
                <a:lnTo>
                  <a:pt x="1413164" y="2013527"/>
                </a:lnTo>
                <a:cubicBezTo>
                  <a:pt x="1422400" y="2007369"/>
                  <a:pt x="1430342" y="1998564"/>
                  <a:pt x="1440873" y="1995054"/>
                </a:cubicBezTo>
                <a:lnTo>
                  <a:pt x="1468582" y="1985818"/>
                </a:lnTo>
                <a:cubicBezTo>
                  <a:pt x="1487055" y="1967345"/>
                  <a:pt x="1515739" y="1955184"/>
                  <a:pt x="1524000" y="1930400"/>
                </a:cubicBezTo>
                <a:cubicBezTo>
                  <a:pt x="1536746" y="1892160"/>
                  <a:pt x="1527835" y="1910792"/>
                  <a:pt x="1551709" y="1874982"/>
                </a:cubicBezTo>
                <a:cubicBezTo>
                  <a:pt x="1573854" y="1808546"/>
                  <a:pt x="1546986" y="1891511"/>
                  <a:pt x="1570182" y="1810327"/>
                </a:cubicBezTo>
                <a:cubicBezTo>
                  <a:pt x="1572857" y="1800966"/>
                  <a:pt x="1576339" y="1791854"/>
                  <a:pt x="1579418" y="1782618"/>
                </a:cubicBezTo>
                <a:cubicBezTo>
                  <a:pt x="1582497" y="1745673"/>
                  <a:pt x="1582560" y="1708351"/>
                  <a:pt x="1588655" y="1671782"/>
                </a:cubicBezTo>
                <a:cubicBezTo>
                  <a:pt x="1591856" y="1652575"/>
                  <a:pt x="1607127" y="1616364"/>
                  <a:pt x="1607127" y="1616364"/>
                </a:cubicBezTo>
                <a:cubicBezTo>
                  <a:pt x="1604048" y="1536315"/>
                  <a:pt x="1603219" y="1456148"/>
                  <a:pt x="1597891" y="1376218"/>
                </a:cubicBezTo>
                <a:cubicBezTo>
                  <a:pt x="1596728" y="1358768"/>
                  <a:pt x="1573042" y="1292432"/>
                  <a:pt x="1570182" y="1283854"/>
                </a:cubicBezTo>
                <a:cubicBezTo>
                  <a:pt x="1567103" y="1274618"/>
                  <a:pt x="1566345" y="1264246"/>
                  <a:pt x="1560945" y="1256145"/>
                </a:cubicBezTo>
                <a:lnTo>
                  <a:pt x="1542473" y="1228436"/>
                </a:lnTo>
                <a:cubicBezTo>
                  <a:pt x="1533654" y="1193163"/>
                  <a:pt x="1532152" y="1180085"/>
                  <a:pt x="1514764" y="1145309"/>
                </a:cubicBezTo>
                <a:cubicBezTo>
                  <a:pt x="1509800" y="1135380"/>
                  <a:pt x="1501799" y="1127238"/>
                  <a:pt x="1496291" y="1117600"/>
                </a:cubicBezTo>
                <a:cubicBezTo>
                  <a:pt x="1455718" y="1046599"/>
                  <a:pt x="1503090" y="1114350"/>
                  <a:pt x="1450109" y="1043709"/>
                </a:cubicBezTo>
                <a:cubicBezTo>
                  <a:pt x="1432165" y="989874"/>
                  <a:pt x="1445228" y="1024711"/>
                  <a:pt x="1403927" y="942109"/>
                </a:cubicBezTo>
                <a:cubicBezTo>
                  <a:pt x="1397770" y="929794"/>
                  <a:pt x="1393092" y="916620"/>
                  <a:pt x="1385455" y="905164"/>
                </a:cubicBezTo>
                <a:lnTo>
                  <a:pt x="1348509" y="849745"/>
                </a:lnTo>
                <a:cubicBezTo>
                  <a:pt x="1332252" y="800973"/>
                  <a:pt x="1344674" y="830139"/>
                  <a:pt x="1302327" y="766618"/>
                </a:cubicBezTo>
                <a:cubicBezTo>
                  <a:pt x="1296170" y="757382"/>
                  <a:pt x="1287366" y="749440"/>
                  <a:pt x="1283855" y="738909"/>
                </a:cubicBezTo>
                <a:cubicBezTo>
                  <a:pt x="1272240" y="704066"/>
                  <a:pt x="1269431" y="687540"/>
                  <a:pt x="1237673" y="655782"/>
                </a:cubicBezTo>
                <a:cubicBezTo>
                  <a:pt x="1228437" y="646546"/>
                  <a:pt x="1218465" y="637991"/>
                  <a:pt x="1209964" y="628073"/>
                </a:cubicBezTo>
                <a:cubicBezTo>
                  <a:pt x="1199946" y="616385"/>
                  <a:pt x="1192553" y="602569"/>
                  <a:pt x="1182255" y="591127"/>
                </a:cubicBezTo>
                <a:cubicBezTo>
                  <a:pt x="1164779" y="571709"/>
                  <a:pt x="1141327" y="557446"/>
                  <a:pt x="1126836" y="535709"/>
                </a:cubicBezTo>
                <a:cubicBezTo>
                  <a:pt x="1045754" y="414084"/>
                  <a:pt x="1127295" y="528548"/>
                  <a:pt x="1062182" y="452582"/>
                </a:cubicBezTo>
                <a:cubicBezTo>
                  <a:pt x="1052164" y="440894"/>
                  <a:pt x="1045358" y="426521"/>
                  <a:pt x="1034473" y="415636"/>
                </a:cubicBezTo>
                <a:cubicBezTo>
                  <a:pt x="1026624" y="407787"/>
                  <a:pt x="1015741" y="403693"/>
                  <a:pt x="1006764" y="397164"/>
                </a:cubicBezTo>
                <a:cubicBezTo>
                  <a:pt x="981865" y="379055"/>
                  <a:pt x="954643" y="363515"/>
                  <a:pt x="932873" y="341745"/>
                </a:cubicBezTo>
                <a:cubicBezTo>
                  <a:pt x="923637" y="332509"/>
                  <a:pt x="915475" y="322055"/>
                  <a:pt x="905164" y="314036"/>
                </a:cubicBezTo>
                <a:cubicBezTo>
                  <a:pt x="887639" y="300406"/>
                  <a:pt x="865444" y="292790"/>
                  <a:pt x="849745" y="277091"/>
                </a:cubicBezTo>
                <a:cubicBezTo>
                  <a:pt x="816178" y="243524"/>
                  <a:pt x="826562" y="251295"/>
                  <a:pt x="785091" y="221673"/>
                </a:cubicBezTo>
                <a:cubicBezTo>
                  <a:pt x="776058" y="215221"/>
                  <a:pt x="767311" y="208164"/>
                  <a:pt x="757382" y="203200"/>
                </a:cubicBezTo>
                <a:cubicBezTo>
                  <a:pt x="748674" y="198846"/>
                  <a:pt x="738909" y="197043"/>
                  <a:pt x="729673" y="193964"/>
                </a:cubicBezTo>
                <a:cubicBezTo>
                  <a:pt x="650277" y="141032"/>
                  <a:pt x="750723" y="204487"/>
                  <a:pt x="674255" y="166254"/>
                </a:cubicBezTo>
                <a:cubicBezTo>
                  <a:pt x="664326" y="161290"/>
                  <a:pt x="656689" y="152290"/>
                  <a:pt x="646545" y="147782"/>
                </a:cubicBezTo>
                <a:cubicBezTo>
                  <a:pt x="646530" y="147775"/>
                  <a:pt x="577280" y="124694"/>
                  <a:pt x="563418" y="120073"/>
                </a:cubicBezTo>
                <a:cubicBezTo>
                  <a:pt x="554182" y="116994"/>
                  <a:pt x="543810" y="116236"/>
                  <a:pt x="535709" y="110836"/>
                </a:cubicBezTo>
                <a:cubicBezTo>
                  <a:pt x="526473" y="104679"/>
                  <a:pt x="518144" y="96872"/>
                  <a:pt x="508000" y="92364"/>
                </a:cubicBezTo>
                <a:cubicBezTo>
                  <a:pt x="490206" y="84456"/>
                  <a:pt x="471055" y="80049"/>
                  <a:pt x="452582" y="73891"/>
                </a:cubicBezTo>
                <a:cubicBezTo>
                  <a:pt x="423495" y="64195"/>
                  <a:pt x="420413" y="62379"/>
                  <a:pt x="387927" y="55418"/>
                </a:cubicBezTo>
                <a:cubicBezTo>
                  <a:pt x="357227" y="48839"/>
                  <a:pt x="326352" y="43103"/>
                  <a:pt x="295564" y="36945"/>
                </a:cubicBezTo>
                <a:cubicBezTo>
                  <a:pt x="280170" y="33866"/>
                  <a:pt x="265081" y="27709"/>
                  <a:pt x="249382" y="27709"/>
                </a:cubicBezTo>
                <a:lnTo>
                  <a:pt x="193964" y="0"/>
                </a:lnTo>
                <a:close/>
              </a:path>
            </a:pathLst>
          </a:custGeom>
          <a:noFill/>
          <a:ln w="38100" cap="flat" cmpd="sng">
            <a:solidFill>
              <a:srgbClr val="42719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7"/>
          <p:cNvSpPr/>
          <p:nvPr/>
        </p:nvSpPr>
        <p:spPr>
          <a:xfrm>
            <a:off x="6377917" y="4698638"/>
            <a:ext cx="1569832" cy="1221871"/>
          </a:xfrm>
          <a:custGeom>
            <a:avLst/>
            <a:gdLst/>
            <a:ahLst/>
            <a:cxnLst/>
            <a:rect l="l" t="t" r="r" b="b"/>
            <a:pathLst>
              <a:path w="1607127" h="2087418" extrusionOk="0">
                <a:moveTo>
                  <a:pt x="193964" y="0"/>
                </a:moveTo>
                <a:cubicBezTo>
                  <a:pt x="178570" y="12315"/>
                  <a:pt x="160764" y="22109"/>
                  <a:pt x="147782" y="36945"/>
                </a:cubicBezTo>
                <a:cubicBezTo>
                  <a:pt x="138715" y="47307"/>
                  <a:pt x="136140" y="61936"/>
                  <a:pt x="129309" y="73891"/>
                </a:cubicBezTo>
                <a:cubicBezTo>
                  <a:pt x="123801" y="83529"/>
                  <a:pt x="116994" y="92364"/>
                  <a:pt x="110836" y="101600"/>
                </a:cubicBezTo>
                <a:cubicBezTo>
                  <a:pt x="88854" y="167549"/>
                  <a:pt x="103165" y="140817"/>
                  <a:pt x="73891" y="184727"/>
                </a:cubicBezTo>
                <a:cubicBezTo>
                  <a:pt x="70812" y="193963"/>
                  <a:pt x="67330" y="203075"/>
                  <a:pt x="64655" y="212436"/>
                </a:cubicBezTo>
                <a:cubicBezTo>
                  <a:pt x="60711" y="226240"/>
                  <a:pt x="53562" y="262332"/>
                  <a:pt x="46182" y="277091"/>
                </a:cubicBezTo>
                <a:cubicBezTo>
                  <a:pt x="41218" y="287020"/>
                  <a:pt x="33867" y="295564"/>
                  <a:pt x="27709" y="304800"/>
                </a:cubicBezTo>
                <a:lnTo>
                  <a:pt x="9236" y="397164"/>
                </a:lnTo>
                <a:lnTo>
                  <a:pt x="0" y="443345"/>
                </a:lnTo>
                <a:cubicBezTo>
                  <a:pt x="3079" y="569575"/>
                  <a:pt x="3502" y="695898"/>
                  <a:pt x="9236" y="822036"/>
                </a:cubicBezTo>
                <a:cubicBezTo>
                  <a:pt x="9678" y="831762"/>
                  <a:pt x="16993" y="840122"/>
                  <a:pt x="18473" y="849745"/>
                </a:cubicBezTo>
                <a:cubicBezTo>
                  <a:pt x="23178" y="880327"/>
                  <a:pt x="23620" y="911439"/>
                  <a:pt x="27709" y="942109"/>
                </a:cubicBezTo>
                <a:cubicBezTo>
                  <a:pt x="33511" y="985627"/>
                  <a:pt x="40976" y="1000384"/>
                  <a:pt x="55418" y="1043709"/>
                </a:cubicBezTo>
                <a:lnTo>
                  <a:pt x="73891" y="1099127"/>
                </a:lnTo>
                <a:cubicBezTo>
                  <a:pt x="76970" y="1108363"/>
                  <a:pt x="77726" y="1118735"/>
                  <a:pt x="83127" y="1126836"/>
                </a:cubicBezTo>
                <a:lnTo>
                  <a:pt x="101600" y="1154545"/>
                </a:lnTo>
                <a:cubicBezTo>
                  <a:pt x="118103" y="1204057"/>
                  <a:pt x="105213" y="1161566"/>
                  <a:pt x="120073" y="1228436"/>
                </a:cubicBezTo>
                <a:cubicBezTo>
                  <a:pt x="122827" y="1240828"/>
                  <a:pt x="126649" y="1252969"/>
                  <a:pt x="129309" y="1265382"/>
                </a:cubicBezTo>
                <a:cubicBezTo>
                  <a:pt x="152132" y="1371889"/>
                  <a:pt x="129597" y="1330469"/>
                  <a:pt x="166255" y="1385454"/>
                </a:cubicBezTo>
                <a:cubicBezTo>
                  <a:pt x="188237" y="1451404"/>
                  <a:pt x="173926" y="1424671"/>
                  <a:pt x="203200" y="1468582"/>
                </a:cubicBezTo>
                <a:cubicBezTo>
                  <a:pt x="206279" y="1477818"/>
                  <a:pt x="207708" y="1487780"/>
                  <a:pt x="212436" y="1496291"/>
                </a:cubicBezTo>
                <a:cubicBezTo>
                  <a:pt x="223218" y="1515699"/>
                  <a:pt x="249382" y="1551709"/>
                  <a:pt x="249382" y="1551709"/>
                </a:cubicBezTo>
                <a:cubicBezTo>
                  <a:pt x="252461" y="1560945"/>
                  <a:pt x="252536" y="1571815"/>
                  <a:pt x="258618" y="1579418"/>
                </a:cubicBezTo>
                <a:cubicBezTo>
                  <a:pt x="265553" y="1588086"/>
                  <a:pt x="277799" y="1590784"/>
                  <a:pt x="286327" y="1597891"/>
                </a:cubicBezTo>
                <a:cubicBezTo>
                  <a:pt x="296362" y="1606253"/>
                  <a:pt x="305535" y="1615682"/>
                  <a:pt x="314036" y="1625600"/>
                </a:cubicBezTo>
                <a:cubicBezTo>
                  <a:pt x="347736" y="1664916"/>
                  <a:pt x="332427" y="1658515"/>
                  <a:pt x="369455" y="1690254"/>
                </a:cubicBezTo>
                <a:cubicBezTo>
                  <a:pt x="413610" y="1728102"/>
                  <a:pt x="396034" y="1709401"/>
                  <a:pt x="443345" y="1736436"/>
                </a:cubicBezTo>
                <a:cubicBezTo>
                  <a:pt x="485755" y="1760670"/>
                  <a:pt x="462878" y="1753178"/>
                  <a:pt x="508000" y="1791854"/>
                </a:cubicBezTo>
                <a:cubicBezTo>
                  <a:pt x="535381" y="1815323"/>
                  <a:pt x="540398" y="1808639"/>
                  <a:pt x="572655" y="1828800"/>
                </a:cubicBezTo>
                <a:cubicBezTo>
                  <a:pt x="585709" y="1836959"/>
                  <a:pt x="596546" y="1848350"/>
                  <a:pt x="609600" y="1856509"/>
                </a:cubicBezTo>
                <a:cubicBezTo>
                  <a:pt x="621276" y="1863806"/>
                  <a:pt x="634869" y="1867685"/>
                  <a:pt x="646545" y="1874982"/>
                </a:cubicBezTo>
                <a:cubicBezTo>
                  <a:pt x="659599" y="1883141"/>
                  <a:pt x="670125" y="1895054"/>
                  <a:pt x="683491" y="1902691"/>
                </a:cubicBezTo>
                <a:cubicBezTo>
                  <a:pt x="691944" y="1907521"/>
                  <a:pt x="702628" y="1907311"/>
                  <a:pt x="711200" y="1911927"/>
                </a:cubicBezTo>
                <a:cubicBezTo>
                  <a:pt x="756629" y="1936389"/>
                  <a:pt x="793976" y="1965875"/>
                  <a:pt x="840509" y="1985818"/>
                </a:cubicBezTo>
                <a:cubicBezTo>
                  <a:pt x="849458" y="1989653"/>
                  <a:pt x="858982" y="1991975"/>
                  <a:pt x="868218" y="1995054"/>
                </a:cubicBezTo>
                <a:cubicBezTo>
                  <a:pt x="877454" y="2001212"/>
                  <a:pt x="885783" y="2009018"/>
                  <a:pt x="895927" y="2013527"/>
                </a:cubicBezTo>
                <a:cubicBezTo>
                  <a:pt x="913721" y="2021435"/>
                  <a:pt x="932872" y="2025842"/>
                  <a:pt x="951345" y="2032000"/>
                </a:cubicBezTo>
                <a:lnTo>
                  <a:pt x="1034473" y="2059709"/>
                </a:lnTo>
                <a:cubicBezTo>
                  <a:pt x="1043709" y="2062788"/>
                  <a:pt x="1052737" y="2066584"/>
                  <a:pt x="1062182" y="2068945"/>
                </a:cubicBezTo>
                <a:lnTo>
                  <a:pt x="1136073" y="2087418"/>
                </a:lnTo>
                <a:cubicBezTo>
                  <a:pt x="1191491" y="2084339"/>
                  <a:pt x="1247074" y="2083444"/>
                  <a:pt x="1302327" y="2078182"/>
                </a:cubicBezTo>
                <a:cubicBezTo>
                  <a:pt x="1330774" y="2075473"/>
                  <a:pt x="1368281" y="2043449"/>
                  <a:pt x="1385455" y="2032000"/>
                </a:cubicBezTo>
                <a:lnTo>
                  <a:pt x="1413164" y="2013527"/>
                </a:lnTo>
                <a:cubicBezTo>
                  <a:pt x="1422400" y="2007369"/>
                  <a:pt x="1430342" y="1998564"/>
                  <a:pt x="1440873" y="1995054"/>
                </a:cubicBezTo>
                <a:lnTo>
                  <a:pt x="1468582" y="1985818"/>
                </a:lnTo>
                <a:cubicBezTo>
                  <a:pt x="1487055" y="1967345"/>
                  <a:pt x="1515739" y="1955184"/>
                  <a:pt x="1524000" y="1930400"/>
                </a:cubicBezTo>
                <a:cubicBezTo>
                  <a:pt x="1536746" y="1892160"/>
                  <a:pt x="1527835" y="1910792"/>
                  <a:pt x="1551709" y="1874982"/>
                </a:cubicBezTo>
                <a:cubicBezTo>
                  <a:pt x="1573854" y="1808546"/>
                  <a:pt x="1546986" y="1891511"/>
                  <a:pt x="1570182" y="1810327"/>
                </a:cubicBezTo>
                <a:cubicBezTo>
                  <a:pt x="1572857" y="1800966"/>
                  <a:pt x="1576339" y="1791854"/>
                  <a:pt x="1579418" y="1782618"/>
                </a:cubicBezTo>
                <a:cubicBezTo>
                  <a:pt x="1582497" y="1745673"/>
                  <a:pt x="1582560" y="1708351"/>
                  <a:pt x="1588655" y="1671782"/>
                </a:cubicBezTo>
                <a:cubicBezTo>
                  <a:pt x="1591856" y="1652575"/>
                  <a:pt x="1607127" y="1616364"/>
                  <a:pt x="1607127" y="1616364"/>
                </a:cubicBezTo>
                <a:cubicBezTo>
                  <a:pt x="1604048" y="1536315"/>
                  <a:pt x="1603219" y="1456148"/>
                  <a:pt x="1597891" y="1376218"/>
                </a:cubicBezTo>
                <a:cubicBezTo>
                  <a:pt x="1596728" y="1358768"/>
                  <a:pt x="1573042" y="1292432"/>
                  <a:pt x="1570182" y="1283854"/>
                </a:cubicBezTo>
                <a:cubicBezTo>
                  <a:pt x="1567103" y="1274618"/>
                  <a:pt x="1566345" y="1264246"/>
                  <a:pt x="1560945" y="1256145"/>
                </a:cubicBezTo>
                <a:lnTo>
                  <a:pt x="1542473" y="1228436"/>
                </a:lnTo>
                <a:cubicBezTo>
                  <a:pt x="1533654" y="1193163"/>
                  <a:pt x="1532152" y="1180085"/>
                  <a:pt x="1514764" y="1145309"/>
                </a:cubicBezTo>
                <a:cubicBezTo>
                  <a:pt x="1509800" y="1135380"/>
                  <a:pt x="1501799" y="1127238"/>
                  <a:pt x="1496291" y="1117600"/>
                </a:cubicBezTo>
                <a:cubicBezTo>
                  <a:pt x="1455718" y="1046599"/>
                  <a:pt x="1503090" y="1114350"/>
                  <a:pt x="1450109" y="1043709"/>
                </a:cubicBezTo>
                <a:cubicBezTo>
                  <a:pt x="1432165" y="989874"/>
                  <a:pt x="1445228" y="1024711"/>
                  <a:pt x="1403927" y="942109"/>
                </a:cubicBezTo>
                <a:cubicBezTo>
                  <a:pt x="1397770" y="929794"/>
                  <a:pt x="1393092" y="916620"/>
                  <a:pt x="1385455" y="905164"/>
                </a:cubicBezTo>
                <a:lnTo>
                  <a:pt x="1348509" y="849745"/>
                </a:lnTo>
                <a:cubicBezTo>
                  <a:pt x="1332252" y="800973"/>
                  <a:pt x="1344674" y="830139"/>
                  <a:pt x="1302327" y="766618"/>
                </a:cubicBezTo>
                <a:cubicBezTo>
                  <a:pt x="1296170" y="757382"/>
                  <a:pt x="1287366" y="749440"/>
                  <a:pt x="1283855" y="738909"/>
                </a:cubicBezTo>
                <a:cubicBezTo>
                  <a:pt x="1272240" y="704066"/>
                  <a:pt x="1269431" y="687540"/>
                  <a:pt x="1237673" y="655782"/>
                </a:cubicBezTo>
                <a:cubicBezTo>
                  <a:pt x="1228437" y="646546"/>
                  <a:pt x="1218465" y="637991"/>
                  <a:pt x="1209964" y="628073"/>
                </a:cubicBezTo>
                <a:cubicBezTo>
                  <a:pt x="1199946" y="616385"/>
                  <a:pt x="1192553" y="602569"/>
                  <a:pt x="1182255" y="591127"/>
                </a:cubicBezTo>
                <a:cubicBezTo>
                  <a:pt x="1164779" y="571709"/>
                  <a:pt x="1141327" y="557446"/>
                  <a:pt x="1126836" y="535709"/>
                </a:cubicBezTo>
                <a:cubicBezTo>
                  <a:pt x="1045754" y="414084"/>
                  <a:pt x="1127295" y="528548"/>
                  <a:pt x="1062182" y="452582"/>
                </a:cubicBezTo>
                <a:cubicBezTo>
                  <a:pt x="1052164" y="440894"/>
                  <a:pt x="1045358" y="426521"/>
                  <a:pt x="1034473" y="415636"/>
                </a:cubicBezTo>
                <a:cubicBezTo>
                  <a:pt x="1026624" y="407787"/>
                  <a:pt x="1015741" y="403693"/>
                  <a:pt x="1006764" y="397164"/>
                </a:cubicBezTo>
                <a:cubicBezTo>
                  <a:pt x="981865" y="379055"/>
                  <a:pt x="954643" y="363515"/>
                  <a:pt x="932873" y="341745"/>
                </a:cubicBezTo>
                <a:cubicBezTo>
                  <a:pt x="923637" y="332509"/>
                  <a:pt x="915475" y="322055"/>
                  <a:pt x="905164" y="314036"/>
                </a:cubicBezTo>
                <a:cubicBezTo>
                  <a:pt x="887639" y="300406"/>
                  <a:pt x="865444" y="292790"/>
                  <a:pt x="849745" y="277091"/>
                </a:cubicBezTo>
                <a:cubicBezTo>
                  <a:pt x="816178" y="243524"/>
                  <a:pt x="826562" y="251295"/>
                  <a:pt x="785091" y="221673"/>
                </a:cubicBezTo>
                <a:cubicBezTo>
                  <a:pt x="776058" y="215221"/>
                  <a:pt x="767311" y="208164"/>
                  <a:pt x="757382" y="203200"/>
                </a:cubicBezTo>
                <a:cubicBezTo>
                  <a:pt x="748674" y="198846"/>
                  <a:pt x="738909" y="197043"/>
                  <a:pt x="729673" y="193964"/>
                </a:cubicBezTo>
                <a:cubicBezTo>
                  <a:pt x="650277" y="141032"/>
                  <a:pt x="750723" y="204487"/>
                  <a:pt x="674255" y="166254"/>
                </a:cubicBezTo>
                <a:cubicBezTo>
                  <a:pt x="664326" y="161290"/>
                  <a:pt x="656689" y="152290"/>
                  <a:pt x="646545" y="147782"/>
                </a:cubicBezTo>
                <a:cubicBezTo>
                  <a:pt x="646530" y="147775"/>
                  <a:pt x="577280" y="124694"/>
                  <a:pt x="563418" y="120073"/>
                </a:cubicBezTo>
                <a:cubicBezTo>
                  <a:pt x="554182" y="116994"/>
                  <a:pt x="543810" y="116236"/>
                  <a:pt x="535709" y="110836"/>
                </a:cubicBezTo>
                <a:cubicBezTo>
                  <a:pt x="526473" y="104679"/>
                  <a:pt x="518144" y="96872"/>
                  <a:pt x="508000" y="92364"/>
                </a:cubicBezTo>
                <a:cubicBezTo>
                  <a:pt x="490206" y="84456"/>
                  <a:pt x="471055" y="80049"/>
                  <a:pt x="452582" y="73891"/>
                </a:cubicBezTo>
                <a:cubicBezTo>
                  <a:pt x="423495" y="64195"/>
                  <a:pt x="420413" y="62379"/>
                  <a:pt x="387927" y="55418"/>
                </a:cubicBezTo>
                <a:cubicBezTo>
                  <a:pt x="357227" y="48839"/>
                  <a:pt x="326352" y="43103"/>
                  <a:pt x="295564" y="36945"/>
                </a:cubicBezTo>
                <a:cubicBezTo>
                  <a:pt x="280170" y="33866"/>
                  <a:pt x="265081" y="27709"/>
                  <a:pt x="249382" y="27709"/>
                </a:cubicBezTo>
                <a:lnTo>
                  <a:pt x="193964" y="0"/>
                </a:ln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4" name="Google Shape;514;p17"/>
          <p:cNvGrpSpPr/>
          <p:nvPr/>
        </p:nvGrpSpPr>
        <p:grpSpPr>
          <a:xfrm>
            <a:off x="5625067" y="52725"/>
            <a:ext cx="6443870" cy="1628918"/>
            <a:chOff x="931694" y="1078242"/>
            <a:chExt cx="10422106" cy="2972630"/>
          </a:xfrm>
        </p:grpSpPr>
        <p:pic>
          <p:nvPicPr>
            <p:cNvPr id="515" name="Google Shape;515;p17" descr="Buy Fake Gold Bar Bullion Door Stop/Paperweight for Home Office Decoration  Online at desertcart Bangladesh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98544" y="1382186"/>
              <a:ext cx="1064259" cy="1064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6" name="Google Shape;516;p17" descr="Acorazado Pericia Identificar lcd tv display césped Personalmente estañ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50426" y="1360725"/>
              <a:ext cx="1603374" cy="1106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7" name="Google Shape;517;p17" descr="Mens Watches: Nice, Classic Fashion Wrist Watches For Men - Fossi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31694" y="1078242"/>
              <a:ext cx="1290253" cy="1496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8" name="Google Shape;518;p17" descr="Xiaomi 12: A small smartphone with high-end equipment - NotebookCheck.net  News"/>
            <p:cNvPicPr preferRelativeResize="0"/>
            <p:nvPr/>
          </p:nvPicPr>
          <p:blipFill rotWithShape="1">
            <a:blip r:embed="rId6">
              <a:alphaModFix/>
            </a:blip>
            <a:srcRect t="7012"/>
            <a:stretch/>
          </p:blipFill>
          <p:spPr>
            <a:xfrm>
              <a:off x="5946410" y="1187768"/>
              <a:ext cx="2727419" cy="15415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9" name="Google Shape;519;p17"/>
            <p:cNvSpPr txBox="1"/>
            <p:nvPr/>
          </p:nvSpPr>
          <p:spPr>
            <a:xfrm>
              <a:off x="1005840" y="2640012"/>
              <a:ext cx="848314" cy="673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$ 3 </a:t>
              </a:r>
              <a:endParaRPr sz="18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17"/>
            <p:cNvSpPr txBox="1"/>
            <p:nvPr/>
          </p:nvSpPr>
          <p:spPr>
            <a:xfrm>
              <a:off x="3476125" y="2160971"/>
              <a:ext cx="949427" cy="1291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$ 4</a:t>
              </a: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17"/>
            <p:cNvSpPr txBox="1"/>
            <p:nvPr/>
          </p:nvSpPr>
          <p:spPr>
            <a:xfrm>
              <a:off x="6343782" y="2167141"/>
              <a:ext cx="897574" cy="1291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$ 5</a:t>
              </a: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7"/>
            <p:cNvSpPr txBox="1"/>
            <p:nvPr/>
          </p:nvSpPr>
          <p:spPr>
            <a:xfrm>
              <a:off x="10019446" y="2101048"/>
              <a:ext cx="949427" cy="1291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$ 6</a:t>
              </a: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7"/>
            <p:cNvSpPr txBox="1"/>
            <p:nvPr/>
          </p:nvSpPr>
          <p:spPr>
            <a:xfrm>
              <a:off x="1005840" y="3433041"/>
              <a:ext cx="871648" cy="61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 Kg</a:t>
              </a:r>
              <a:endParaRPr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7"/>
            <p:cNvSpPr txBox="1"/>
            <p:nvPr/>
          </p:nvSpPr>
          <p:spPr>
            <a:xfrm>
              <a:off x="3476125" y="3433041"/>
              <a:ext cx="871648" cy="61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 Kg</a:t>
              </a:r>
              <a:endParaRPr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7"/>
            <p:cNvSpPr txBox="1"/>
            <p:nvPr/>
          </p:nvSpPr>
          <p:spPr>
            <a:xfrm>
              <a:off x="6375248" y="3433041"/>
              <a:ext cx="871648" cy="61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 Kg</a:t>
              </a:r>
              <a:endParaRPr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7"/>
            <p:cNvSpPr txBox="1"/>
            <p:nvPr/>
          </p:nvSpPr>
          <p:spPr>
            <a:xfrm>
              <a:off x="9900953" y="3433041"/>
              <a:ext cx="1067920" cy="561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 Kg</a:t>
              </a:r>
              <a:endParaRPr sz="1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7" name="Google Shape;52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10/4/2023</a:t>
            </a:r>
            <a:endParaRPr/>
          </a:p>
        </p:txBody>
      </p:sp>
      <p:sp>
        <p:nvSpPr>
          <p:cNvPr id="528" name="Google Shape;52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529" name="Google Shape;52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Lec Md Shadman Aadeeb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4"/>
          <p:cNvSpPr txBox="1">
            <a:spLocks noGrp="1"/>
          </p:cNvSpPr>
          <p:nvPr>
            <p:ph type="title"/>
          </p:nvPr>
        </p:nvSpPr>
        <p:spPr>
          <a:xfrm>
            <a:off x="114687" y="195631"/>
            <a:ext cx="38993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Yes, we can solve it recursively.</a:t>
            </a:r>
            <a:endParaRPr/>
          </a:p>
        </p:txBody>
      </p:sp>
      <p:sp>
        <p:nvSpPr>
          <p:cNvPr id="535" name="Google Shape;535;p54"/>
          <p:cNvSpPr/>
          <p:nvPr/>
        </p:nvSpPr>
        <p:spPr>
          <a:xfrm>
            <a:off x="4099473" y="1174180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k(5,4)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54"/>
          <p:cNvSpPr/>
          <p:nvPr/>
        </p:nvSpPr>
        <p:spPr>
          <a:xfrm>
            <a:off x="2917664" y="2164636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k(5,3)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54"/>
          <p:cNvSpPr/>
          <p:nvPr/>
        </p:nvSpPr>
        <p:spPr>
          <a:xfrm>
            <a:off x="6705887" y="2378227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k(0,3)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8" name="Google Shape;538;p54"/>
          <p:cNvCxnSpPr>
            <a:stCxn id="535" idx="2"/>
            <a:endCxn id="536" idx="0"/>
          </p:cNvCxnSpPr>
          <p:nvPr/>
        </p:nvCxnSpPr>
        <p:spPr>
          <a:xfrm flipH="1">
            <a:off x="3423291" y="1617525"/>
            <a:ext cx="1181700" cy="54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9" name="Google Shape;539;p54"/>
          <p:cNvCxnSpPr>
            <a:stCxn id="535" idx="2"/>
            <a:endCxn id="537" idx="0"/>
          </p:cNvCxnSpPr>
          <p:nvPr/>
        </p:nvCxnSpPr>
        <p:spPr>
          <a:xfrm>
            <a:off x="4604991" y="1617525"/>
            <a:ext cx="2606400" cy="760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40" name="Google Shape;540;p54"/>
          <p:cNvSpPr txBox="1"/>
          <p:nvPr/>
        </p:nvSpPr>
        <p:spPr>
          <a:xfrm>
            <a:off x="6644640" y="1831783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54"/>
          <p:cNvSpPr txBox="1"/>
          <p:nvPr/>
        </p:nvSpPr>
        <p:spPr>
          <a:xfrm>
            <a:off x="3625650" y="1590491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54"/>
          <p:cNvSpPr/>
          <p:nvPr/>
        </p:nvSpPr>
        <p:spPr>
          <a:xfrm>
            <a:off x="2052204" y="3098228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k(5,2)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3" name="Google Shape;543;p54"/>
          <p:cNvCxnSpPr>
            <a:stCxn id="536" idx="2"/>
            <a:endCxn id="542" idx="0"/>
          </p:cNvCxnSpPr>
          <p:nvPr/>
        </p:nvCxnSpPr>
        <p:spPr>
          <a:xfrm flipH="1">
            <a:off x="2557682" y="2607981"/>
            <a:ext cx="865500" cy="490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44" name="Google Shape;544;p54"/>
          <p:cNvSpPr txBox="1"/>
          <p:nvPr/>
        </p:nvSpPr>
        <p:spPr>
          <a:xfrm>
            <a:off x="3467275" y="2913562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54"/>
          <p:cNvSpPr/>
          <p:nvPr/>
        </p:nvSpPr>
        <p:spPr>
          <a:xfrm>
            <a:off x="6085959" y="3143000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k(1,2)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6" name="Google Shape;546;p54"/>
          <p:cNvCxnSpPr>
            <a:stCxn id="536" idx="2"/>
            <a:endCxn id="545" idx="0"/>
          </p:cNvCxnSpPr>
          <p:nvPr/>
        </p:nvCxnSpPr>
        <p:spPr>
          <a:xfrm>
            <a:off x="3423182" y="2607981"/>
            <a:ext cx="3168300" cy="534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47" name="Google Shape;547;p54"/>
          <p:cNvSpPr txBox="1"/>
          <p:nvPr/>
        </p:nvSpPr>
        <p:spPr>
          <a:xfrm>
            <a:off x="5592099" y="2678104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54"/>
          <p:cNvSpPr/>
          <p:nvPr/>
        </p:nvSpPr>
        <p:spPr>
          <a:xfrm>
            <a:off x="5756161" y="4142492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k(1,1)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9" name="Google Shape;549;p54"/>
          <p:cNvCxnSpPr>
            <a:stCxn id="545" idx="2"/>
            <a:endCxn id="548" idx="0"/>
          </p:cNvCxnSpPr>
          <p:nvPr/>
        </p:nvCxnSpPr>
        <p:spPr>
          <a:xfrm flipH="1">
            <a:off x="6261777" y="3586345"/>
            <a:ext cx="329700" cy="556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50" name="Google Shape;550;p54"/>
          <p:cNvSpPr txBox="1"/>
          <p:nvPr/>
        </p:nvSpPr>
        <p:spPr>
          <a:xfrm>
            <a:off x="6041448" y="3708700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54"/>
          <p:cNvSpPr/>
          <p:nvPr/>
        </p:nvSpPr>
        <p:spPr>
          <a:xfrm>
            <a:off x="836631" y="4158556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k(5,1)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2" name="Google Shape;552;p54"/>
          <p:cNvCxnSpPr>
            <a:stCxn id="542" idx="2"/>
            <a:endCxn id="553" idx="0"/>
          </p:cNvCxnSpPr>
          <p:nvPr/>
        </p:nvCxnSpPr>
        <p:spPr>
          <a:xfrm>
            <a:off x="2557722" y="3541573"/>
            <a:ext cx="1133400" cy="579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53" name="Google Shape;553;p54"/>
          <p:cNvSpPr/>
          <p:nvPr/>
        </p:nvSpPr>
        <p:spPr>
          <a:xfrm>
            <a:off x="3185600" y="4121549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k(2,1)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4" name="Google Shape;554;p54"/>
          <p:cNvCxnSpPr>
            <a:stCxn id="542" idx="2"/>
            <a:endCxn id="551" idx="0"/>
          </p:cNvCxnSpPr>
          <p:nvPr/>
        </p:nvCxnSpPr>
        <p:spPr>
          <a:xfrm flipH="1">
            <a:off x="1342122" y="3541573"/>
            <a:ext cx="1215600" cy="617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55" name="Google Shape;555;p54"/>
          <p:cNvSpPr txBox="1"/>
          <p:nvPr/>
        </p:nvSpPr>
        <p:spPr>
          <a:xfrm>
            <a:off x="1573956" y="3646806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54"/>
          <p:cNvSpPr/>
          <p:nvPr/>
        </p:nvSpPr>
        <p:spPr>
          <a:xfrm>
            <a:off x="48393" y="5132391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k(5,0)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54"/>
          <p:cNvSpPr/>
          <p:nvPr/>
        </p:nvSpPr>
        <p:spPr>
          <a:xfrm>
            <a:off x="1515710" y="5143957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k(3,0)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8" name="Google Shape;558;p54"/>
          <p:cNvCxnSpPr>
            <a:stCxn id="551" idx="2"/>
            <a:endCxn id="556" idx="0"/>
          </p:cNvCxnSpPr>
          <p:nvPr/>
        </p:nvCxnSpPr>
        <p:spPr>
          <a:xfrm flipH="1">
            <a:off x="554049" y="4601901"/>
            <a:ext cx="788100" cy="530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59" name="Google Shape;559;p54"/>
          <p:cNvCxnSpPr>
            <a:stCxn id="551" idx="2"/>
            <a:endCxn id="557" idx="0"/>
          </p:cNvCxnSpPr>
          <p:nvPr/>
        </p:nvCxnSpPr>
        <p:spPr>
          <a:xfrm>
            <a:off x="1342149" y="4601901"/>
            <a:ext cx="679200" cy="542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60" name="Google Shape;560;p54"/>
          <p:cNvSpPr txBox="1"/>
          <p:nvPr/>
        </p:nvSpPr>
        <p:spPr>
          <a:xfrm>
            <a:off x="454775" y="4601900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54"/>
          <p:cNvSpPr txBox="1"/>
          <p:nvPr/>
        </p:nvSpPr>
        <p:spPr>
          <a:xfrm>
            <a:off x="1710018" y="4640429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54"/>
          <p:cNvSpPr/>
          <p:nvPr/>
        </p:nvSpPr>
        <p:spPr>
          <a:xfrm>
            <a:off x="2762259" y="5132390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k(2,0)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54"/>
          <p:cNvSpPr/>
          <p:nvPr/>
        </p:nvSpPr>
        <p:spPr>
          <a:xfrm>
            <a:off x="3987246" y="5125548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k(0,0)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4" name="Google Shape;564;p54"/>
          <p:cNvCxnSpPr>
            <a:stCxn id="553" idx="2"/>
            <a:endCxn id="562" idx="0"/>
          </p:cNvCxnSpPr>
          <p:nvPr/>
        </p:nvCxnSpPr>
        <p:spPr>
          <a:xfrm flipH="1">
            <a:off x="3267818" y="4564894"/>
            <a:ext cx="423300" cy="56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65" name="Google Shape;565;p54"/>
          <p:cNvCxnSpPr>
            <a:stCxn id="553" idx="2"/>
            <a:endCxn id="563" idx="0"/>
          </p:cNvCxnSpPr>
          <p:nvPr/>
        </p:nvCxnSpPr>
        <p:spPr>
          <a:xfrm>
            <a:off x="3691118" y="4564894"/>
            <a:ext cx="801600" cy="560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66" name="Google Shape;566;p54"/>
          <p:cNvSpPr txBox="1"/>
          <p:nvPr/>
        </p:nvSpPr>
        <p:spPr>
          <a:xfrm>
            <a:off x="3143429" y="4682480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54"/>
          <p:cNvSpPr txBox="1"/>
          <p:nvPr/>
        </p:nvSpPr>
        <p:spPr>
          <a:xfrm>
            <a:off x="3987029" y="4646498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54"/>
          <p:cNvSpPr txBox="1"/>
          <p:nvPr/>
        </p:nvSpPr>
        <p:spPr>
          <a:xfrm>
            <a:off x="359299" y="5590361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54"/>
          <p:cNvSpPr txBox="1"/>
          <p:nvPr/>
        </p:nvSpPr>
        <p:spPr>
          <a:xfrm>
            <a:off x="1752049" y="5590361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54"/>
          <p:cNvSpPr txBox="1"/>
          <p:nvPr/>
        </p:nvSpPr>
        <p:spPr>
          <a:xfrm>
            <a:off x="3267777" y="3624209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54"/>
          <p:cNvSpPr txBox="1"/>
          <p:nvPr/>
        </p:nvSpPr>
        <p:spPr>
          <a:xfrm>
            <a:off x="3063240" y="5619308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54"/>
          <p:cNvSpPr txBox="1"/>
          <p:nvPr/>
        </p:nvSpPr>
        <p:spPr>
          <a:xfrm>
            <a:off x="4280907" y="5640088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54"/>
          <p:cNvSpPr/>
          <p:nvPr/>
        </p:nvSpPr>
        <p:spPr>
          <a:xfrm>
            <a:off x="5339829" y="5118782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k(1,0)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4" name="Google Shape;574;p54"/>
          <p:cNvCxnSpPr>
            <a:stCxn id="548" idx="2"/>
            <a:endCxn id="573" idx="0"/>
          </p:cNvCxnSpPr>
          <p:nvPr/>
        </p:nvCxnSpPr>
        <p:spPr>
          <a:xfrm flipH="1">
            <a:off x="5845279" y="4585837"/>
            <a:ext cx="416400" cy="532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75" name="Google Shape;575;p54"/>
          <p:cNvSpPr txBox="1"/>
          <p:nvPr/>
        </p:nvSpPr>
        <p:spPr>
          <a:xfrm>
            <a:off x="5698282" y="4653886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54"/>
          <p:cNvSpPr txBox="1"/>
          <p:nvPr/>
        </p:nvSpPr>
        <p:spPr>
          <a:xfrm>
            <a:off x="5677534" y="5684482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54"/>
          <p:cNvSpPr txBox="1"/>
          <p:nvPr/>
        </p:nvSpPr>
        <p:spPr>
          <a:xfrm>
            <a:off x="9108562" y="2533568"/>
            <a:ext cx="2984384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Problems with this approach: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Recursion takes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lot of time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(does the same work again and again due to overlapping sub problems property).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No table, hence no way to trace the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of actions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Overlapping subproblems?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8" name="Google Shape;578;p54"/>
          <p:cNvGrpSpPr/>
          <p:nvPr/>
        </p:nvGrpSpPr>
        <p:grpSpPr>
          <a:xfrm>
            <a:off x="5641394" y="60889"/>
            <a:ext cx="6443870" cy="1628918"/>
            <a:chOff x="931694" y="1078242"/>
            <a:chExt cx="10422106" cy="2972630"/>
          </a:xfrm>
        </p:grpSpPr>
        <p:pic>
          <p:nvPicPr>
            <p:cNvPr id="579" name="Google Shape;579;p54" descr="Buy Fake Gold Bar Bullion Door Stop/Paperweight for Home Office Decoration  Online at desertcart Bangladesh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298544" y="1382186"/>
              <a:ext cx="1064259" cy="1064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0" name="Google Shape;580;p54" descr="Acorazado Pericia Identificar lcd tv display césped Personalmente estañ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50426" y="1360725"/>
              <a:ext cx="1603374" cy="1106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1" name="Google Shape;581;p54" descr="Mens Watches: Nice, Classic Fashion Wrist Watches For Men - Fossi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31694" y="1078242"/>
              <a:ext cx="1290253" cy="1496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2" name="Google Shape;582;p54" descr="Xiaomi 12: A small smartphone with high-end equipment - NotebookCheck.net  News"/>
            <p:cNvPicPr preferRelativeResize="0"/>
            <p:nvPr/>
          </p:nvPicPr>
          <p:blipFill rotWithShape="1">
            <a:blip r:embed="rId6">
              <a:alphaModFix/>
            </a:blip>
            <a:srcRect t="7012"/>
            <a:stretch/>
          </p:blipFill>
          <p:spPr>
            <a:xfrm>
              <a:off x="5946410" y="1187768"/>
              <a:ext cx="2727419" cy="15415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3" name="Google Shape;583;p54"/>
            <p:cNvSpPr txBox="1"/>
            <p:nvPr/>
          </p:nvSpPr>
          <p:spPr>
            <a:xfrm>
              <a:off x="1005840" y="2640012"/>
              <a:ext cx="848314" cy="673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$ 3 </a:t>
              </a:r>
              <a:endParaRPr sz="18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54"/>
            <p:cNvSpPr txBox="1"/>
            <p:nvPr/>
          </p:nvSpPr>
          <p:spPr>
            <a:xfrm>
              <a:off x="3476125" y="2160971"/>
              <a:ext cx="949427" cy="1291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$ 4</a:t>
              </a: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54"/>
            <p:cNvSpPr txBox="1"/>
            <p:nvPr/>
          </p:nvSpPr>
          <p:spPr>
            <a:xfrm>
              <a:off x="6343782" y="2167141"/>
              <a:ext cx="897574" cy="1291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$ 5</a:t>
              </a: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54"/>
            <p:cNvSpPr txBox="1"/>
            <p:nvPr/>
          </p:nvSpPr>
          <p:spPr>
            <a:xfrm>
              <a:off x="10019446" y="2101048"/>
              <a:ext cx="949427" cy="1291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$ 6</a:t>
              </a: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54"/>
            <p:cNvSpPr txBox="1"/>
            <p:nvPr/>
          </p:nvSpPr>
          <p:spPr>
            <a:xfrm>
              <a:off x="1005840" y="3433041"/>
              <a:ext cx="871648" cy="61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 Kg</a:t>
              </a:r>
              <a:endParaRPr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54"/>
            <p:cNvSpPr txBox="1"/>
            <p:nvPr/>
          </p:nvSpPr>
          <p:spPr>
            <a:xfrm>
              <a:off x="3476125" y="3433041"/>
              <a:ext cx="871648" cy="61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 Kg</a:t>
              </a:r>
              <a:endParaRPr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54"/>
            <p:cNvSpPr txBox="1"/>
            <p:nvPr/>
          </p:nvSpPr>
          <p:spPr>
            <a:xfrm>
              <a:off x="6375248" y="3433041"/>
              <a:ext cx="871648" cy="617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 Kg</a:t>
              </a:r>
              <a:endParaRPr sz="16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54"/>
            <p:cNvSpPr txBox="1"/>
            <p:nvPr/>
          </p:nvSpPr>
          <p:spPr>
            <a:xfrm>
              <a:off x="9900953" y="3433041"/>
              <a:ext cx="1067920" cy="561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 Kg</a:t>
              </a:r>
              <a:endParaRPr sz="14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1" name="Google Shape;591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10/4/2023</a:t>
            </a:r>
            <a:endParaRPr/>
          </a:p>
        </p:txBody>
      </p:sp>
      <p:sp>
        <p:nvSpPr>
          <p:cNvPr id="592" name="Google Shape;592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593" name="Google Shape;593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Lec Md Shadman Aadeeb</a:t>
            </a:r>
            <a:endParaRPr/>
          </a:p>
        </p:txBody>
      </p:sp>
      <p:sp>
        <p:nvSpPr>
          <p:cNvPr id="594" name="Google Shape;594;p54"/>
          <p:cNvSpPr txBox="1"/>
          <p:nvPr/>
        </p:nvSpPr>
        <p:spPr>
          <a:xfrm>
            <a:off x="814544" y="4557418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54"/>
          <p:cNvSpPr txBox="1"/>
          <p:nvPr/>
        </p:nvSpPr>
        <p:spPr>
          <a:xfrm>
            <a:off x="1864105" y="4530473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54"/>
          <p:cNvSpPr txBox="1"/>
          <p:nvPr/>
        </p:nvSpPr>
        <p:spPr>
          <a:xfrm>
            <a:off x="1297934" y="3624209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4"/>
          <p:cNvSpPr txBox="1"/>
          <p:nvPr/>
        </p:nvSpPr>
        <p:spPr>
          <a:xfrm>
            <a:off x="2818107" y="4775462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54"/>
          <p:cNvSpPr txBox="1"/>
          <p:nvPr/>
        </p:nvSpPr>
        <p:spPr>
          <a:xfrm>
            <a:off x="4346723" y="4640429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54"/>
          <p:cNvSpPr txBox="1"/>
          <p:nvPr/>
        </p:nvSpPr>
        <p:spPr>
          <a:xfrm>
            <a:off x="3678779" y="3592771"/>
            <a:ext cx="5950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54"/>
          <p:cNvSpPr txBox="1"/>
          <p:nvPr/>
        </p:nvSpPr>
        <p:spPr>
          <a:xfrm>
            <a:off x="3188112" y="2838915"/>
            <a:ext cx="5950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54"/>
          <p:cNvSpPr txBox="1"/>
          <p:nvPr/>
        </p:nvSpPr>
        <p:spPr>
          <a:xfrm>
            <a:off x="6113997" y="4715245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54"/>
          <p:cNvSpPr txBox="1"/>
          <p:nvPr/>
        </p:nvSpPr>
        <p:spPr>
          <a:xfrm>
            <a:off x="6506745" y="3752141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54"/>
          <p:cNvSpPr txBox="1"/>
          <p:nvPr/>
        </p:nvSpPr>
        <p:spPr>
          <a:xfrm>
            <a:off x="5795195" y="2694466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4" name="Google Shape;604;p54"/>
          <p:cNvSpPr txBox="1"/>
          <p:nvPr/>
        </p:nvSpPr>
        <p:spPr>
          <a:xfrm>
            <a:off x="3346250" y="1633077"/>
            <a:ext cx="5950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54"/>
          <p:cNvSpPr txBox="1"/>
          <p:nvPr/>
        </p:nvSpPr>
        <p:spPr>
          <a:xfrm>
            <a:off x="7009271" y="1755656"/>
            <a:ext cx="5950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54"/>
          <p:cNvSpPr txBox="1"/>
          <p:nvPr/>
        </p:nvSpPr>
        <p:spPr>
          <a:xfrm>
            <a:off x="4513154" y="783397"/>
            <a:ext cx="5950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2F026-0436-C881-C932-E0B8AE464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D4CA-2289-49FD-F60C-FDC2D5CB4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Dependencies among Subproblems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96DE2D-10EE-3BE4-6E1C-22AB0202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DEA233-C37B-3921-4C11-044494EE8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767532"/>
            <a:ext cx="6712055" cy="431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83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782AC-7723-3249-2AE0-2D57DC262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B14F-6831-F79C-70D8-7F6322B5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Overlapping Subproblems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F489062-FD1D-A494-06CD-4A381BE7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684F8-5272-FA45-F71D-D48E9455B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212" y="1910972"/>
            <a:ext cx="6525174" cy="428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96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2CFBE-2FA5-F533-DB07-03CC39D99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E234343-0408-CA0A-ABD8-4256DDEBA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1B44CB-833E-ECAA-5769-6C4B08032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67" y="33090"/>
            <a:ext cx="9105045" cy="617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0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55D0A-C74A-F35C-75F7-CE1270FA1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D9A5-2B34-AAAB-236B-AAC259E3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The Knapsack Problem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73675-A112-5BDC-1989-42758EC20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594439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 There are two versions of this problem: </a:t>
            </a:r>
          </a:p>
          <a:p>
            <a:pPr marL="658368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solidFill>
                  <a:schemeClr val="tx1"/>
                </a:solidFill>
              </a:rPr>
              <a:t>“0-1 knapsack problem”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Items are indivisible:</a:t>
            </a:r>
            <a:r>
              <a:rPr lang="en-US" sz="2000" dirty="0">
                <a:solidFill>
                  <a:schemeClr val="tx1"/>
                </a:solidFill>
              </a:rPr>
              <a:t> you either take an item or not.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Solved with </a:t>
            </a:r>
            <a:r>
              <a:rPr lang="en-US" sz="2000" dirty="0">
                <a:solidFill>
                  <a:srgbClr val="0070C0"/>
                </a:solidFill>
              </a:rPr>
              <a:t>dynamic programming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658368" lvl="1" indent="-4572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>
                <a:solidFill>
                  <a:schemeClr val="tx1"/>
                </a:solidFill>
              </a:rPr>
              <a:t>“Fractional knapsack problem”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Items are divisible: </a:t>
            </a:r>
            <a:r>
              <a:rPr lang="en-US" sz="2000" dirty="0">
                <a:solidFill>
                  <a:schemeClr val="tx1"/>
                </a:solidFill>
              </a:rPr>
              <a:t>you can take any fraction of an item.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Solved with a </a:t>
            </a:r>
            <a:r>
              <a:rPr lang="en-US" sz="2000" dirty="0">
                <a:solidFill>
                  <a:srgbClr val="0070C0"/>
                </a:solidFill>
              </a:rPr>
              <a:t>greedy algorithm.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9210B0B-2DA4-D982-05A0-FD29B8CA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73A62-D453-2C83-38F0-0507C212A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89" y="1845734"/>
            <a:ext cx="2315267" cy="1904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54CF38-2E07-1E4E-815A-B78F6CEBE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89" y="3750549"/>
            <a:ext cx="2315268" cy="196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06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7EEF4-1431-9E25-DE70-9B1B703C7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B652A79-16E8-5EFA-0585-09101F01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39F218-0AE2-58FC-C0B6-7FCFB5A22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767" y="33090"/>
            <a:ext cx="9105045" cy="617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51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D0754-2453-1734-5460-F8097AD9C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84A3E6-274E-B2B8-0217-C8C628710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8DA55-77F8-9183-6659-9A9A28D34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940" y="33090"/>
            <a:ext cx="8614131" cy="619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34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682B0-DBBE-4E7E-CFCC-D0D761E49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54B3-0B90-3EB1-35B6-9C44F967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0-1 Knapsack: DP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9A26A9B-200E-B689-F9E1-998C9DEA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B9CA76-0AD9-B2FA-8420-A53E66DE4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75975"/>
            <a:ext cx="6195272" cy="444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7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E385C-2D61-8AB4-DFBE-07299E380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9CABD-1D7F-C4F2-59AD-0A3F566E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0-1 Knapsack Problem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3653143-CE5A-8499-C7E8-5F615452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8181D2-5A6A-AA57-5237-59BE80216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254" y="1802676"/>
            <a:ext cx="8427522" cy="442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9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0/1 knapsack problem</a:t>
            </a:r>
            <a:endParaRPr/>
          </a:p>
        </p:txBody>
      </p:sp>
      <p:pic>
        <p:nvPicPr>
          <p:cNvPr id="261" name="Google Shape;261;p15"/>
          <p:cNvPicPr preferRelativeResize="0"/>
          <p:nvPr/>
        </p:nvPicPr>
        <p:blipFill rotWithShape="1">
          <a:blip r:embed="rId3">
            <a:alphaModFix/>
          </a:blip>
          <a:srcRect b="11071"/>
          <a:stretch/>
        </p:blipFill>
        <p:spPr>
          <a:xfrm>
            <a:off x="7066281" y="4842274"/>
            <a:ext cx="1668884" cy="190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5" descr="46,154 Knapsack Images, Stock Photos &amp; Vectors | Shutterstock"/>
          <p:cNvPicPr preferRelativeResize="0"/>
          <p:nvPr/>
        </p:nvPicPr>
        <p:blipFill rotWithShape="1">
          <a:blip r:embed="rId4">
            <a:alphaModFix/>
          </a:blip>
          <a:srcRect l="52763" t="8776" b="15452"/>
          <a:stretch/>
        </p:blipFill>
        <p:spPr>
          <a:xfrm>
            <a:off x="8932465" y="4767205"/>
            <a:ext cx="2228654" cy="20567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5"/>
          <p:cNvGrpSpPr/>
          <p:nvPr/>
        </p:nvGrpSpPr>
        <p:grpSpPr>
          <a:xfrm>
            <a:off x="1005840" y="1058171"/>
            <a:ext cx="10347960" cy="3082757"/>
            <a:chOff x="1005840" y="1058171"/>
            <a:chExt cx="10347960" cy="3082757"/>
          </a:xfrm>
        </p:grpSpPr>
        <p:pic>
          <p:nvPicPr>
            <p:cNvPr id="264" name="Google Shape;264;p15" descr="Buy Fake Gold Bar Bullion Door Stop/Paperweight for Home Office Decoration  Online at desertcart Bangladesh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72691" y="1347307"/>
              <a:ext cx="1064259" cy="1064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5" descr="Acorazado Pericia Identificar lcd tv display césped Personalmente estañ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750426" y="1360725"/>
              <a:ext cx="1603374" cy="1106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5" descr="Mens Watches: Nice, Classic Fashion Wrist Watches For Men - Fossi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05840" y="1058171"/>
              <a:ext cx="1290254" cy="1496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15" descr="Xiaomi 12: A small smartphone with high-end equipment - NotebookCheck.net  News"/>
            <p:cNvPicPr preferRelativeResize="0"/>
            <p:nvPr/>
          </p:nvPicPr>
          <p:blipFill rotWithShape="1">
            <a:blip r:embed="rId8">
              <a:alphaModFix/>
            </a:blip>
            <a:srcRect t="7012"/>
            <a:stretch/>
          </p:blipFill>
          <p:spPr>
            <a:xfrm>
              <a:off x="5946410" y="1187768"/>
              <a:ext cx="2727419" cy="15415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15"/>
            <p:cNvSpPr txBox="1"/>
            <p:nvPr/>
          </p:nvSpPr>
          <p:spPr>
            <a:xfrm>
              <a:off x="1005840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$ 3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 txBox="1"/>
            <p:nvPr/>
          </p:nvSpPr>
          <p:spPr>
            <a:xfrm>
              <a:off x="3476125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$ 4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 txBox="1"/>
            <p:nvPr/>
          </p:nvSpPr>
          <p:spPr>
            <a:xfrm>
              <a:off x="6375248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$ 5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 txBox="1"/>
            <p:nvPr/>
          </p:nvSpPr>
          <p:spPr>
            <a:xfrm>
              <a:off x="9900952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$ 6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 txBox="1"/>
            <p:nvPr/>
          </p:nvSpPr>
          <p:spPr>
            <a:xfrm>
              <a:off x="1005840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 txBox="1"/>
            <p:nvPr/>
          </p:nvSpPr>
          <p:spPr>
            <a:xfrm>
              <a:off x="3476125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 txBox="1"/>
            <p:nvPr/>
          </p:nvSpPr>
          <p:spPr>
            <a:xfrm>
              <a:off x="6375248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 txBox="1"/>
            <p:nvPr/>
          </p:nvSpPr>
          <p:spPr>
            <a:xfrm>
              <a:off x="9900952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15"/>
          <p:cNvSpPr txBox="1"/>
          <p:nvPr/>
        </p:nvSpPr>
        <p:spPr>
          <a:xfrm>
            <a:off x="9510522" y="5233740"/>
            <a:ext cx="106792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 Kg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10/4/2023</a:t>
            </a:r>
            <a:endParaRPr/>
          </a:p>
        </p:txBody>
      </p:sp>
      <p:sp>
        <p:nvSpPr>
          <p:cNvPr id="278" name="Google Shape;27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79" name="Google Shape;279;p15"/>
          <p:cNvSpPr/>
          <p:nvPr/>
        </p:nvSpPr>
        <p:spPr>
          <a:xfrm>
            <a:off x="1005840" y="4140928"/>
            <a:ext cx="9963033" cy="52141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0/1 knapsack problem</a:t>
            </a:r>
            <a:endParaRPr/>
          </a:p>
        </p:txBody>
      </p:sp>
      <p:pic>
        <p:nvPicPr>
          <p:cNvPr id="285" name="Google Shape;285;p48"/>
          <p:cNvPicPr preferRelativeResize="0"/>
          <p:nvPr/>
        </p:nvPicPr>
        <p:blipFill rotWithShape="1">
          <a:blip r:embed="rId3">
            <a:alphaModFix/>
          </a:blip>
          <a:srcRect b="11071"/>
          <a:stretch/>
        </p:blipFill>
        <p:spPr>
          <a:xfrm>
            <a:off x="7066281" y="4842274"/>
            <a:ext cx="1668884" cy="190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8" descr="46,154 Knapsack Images, Stock Photos &amp; Vectors | Shutterstock"/>
          <p:cNvPicPr preferRelativeResize="0"/>
          <p:nvPr/>
        </p:nvPicPr>
        <p:blipFill rotWithShape="1">
          <a:blip r:embed="rId4">
            <a:alphaModFix/>
          </a:blip>
          <a:srcRect l="52763" t="8776" b="15452"/>
          <a:stretch/>
        </p:blipFill>
        <p:spPr>
          <a:xfrm>
            <a:off x="8932465" y="4767205"/>
            <a:ext cx="2228654" cy="20567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" name="Google Shape;287;p48"/>
          <p:cNvGrpSpPr/>
          <p:nvPr/>
        </p:nvGrpSpPr>
        <p:grpSpPr>
          <a:xfrm>
            <a:off x="1005840" y="1058171"/>
            <a:ext cx="10347960" cy="3082757"/>
            <a:chOff x="1005840" y="1058171"/>
            <a:chExt cx="10347960" cy="3082757"/>
          </a:xfrm>
        </p:grpSpPr>
        <p:pic>
          <p:nvPicPr>
            <p:cNvPr id="288" name="Google Shape;288;p48" descr="Buy Fake Gold Bar Bullion Door Stop/Paperweight for Home Office Decoration  Online at desertcart Bangladesh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72691" y="1347307"/>
              <a:ext cx="1064259" cy="1064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48" descr="Acorazado Pericia Identificar lcd tv display césped Personalmente estañ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750426" y="1360725"/>
              <a:ext cx="1603374" cy="1106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48" descr="Mens Watches: Nice, Classic Fashion Wrist Watches For Men - Fossi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05840" y="1058171"/>
              <a:ext cx="1290254" cy="1496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48" descr="Xiaomi 12: A small smartphone with high-end equipment - NotebookCheck.net  News"/>
            <p:cNvPicPr preferRelativeResize="0"/>
            <p:nvPr/>
          </p:nvPicPr>
          <p:blipFill rotWithShape="1">
            <a:blip r:embed="rId8">
              <a:alphaModFix/>
            </a:blip>
            <a:srcRect t="7012"/>
            <a:stretch/>
          </p:blipFill>
          <p:spPr>
            <a:xfrm>
              <a:off x="5946410" y="1187768"/>
              <a:ext cx="2727419" cy="15415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48"/>
            <p:cNvSpPr txBox="1"/>
            <p:nvPr/>
          </p:nvSpPr>
          <p:spPr>
            <a:xfrm>
              <a:off x="1005840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$ 3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48"/>
            <p:cNvSpPr txBox="1"/>
            <p:nvPr/>
          </p:nvSpPr>
          <p:spPr>
            <a:xfrm>
              <a:off x="3476125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$ 4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48"/>
            <p:cNvSpPr txBox="1"/>
            <p:nvPr/>
          </p:nvSpPr>
          <p:spPr>
            <a:xfrm>
              <a:off x="6375248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$ 5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48"/>
            <p:cNvSpPr txBox="1"/>
            <p:nvPr/>
          </p:nvSpPr>
          <p:spPr>
            <a:xfrm>
              <a:off x="9900952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$ 6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48"/>
            <p:cNvSpPr txBox="1"/>
            <p:nvPr/>
          </p:nvSpPr>
          <p:spPr>
            <a:xfrm>
              <a:off x="1005840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48"/>
            <p:cNvSpPr txBox="1"/>
            <p:nvPr/>
          </p:nvSpPr>
          <p:spPr>
            <a:xfrm>
              <a:off x="3476125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48"/>
            <p:cNvSpPr txBox="1"/>
            <p:nvPr/>
          </p:nvSpPr>
          <p:spPr>
            <a:xfrm>
              <a:off x="6375248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48"/>
            <p:cNvSpPr txBox="1"/>
            <p:nvPr/>
          </p:nvSpPr>
          <p:spPr>
            <a:xfrm>
              <a:off x="9900952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0" name="Google Shape;300;p48"/>
          <p:cNvSpPr txBox="1"/>
          <p:nvPr/>
        </p:nvSpPr>
        <p:spPr>
          <a:xfrm>
            <a:off x="9510522" y="5233740"/>
            <a:ext cx="106792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 Kg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10/4/2023</a:t>
            </a:r>
            <a:endParaRPr/>
          </a:p>
        </p:txBody>
      </p:sp>
      <p:sp>
        <p:nvSpPr>
          <p:cNvPr id="302" name="Google Shape;302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03" name="Google Shape;303;p48"/>
          <p:cNvSpPr/>
          <p:nvPr/>
        </p:nvSpPr>
        <p:spPr>
          <a:xfrm>
            <a:off x="1005840" y="4140928"/>
            <a:ext cx="9963033" cy="52141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8"/>
          <p:cNvSpPr/>
          <p:nvPr/>
        </p:nvSpPr>
        <p:spPr>
          <a:xfrm>
            <a:off x="9564352" y="1220113"/>
            <a:ext cx="1881357" cy="289338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0/1 knapsack problem</a:t>
            </a:r>
            <a:endParaRPr/>
          </a:p>
        </p:txBody>
      </p:sp>
      <p:pic>
        <p:nvPicPr>
          <p:cNvPr id="310" name="Google Shape;310;p49"/>
          <p:cNvPicPr preferRelativeResize="0"/>
          <p:nvPr/>
        </p:nvPicPr>
        <p:blipFill rotWithShape="1">
          <a:blip r:embed="rId3">
            <a:alphaModFix/>
          </a:blip>
          <a:srcRect b="11071"/>
          <a:stretch/>
        </p:blipFill>
        <p:spPr>
          <a:xfrm>
            <a:off x="7066281" y="4842274"/>
            <a:ext cx="1668884" cy="190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9" descr="46,154 Knapsack Images, Stock Photos &amp; Vectors | Shutterstock"/>
          <p:cNvPicPr preferRelativeResize="0"/>
          <p:nvPr/>
        </p:nvPicPr>
        <p:blipFill rotWithShape="1">
          <a:blip r:embed="rId4">
            <a:alphaModFix/>
          </a:blip>
          <a:srcRect l="52763" t="8776" b="15452"/>
          <a:stretch/>
        </p:blipFill>
        <p:spPr>
          <a:xfrm>
            <a:off x="8932465" y="4767205"/>
            <a:ext cx="2228654" cy="20567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49"/>
          <p:cNvGrpSpPr/>
          <p:nvPr/>
        </p:nvGrpSpPr>
        <p:grpSpPr>
          <a:xfrm>
            <a:off x="1005840" y="1058171"/>
            <a:ext cx="10347960" cy="3082757"/>
            <a:chOff x="1005840" y="1058171"/>
            <a:chExt cx="10347960" cy="3082757"/>
          </a:xfrm>
        </p:grpSpPr>
        <p:pic>
          <p:nvPicPr>
            <p:cNvPr id="313" name="Google Shape;313;p49" descr="Buy Fake Gold Bar Bullion Door Stop/Paperweight for Home Office Decoration  Online at desertcart Bangladesh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72691" y="1347307"/>
              <a:ext cx="1064259" cy="1064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49" descr="Acorazado Pericia Identificar lcd tv display césped Personalmente estañ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750426" y="1360725"/>
              <a:ext cx="1603374" cy="1106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49" descr="Mens Watches: Nice, Classic Fashion Wrist Watches For Men - Fossi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05840" y="1058171"/>
              <a:ext cx="1290254" cy="1496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6" name="Google Shape;316;p49" descr="Xiaomi 12: A small smartphone with high-end equipment - NotebookCheck.net  News"/>
            <p:cNvPicPr preferRelativeResize="0"/>
            <p:nvPr/>
          </p:nvPicPr>
          <p:blipFill rotWithShape="1">
            <a:blip r:embed="rId8">
              <a:alphaModFix/>
            </a:blip>
            <a:srcRect t="7012"/>
            <a:stretch/>
          </p:blipFill>
          <p:spPr>
            <a:xfrm>
              <a:off x="5946410" y="1187768"/>
              <a:ext cx="2727419" cy="15415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Google Shape;317;p49"/>
            <p:cNvSpPr txBox="1"/>
            <p:nvPr/>
          </p:nvSpPr>
          <p:spPr>
            <a:xfrm>
              <a:off x="1005840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$ 3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49"/>
            <p:cNvSpPr txBox="1"/>
            <p:nvPr/>
          </p:nvSpPr>
          <p:spPr>
            <a:xfrm>
              <a:off x="3476125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$ 4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49"/>
            <p:cNvSpPr txBox="1"/>
            <p:nvPr/>
          </p:nvSpPr>
          <p:spPr>
            <a:xfrm>
              <a:off x="6375248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$ 5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49"/>
            <p:cNvSpPr txBox="1"/>
            <p:nvPr/>
          </p:nvSpPr>
          <p:spPr>
            <a:xfrm>
              <a:off x="9900952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$ 6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49"/>
            <p:cNvSpPr txBox="1"/>
            <p:nvPr/>
          </p:nvSpPr>
          <p:spPr>
            <a:xfrm>
              <a:off x="1005840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49"/>
            <p:cNvSpPr txBox="1"/>
            <p:nvPr/>
          </p:nvSpPr>
          <p:spPr>
            <a:xfrm>
              <a:off x="3476125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49"/>
            <p:cNvSpPr txBox="1"/>
            <p:nvPr/>
          </p:nvSpPr>
          <p:spPr>
            <a:xfrm>
              <a:off x="6375248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49"/>
            <p:cNvSpPr txBox="1"/>
            <p:nvPr/>
          </p:nvSpPr>
          <p:spPr>
            <a:xfrm>
              <a:off x="9900952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Google Shape;325;p49"/>
          <p:cNvSpPr txBox="1"/>
          <p:nvPr/>
        </p:nvSpPr>
        <p:spPr>
          <a:xfrm>
            <a:off x="9510522" y="5233740"/>
            <a:ext cx="106792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 Kg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10/4/2023</a:t>
            </a:r>
            <a:endParaRPr/>
          </a:p>
        </p:txBody>
      </p:sp>
      <p:sp>
        <p:nvSpPr>
          <p:cNvPr id="327" name="Google Shape;327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28" name="Google Shape;328;p49"/>
          <p:cNvSpPr/>
          <p:nvPr/>
        </p:nvSpPr>
        <p:spPr>
          <a:xfrm>
            <a:off x="1005840" y="4140928"/>
            <a:ext cx="9963033" cy="52141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9"/>
          <p:cNvSpPr/>
          <p:nvPr/>
        </p:nvSpPr>
        <p:spPr>
          <a:xfrm>
            <a:off x="6061150" y="1264454"/>
            <a:ext cx="1881357" cy="289338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0/1 knapsack problem</a:t>
            </a:r>
            <a:endParaRPr/>
          </a:p>
        </p:txBody>
      </p:sp>
      <p:pic>
        <p:nvPicPr>
          <p:cNvPr id="335" name="Google Shape;335;p50"/>
          <p:cNvPicPr preferRelativeResize="0"/>
          <p:nvPr/>
        </p:nvPicPr>
        <p:blipFill rotWithShape="1">
          <a:blip r:embed="rId3">
            <a:alphaModFix/>
          </a:blip>
          <a:srcRect b="11071"/>
          <a:stretch/>
        </p:blipFill>
        <p:spPr>
          <a:xfrm>
            <a:off x="7066281" y="4842274"/>
            <a:ext cx="1668884" cy="190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0" descr="46,154 Knapsack Images, Stock Photos &amp; Vectors | Shutterstock"/>
          <p:cNvPicPr preferRelativeResize="0"/>
          <p:nvPr/>
        </p:nvPicPr>
        <p:blipFill rotWithShape="1">
          <a:blip r:embed="rId4">
            <a:alphaModFix/>
          </a:blip>
          <a:srcRect l="52763" t="8776" b="15452"/>
          <a:stretch/>
        </p:blipFill>
        <p:spPr>
          <a:xfrm>
            <a:off x="8932465" y="4767205"/>
            <a:ext cx="2228654" cy="20567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7" name="Google Shape;337;p50"/>
          <p:cNvGrpSpPr/>
          <p:nvPr/>
        </p:nvGrpSpPr>
        <p:grpSpPr>
          <a:xfrm>
            <a:off x="1005840" y="1058171"/>
            <a:ext cx="10347960" cy="3082757"/>
            <a:chOff x="1005840" y="1058171"/>
            <a:chExt cx="10347960" cy="3082757"/>
          </a:xfrm>
        </p:grpSpPr>
        <p:pic>
          <p:nvPicPr>
            <p:cNvPr id="338" name="Google Shape;338;p50" descr="Buy Fake Gold Bar Bullion Door Stop/Paperweight for Home Office Decoration  Online at desertcart Bangladesh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72691" y="1347307"/>
              <a:ext cx="1064259" cy="1064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50" descr="Acorazado Pericia Identificar lcd tv display césped Personalmente estañ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750426" y="1360725"/>
              <a:ext cx="1603374" cy="1106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50" descr="Mens Watches: Nice, Classic Fashion Wrist Watches For Men - Fossi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05840" y="1058171"/>
              <a:ext cx="1290254" cy="1496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Google Shape;341;p50" descr="Xiaomi 12: A small smartphone with high-end equipment - NotebookCheck.net  News"/>
            <p:cNvPicPr preferRelativeResize="0"/>
            <p:nvPr/>
          </p:nvPicPr>
          <p:blipFill rotWithShape="1">
            <a:blip r:embed="rId8">
              <a:alphaModFix/>
            </a:blip>
            <a:srcRect t="7012"/>
            <a:stretch/>
          </p:blipFill>
          <p:spPr>
            <a:xfrm>
              <a:off x="5946410" y="1187768"/>
              <a:ext cx="2727419" cy="15415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2" name="Google Shape;342;p50"/>
            <p:cNvSpPr txBox="1"/>
            <p:nvPr/>
          </p:nvSpPr>
          <p:spPr>
            <a:xfrm>
              <a:off x="1005840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$ 3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50"/>
            <p:cNvSpPr txBox="1"/>
            <p:nvPr/>
          </p:nvSpPr>
          <p:spPr>
            <a:xfrm>
              <a:off x="3476125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$ 4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50"/>
            <p:cNvSpPr txBox="1"/>
            <p:nvPr/>
          </p:nvSpPr>
          <p:spPr>
            <a:xfrm>
              <a:off x="6375248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$ 5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50"/>
            <p:cNvSpPr txBox="1"/>
            <p:nvPr/>
          </p:nvSpPr>
          <p:spPr>
            <a:xfrm>
              <a:off x="9900952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$ 6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50"/>
            <p:cNvSpPr txBox="1"/>
            <p:nvPr/>
          </p:nvSpPr>
          <p:spPr>
            <a:xfrm>
              <a:off x="1005840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50"/>
            <p:cNvSpPr txBox="1"/>
            <p:nvPr/>
          </p:nvSpPr>
          <p:spPr>
            <a:xfrm>
              <a:off x="3476125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50"/>
            <p:cNvSpPr txBox="1"/>
            <p:nvPr/>
          </p:nvSpPr>
          <p:spPr>
            <a:xfrm>
              <a:off x="6375248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50"/>
            <p:cNvSpPr txBox="1"/>
            <p:nvPr/>
          </p:nvSpPr>
          <p:spPr>
            <a:xfrm>
              <a:off x="9900952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0" name="Google Shape;350;p50"/>
          <p:cNvSpPr txBox="1"/>
          <p:nvPr/>
        </p:nvSpPr>
        <p:spPr>
          <a:xfrm>
            <a:off x="9510522" y="5233740"/>
            <a:ext cx="106792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 Kg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10/4/2023</a:t>
            </a:r>
            <a:endParaRPr/>
          </a:p>
        </p:txBody>
      </p:sp>
      <p:sp>
        <p:nvSpPr>
          <p:cNvPr id="352" name="Google Shape;352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53" name="Google Shape;353;p50"/>
          <p:cNvSpPr/>
          <p:nvPr/>
        </p:nvSpPr>
        <p:spPr>
          <a:xfrm>
            <a:off x="1005840" y="4140928"/>
            <a:ext cx="9963033" cy="52141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50"/>
          <p:cNvSpPr/>
          <p:nvPr/>
        </p:nvSpPr>
        <p:spPr>
          <a:xfrm>
            <a:off x="3017308" y="1431848"/>
            <a:ext cx="1881357" cy="289338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0/1 knapsack problem</a:t>
            </a:r>
            <a:endParaRPr/>
          </a:p>
        </p:txBody>
      </p:sp>
      <p:pic>
        <p:nvPicPr>
          <p:cNvPr id="360" name="Google Shape;360;p51"/>
          <p:cNvPicPr preferRelativeResize="0"/>
          <p:nvPr/>
        </p:nvPicPr>
        <p:blipFill rotWithShape="1">
          <a:blip r:embed="rId3">
            <a:alphaModFix/>
          </a:blip>
          <a:srcRect b="11071"/>
          <a:stretch/>
        </p:blipFill>
        <p:spPr>
          <a:xfrm>
            <a:off x="7066281" y="4842274"/>
            <a:ext cx="1668884" cy="190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51" descr="46,154 Knapsack Images, Stock Photos &amp; Vectors | Shutterstock"/>
          <p:cNvPicPr preferRelativeResize="0"/>
          <p:nvPr/>
        </p:nvPicPr>
        <p:blipFill rotWithShape="1">
          <a:blip r:embed="rId4">
            <a:alphaModFix/>
          </a:blip>
          <a:srcRect l="52763" t="8776" b="15452"/>
          <a:stretch/>
        </p:blipFill>
        <p:spPr>
          <a:xfrm>
            <a:off x="8932465" y="4767205"/>
            <a:ext cx="2228654" cy="20567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2" name="Google Shape;362;p51"/>
          <p:cNvGrpSpPr/>
          <p:nvPr/>
        </p:nvGrpSpPr>
        <p:grpSpPr>
          <a:xfrm>
            <a:off x="1005840" y="1058171"/>
            <a:ext cx="10347960" cy="3082757"/>
            <a:chOff x="1005840" y="1058171"/>
            <a:chExt cx="10347960" cy="3082757"/>
          </a:xfrm>
        </p:grpSpPr>
        <p:pic>
          <p:nvPicPr>
            <p:cNvPr id="363" name="Google Shape;363;p51" descr="Buy Fake Gold Bar Bullion Door Stop/Paperweight for Home Office Decoration  Online at desertcart Bangladesh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72691" y="1347307"/>
              <a:ext cx="1064259" cy="1064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4" name="Google Shape;364;p51" descr="Acorazado Pericia Identificar lcd tv display césped Personalmente estañ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750426" y="1360725"/>
              <a:ext cx="1603374" cy="1106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51" descr="Mens Watches: Nice, Classic Fashion Wrist Watches For Men - Fossi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05840" y="1058171"/>
              <a:ext cx="1290254" cy="1496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51" descr="Xiaomi 12: A small smartphone with high-end equipment - NotebookCheck.net  News"/>
            <p:cNvPicPr preferRelativeResize="0"/>
            <p:nvPr/>
          </p:nvPicPr>
          <p:blipFill rotWithShape="1">
            <a:blip r:embed="rId8">
              <a:alphaModFix/>
            </a:blip>
            <a:srcRect t="7012"/>
            <a:stretch/>
          </p:blipFill>
          <p:spPr>
            <a:xfrm>
              <a:off x="5946410" y="1187768"/>
              <a:ext cx="2727419" cy="15415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7" name="Google Shape;367;p51"/>
            <p:cNvSpPr txBox="1"/>
            <p:nvPr/>
          </p:nvSpPr>
          <p:spPr>
            <a:xfrm>
              <a:off x="1005840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$ 3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51"/>
            <p:cNvSpPr txBox="1"/>
            <p:nvPr/>
          </p:nvSpPr>
          <p:spPr>
            <a:xfrm>
              <a:off x="3476125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$ 4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51"/>
            <p:cNvSpPr txBox="1"/>
            <p:nvPr/>
          </p:nvSpPr>
          <p:spPr>
            <a:xfrm>
              <a:off x="6375248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$ 5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51"/>
            <p:cNvSpPr txBox="1"/>
            <p:nvPr/>
          </p:nvSpPr>
          <p:spPr>
            <a:xfrm>
              <a:off x="9900952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$ 6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51"/>
            <p:cNvSpPr txBox="1"/>
            <p:nvPr/>
          </p:nvSpPr>
          <p:spPr>
            <a:xfrm>
              <a:off x="1005840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51"/>
            <p:cNvSpPr txBox="1"/>
            <p:nvPr/>
          </p:nvSpPr>
          <p:spPr>
            <a:xfrm>
              <a:off x="3476125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51"/>
            <p:cNvSpPr txBox="1"/>
            <p:nvPr/>
          </p:nvSpPr>
          <p:spPr>
            <a:xfrm>
              <a:off x="6375248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51"/>
            <p:cNvSpPr txBox="1"/>
            <p:nvPr/>
          </p:nvSpPr>
          <p:spPr>
            <a:xfrm>
              <a:off x="9900952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5" name="Google Shape;375;p51"/>
          <p:cNvSpPr txBox="1"/>
          <p:nvPr/>
        </p:nvSpPr>
        <p:spPr>
          <a:xfrm>
            <a:off x="9510522" y="5233740"/>
            <a:ext cx="106792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 Kg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10/4/2023</a:t>
            </a:r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78" name="Google Shape;378;p51"/>
          <p:cNvSpPr/>
          <p:nvPr/>
        </p:nvSpPr>
        <p:spPr>
          <a:xfrm>
            <a:off x="1005840" y="4140928"/>
            <a:ext cx="9963033" cy="52141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1"/>
          <p:cNvSpPr/>
          <p:nvPr/>
        </p:nvSpPr>
        <p:spPr>
          <a:xfrm>
            <a:off x="796154" y="1344417"/>
            <a:ext cx="1881357" cy="289338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0/1 knapsack problem</a:t>
            </a:r>
            <a:endParaRPr/>
          </a:p>
        </p:txBody>
      </p:sp>
      <p:pic>
        <p:nvPicPr>
          <p:cNvPr id="385" name="Google Shape;385;p52"/>
          <p:cNvPicPr preferRelativeResize="0"/>
          <p:nvPr/>
        </p:nvPicPr>
        <p:blipFill rotWithShape="1">
          <a:blip r:embed="rId3">
            <a:alphaModFix/>
          </a:blip>
          <a:srcRect b="11071"/>
          <a:stretch/>
        </p:blipFill>
        <p:spPr>
          <a:xfrm>
            <a:off x="7066281" y="4842274"/>
            <a:ext cx="1668884" cy="190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2" descr="46,154 Knapsack Images, Stock Photos &amp; Vectors | Shutterstock"/>
          <p:cNvPicPr preferRelativeResize="0"/>
          <p:nvPr/>
        </p:nvPicPr>
        <p:blipFill rotWithShape="1">
          <a:blip r:embed="rId4">
            <a:alphaModFix/>
          </a:blip>
          <a:srcRect l="52763" t="8776" b="15452"/>
          <a:stretch/>
        </p:blipFill>
        <p:spPr>
          <a:xfrm>
            <a:off x="8932465" y="4767205"/>
            <a:ext cx="2228654" cy="20567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7" name="Google Shape;387;p52"/>
          <p:cNvGrpSpPr/>
          <p:nvPr/>
        </p:nvGrpSpPr>
        <p:grpSpPr>
          <a:xfrm>
            <a:off x="1005840" y="1058171"/>
            <a:ext cx="10347960" cy="3082757"/>
            <a:chOff x="1005840" y="1058171"/>
            <a:chExt cx="10347960" cy="3082757"/>
          </a:xfrm>
        </p:grpSpPr>
        <p:pic>
          <p:nvPicPr>
            <p:cNvPr id="388" name="Google Shape;388;p52" descr="Buy Fake Gold Bar Bullion Door Stop/Paperweight for Home Office Decoration  Online at desertcart Bangladesh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72691" y="1347307"/>
              <a:ext cx="1064259" cy="10642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52" descr="Acorazado Pericia Identificar lcd tv display césped Personalmente estañ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750426" y="1360725"/>
              <a:ext cx="1603374" cy="11063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52" descr="Mens Watches: Nice, Classic Fashion Wrist Watches For Men - Fossi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005840" y="1058171"/>
              <a:ext cx="1290254" cy="14966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52" descr="Xiaomi 12: A small smartphone with high-end equipment - NotebookCheck.net  News"/>
            <p:cNvPicPr preferRelativeResize="0"/>
            <p:nvPr/>
          </p:nvPicPr>
          <p:blipFill rotWithShape="1">
            <a:blip r:embed="rId8">
              <a:alphaModFix/>
            </a:blip>
            <a:srcRect t="7012"/>
            <a:stretch/>
          </p:blipFill>
          <p:spPr>
            <a:xfrm>
              <a:off x="5946410" y="1187768"/>
              <a:ext cx="2727419" cy="15415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2" name="Google Shape;392;p52"/>
            <p:cNvSpPr txBox="1"/>
            <p:nvPr/>
          </p:nvSpPr>
          <p:spPr>
            <a:xfrm>
              <a:off x="1005840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$ 3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52"/>
            <p:cNvSpPr txBox="1"/>
            <p:nvPr/>
          </p:nvSpPr>
          <p:spPr>
            <a:xfrm>
              <a:off x="3476125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$ 4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52"/>
            <p:cNvSpPr txBox="1"/>
            <p:nvPr/>
          </p:nvSpPr>
          <p:spPr>
            <a:xfrm>
              <a:off x="6375248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$ 5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52"/>
            <p:cNvSpPr txBox="1"/>
            <p:nvPr/>
          </p:nvSpPr>
          <p:spPr>
            <a:xfrm>
              <a:off x="9900952" y="2640011"/>
              <a:ext cx="93487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$ 6 </a:t>
              </a:r>
              <a:endParaRPr sz="4000" b="0" i="0" u="none" strike="noStrike" cap="non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52"/>
            <p:cNvSpPr txBox="1"/>
            <p:nvPr/>
          </p:nvSpPr>
          <p:spPr>
            <a:xfrm>
              <a:off x="1005840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52"/>
            <p:cNvSpPr txBox="1"/>
            <p:nvPr/>
          </p:nvSpPr>
          <p:spPr>
            <a:xfrm>
              <a:off x="3476125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52"/>
            <p:cNvSpPr txBox="1"/>
            <p:nvPr/>
          </p:nvSpPr>
          <p:spPr>
            <a:xfrm>
              <a:off x="6375248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52"/>
            <p:cNvSpPr txBox="1"/>
            <p:nvPr/>
          </p:nvSpPr>
          <p:spPr>
            <a:xfrm>
              <a:off x="9900952" y="3433042"/>
              <a:ext cx="1067921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-US" sz="40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 Kg</a:t>
              </a:r>
              <a:endParaRPr sz="4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52"/>
          <p:cNvSpPr txBox="1"/>
          <p:nvPr/>
        </p:nvSpPr>
        <p:spPr>
          <a:xfrm>
            <a:off x="9510522" y="5233740"/>
            <a:ext cx="106792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 Kg</a:t>
            </a:r>
            <a:endParaRPr sz="4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10/4/2023</a:t>
            </a:r>
            <a:endParaRPr/>
          </a:p>
        </p:txBody>
      </p:sp>
      <p:sp>
        <p:nvSpPr>
          <p:cNvPr id="402" name="Google Shape;402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403" name="Google Shape;403;p52"/>
          <p:cNvSpPr/>
          <p:nvPr/>
        </p:nvSpPr>
        <p:spPr>
          <a:xfrm>
            <a:off x="1005840" y="4140928"/>
            <a:ext cx="9963033" cy="52141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25400" cap="flat" cmpd="sng">
            <a:solidFill>
              <a:srgbClr val="AC5B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52"/>
          <p:cNvSpPr/>
          <p:nvPr/>
        </p:nvSpPr>
        <p:spPr>
          <a:xfrm>
            <a:off x="684335" y="5041902"/>
            <a:ext cx="558358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Which items would you steal?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Don’t be GREEDY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375</TotalTime>
  <Words>718</Words>
  <Application>Microsoft Office PowerPoint</Application>
  <PresentationFormat>Widescreen</PresentationFormat>
  <Paragraphs>262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Arial Narrow</vt:lpstr>
      <vt:lpstr>Bahnschrift SemiLight SemiConde</vt:lpstr>
      <vt:lpstr>Calibri</vt:lpstr>
      <vt:lpstr>Calibri Light</vt:lpstr>
      <vt:lpstr>Retrospect</vt:lpstr>
      <vt:lpstr>Algorithms: Dynamic Programming 0-1 Knapsack Problem</vt:lpstr>
      <vt:lpstr>The Knapsack Problem</vt:lpstr>
      <vt:lpstr>0-1 Knapsack Problem</vt:lpstr>
      <vt:lpstr>0/1 knapsack problem</vt:lpstr>
      <vt:lpstr>0/1 knapsack problem</vt:lpstr>
      <vt:lpstr>0/1 knapsack problem</vt:lpstr>
      <vt:lpstr>0/1 knapsack problem</vt:lpstr>
      <vt:lpstr>0/1 knapsack problem</vt:lpstr>
      <vt:lpstr>0/1 knapsack problem</vt:lpstr>
      <vt:lpstr>0-1 Knapsack: Brute-Force Approach</vt:lpstr>
      <vt:lpstr>0-1 Knapsack: Dynamic Programming</vt:lpstr>
      <vt:lpstr>0-1 Knapsack: Recursive Formula</vt:lpstr>
      <vt:lpstr>Problem Formulation</vt:lpstr>
      <vt:lpstr>Problem Formulation</vt:lpstr>
      <vt:lpstr>Yes, we can solve it recursively.</vt:lpstr>
      <vt:lpstr>Yes, we can solve it recursively.</vt:lpstr>
      <vt:lpstr>Dependencies among Subproblems</vt:lpstr>
      <vt:lpstr>Overlapping Subproblems</vt:lpstr>
      <vt:lpstr>PowerPoint Presentation</vt:lpstr>
      <vt:lpstr>PowerPoint Presentation</vt:lpstr>
      <vt:lpstr>PowerPoint Presentation</vt:lpstr>
      <vt:lpstr>0-1 Knapsack: DP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Saifur Rahman</dc:creator>
  <cp:lastModifiedBy>Saifur Rahman</cp:lastModifiedBy>
  <cp:revision>10</cp:revision>
  <dcterms:created xsi:type="dcterms:W3CDTF">2024-11-04T18:28:31Z</dcterms:created>
  <dcterms:modified xsi:type="dcterms:W3CDTF">2024-12-24T08:06:18Z</dcterms:modified>
</cp:coreProperties>
</file>