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2" r:id="rId6"/>
    <p:sldId id="307" r:id="rId7"/>
    <p:sldId id="308" r:id="rId8"/>
    <p:sldId id="309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embeddedFontLst>
    <p:embeddedFont>
      <p:font typeface="Arial Narrow" panose="020B0606020202030204" pitchFamily="34" charset="0"/>
      <p:regular r:id="rId53"/>
      <p:bold r:id="rId54"/>
      <p:italic r:id="rId55"/>
      <p:boldItalic r:id="rId56"/>
    </p:embeddedFont>
    <p:embeddedFont>
      <p:font typeface="Comic Sans MS" panose="030F0702030302020204" pitchFamily="66" charset="0"/>
      <p:regular r:id="rId57"/>
      <p:bold r:id="rId58"/>
      <p:italic r:id="rId59"/>
      <p:boldItalic r:id="rId60"/>
    </p:embeddedFont>
    <p:embeddedFont>
      <p:font typeface="Tahoma" panose="020B0604030504040204" pitchFamily="34" charset="0"/>
      <p:regular r:id="rId61"/>
      <p:bold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els4WPE6ZksU0MO8AJ1oadtOh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A6DA43-D3E8-454F-BD3C-A02ECF028E96}">
  <a:tblStyle styleId="{3CA6DA43-D3E8-454F-BD3C-A02ECF028E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EE7AC1-399C-4376-8548-5C3429A4A10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FC11F-FE77-4ACE-B6F6-A7261129B31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3"/>
          <p:cNvSpPr txBox="1">
            <a:spLocks noGrp="1"/>
          </p:cNvSpPr>
          <p:nvPr>
            <p:ph type="dt" idx="10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3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53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53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3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4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54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55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55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55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body" idx="1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2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6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56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5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5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5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dirty="0"/>
              <a:t>CSE 2218: Data Structure and Algorithms-II</a:t>
            </a:r>
            <a:endParaRPr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/>
              <a:t>Introduction, Divide and Conquer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5848A09-0898-38FB-0C51-54BF0BA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9F21FF-6037-A45D-AAC5-78E4A30B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BA981D-C727-61A8-431A-AD4E2BD3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64" y="1386663"/>
            <a:ext cx="10059272" cy="4084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1"/>
              <a:t>Problems we will cover: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Finding the Maximum Sub Array Problem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Finding the Maximum and Minimum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Merge Sort (Covered in DSA 1 - Revision)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Quick Sort (Covered in DSA 1 - Revision)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Others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1"/>
              <a:t>We will also analyze the divide and conquer problems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19AAAB3-73E0-0876-B61D-01A1282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MAXIMUM SUB ARRAY PROBLEM</a:t>
            </a:r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97C03E1-20AE-A9AC-54A9-7E1B7702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This is the </a:t>
            </a:r>
            <a:r>
              <a:rPr lang="en-US" b="1"/>
              <a:t>prediction</a:t>
            </a:r>
            <a:r>
              <a:rPr lang="en-US"/>
              <a:t> of prices of share of a company.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You want to buy the share on the day when the price is the lowest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You want to sell the share on the day when the price is the highest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Identify these two days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Maximum Sub Array Problem</a:t>
            </a:r>
            <a:endParaRPr/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512" y="911997"/>
            <a:ext cx="5976088" cy="263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7268F5B-B88E-3343-E927-131FF310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19" name="Google Shape;319;p1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Maximum Sub Array Problem</a:t>
            </a:r>
            <a:endParaRPr/>
          </a:p>
        </p:txBody>
      </p:sp>
      <p:pic>
        <p:nvPicPr>
          <p:cNvPr id="320" name="Google Shape;3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050" y="1379357"/>
            <a:ext cx="8187899" cy="360920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0"/>
          <p:cNvSpPr/>
          <p:nvPr/>
        </p:nvSpPr>
        <p:spPr>
          <a:xfrm rot="5400000">
            <a:off x="6772661" y="4214744"/>
            <a:ext cx="587238" cy="19405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5476240" y="5615141"/>
            <a:ext cx="41667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on the 7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 and sell on the 11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profit= 106-63=43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Total profit = 18+20-7+12=43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197D5E7-AE09-8E8A-831F-0683303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possible contiguous subarrays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A[1..1], A[1..2], A[1..3], ..., A[1..(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A[1..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A[2..2], A[2..3], ..., A[2..(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A[2..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A[(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A[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of them in total?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each subarray, compute the sum.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Find the subarray that has the maximum sum.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Brute Force Approach</a:t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6003681" y="397636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sz="1800" b="1" baseline="30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8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94AC73-1B3D-AC97-3D7E-ECE477DA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0" name="Google Shape;340;p1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Brute Force Approach</a:t>
            </a:r>
            <a:endParaRPr/>
          </a:p>
        </p:txBody>
      </p:sp>
      <p:sp>
        <p:nvSpPr>
          <p:cNvPr id="341" name="Google Shape;341;p12"/>
          <p:cNvSpPr txBox="1"/>
          <p:nvPr/>
        </p:nvSpPr>
        <p:spPr>
          <a:xfrm>
            <a:off x="838200" y="1101062"/>
            <a:ext cx="60935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 = -</a:t>
            </a:r>
            <a:r>
              <a:rPr lang="en-US" sz="2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= 1 to n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j = i to n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sum = sum +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sum &gt; max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then max = sum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7169342" y="1628523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complexity?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lang="en-US" sz="18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E887094-BA23-42B7-C994-993D429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257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locations of a maximum subarray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], where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⎣(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)/2⎦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entirely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	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entirely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crossing the midpoint 	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The Divide and Conquer Approach for Max Sub Array</a:t>
            </a:r>
            <a:endParaRPr/>
          </a:p>
        </p:txBody>
      </p:sp>
      <p:graphicFrame>
        <p:nvGraphicFramePr>
          <p:cNvPr id="352" name="Google Shape;352;p13"/>
          <p:cNvGraphicFramePr/>
          <p:nvPr/>
        </p:nvGraphicFramePr>
        <p:xfrm>
          <a:off x="3072606" y="4679043"/>
          <a:ext cx="6096000" cy="371475"/>
        </p:xfrm>
        <a:graphic>
          <a:graphicData uri="http://schemas.openxmlformats.org/drawingml/2006/table">
            <a:tbl>
              <a:tblPr>
                <a:noFill/>
                <a:tableStyleId>{868FC11F-FE77-4ACE-B6F6-A7261129B311}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3" name="Google Shape;353;p13"/>
          <p:cNvCxnSpPr/>
          <p:nvPr/>
        </p:nvCxnSpPr>
        <p:spPr>
          <a:xfrm rot="5400000">
            <a:off x="5917406" y="4858431"/>
            <a:ext cx="358775" cy="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13"/>
          <p:cNvSpPr txBox="1"/>
          <p:nvPr/>
        </p:nvSpPr>
        <p:spPr>
          <a:xfrm>
            <a:off x="2999581" y="4390118"/>
            <a:ext cx="62849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                                              mid                                                     high</a:t>
            </a:r>
            <a:endParaRPr sz="16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5952207" y="4965785"/>
            <a:ext cx="10810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3359919" y="5471206"/>
            <a:ext cx="227488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6384255" y="5541056"/>
            <a:ext cx="26225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mid+1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4944269" y="3659794"/>
            <a:ext cx="23034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 the midpoint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3"/>
          <p:cNvSpPr/>
          <p:nvPr/>
        </p:nvSpPr>
        <p:spPr>
          <a:xfrm rot="5400000">
            <a:off x="5915819" y="2842306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 rot="-5400000">
            <a:off x="4440560" y="4028962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 rot="-5400000">
            <a:off x="7524303" y="4041661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3215481" y="5974443"/>
            <a:ext cx="58324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Possible locations of subarrays of A[low..high]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B56D632-B1BE-8465-49A6-18D10452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Google Shape;367;p14"/>
          <p:cNvGraphicFramePr/>
          <p:nvPr/>
        </p:nvGraphicFramePr>
        <p:xfrm>
          <a:off x="3074807" y="982773"/>
          <a:ext cx="6042400" cy="73154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8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0" name="Google Shape;370;p1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ED7D31"/>
                </a:solidFill>
              </a:rPr>
              <a:t>The Divide and Conquer Approach for Max Sub Array</a:t>
            </a:r>
            <a:endParaRPr sz="3600"/>
          </a:p>
        </p:txBody>
      </p:sp>
      <p:sp>
        <p:nvSpPr>
          <p:cNvPr id="372" name="Google Shape;372;p14"/>
          <p:cNvSpPr/>
          <p:nvPr/>
        </p:nvSpPr>
        <p:spPr>
          <a:xfrm>
            <a:off x="5148658" y="1744235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msa(A,1,7)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2686117" y="252693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msa(A,1,4)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7812153" y="252693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msa(A,5,7)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899569" y="3628192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msa(A,1,2)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3996348" y="3628192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msa(A,3,4)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7157037" y="35737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msa(A,5,6)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10178991" y="364519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msa(A,7,7)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183084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msa(A,1,1)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1660882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msa(A,2,2)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3138680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msa(A,3,3)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4616478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msa(A,4,4)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6501921" y="4620515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msa(A,5,5)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7979719" y="4633189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msa(A,6,6)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14"/>
          <p:cNvCxnSpPr>
            <a:stCxn id="372" idx="2"/>
            <a:endCxn id="373" idx="0"/>
          </p:cNvCxnSpPr>
          <p:nvPr/>
        </p:nvCxnSpPr>
        <p:spPr>
          <a:xfrm flipH="1">
            <a:off x="3341374" y="2144345"/>
            <a:ext cx="2462400" cy="38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6" name="Google Shape;386;p14"/>
          <p:cNvCxnSpPr>
            <a:stCxn id="372" idx="2"/>
            <a:endCxn id="374" idx="0"/>
          </p:cNvCxnSpPr>
          <p:nvPr/>
        </p:nvCxnSpPr>
        <p:spPr>
          <a:xfrm>
            <a:off x="5803774" y="2144345"/>
            <a:ext cx="2663400" cy="38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7" name="Google Shape;387;p14"/>
          <p:cNvCxnSpPr>
            <a:stCxn id="373" idx="2"/>
            <a:endCxn id="375" idx="0"/>
          </p:cNvCxnSpPr>
          <p:nvPr/>
        </p:nvCxnSpPr>
        <p:spPr>
          <a:xfrm flipH="1">
            <a:off x="1554732" y="2927041"/>
            <a:ext cx="1786500" cy="7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8" name="Google Shape;388;p14"/>
          <p:cNvCxnSpPr>
            <a:stCxn id="373" idx="2"/>
            <a:endCxn id="376" idx="0"/>
          </p:cNvCxnSpPr>
          <p:nvPr/>
        </p:nvCxnSpPr>
        <p:spPr>
          <a:xfrm>
            <a:off x="3341232" y="2927041"/>
            <a:ext cx="1310100" cy="7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9" name="Google Shape;389;p14"/>
          <p:cNvCxnSpPr>
            <a:stCxn id="374" idx="2"/>
            <a:endCxn id="377" idx="0"/>
          </p:cNvCxnSpPr>
          <p:nvPr/>
        </p:nvCxnSpPr>
        <p:spPr>
          <a:xfrm flipH="1">
            <a:off x="7812069" y="2927041"/>
            <a:ext cx="655200" cy="6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14"/>
          <p:cNvCxnSpPr>
            <a:stCxn id="374" idx="2"/>
            <a:endCxn id="378" idx="0"/>
          </p:cNvCxnSpPr>
          <p:nvPr/>
        </p:nvCxnSpPr>
        <p:spPr>
          <a:xfrm>
            <a:off x="8467269" y="2927041"/>
            <a:ext cx="2366700" cy="71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1" name="Google Shape;391;p14"/>
          <p:cNvCxnSpPr/>
          <p:nvPr/>
        </p:nvCxnSpPr>
        <p:spPr>
          <a:xfrm flipH="1">
            <a:off x="866978" y="4049186"/>
            <a:ext cx="716485" cy="6321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2" name="Google Shape;392;p14"/>
          <p:cNvCxnSpPr>
            <a:stCxn id="375" idx="2"/>
            <a:endCxn id="380" idx="0"/>
          </p:cNvCxnSpPr>
          <p:nvPr/>
        </p:nvCxnSpPr>
        <p:spPr>
          <a:xfrm>
            <a:off x="1554685" y="4028302"/>
            <a:ext cx="7614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3" name="Google Shape;393;p14"/>
          <p:cNvCxnSpPr>
            <a:stCxn id="376" idx="2"/>
            <a:endCxn id="381" idx="0"/>
          </p:cNvCxnSpPr>
          <p:nvPr/>
        </p:nvCxnSpPr>
        <p:spPr>
          <a:xfrm flipH="1">
            <a:off x="3793764" y="4028302"/>
            <a:ext cx="8577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4"/>
          <p:cNvCxnSpPr>
            <a:stCxn id="376" idx="2"/>
            <a:endCxn id="382" idx="0"/>
          </p:cNvCxnSpPr>
          <p:nvPr/>
        </p:nvCxnSpPr>
        <p:spPr>
          <a:xfrm>
            <a:off x="4651464" y="4028302"/>
            <a:ext cx="6201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5" name="Google Shape;395;p14"/>
          <p:cNvCxnSpPr>
            <a:stCxn id="377" idx="2"/>
            <a:endCxn id="383" idx="0"/>
          </p:cNvCxnSpPr>
          <p:nvPr/>
        </p:nvCxnSpPr>
        <p:spPr>
          <a:xfrm flipH="1">
            <a:off x="7156952" y="3973833"/>
            <a:ext cx="655200" cy="6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p14"/>
          <p:cNvCxnSpPr>
            <a:stCxn id="377" idx="2"/>
            <a:endCxn id="384" idx="0"/>
          </p:cNvCxnSpPr>
          <p:nvPr/>
        </p:nvCxnSpPr>
        <p:spPr>
          <a:xfrm>
            <a:off x="7812153" y="3973833"/>
            <a:ext cx="822600" cy="65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14"/>
          <p:cNvSpPr txBox="1"/>
          <p:nvPr/>
        </p:nvSpPr>
        <p:spPr>
          <a:xfrm>
            <a:off x="26702" y="4463912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-16(1,1)</a:t>
            </a:r>
            <a:endParaRPr/>
          </a:p>
        </p:txBody>
      </p:sp>
      <p:sp>
        <p:nvSpPr>
          <p:cNvPr id="398" name="Google Shape;398;p14"/>
          <p:cNvSpPr txBox="1"/>
          <p:nvPr/>
        </p:nvSpPr>
        <p:spPr>
          <a:xfrm>
            <a:off x="2252789" y="4414229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-23(2,2)</a:t>
            </a:r>
            <a:endParaRPr/>
          </a:p>
        </p:txBody>
      </p:sp>
      <p:sp>
        <p:nvSpPr>
          <p:cNvPr id="399" name="Google Shape;399;p14"/>
          <p:cNvSpPr txBox="1"/>
          <p:nvPr/>
        </p:nvSpPr>
        <p:spPr>
          <a:xfrm>
            <a:off x="1763552" y="3928851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-39(1,2)</a:t>
            </a:r>
            <a:endParaRPr/>
          </a:p>
        </p:txBody>
      </p:sp>
      <p:sp>
        <p:nvSpPr>
          <p:cNvPr id="400" name="Google Shape;400;p14"/>
          <p:cNvSpPr txBox="1"/>
          <p:nvPr/>
        </p:nvSpPr>
        <p:spPr>
          <a:xfrm>
            <a:off x="3254606" y="4331864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18(3,3)</a:t>
            </a:r>
            <a:endParaRPr/>
          </a:p>
        </p:txBody>
      </p:sp>
      <p:sp>
        <p:nvSpPr>
          <p:cNvPr id="401" name="Google Shape;401;p14"/>
          <p:cNvSpPr txBox="1"/>
          <p:nvPr/>
        </p:nvSpPr>
        <p:spPr>
          <a:xfrm>
            <a:off x="5083374" y="432523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20(4,4)</a:t>
            </a:r>
            <a:endParaRPr/>
          </a:p>
        </p:txBody>
      </p:sp>
      <p:sp>
        <p:nvSpPr>
          <p:cNvPr id="402" name="Google Shape;402;p14"/>
          <p:cNvSpPr txBox="1"/>
          <p:nvPr/>
        </p:nvSpPr>
        <p:spPr>
          <a:xfrm>
            <a:off x="4276266" y="323438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/>
          </a:p>
        </p:txBody>
      </p:sp>
      <p:sp>
        <p:nvSpPr>
          <p:cNvPr id="403" name="Google Shape;403;p14"/>
          <p:cNvSpPr txBox="1"/>
          <p:nvPr/>
        </p:nvSpPr>
        <p:spPr>
          <a:xfrm>
            <a:off x="4188078" y="402995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/>
          </a:p>
        </p:txBody>
      </p:sp>
      <p:sp>
        <p:nvSpPr>
          <p:cNvPr id="404" name="Google Shape;404;p14"/>
          <p:cNvSpPr txBox="1"/>
          <p:nvPr/>
        </p:nvSpPr>
        <p:spPr>
          <a:xfrm>
            <a:off x="961667" y="3320429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-16(1,1)</a:t>
            </a:r>
            <a:endParaRPr/>
          </a:p>
        </p:txBody>
      </p:sp>
      <p:sp>
        <p:nvSpPr>
          <p:cNvPr id="405" name="Google Shape;405;p14"/>
          <p:cNvSpPr txBox="1"/>
          <p:nvPr/>
        </p:nvSpPr>
        <p:spPr>
          <a:xfrm>
            <a:off x="2801980" y="2962651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15(2,4)</a:t>
            </a:r>
            <a:endParaRPr/>
          </a:p>
        </p:txBody>
      </p:sp>
      <p:sp>
        <p:nvSpPr>
          <p:cNvPr id="406" name="Google Shape;406;p14"/>
          <p:cNvSpPr txBox="1"/>
          <p:nvPr/>
        </p:nvSpPr>
        <p:spPr>
          <a:xfrm>
            <a:off x="3254605" y="210357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/>
          </a:p>
        </p:txBody>
      </p:sp>
      <p:sp>
        <p:nvSpPr>
          <p:cNvPr id="407" name="Google Shape;407;p14"/>
          <p:cNvSpPr txBox="1"/>
          <p:nvPr/>
        </p:nvSpPr>
        <p:spPr>
          <a:xfrm>
            <a:off x="8041510" y="207235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/>
          </a:p>
        </p:txBody>
      </p:sp>
      <p:sp>
        <p:nvSpPr>
          <p:cNvPr id="408" name="Google Shape;408;p14"/>
          <p:cNvSpPr txBox="1"/>
          <p:nvPr/>
        </p:nvSpPr>
        <p:spPr>
          <a:xfrm>
            <a:off x="6989470" y="327585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/>
          </a:p>
        </p:txBody>
      </p:sp>
      <p:sp>
        <p:nvSpPr>
          <p:cNvPr id="409" name="Google Shape;409;p14"/>
          <p:cNvSpPr txBox="1"/>
          <p:nvPr/>
        </p:nvSpPr>
        <p:spPr>
          <a:xfrm>
            <a:off x="8521559" y="4286363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/>
          </a:p>
        </p:txBody>
      </p:sp>
      <p:sp>
        <p:nvSpPr>
          <p:cNvPr id="410" name="Google Shape;410;p14"/>
          <p:cNvSpPr txBox="1"/>
          <p:nvPr/>
        </p:nvSpPr>
        <p:spPr>
          <a:xfrm>
            <a:off x="6393605" y="4294150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-7(5,5)</a:t>
            </a:r>
            <a:endParaRPr/>
          </a:p>
        </p:txBody>
      </p:sp>
      <p:sp>
        <p:nvSpPr>
          <p:cNvPr id="411" name="Google Shape;411;p14"/>
          <p:cNvSpPr txBox="1"/>
          <p:nvPr/>
        </p:nvSpPr>
        <p:spPr>
          <a:xfrm>
            <a:off x="8172762" y="2843346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7(6,7)</a:t>
            </a:r>
            <a:endParaRPr/>
          </a:p>
        </p:txBody>
      </p:sp>
      <p:sp>
        <p:nvSpPr>
          <p:cNvPr id="412" name="Google Shape;412;p14"/>
          <p:cNvSpPr txBox="1"/>
          <p:nvPr/>
        </p:nvSpPr>
        <p:spPr>
          <a:xfrm>
            <a:off x="10417144" y="3222820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5(7,7)</a:t>
            </a:r>
            <a:endParaRPr/>
          </a:p>
        </p:txBody>
      </p:sp>
      <p:sp>
        <p:nvSpPr>
          <p:cNvPr id="413" name="Google Shape;413;p14"/>
          <p:cNvSpPr txBox="1"/>
          <p:nvPr/>
        </p:nvSpPr>
        <p:spPr>
          <a:xfrm>
            <a:off x="5279816" y="2059448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43(3,6)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F77116-0A9C-0A0A-7DCC-0DB7AD2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32" name="Google Shape;4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254" y="1431407"/>
            <a:ext cx="8018162" cy="49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550C077-FF39-9C55-3B38-B105C61E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Text Books</a:t>
            </a:r>
            <a:endParaRPr dirty="0"/>
          </a:p>
          <a:p>
            <a:pPr marL="0" lvl="0" indent="-152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Introduction to Algorithms (Third edition)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Cormen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Leiserson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Rivest, and Stein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 excellent reference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you should own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52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Structures and Algorithms in C++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Goodrich,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Tamassia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and Mount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Course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1136" y="1463590"/>
            <a:ext cx="1762125" cy="20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 descr="Data Structures and Algorithms in C++, 2nd Edition | Wile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01136" y="4018348"/>
            <a:ext cx="1762125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1526AAD-F891-2DF0-DA1B-48AC50D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42" name="Google Shape;4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21" y="1068688"/>
            <a:ext cx="6059358" cy="5191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4203A45-1F3F-6B3A-BC21-3985B6D0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52" name="Google Shape;4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3" name="Google Shape;453;p1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5A833B8-704B-38C0-DCA3-51C712E2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63" name="Google Shape;4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19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5" name="Google Shape;465;p19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2587683" y="1489435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0618AAA-C9BF-193F-1EE3-E00110D3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75" name="Google Shape;475;p2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76" name="Google Shape;4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7" name="Google Shape;477;p20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8" name="Google Shape;478;p20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1912856" y="182598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96C1FE5-2608-39EA-ED9F-007B45B7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90" name="Google Shape;4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21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2" name="Google Shape;492;p21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3581400" y="2127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D18D75-527C-C7F6-D4C5-8E4E38A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04" name="Google Shape;5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5" name="Google Shape;505;p22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6" name="Google Shape;506;p22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3581400" y="2127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3187761-6180-8948-28CD-2D4F039B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17" name="Google Shape;517;p2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18" name="Google Shape;518;p2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19" name="Google Shape;5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0" name="Google Shape;520;p23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1" name="Google Shape;521;p23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3581400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538341E-989C-6DDB-6D4D-4D23D76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68929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34" name="Google Shape;5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" name="Google Shape;535;p24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6" name="Google Shape;536;p24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3284456" y="28549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B7FC1FB-E4CD-B832-DB9E-BFE5465B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47" name="Google Shape;547;p2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49" name="Google Shape;5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0" name="Google Shape;550;p25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1" name="Google Shape;551;p25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543546" y="3005766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218026A-1AC3-0B75-702A-30C7FD32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64" name="Google Shape;5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5" name="Google Shape;565;p26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6" name="Google Shape;566;p26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67" name="Google Shape;567;p26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>
            <a:off x="3213608" y="340077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D724A5-6E66-5359-5BFE-DEBAD2DA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</a:rPr>
              <a:t>Divide-and-Conquer</a:t>
            </a:r>
            <a:r>
              <a:rPr lang="en-US" sz="2200"/>
              <a:t> is a general algorithm design paradigm: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Divide</a:t>
            </a:r>
            <a:r>
              <a:rPr lang="en-US" sz="2200"/>
              <a:t> the problem into a number of subproblems that are smaller instances of the same problem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Conquer</a:t>
            </a:r>
            <a:r>
              <a:rPr lang="en-US" sz="2200"/>
              <a:t> the subproblems by solving them recursively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Combine</a:t>
            </a:r>
            <a:r>
              <a:rPr lang="en-US" sz="2200"/>
              <a:t> the solutions to the subproblems into the solution for the original problem</a:t>
            </a:r>
            <a:endParaRPr sz="2200" b="1" i="1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/>
              <a:t>The base case for the recursion are subproblems of constant size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/>
              <a:t>Analysis can be done using </a:t>
            </a:r>
            <a:r>
              <a:rPr lang="en-US" sz="2200" b="1">
                <a:solidFill>
                  <a:schemeClr val="dk2"/>
                </a:solidFill>
              </a:rPr>
              <a:t>recurrence equations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5D1EAE9-F8C6-57BD-78B3-F6A6D8EC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79589-2913-0A49-90B9-05A79291A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91" y="3992421"/>
            <a:ext cx="3469573" cy="188907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78" name="Google Shape;578;p2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79" name="Google Shape;579;p2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80" name="Google Shape;5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1" name="Google Shape;581;p27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2" name="Google Shape;582;p27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25E3F9B-E015-A70E-766C-DF60813A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94" name="Google Shape;594;p2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95" name="Google Shape;595;p2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96" name="Google Shape;5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2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8" name="Google Shape;598;p28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3444712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D8ECD0B-7F86-AA59-A688-D19875A5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12" name="Google Shape;6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3" name="Google Shape;613;p29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" name="Google Shape;614;p29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3284456" y="277121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08EBD86-5D15-08B5-DAA4-2244A630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26" name="Google Shape;626;p3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28" name="Google Shape;6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9" name="Google Shape;629;p30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0" name="Google Shape;630;p30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3661528" y="3127342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17BDFA-DC00-7002-3CCF-5630ACB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42" name="Google Shape;642;p3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43" name="Google Shape;643;p3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44" name="Google Shape;64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5" name="Google Shape;645;p31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" name="Google Shape;646;p31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47" name="Google Shape;647;p31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48" name="Google Shape;648;p31"/>
          <p:cNvSpPr/>
          <p:nvPr/>
        </p:nvSpPr>
        <p:spPr>
          <a:xfrm>
            <a:off x="3180761" y="340077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1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1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DB63231-96D0-14CA-DD1B-57CBFB13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58" name="Google Shape;658;p3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60" name="Google Shape;66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1" name="Google Shape;661;p32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2" name="Google Shape;662;p32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3444712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F5ED2FC-AF91-2FD7-B19F-2F1718A0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74" name="Google Shape;674;p3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75" name="Google Shape;675;p3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76" name="Google Shape;6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7" name="Google Shape;677;p33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8" name="Google Shape;678;p33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3581400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167C921-BA03-1CEA-F8D6-37D6861B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92" name="Google Shape;6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3" name="Google Shape;693;p34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4" name="Google Shape;694;p34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3204328" y="2780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4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979C9B7-6D1E-0E6E-2A4C-5ACC6C1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08" name="Google Shape;7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9" name="Google Shape;709;p35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0" name="Google Shape;710;p35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5"/>
          <p:cNvSpPr/>
          <p:nvPr/>
        </p:nvSpPr>
        <p:spPr>
          <a:xfrm>
            <a:off x="6314241" y="320028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73D07F0-3072-8404-8D27-39513D87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22" name="Google Shape;722;p3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24" name="Google Shape;7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5" name="Google Shape;725;p36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6" name="Google Shape;726;p36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27" name="Google Shape;727;p36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/>
          </a:p>
        </p:txBody>
      </p:sp>
      <p:sp>
        <p:nvSpPr>
          <p:cNvPr id="728" name="Google Shape;728;p36"/>
          <p:cNvSpPr/>
          <p:nvPr/>
        </p:nvSpPr>
        <p:spPr>
          <a:xfrm>
            <a:off x="3444712" y="2517802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6314241" y="320028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6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C8B29DC-3EA3-8B82-75AC-C201F9DF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Divide-and-Conquer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7241498" y="21823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2898098" y="21823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898098" y="3477718"/>
            <a:ext cx="22860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5107898" y="5230318"/>
            <a:ext cx="25146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the original problem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7241498" y="3477718"/>
            <a:ext cx="22860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4"/>
          <p:cNvCxnSpPr/>
          <p:nvPr/>
        </p:nvCxnSpPr>
        <p:spPr>
          <a:xfrm flipH="1">
            <a:off x="4345898" y="1877518"/>
            <a:ext cx="1447800" cy="304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8" name="Google Shape;168;p4"/>
          <p:cNvCxnSpPr/>
          <p:nvPr/>
        </p:nvCxnSpPr>
        <p:spPr>
          <a:xfrm>
            <a:off x="6631898" y="1877518"/>
            <a:ext cx="1524000" cy="304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69" name="Google Shape;169;p4"/>
          <p:cNvSpPr/>
          <p:nvPr/>
        </p:nvSpPr>
        <p:spPr>
          <a:xfrm>
            <a:off x="5107898" y="11155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problem 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1" i="0" u="none" strike="noStrike" cap="none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4"/>
          <p:cNvCxnSpPr/>
          <p:nvPr/>
        </p:nvCxnSpPr>
        <p:spPr>
          <a:xfrm>
            <a:off x="3964898" y="3020518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1" name="Google Shape;171;p4"/>
          <p:cNvCxnSpPr/>
          <p:nvPr/>
        </p:nvCxnSpPr>
        <p:spPr>
          <a:xfrm>
            <a:off x="8384498" y="3020518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2" name="Google Shape;172;p4"/>
          <p:cNvCxnSpPr/>
          <p:nvPr/>
        </p:nvCxnSpPr>
        <p:spPr>
          <a:xfrm>
            <a:off x="3964898" y="41635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3" name="Google Shape;173;p4"/>
          <p:cNvCxnSpPr/>
          <p:nvPr/>
        </p:nvCxnSpPr>
        <p:spPr>
          <a:xfrm>
            <a:off x="8384498" y="41635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4" name="Google Shape;174;p4"/>
          <p:cNvCxnSpPr/>
          <p:nvPr/>
        </p:nvCxnSpPr>
        <p:spPr>
          <a:xfrm>
            <a:off x="3964898" y="4696918"/>
            <a:ext cx="44196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4"/>
          <p:cNvCxnSpPr/>
          <p:nvPr/>
        </p:nvCxnSpPr>
        <p:spPr>
          <a:xfrm>
            <a:off x="6250898" y="46969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grpSp>
        <p:nvGrpSpPr>
          <p:cNvPr id="176" name="Google Shape;176;p4"/>
          <p:cNvGrpSpPr/>
          <p:nvPr/>
        </p:nvGrpSpPr>
        <p:grpSpPr>
          <a:xfrm>
            <a:off x="5260298" y="2029918"/>
            <a:ext cx="1905000" cy="990600"/>
            <a:chOff x="3581401" y="2209800"/>
            <a:chExt cx="1904999" cy="990600"/>
          </a:xfrm>
        </p:grpSpPr>
        <p:sp>
          <p:nvSpPr>
            <p:cNvPr id="177" name="Google Shape;177;p4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Divide</a:t>
              </a:r>
              <a:endParaRPr/>
            </a:p>
          </p:txBody>
        </p:sp>
        <p:cxnSp>
          <p:nvCxnSpPr>
            <p:cNvPr id="178" name="Google Shape;178;p4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9" name="Google Shape;179;p4"/>
            <p:cNvCxnSpPr/>
            <p:nvPr/>
          </p:nvCxnSpPr>
          <p:spPr>
            <a:xfrm rot="10800000" flipH="1">
              <a:off x="4724400" y="2209800"/>
              <a:ext cx="762000" cy="457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5D02C44-405E-CA7B-FDA2-9D30BCB4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38" name="Google Shape;738;p3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739" name="Google Shape;739;p3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40" name="Google Shape;7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37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2" name="Google Shape;742;p37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7"/>
          <p:cNvSpPr/>
          <p:nvPr/>
        </p:nvSpPr>
        <p:spPr>
          <a:xfrm>
            <a:off x="5785457" y="3133719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7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2DEAA5B-BA80-CEF4-6949-18767A09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54" name="Google Shape;754;p3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55" name="Google Shape;755;p3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56" name="Google Shape;75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3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" name="Google Shape;758;p38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5785457" y="3133719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4725492" y="4588410"/>
            <a:ext cx="70738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Similarly th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 right sum is determined</a:t>
            </a:r>
            <a:endParaRPr sz="36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5F2C7A6-F65E-F902-4217-6D6ECD0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FIND-MAX-CROSSING-SUBARRAY :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FIND-MAXIMUM-SUBARRAY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/2) +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= 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(</a:t>
            </a:r>
            <a:r>
              <a:rPr lang="en-US" b="0" i="0" u="none" strike="noStrike" cap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similar to merge-sort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71" name="Google Shape;771;p3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72" name="Google Shape;772;p3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  <p:pic>
        <p:nvPicPr>
          <p:cNvPr id="773" name="Google Shape;77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960" y="2805499"/>
            <a:ext cx="6692287" cy="147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4FB336E-A8BA-C069-2D2E-8DD577C2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We can determine the time complexity using: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The Iterative Approach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Recursive Tree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Master Theorem</a:t>
            </a:r>
            <a:endParaRPr/>
          </a:p>
        </p:txBody>
      </p:sp>
      <p:sp>
        <p:nvSpPr>
          <p:cNvPr id="781" name="Google Shape;781;p4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82" name="Google Shape;782;p4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D2E5E12-10F8-67B5-0613-B6D5D5CF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 (Recursive Tree)</a:t>
            </a:r>
            <a:endParaRPr/>
          </a:p>
        </p:txBody>
      </p:sp>
      <p:sp>
        <p:nvSpPr>
          <p:cNvPr id="791" name="Google Shape;791;p41" descr="Rectangle: Click to edit Master text styles&#10;Second level&#10;Third level&#10;Fourth level&#10;Fifth level"/>
          <p:cNvSpPr/>
          <p:nvPr/>
        </p:nvSpPr>
        <p:spPr>
          <a:xfrm>
            <a:off x="762000" y="1196975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the </a:t>
            </a:r>
            <a:r>
              <a:rPr lang="en-US"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tree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recurrence relation and look for a pattern: </a:t>
            </a:r>
            <a:endParaRPr/>
          </a:p>
        </p:txBody>
      </p:sp>
      <p:pic>
        <p:nvPicPr>
          <p:cNvPr id="792" name="Google Shape;7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5763" y="1806575"/>
            <a:ext cx="3140075" cy="72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3" name="Google Shape;793;p41"/>
          <p:cNvGrpSpPr/>
          <p:nvPr/>
        </p:nvGrpSpPr>
        <p:grpSpPr>
          <a:xfrm>
            <a:off x="4038600" y="3163887"/>
            <a:ext cx="4191000" cy="1785938"/>
            <a:chOff x="384" y="1632"/>
            <a:chExt cx="5184" cy="2208"/>
          </a:xfrm>
        </p:grpSpPr>
        <p:cxnSp>
          <p:nvCxnSpPr>
            <p:cNvPr id="794" name="Google Shape;794;p41"/>
            <p:cNvCxnSpPr>
              <a:stCxn id="795" idx="0"/>
              <a:endCxn id="796" idx="2"/>
            </p:cNvCxnSpPr>
            <p:nvPr/>
          </p:nvCxnSpPr>
          <p:spPr>
            <a:xfrm rot="10800000" flipH="1">
              <a:off x="905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1"/>
            <p:cNvCxnSpPr>
              <a:stCxn id="798" idx="0"/>
              <a:endCxn id="796" idx="2"/>
            </p:cNvCxnSpPr>
            <p:nvPr/>
          </p:nvCxnSpPr>
          <p:spPr>
            <a:xfrm rot="10800000">
              <a:off x="1650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1"/>
            <p:cNvCxnSpPr>
              <a:stCxn id="800" idx="0"/>
              <a:endCxn id="795" idx="2"/>
            </p:cNvCxnSpPr>
            <p:nvPr/>
          </p:nvCxnSpPr>
          <p:spPr>
            <a:xfrm rot="10800000" flipH="1">
              <a:off x="611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1"/>
            <p:cNvCxnSpPr>
              <a:stCxn id="802" idx="0"/>
              <a:endCxn id="798" idx="2"/>
            </p:cNvCxnSpPr>
            <p:nvPr/>
          </p:nvCxnSpPr>
          <p:spPr>
            <a:xfrm rot="10800000" flipH="1">
              <a:off x="1948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1"/>
            <p:cNvCxnSpPr>
              <a:stCxn id="795" idx="2"/>
              <a:endCxn id="804" idx="0"/>
            </p:cNvCxnSpPr>
            <p:nvPr/>
          </p:nvCxnSpPr>
          <p:spPr>
            <a:xfrm>
              <a:off x="905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1"/>
            <p:cNvCxnSpPr>
              <a:stCxn id="798" idx="2"/>
              <a:endCxn id="806" idx="0"/>
            </p:cNvCxnSpPr>
            <p:nvPr/>
          </p:nvCxnSpPr>
          <p:spPr>
            <a:xfrm>
              <a:off x="2250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6" name="Google Shape;796;p41"/>
            <p:cNvSpPr/>
            <p:nvPr/>
          </p:nvSpPr>
          <p:spPr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8" name="Google Shape;808;p41"/>
            <p:cNvGrpSpPr/>
            <p:nvPr/>
          </p:nvGrpSpPr>
          <p:grpSpPr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795" name="Google Shape;795;p41"/>
              <p:cNvSpPr/>
              <p:nvPr/>
            </p:nvSpPr>
            <p:spPr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11" name="Google Shape;811;p41"/>
            <p:cNvGrpSpPr/>
            <p:nvPr/>
          </p:nvGrpSpPr>
          <p:grpSpPr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800" name="Google Shape;800;p41"/>
              <p:cNvSpPr/>
              <p:nvPr/>
            </p:nvSpPr>
            <p:spPr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816" name="Google Shape;816;p41"/>
            <p:cNvCxnSpPr>
              <a:stCxn id="809" idx="0"/>
              <a:endCxn id="807" idx="2"/>
            </p:cNvCxnSpPr>
            <p:nvPr/>
          </p:nvCxnSpPr>
          <p:spPr>
            <a:xfrm rot="10800000" flipH="1">
              <a:off x="3689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1"/>
            <p:cNvCxnSpPr>
              <a:stCxn id="810" idx="0"/>
              <a:endCxn id="807" idx="2"/>
            </p:cNvCxnSpPr>
            <p:nvPr/>
          </p:nvCxnSpPr>
          <p:spPr>
            <a:xfrm rot="10800000">
              <a:off x="4434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1"/>
            <p:cNvCxnSpPr>
              <a:stCxn id="812" idx="0"/>
              <a:endCxn id="809" idx="2"/>
            </p:cNvCxnSpPr>
            <p:nvPr/>
          </p:nvCxnSpPr>
          <p:spPr>
            <a:xfrm rot="10800000" flipH="1">
              <a:off x="3395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1"/>
            <p:cNvCxnSpPr>
              <a:stCxn id="814" idx="0"/>
              <a:endCxn id="810" idx="2"/>
            </p:cNvCxnSpPr>
            <p:nvPr/>
          </p:nvCxnSpPr>
          <p:spPr>
            <a:xfrm rot="10800000" flipH="1">
              <a:off x="4732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1"/>
            <p:cNvCxnSpPr>
              <a:stCxn id="809" idx="2"/>
              <a:endCxn id="813" idx="0"/>
            </p:cNvCxnSpPr>
            <p:nvPr/>
          </p:nvCxnSpPr>
          <p:spPr>
            <a:xfrm>
              <a:off x="3689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1"/>
            <p:cNvCxnSpPr>
              <a:stCxn id="810" idx="2"/>
              <a:endCxn id="815" idx="0"/>
            </p:cNvCxnSpPr>
            <p:nvPr/>
          </p:nvCxnSpPr>
          <p:spPr>
            <a:xfrm>
              <a:off x="5034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41"/>
            <p:cNvSpPr/>
            <p:nvPr/>
          </p:nvSpPr>
          <p:spPr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23" name="Google Shape;823;p41"/>
            <p:cNvCxnSpPr>
              <a:stCxn id="796" idx="0"/>
              <a:endCxn id="822" idx="2"/>
            </p:cNvCxnSpPr>
            <p:nvPr/>
          </p:nvCxnSpPr>
          <p:spPr>
            <a:xfrm rot="10800000" flipH="1">
              <a:off x="1578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1"/>
            <p:cNvCxnSpPr>
              <a:stCxn id="807" idx="0"/>
              <a:endCxn id="822" idx="2"/>
            </p:cNvCxnSpPr>
            <p:nvPr/>
          </p:nvCxnSpPr>
          <p:spPr>
            <a:xfrm rot="10800000">
              <a:off x="2862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825" name="Google Shape;825;p41"/>
          <p:cNvGraphicFramePr/>
          <p:nvPr/>
        </p:nvGraphicFramePr>
        <p:xfrm>
          <a:off x="8035874" y="2681379"/>
          <a:ext cx="3827950" cy="2438425"/>
        </p:xfrm>
        <a:graphic>
          <a:graphicData uri="http://schemas.openxmlformats.org/drawingml/2006/table">
            <a:tbl>
              <a:tblPr>
                <a:noFill/>
                <a:tableStyleId>{868FC11F-FE77-4ACE-B6F6-A7261129B311}</a:tableStyleId>
              </a:tblPr>
              <a:tblGrid>
                <a:gridCol w="38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Time for max crossing sub array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bn:(bn/2+bn/2)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bn:(bn/4+bn/4+bn/4+bn/4)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6" name="Google Shape;826;p41"/>
          <p:cNvGraphicFramePr/>
          <p:nvPr/>
        </p:nvGraphicFramePr>
        <p:xfrm>
          <a:off x="1494233" y="2362201"/>
          <a:ext cx="2272725" cy="2865750"/>
        </p:xfrm>
        <a:graphic>
          <a:graphicData uri="http://schemas.openxmlformats.org/drawingml/2006/table">
            <a:tbl>
              <a:tblPr>
                <a:noFill/>
                <a:tableStyleId>{868FC11F-FE77-4ACE-B6F6-A7261129B311}</a:tableStyleId>
              </a:tblPr>
              <a:tblGrid>
                <a:gridCol w="7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depth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T’s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b="1" i="1" u="none" strike="noStrike" cap="none" baseline="30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800" b="0" i="0" u="none" strike="noStrike" cap="none" baseline="30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7" name="Google Shape;827;p41"/>
          <p:cNvSpPr txBox="1"/>
          <p:nvPr/>
        </p:nvSpPr>
        <p:spPr>
          <a:xfrm>
            <a:off x="1585468" y="5717058"/>
            <a:ext cx="2697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time = </a:t>
            </a: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*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</a:t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8229600" y="5648641"/>
            <a:ext cx="2697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bnlog n +bn </a:t>
            </a:r>
            <a:endParaRPr/>
          </a:p>
        </p:txBody>
      </p:sp>
      <p:sp>
        <p:nvSpPr>
          <p:cNvPr id="829" name="Google Shape;829;p41"/>
          <p:cNvSpPr txBox="1"/>
          <p:nvPr/>
        </p:nvSpPr>
        <p:spPr>
          <a:xfrm>
            <a:off x="5509066" y="5648642"/>
            <a:ext cx="17217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log n. 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032251-BA93-7B05-DD24-5EB164EC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837" name="Google Shape;837;p4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 (Iterative Approach)</a:t>
            </a:r>
            <a:endParaRPr/>
          </a:p>
        </p:txBody>
      </p:sp>
      <p:pic>
        <p:nvPicPr>
          <p:cNvPr id="838" name="Google Shape;83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300" y="1079500"/>
            <a:ext cx="390842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2"/>
          <p:cNvSpPr/>
          <p:nvPr/>
        </p:nvSpPr>
        <p:spPr>
          <a:xfrm>
            <a:off x="1170574" y="4648200"/>
            <a:ext cx="6697662" cy="202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676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base,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=b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case occurs when 2</a:t>
            </a:r>
            <a:r>
              <a:rPr lang="en-US" sz="2400" i="1" baseline="300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That is, </a:t>
            </a:r>
            <a:r>
              <a:rPr lang="en-US" sz="2400" i="1" dirty="0" err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log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0" marR="0" lvl="0" indent="-1676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endParaRPr sz="2400" dirty="0">
              <a:solidFill>
                <a:srgbClr val="4045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676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2400" i="1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</p:txBody>
      </p:sp>
      <p:pic>
        <p:nvPicPr>
          <p:cNvPr id="840" name="Google Shape;84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967" y="5450680"/>
            <a:ext cx="2611438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366AA90-8E57-12F9-014A-EAC4F73D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COUNT EVEN NUMBERS</a:t>
            </a:r>
            <a:endParaRPr/>
          </a:p>
        </p:txBody>
      </p:sp>
      <p:sp>
        <p:nvSpPr>
          <p:cNvPr id="846" name="Google Shape;846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49" name="Google Shape;849;p4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91A6D91-3CED-E6ED-595B-5898070E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Try the simulation yourself first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Determine time complexity</a:t>
            </a:r>
            <a:endParaRPr/>
          </a:p>
        </p:txBody>
      </p:sp>
      <p:sp>
        <p:nvSpPr>
          <p:cNvPr id="857" name="Google Shape;857;p4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858" name="Google Shape;858;p4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Count Even Numbers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C6BC8B-FC2F-1AF3-1344-504DA283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n-US" dirty="0"/>
              <a:t>You are given an array P [1..100], where an index is marked as 1 if it is a prime number or 0 if it is not a prime number (see the array below for reference).  Determine the total number of prime numbers in a given array using a divide and conquer algorithm. Draw the recursive tree and write the pseudocode.</a:t>
            </a:r>
            <a:endParaRPr dirty="0"/>
          </a:p>
          <a:p>
            <a:pPr marL="514350" lvl="0" indent="-37338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None/>
            </a:pPr>
            <a:endParaRPr dirty="0"/>
          </a:p>
          <a:p>
            <a:pPr marL="514350" lvl="0" indent="-37338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None/>
            </a:pP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AutoNum type="arabicPeriod"/>
            </a:pPr>
            <a:r>
              <a:rPr lang="en-US" b="1" dirty="0" err="1"/>
              <a:t>MergeSort</a:t>
            </a:r>
            <a:r>
              <a:rPr lang="en-US" dirty="0"/>
              <a:t> (Done in DSA I – materials will be given in </a:t>
            </a:r>
            <a:r>
              <a:rPr lang="en-US" dirty="0" err="1"/>
              <a:t>lms</a:t>
            </a:r>
            <a:r>
              <a:rPr lang="en-US" dirty="0"/>
              <a:t> for revision)</a:t>
            </a:r>
            <a:endParaRPr dirty="0"/>
          </a:p>
          <a:p>
            <a:pPr marL="514350" lvl="0" indent="-5143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AutoNum type="arabicPeriod"/>
            </a:pPr>
            <a:r>
              <a:rPr lang="en-US" b="1" dirty="0" err="1"/>
              <a:t>QuickSort</a:t>
            </a:r>
            <a:r>
              <a:rPr lang="en-US" dirty="0"/>
              <a:t> (Done in DSA I) (Done in DSA I – materials will be given in </a:t>
            </a:r>
            <a:r>
              <a:rPr lang="en-US" dirty="0" err="1"/>
              <a:t>lms</a:t>
            </a:r>
            <a:r>
              <a:rPr lang="en-US" dirty="0"/>
              <a:t> for revision)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 dirty="0"/>
          </a:p>
        </p:txBody>
      </p:sp>
      <p:sp>
        <p:nvSpPr>
          <p:cNvPr id="866" name="Google Shape;866;p4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867" name="Google Shape;867;p4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Similar Problems</a:t>
            </a:r>
            <a:endParaRPr/>
          </a:p>
        </p:txBody>
      </p:sp>
      <p:graphicFrame>
        <p:nvGraphicFramePr>
          <p:cNvPr id="868" name="Google Shape;868;p49"/>
          <p:cNvGraphicFramePr/>
          <p:nvPr/>
        </p:nvGraphicFramePr>
        <p:xfrm>
          <a:off x="2032000" y="3200400"/>
          <a:ext cx="8128000" cy="7417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CAC6A2A-2F0E-0866-025B-05FD5FE1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90513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/>
              <a:t>This </a:t>
            </a:r>
            <a:r>
              <a:rPr lang="en-US" sz="3200">
                <a:solidFill>
                  <a:srgbClr val="000000"/>
                </a:solidFill>
              </a:rPr>
              <a:t>Divide and conquer </a:t>
            </a:r>
            <a:r>
              <a:rPr lang="en-US" sz="3200"/>
              <a:t>algorithm is clearly substantially </a:t>
            </a:r>
            <a:r>
              <a:rPr lang="en-US" sz="3200" b="1"/>
              <a:t>faster</a:t>
            </a:r>
            <a:r>
              <a:rPr lang="en-US" sz="3200"/>
              <a:t> than any of </a:t>
            </a:r>
            <a:r>
              <a:rPr lang="en-US" sz="3200" b="1"/>
              <a:t>the brute-force methods</a:t>
            </a:r>
            <a:r>
              <a:rPr lang="en-US" sz="3200"/>
              <a:t>.  It required some cleverness, and the programming is a little more complicated – but the payoff is large.</a:t>
            </a:r>
            <a:endParaRPr/>
          </a:p>
          <a:p>
            <a:pPr marL="290513" marR="0" lvl="0" indent="-873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</a:endParaRPr>
          </a:p>
          <a:p>
            <a:pPr marL="290513" marR="0" lvl="0" indent="-2905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Divide and conquer is just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one of several powerful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techniques for algorithm design</a:t>
            </a:r>
            <a:endParaRPr/>
          </a:p>
          <a:p>
            <a:pPr marL="290513" marR="0" lvl="0" indent="-2905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Divide-and-conquer algorithms can be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analyzed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using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recurrences</a:t>
            </a:r>
            <a:endParaRPr/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FF0000"/>
                </a:solidFill>
              </a:rPr>
              <a:t> 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Can lead to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more efficient algorithms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876" name="Google Shape;876;p5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877" name="Google Shape;877;p5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Conclusion: Divide-and-Conquer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82C3D97-F729-23BF-E214-3A66E7E1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dirty="0"/>
              <a:t>MIN MAX PROBLEM</a:t>
            </a:r>
            <a:endParaRPr dirty="0"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23" name="Google Shape;223;p4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955420D-7460-28CD-E729-11EDB0B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886" name="Google Shape;886;p5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8D8D7E6-38D7-DCF8-F634-7109B054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DC93-E9B0-27EB-031A-DD9383EF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EAD-1D9F-D9BB-DFF7-AF83F52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Finding Maximum and Minimum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C667-2335-CABF-4B48-1959164D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 an array A[1..n] of n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> the maximum and minimum value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AD37-A104-3B8F-EA85-789CF774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70" y="3140087"/>
            <a:ext cx="6773220" cy="32580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44FF-8C10-D1E7-1E91-FB4023DB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  <p:extLst>
      <p:ext uri="{BB962C8B-B14F-4D97-AF65-F5344CB8AC3E}">
        <p14:creationId xmlns:p14="http://schemas.microsoft.com/office/powerpoint/2010/main" val="30115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D6F9B-C78B-A5C4-6C81-1FFEE43AE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07F-53E6-57F2-1949-1620A8B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Finding Maximum and Minimum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D0B0E5-5A6B-E357-C4B5-86747BDA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9476C6-AF93-453B-F29F-E0AFD24E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5" y="1930965"/>
            <a:ext cx="6648670" cy="4022725"/>
          </a:xfrm>
        </p:spPr>
      </p:pic>
    </p:spTree>
    <p:extLst>
      <p:ext uri="{BB962C8B-B14F-4D97-AF65-F5344CB8AC3E}">
        <p14:creationId xmlns:p14="http://schemas.microsoft.com/office/powerpoint/2010/main" val="79831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36F5-E48A-80A8-0B9B-EA23E3FD2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1EC-EDAB-D70A-FC49-BAE23333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Finding Maximum and Minimum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C4E5D2-837B-625F-BC80-5A3AAA5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32C49-9C12-38DA-F61E-F66E920A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Divide-and-Conquer algorithm: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Rmaxmin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j, fmax, </a:t>
            </a:r>
            <a:r>
              <a:rPr lang="en-US" dirty="0" err="1">
                <a:solidFill>
                  <a:schemeClr val="tx1"/>
                </a:solidFill>
              </a:rPr>
              <a:t>fmin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GB" dirty="0">
                <a:solidFill>
                  <a:schemeClr val="accent1"/>
                </a:solidFill>
              </a:rPr>
              <a:t>{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if(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==j) 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fmax ← A[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];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fmin</a:t>
            </a:r>
            <a:r>
              <a:rPr lang="en-GB" dirty="0">
                <a:solidFill>
                  <a:schemeClr val="tx1"/>
                </a:solidFill>
              </a:rPr>
              <a:t> ← A[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];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else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mid ← (</a:t>
            </a:r>
            <a:r>
              <a:rPr lang="en-GB" dirty="0" err="1">
                <a:solidFill>
                  <a:schemeClr val="tx1"/>
                </a:solidFill>
              </a:rPr>
              <a:t>i+j</a:t>
            </a:r>
            <a:r>
              <a:rPr lang="en-GB" dirty="0">
                <a:solidFill>
                  <a:schemeClr val="tx1"/>
                </a:solidFill>
              </a:rPr>
              <a:t>)/2;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Rmaxmin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, mid, </a:t>
            </a:r>
            <a:r>
              <a:rPr lang="en-GB" dirty="0" err="1">
                <a:solidFill>
                  <a:schemeClr val="tx1"/>
                </a:solidFill>
              </a:rPr>
              <a:t>Lmax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Lmin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Rmaxmin</a:t>
            </a:r>
            <a:r>
              <a:rPr lang="en-GB" dirty="0">
                <a:solidFill>
                  <a:schemeClr val="tx1"/>
                </a:solidFill>
              </a:rPr>
              <a:t>(mid+1, j, </a:t>
            </a:r>
            <a:r>
              <a:rPr lang="en-GB" dirty="0" err="1">
                <a:solidFill>
                  <a:schemeClr val="tx1"/>
                </a:solidFill>
              </a:rPr>
              <a:t>Rmax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Rmin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fmax ← max(</a:t>
            </a:r>
            <a:r>
              <a:rPr lang="en-GB" dirty="0" err="1">
                <a:solidFill>
                  <a:schemeClr val="tx1"/>
                </a:solidFill>
              </a:rPr>
              <a:t>Lmax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Rmax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fmin</a:t>
            </a:r>
            <a:r>
              <a:rPr lang="en-GB" dirty="0">
                <a:solidFill>
                  <a:schemeClr val="tx1"/>
                </a:solidFill>
              </a:rPr>
              <a:t> ← min(</a:t>
            </a:r>
            <a:r>
              <a:rPr lang="en-GB" dirty="0" err="1">
                <a:solidFill>
                  <a:schemeClr val="tx1"/>
                </a:solidFill>
              </a:rPr>
              <a:t>Lmin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Rmin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}</a:t>
            </a:r>
          </a:p>
          <a:p>
            <a:pPr marL="201168" lvl="1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Finding Maximum and Minimum</a:t>
            </a:r>
            <a:endParaRPr/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805651" y="1235482"/>
          <a:ext cx="8354250" cy="7417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8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Array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Google Shape;233;p44"/>
          <p:cNvSpPr/>
          <p:nvPr/>
        </p:nvSpPr>
        <p:spPr>
          <a:xfrm>
            <a:off x="5198799" y="2090278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MaxMin(1,9)</a:t>
            </a:r>
            <a:endParaRPr/>
          </a:p>
        </p:txBody>
      </p:sp>
      <p:cxnSp>
        <p:nvCxnSpPr>
          <p:cNvPr id="234" name="Google Shape;234;p44"/>
          <p:cNvCxnSpPr>
            <a:stCxn id="233" idx="2"/>
            <a:endCxn id="235" idx="0"/>
          </p:cNvCxnSpPr>
          <p:nvPr/>
        </p:nvCxnSpPr>
        <p:spPr>
          <a:xfrm flipH="1">
            <a:off x="4478700" y="2551943"/>
            <a:ext cx="1617300" cy="24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44"/>
          <p:cNvCxnSpPr>
            <a:stCxn id="233" idx="2"/>
            <a:endCxn id="237" idx="0"/>
          </p:cNvCxnSpPr>
          <p:nvPr/>
        </p:nvCxnSpPr>
        <p:spPr>
          <a:xfrm>
            <a:off x="6096000" y="2551943"/>
            <a:ext cx="4175700" cy="5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44"/>
          <p:cNvSpPr/>
          <p:nvPr/>
        </p:nvSpPr>
        <p:spPr>
          <a:xfrm>
            <a:off x="3581401" y="279302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MaxMin(1,5)</a:t>
            </a:r>
            <a:endParaRPr/>
          </a:p>
        </p:txBody>
      </p:sp>
      <p:sp>
        <p:nvSpPr>
          <p:cNvPr id="237" name="Google Shape;237;p44"/>
          <p:cNvSpPr/>
          <p:nvPr/>
        </p:nvSpPr>
        <p:spPr>
          <a:xfrm>
            <a:off x="9374559" y="305235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MaxMin(6,9)</a:t>
            </a:r>
            <a:endParaRPr/>
          </a:p>
        </p:txBody>
      </p:sp>
      <p:cxnSp>
        <p:nvCxnSpPr>
          <p:cNvPr id="238" name="Google Shape;238;p44"/>
          <p:cNvCxnSpPr>
            <a:stCxn id="235" idx="2"/>
            <a:endCxn id="239" idx="0"/>
          </p:cNvCxnSpPr>
          <p:nvPr/>
        </p:nvCxnSpPr>
        <p:spPr>
          <a:xfrm flipH="1">
            <a:off x="2702902" y="3254685"/>
            <a:ext cx="1775700" cy="5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44"/>
          <p:cNvCxnSpPr>
            <a:stCxn id="235" idx="2"/>
            <a:endCxn id="241" idx="0"/>
          </p:cNvCxnSpPr>
          <p:nvPr/>
        </p:nvCxnSpPr>
        <p:spPr>
          <a:xfrm>
            <a:off x="4478602" y="3254685"/>
            <a:ext cx="1705800" cy="6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44"/>
          <p:cNvSpPr/>
          <p:nvPr/>
        </p:nvSpPr>
        <p:spPr>
          <a:xfrm>
            <a:off x="1805651" y="3773353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MaxMin(1,3)</a:t>
            </a:r>
            <a:endParaRPr/>
          </a:p>
        </p:txBody>
      </p:sp>
      <p:sp>
        <p:nvSpPr>
          <p:cNvPr id="241" name="Google Shape;241;p44"/>
          <p:cNvSpPr/>
          <p:nvPr/>
        </p:nvSpPr>
        <p:spPr>
          <a:xfrm>
            <a:off x="5287301" y="3878657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MaxMin(4,5)</a:t>
            </a:r>
            <a:endParaRPr/>
          </a:p>
        </p:txBody>
      </p:sp>
      <p:sp>
        <p:nvSpPr>
          <p:cNvPr id="242" name="Google Shape;242;p44"/>
          <p:cNvSpPr/>
          <p:nvPr/>
        </p:nvSpPr>
        <p:spPr>
          <a:xfrm>
            <a:off x="273267" y="480682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MaxMin(1,2)</a:t>
            </a:r>
            <a:endParaRPr/>
          </a:p>
        </p:txBody>
      </p:sp>
      <p:sp>
        <p:nvSpPr>
          <p:cNvPr id="243" name="Google Shape;243;p44"/>
          <p:cNvSpPr/>
          <p:nvPr/>
        </p:nvSpPr>
        <p:spPr>
          <a:xfrm>
            <a:off x="2472798" y="4868675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MaxMin(3,3)</a:t>
            </a:r>
            <a:endParaRPr/>
          </a:p>
        </p:txBody>
      </p:sp>
      <p:cxnSp>
        <p:nvCxnSpPr>
          <p:cNvPr id="244" name="Google Shape;244;p44"/>
          <p:cNvCxnSpPr>
            <a:stCxn id="239" idx="2"/>
            <a:endCxn id="242" idx="0"/>
          </p:cNvCxnSpPr>
          <p:nvPr/>
        </p:nvCxnSpPr>
        <p:spPr>
          <a:xfrm flipH="1">
            <a:off x="1170452" y="4235018"/>
            <a:ext cx="15324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44"/>
          <p:cNvCxnSpPr>
            <a:stCxn id="239" idx="2"/>
            <a:endCxn id="243" idx="0"/>
          </p:cNvCxnSpPr>
          <p:nvPr/>
        </p:nvCxnSpPr>
        <p:spPr>
          <a:xfrm>
            <a:off x="2702852" y="4235018"/>
            <a:ext cx="667200" cy="633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44"/>
          <p:cNvCxnSpPr>
            <a:stCxn id="241" idx="2"/>
            <a:endCxn id="247" idx="0"/>
          </p:cNvCxnSpPr>
          <p:nvPr/>
        </p:nvCxnSpPr>
        <p:spPr>
          <a:xfrm flipH="1">
            <a:off x="5297702" y="4340322"/>
            <a:ext cx="886800" cy="99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4"/>
          <p:cNvCxnSpPr>
            <a:stCxn id="241" idx="2"/>
          </p:cNvCxnSpPr>
          <p:nvPr/>
        </p:nvCxnSpPr>
        <p:spPr>
          <a:xfrm>
            <a:off x="6184502" y="4340322"/>
            <a:ext cx="1185900" cy="109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Google Shape;247;p44"/>
          <p:cNvSpPr/>
          <p:nvPr/>
        </p:nvSpPr>
        <p:spPr>
          <a:xfrm>
            <a:off x="4400443" y="533034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MaxMin(4,4)</a:t>
            </a:r>
            <a:endParaRPr/>
          </a:p>
        </p:txBody>
      </p:sp>
      <p:sp>
        <p:nvSpPr>
          <p:cNvPr id="249" name="Google Shape;249;p44"/>
          <p:cNvSpPr/>
          <p:nvPr/>
        </p:nvSpPr>
        <p:spPr>
          <a:xfrm>
            <a:off x="6473083" y="533034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MaxMin(5,5)</a:t>
            </a:r>
            <a:endParaRPr/>
          </a:p>
        </p:txBody>
      </p:sp>
      <p:sp>
        <p:nvSpPr>
          <p:cNvPr id="250" name="Google Shape;250;p44"/>
          <p:cNvSpPr/>
          <p:nvPr/>
        </p:nvSpPr>
        <p:spPr>
          <a:xfrm>
            <a:off x="147788" y="5956963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MaxMin(1,1)</a:t>
            </a: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2347319" y="601881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MaxMin(2,2)</a:t>
            </a:r>
            <a:endParaRPr/>
          </a:p>
        </p:txBody>
      </p:sp>
      <p:cxnSp>
        <p:nvCxnSpPr>
          <p:cNvPr id="252" name="Google Shape;252;p44"/>
          <p:cNvCxnSpPr>
            <a:stCxn id="242" idx="2"/>
            <a:endCxn id="250" idx="0"/>
          </p:cNvCxnSpPr>
          <p:nvPr/>
        </p:nvCxnSpPr>
        <p:spPr>
          <a:xfrm flipH="1">
            <a:off x="1045068" y="5268489"/>
            <a:ext cx="125400" cy="68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44"/>
          <p:cNvCxnSpPr>
            <a:stCxn id="242" idx="2"/>
            <a:endCxn id="251" idx="0"/>
          </p:cNvCxnSpPr>
          <p:nvPr/>
        </p:nvCxnSpPr>
        <p:spPr>
          <a:xfrm>
            <a:off x="1170468" y="5268489"/>
            <a:ext cx="2074200" cy="75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44"/>
          <p:cNvSpPr txBox="1"/>
          <p:nvPr/>
        </p:nvSpPr>
        <p:spPr>
          <a:xfrm>
            <a:off x="235998" y="556117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22,22</a:t>
            </a:r>
            <a:endParaRPr/>
          </a:p>
        </p:txBody>
      </p:sp>
      <p:sp>
        <p:nvSpPr>
          <p:cNvPr id="255" name="Google Shape;255;p44"/>
          <p:cNvSpPr txBox="1"/>
          <p:nvPr/>
        </p:nvSpPr>
        <p:spPr>
          <a:xfrm>
            <a:off x="2812307" y="5529270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13,13</a:t>
            </a:r>
            <a:endParaRPr/>
          </a:p>
        </p:txBody>
      </p:sp>
      <p:sp>
        <p:nvSpPr>
          <p:cNvPr id="256" name="Google Shape;256;p44"/>
          <p:cNvSpPr txBox="1"/>
          <p:nvPr/>
        </p:nvSpPr>
        <p:spPr>
          <a:xfrm>
            <a:off x="597346" y="443749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22,13</a:t>
            </a:r>
            <a:endParaRPr/>
          </a:p>
        </p:txBody>
      </p:sp>
      <p:sp>
        <p:nvSpPr>
          <p:cNvPr id="257" name="Google Shape;257;p44"/>
          <p:cNvSpPr txBox="1"/>
          <p:nvPr/>
        </p:nvSpPr>
        <p:spPr>
          <a:xfrm>
            <a:off x="3328149" y="4561194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-5,-5</a:t>
            </a:r>
            <a:endParaRPr/>
          </a:p>
        </p:txBody>
      </p:sp>
      <p:sp>
        <p:nvSpPr>
          <p:cNvPr id="258" name="Google Shape;258;p44"/>
          <p:cNvSpPr txBox="1"/>
          <p:nvPr/>
        </p:nvSpPr>
        <p:spPr>
          <a:xfrm>
            <a:off x="2219610" y="3465872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22,-5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4758326" y="5055908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-8,-8</a:t>
            </a: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7258110" y="5083823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15,15</a:t>
            </a:r>
            <a:endParaRPr/>
          </a:p>
        </p:txBody>
      </p:sp>
      <p:sp>
        <p:nvSpPr>
          <p:cNvPr id="261" name="Google Shape;261;p44"/>
          <p:cNvSpPr txBox="1"/>
          <p:nvPr/>
        </p:nvSpPr>
        <p:spPr>
          <a:xfrm>
            <a:off x="6098711" y="3614629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15,-8</a:t>
            </a:r>
            <a:endParaRPr/>
          </a:p>
        </p:txBody>
      </p:sp>
      <p:sp>
        <p:nvSpPr>
          <p:cNvPr id="262" name="Google Shape;262;p44"/>
          <p:cNvSpPr txBox="1"/>
          <p:nvPr/>
        </p:nvSpPr>
        <p:spPr>
          <a:xfrm>
            <a:off x="3726136" y="2347458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22,-8</a:t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9709903" y="3614288"/>
            <a:ext cx="17255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 recursive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9494590" y="258648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60,17</a:t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5627600" y="1927716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60,-8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113B7F6-4141-57AB-7F6F-94D7799A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2177</Words>
  <Application>Microsoft Office PowerPoint</Application>
  <PresentationFormat>Widescreen</PresentationFormat>
  <Paragraphs>765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Times New Roman</vt:lpstr>
      <vt:lpstr>Noto Sans Symbols</vt:lpstr>
      <vt:lpstr>Courier New</vt:lpstr>
      <vt:lpstr>Comic Sans MS</vt:lpstr>
      <vt:lpstr>Arial</vt:lpstr>
      <vt:lpstr>Tahoma</vt:lpstr>
      <vt:lpstr>Calibri</vt:lpstr>
      <vt:lpstr>Arial Narrow</vt:lpstr>
      <vt:lpstr>Wingdings</vt:lpstr>
      <vt:lpstr>Office Theme</vt:lpstr>
      <vt:lpstr>CSE 2218: Data Structure and Algorithms-II</vt:lpstr>
      <vt:lpstr>The Course</vt:lpstr>
      <vt:lpstr>Divide and Conquer</vt:lpstr>
      <vt:lpstr>Divide-and-Conquer</vt:lpstr>
      <vt:lpstr>MIN MAX PROBLEM</vt:lpstr>
      <vt:lpstr>Finding Maximum and Minimum</vt:lpstr>
      <vt:lpstr>Finding Maximum and Minimum</vt:lpstr>
      <vt:lpstr>Finding Maximum and Minimum</vt:lpstr>
      <vt:lpstr>Finding Maximum and Minimum</vt:lpstr>
      <vt:lpstr>Time Complexity</vt:lpstr>
      <vt:lpstr>Divide and Conquer</vt:lpstr>
      <vt:lpstr>MAXIMUM SUB ARRAY PROBLEM</vt:lpstr>
      <vt:lpstr>The Maximum Sub Array Problem</vt:lpstr>
      <vt:lpstr>The Maximum Sub Array Problem</vt:lpstr>
      <vt:lpstr>The Brute Force Approach</vt:lpstr>
      <vt:lpstr>Brute Force Approach</vt:lpstr>
      <vt:lpstr>The Divide and Conquer Approach for Max Sub Array</vt:lpstr>
      <vt:lpstr>The Divide and Conquer Approach for Max Sub Array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Time Complexity</vt:lpstr>
      <vt:lpstr>Time Complexity</vt:lpstr>
      <vt:lpstr>Time Complexity (Recursive Tree)</vt:lpstr>
      <vt:lpstr>Time Complexity (Iterative Approach)</vt:lpstr>
      <vt:lpstr>COUNT EVEN NUMBERS</vt:lpstr>
      <vt:lpstr>Count Even Numbers</vt:lpstr>
      <vt:lpstr>Similar Problems</vt:lpstr>
      <vt:lpstr>Conclusion: Divide-and-Conquer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Saifur Rahman</cp:lastModifiedBy>
  <cp:revision>2</cp:revision>
  <dcterms:created xsi:type="dcterms:W3CDTF">2023-03-19T03:25:32Z</dcterms:created>
  <dcterms:modified xsi:type="dcterms:W3CDTF">2024-11-27T18:28:33Z</dcterms:modified>
</cp:coreProperties>
</file>