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1" r:id="rId7"/>
    <p:sldId id="260" r:id="rId8"/>
    <p:sldId id="262" r:id="rId9"/>
    <p:sldId id="263" r:id="rId10"/>
    <p:sldId id="264" r:id="rId11"/>
    <p:sldId id="277" r:id="rId12"/>
    <p:sldId id="271" r:id="rId13"/>
    <p:sldId id="272" r:id="rId14"/>
    <p:sldId id="273" r:id="rId15"/>
    <p:sldId id="275" r:id="rId16"/>
    <p:sldId id="27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8D20-99DB-4716-9AA6-AF007E8E5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3B636B-E4E7-441D-BBDF-75AE92EE4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58FC0-BAE8-4E4A-8E87-255A89268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BE838-E2D4-489F-8D30-93F78360B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C4E0-B4ED-4FF4-8C92-257974B5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9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0962-36DB-47A2-B867-C5FCB3B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36F5C-F9B5-4A9C-999E-0C07672EE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D72DB-B877-4609-9E97-8CE429EC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B81F-CEB2-47C9-B28D-4E8FC8ED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C5C7F-C616-4B86-84F9-10CCBD17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331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57C310-73C8-4C8C-959F-42344DDBAB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83D4-307A-478E-9A31-1743F80BB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15E01-A797-4ADD-A267-F5146388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F2DDE-5D24-475B-8F6C-DA2550DA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33E8-F4F5-4D18-B9C8-4309E1A8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6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3E8D2-856D-4263-AE8C-DBF10942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DDD8A-620E-4B2A-B276-2229BADB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4BBC-7361-4255-9C88-B56BF629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65863-94A6-42FF-BA7B-E0B6DF4F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B1296-E361-4395-AFC9-729FD450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58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4D93-D151-4B1E-AD23-2151DBD1F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7D68A-1AC5-4430-865B-75A7E8392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1F04E-AFDD-4A1E-BA70-139337E96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AA75-41F2-4BB8-94CF-AA704AB3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1A9DC-6FA1-479F-9149-583F33AA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1229-ECB1-4B77-A97F-B50A688E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B73DE-D725-4F47-A744-48BB90593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5822A-111A-4060-BFB8-C6D8B16D6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5965-F546-4AC1-9579-54957168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CF46C-9CC4-4791-9753-D4DD0CA6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9B59-AD6D-49F3-9480-40E6B4F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1BFC9-8342-4CFE-9812-5A36E8EE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68CD-9242-4CDC-8665-EDE94AA83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E9893-A327-4D6C-AB3C-1868A1D5D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FCA1C-A063-40D9-AB90-32B878665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56944-DED1-4452-8A8B-674A61318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23EE64-A7A5-42D0-A07A-63988693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A0B47-2B7C-43EA-9488-1E915CEC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A00FEE-930B-4FF3-B325-B63BC7480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04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CFAFC-B04A-4AC6-82D4-F6E2BD4A8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89830-3AD6-46B7-BB90-8B414FC7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034A8E-2D24-4053-840F-7B373327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6A687-2FE0-4502-844F-28C8D7E8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3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6992D-BAA0-4024-8746-726F6EB6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5C8D5-F872-42B6-B1F8-97637698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A9F2A-EC9A-4ACB-817C-C3D7D40A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E800-2F0E-4268-A9AB-C9CC5DB78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E4744-4167-4F9D-ADE8-37E0E6C65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29B97-288D-4B2E-82DD-574C5DBC7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1DEE4-AAC3-45E9-AC98-66624A4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B6B8B6-49F4-4B75-9F08-37342E3D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FA851-3A4A-4BA0-80D4-A2EF038B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5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1606-543F-4F0E-8931-843B3547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D3923-02C7-4111-AB89-5EDADF1D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D7B46-A6FE-4DFF-8A75-2588E9868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EEDB-E9B5-4209-8CCC-7DFB2CDA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84837-79D2-4F9A-B3F8-BBFD154E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85E7-B427-4674-99F1-20B9E671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5DD809-DA83-41FF-968C-884D4F0EC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0C9D8-3DF2-424C-BEA8-17CFBA7CC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710CD-962B-4A88-A3E3-8AB9952BB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5C4AD-2B46-4DC2-92AF-FA2E2E5BADAE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518C2-4D8F-4F85-A85B-751020005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96E97-2704-43C8-9EC8-686C4BC8A5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BD329-92F2-44AE-A26C-0C654BB5FB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One glowing light bulb in sea of unlit bulbs">
            <a:extLst>
              <a:ext uri="{FF2B5EF4-FFF2-40B4-BE49-F238E27FC236}">
                <a16:creationId xmlns:a16="http://schemas.microsoft.com/office/drawing/2014/main" id="{24E1FB21-659E-47E0-B23E-F42DC2670F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049871-8F7B-46F8-A188-5F6EFF846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/>
              <a:t>Basic Circuit Laws and their Applications</a:t>
            </a:r>
          </a:p>
        </p:txBody>
      </p:sp>
    </p:spTree>
    <p:extLst>
      <p:ext uri="{BB962C8B-B14F-4D97-AF65-F5344CB8AC3E}">
        <p14:creationId xmlns:p14="http://schemas.microsoft.com/office/powerpoint/2010/main" val="29563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A5F368-05A6-474F-84E1-DEAA095FA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1112" y="2419164"/>
            <a:ext cx="9358343" cy="941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41CF77-E5CE-41BE-8714-3EFD1AAAF2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6" b="32539"/>
          <a:stretch/>
        </p:blipFill>
        <p:spPr>
          <a:xfrm>
            <a:off x="3702956" y="3446104"/>
            <a:ext cx="4414676" cy="20737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55AD7-76A5-4A2F-AD54-517307B2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Kirchhoff's Voltage Law (KVL)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6DDC3B-659F-4852-993D-BF877C5E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592" y="5877051"/>
            <a:ext cx="5114813" cy="5994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2A4FDF-5881-46E8-AC3D-FD7E0384EC5D}"/>
              </a:ext>
            </a:extLst>
          </p:cNvPr>
          <p:cNvSpPr txBox="1"/>
          <p:nvPr/>
        </p:nvSpPr>
        <p:spPr>
          <a:xfrm>
            <a:off x="3538592" y="5536171"/>
            <a:ext cx="292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 the above example, </a:t>
            </a:r>
          </a:p>
        </p:txBody>
      </p:sp>
    </p:spTree>
    <p:extLst>
      <p:ext uri="{BB962C8B-B14F-4D97-AF65-F5344CB8AC3E}">
        <p14:creationId xmlns:p14="http://schemas.microsoft.com/office/powerpoint/2010/main" val="101140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2FAB-322A-9EC2-A1A4-A56FE9E4B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latin typeface="Times" panose="02020603050405020304" pitchFamily="18" charset="0"/>
                <a:cs typeface="Times" panose="02020603050405020304" pitchFamily="18" charset="0"/>
              </a:rPr>
              <a:t>KVL Rules:</a:t>
            </a:r>
            <a:br>
              <a:rPr lang="en-US" sz="44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2340-3F3B-4F3C-0839-99E73FCB1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377196" cy="450986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Assign currents in all the branches with suitable direction.</a:t>
            </a:r>
          </a:p>
          <a:p>
            <a:pPr marL="342900" indent="-342900">
              <a:buAutoNum type="arabicPeriod"/>
            </a:pP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Name all the nodes and terminals.</a:t>
            </a:r>
          </a:p>
          <a:p>
            <a:pPr marL="342900" indent="-342900">
              <a:buAutoNum type="arabicPeriod"/>
            </a:pP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Add voltage polarity (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+/-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) to all the elements according to assigned current direction. </a:t>
            </a:r>
          </a:p>
          <a:p>
            <a:pPr marL="342900" indent="-342900">
              <a:buAutoNum type="arabicPeriod"/>
            </a:pPr>
            <a:endParaRPr lang="en-US" sz="24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Apply KVL by collecting voltages </a:t>
            </a:r>
            <a:r>
              <a:rPr lang="en-US" sz="2400" b="1" dirty="0">
                <a:latin typeface="Times" panose="02020603050405020304" pitchFamily="18" charset="0"/>
                <a:cs typeface="Times" panose="02020603050405020304" pitchFamily="18" charset="0"/>
              </a:rPr>
              <a:t>with appropriate signs </a:t>
            </a:r>
            <a:r>
              <a:rPr lang="en-US" sz="2400" dirty="0">
                <a:latin typeface="Times" panose="02020603050405020304" pitchFamily="18" charset="0"/>
                <a:cs typeface="Times" panose="02020603050405020304" pitchFamily="18" charset="0"/>
              </a:rPr>
              <a:t>along the independent loops.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79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3651D5-93A4-5537-3C9A-A6BD86296B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00" r="6760" b="23477"/>
          <a:stretch/>
        </p:blipFill>
        <p:spPr>
          <a:xfrm>
            <a:off x="3953450" y="726546"/>
            <a:ext cx="8088961" cy="4256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9AE660-F633-45E2-640F-8B6AE24DE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96" y="5092159"/>
            <a:ext cx="6812125" cy="16352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DC95EB-E8D0-8388-9568-58E84D3E5A08}"/>
              </a:ext>
            </a:extLst>
          </p:cNvPr>
          <p:cNvSpPr txBox="1"/>
          <p:nvPr/>
        </p:nvSpPr>
        <p:spPr>
          <a:xfrm>
            <a:off x="7800367" y="6358039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Sadiku_Practice_Problem_2.9</a:t>
            </a:r>
          </a:p>
        </p:txBody>
      </p:sp>
    </p:spTree>
    <p:extLst>
      <p:ext uri="{BB962C8B-B14F-4D97-AF65-F5344CB8AC3E}">
        <p14:creationId xmlns:p14="http://schemas.microsoft.com/office/powerpoint/2010/main" val="705536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D5FAE5-5E04-9A1E-6173-1AD7DFF06A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739"/>
          <a:stretch/>
        </p:blipFill>
        <p:spPr>
          <a:xfrm>
            <a:off x="2157586" y="1853441"/>
            <a:ext cx="7556254" cy="4360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9A03C5-12F1-4923-191D-9930F7D3C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743" y="1331024"/>
            <a:ext cx="5848350" cy="4476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127FD-4545-2FDD-292A-EA05274A8AFE}"/>
              </a:ext>
            </a:extLst>
          </p:cNvPr>
          <p:cNvSpPr txBox="1"/>
          <p:nvPr/>
        </p:nvSpPr>
        <p:spPr>
          <a:xfrm>
            <a:off x="8332212" y="648866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Sadiku_Example_2.6</a:t>
            </a:r>
          </a:p>
        </p:txBody>
      </p:sp>
    </p:spTree>
    <p:extLst>
      <p:ext uri="{BB962C8B-B14F-4D97-AF65-F5344CB8AC3E}">
        <p14:creationId xmlns:p14="http://schemas.microsoft.com/office/powerpoint/2010/main" val="3102437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92BBDF-FC92-E5D5-A6B2-74C1C5D43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22" r="9897" b="36069"/>
          <a:stretch/>
        </p:blipFill>
        <p:spPr>
          <a:xfrm>
            <a:off x="4948341" y="1090086"/>
            <a:ext cx="6824498" cy="3855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A6D288-3694-9886-7BD9-5F1113D9D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25"/>
          <a:stretch/>
        </p:blipFill>
        <p:spPr>
          <a:xfrm>
            <a:off x="572770" y="1744824"/>
            <a:ext cx="4375571" cy="14919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0ECA8C-A7CF-A728-C1A5-C60E4CFCEF06}"/>
              </a:ext>
            </a:extLst>
          </p:cNvPr>
          <p:cNvSpPr txBox="1"/>
          <p:nvPr/>
        </p:nvSpPr>
        <p:spPr>
          <a:xfrm>
            <a:off x="6763289" y="633632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Sadiku_Practice_Problem_2.6</a:t>
            </a:r>
          </a:p>
        </p:txBody>
      </p:sp>
    </p:spTree>
    <p:extLst>
      <p:ext uri="{BB962C8B-B14F-4D97-AF65-F5344CB8AC3E}">
        <p14:creationId xmlns:p14="http://schemas.microsoft.com/office/powerpoint/2010/main" val="731909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3C1CB2-1099-CE2A-37EA-B6463A795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1" t="5949" b="19516"/>
          <a:stretch/>
        </p:blipFill>
        <p:spPr>
          <a:xfrm>
            <a:off x="547175" y="1236306"/>
            <a:ext cx="11097649" cy="4385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304C9-AA9D-C8F6-4599-E54C58869703}"/>
              </a:ext>
            </a:extLst>
          </p:cNvPr>
          <p:cNvSpPr txBox="1"/>
          <p:nvPr/>
        </p:nvSpPr>
        <p:spPr>
          <a:xfrm>
            <a:off x="7175216" y="630205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Sadiku_Practice_Problem_2.7</a:t>
            </a:r>
          </a:p>
        </p:txBody>
      </p:sp>
    </p:spTree>
    <p:extLst>
      <p:ext uri="{BB962C8B-B14F-4D97-AF65-F5344CB8AC3E}">
        <p14:creationId xmlns:p14="http://schemas.microsoft.com/office/powerpoint/2010/main" val="244333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B4B3B6-E6D1-E896-731D-E4D17EC9F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131"/>
          <a:stretch/>
        </p:blipFill>
        <p:spPr>
          <a:xfrm>
            <a:off x="791263" y="857174"/>
            <a:ext cx="9054888" cy="48518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23726E-3A7A-2D1A-EB5E-D82278934E08}"/>
              </a:ext>
            </a:extLst>
          </p:cNvPr>
          <p:cNvSpPr txBox="1"/>
          <p:nvPr/>
        </p:nvSpPr>
        <p:spPr>
          <a:xfrm>
            <a:off x="7175216" y="6302055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Sadiku_Exercise_Problem_2.15</a:t>
            </a:r>
          </a:p>
        </p:txBody>
      </p:sp>
    </p:spTree>
    <p:extLst>
      <p:ext uri="{BB962C8B-B14F-4D97-AF65-F5344CB8AC3E}">
        <p14:creationId xmlns:p14="http://schemas.microsoft.com/office/powerpoint/2010/main" val="199515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8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0C67D-BE2B-4F54-B8C0-7FE41C6D4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9899462-FC16-43B0-966B-FCA263450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493775" y="478232"/>
            <a:ext cx="5809306" cy="5918673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06669-824B-4A48-A27F-ABE4DB9CB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446" y="1053711"/>
            <a:ext cx="4933490" cy="14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Resistance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FEA932-2DF1-410C-A00A-7A1E7DBF7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79782" y="2639023"/>
            <a:ext cx="4800600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629AAF-DE03-4607-85A4-6E94411B0035}"/>
              </a:ext>
            </a:extLst>
          </p:cNvPr>
          <p:cNvSpPr txBox="1"/>
          <p:nvPr/>
        </p:nvSpPr>
        <p:spPr>
          <a:xfrm>
            <a:off x="947447" y="2799889"/>
            <a:ext cx="4933490" cy="29875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R is resistance in ohms (Ω)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i="1">
                <a:solidFill>
                  <a:srgbClr val="FFFFFF"/>
                </a:solidFill>
              </a:rPr>
              <a:t>l </a:t>
            </a:r>
            <a:r>
              <a:rPr lang="en-US" sz="2200">
                <a:solidFill>
                  <a:srgbClr val="FFFFFF"/>
                </a:solidFill>
              </a:rPr>
              <a:t>is length of the conductor (m)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A is cross-sectional area of conductor (m</a:t>
            </a:r>
            <a:r>
              <a:rPr lang="en-US" sz="2200" baseline="30000">
                <a:solidFill>
                  <a:srgbClr val="FFFFFF"/>
                </a:solidFill>
              </a:rPr>
              <a:t>2</a:t>
            </a:r>
            <a:r>
              <a:rPr lang="en-US" sz="2200">
                <a:solidFill>
                  <a:srgbClr val="FFFFFF"/>
                </a:solidFill>
              </a:rPr>
              <a:t>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ƿ is Resistivity of the material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>
                <a:solidFill>
                  <a:srgbClr val="FFFFFF"/>
                </a:solidFill>
              </a:rPr>
              <a:t>Notice the sign convention followed in the figure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5CB3A-7521-40BE-8426-336F94BA1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0201" y="457199"/>
            <a:ext cx="3319024" cy="3128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320C8-994E-4BCF-8D50-6F0A64500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417" y="3566160"/>
            <a:ext cx="4773976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0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5EE845-DC65-4734-8EBA-2FD29EF9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Practice Problem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82692D1-251A-A387-6766-5C27565A1E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r>
                  <a:rPr lang="en-GB" b="1" dirty="0"/>
                  <a:t>Problem 1:</a:t>
                </a:r>
                <a:r>
                  <a:rPr lang="en-GB" dirty="0"/>
                  <a:t> Compute the resistivity of the given material whose resistance is 2 Ω; the area of cross-section and length are 25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𝑐𝑚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and 15 cm respectively.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i="0" dirty="0">
                    <a:solidFill>
                      <a:srgbClr val="373D3F"/>
                    </a:solidFill>
                    <a:effectLst/>
                    <a:latin typeface="proxima-nova"/>
                  </a:rPr>
                  <a:t>Problem 2:</a:t>
                </a:r>
                <a:r>
                  <a:rPr lang="en-GB" b="0" i="0" dirty="0">
                    <a:solidFill>
                      <a:srgbClr val="373D3F"/>
                    </a:solidFill>
                    <a:effectLst/>
                    <a:latin typeface="proxima-nova"/>
                  </a:rPr>
                  <a:t> A car headlight filament is made of tungsten and has a cold resistance of 0.350 Ω. If the filament is a cylinder 4.00 cm long (it may be coiled to save space), what is its diameter? [</a:t>
                </a:r>
                <a:r>
                  <a:rPr lang="el-GR" b="0" i="0" dirty="0">
                    <a:solidFill>
                      <a:srgbClr val="373D3F"/>
                    </a:solidFill>
                    <a:effectLst/>
                    <a:latin typeface="proxima-nova"/>
                  </a:rPr>
                  <a:t>ρ</a:t>
                </a:r>
                <a:r>
                  <a:rPr lang="en-US" b="0" i="0" dirty="0">
                    <a:solidFill>
                      <a:srgbClr val="373D3F"/>
                    </a:solidFill>
                    <a:effectLst/>
                    <a:latin typeface="proxima-nova"/>
                  </a:rPr>
                  <a:t> = </a:t>
                </a:r>
                <a:r>
                  <a:rPr lang="el-GR" b="0" i="0" dirty="0">
                    <a:solidFill>
                      <a:srgbClr val="373D3F"/>
                    </a:solidFill>
                    <a:effectLst/>
                    <a:latin typeface="MJXc-TeX-main-R"/>
                  </a:rPr>
                  <a:t>5.6×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b="0" i="1" dirty="0" smtClean="0">
                            <a:solidFill>
                              <a:srgbClr val="373D3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373D3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73D3F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−8</m:t>
                        </m:r>
                      </m:sup>
                    </m:sSup>
                  </m:oMath>
                </a14:m>
                <a:r>
                  <a:rPr lang="el-GR" b="0" i="0" dirty="0">
                    <a:solidFill>
                      <a:srgbClr val="373D3F"/>
                    </a:solidFill>
                    <a:effectLst/>
                    <a:latin typeface="MJXc-TeX-main-R"/>
                  </a:rPr>
                  <a:t>Ω⋅</a:t>
                </a:r>
                <a:r>
                  <a:rPr lang="en-GB" b="0" i="0" dirty="0">
                    <a:solidFill>
                      <a:srgbClr val="373D3F"/>
                    </a:solidFill>
                    <a:effectLst/>
                    <a:latin typeface="MJXc-TeX-main-R"/>
                  </a:rPr>
                  <a:t>m</a:t>
                </a:r>
                <a:r>
                  <a:rPr lang="en-GB" b="0" i="0" dirty="0">
                    <a:solidFill>
                      <a:srgbClr val="373D3F"/>
                    </a:solidFill>
                    <a:effectLst/>
                    <a:latin typeface="proxima-nova"/>
                  </a:rPr>
                  <a:t>]</a:t>
                </a:r>
                <a:endParaRPr lang="en-GB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382692D1-251A-A387-6766-5C27565A1E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937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7007EF-B8DD-6EEB-1E2E-30802C49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756384-E858-E096-A415-37A5DF225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1B7C2-65E1-89AB-6931-9F17A2B4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Ohm’s Law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AF08CD-BC5E-3AA7-9360-22C276400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B90AE5-266B-54A0-AEAB-6A9A62325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239348"/>
            <a:ext cx="11438793" cy="28882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C05A2A-7B20-7C94-7748-C6FA0A1C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962" y="5390086"/>
            <a:ext cx="1974076" cy="11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66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FF21D-E46A-49F2-960B-A8F8FBB49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44575"/>
            <a:ext cx="7186613" cy="777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847C4E-94BC-4D2A-8163-71B90B35C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81188"/>
            <a:ext cx="7186613" cy="4524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494DFF-12EC-4D71-BB05-7B52D0E49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390775"/>
            <a:ext cx="7186613" cy="501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D520E8-5700-4AD3-A76E-711CA1618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600" y="2951163"/>
            <a:ext cx="4030663" cy="2855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AD420B-B1F3-43BE-9CBB-D31F15035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8000" y="2951163"/>
            <a:ext cx="3097213" cy="28559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14316B-F3E3-4BEA-BFC9-64D7023B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Branches and Nodes</a:t>
            </a:r>
          </a:p>
        </p:txBody>
      </p:sp>
    </p:spTree>
    <p:extLst>
      <p:ext uri="{BB962C8B-B14F-4D97-AF65-F5344CB8AC3E}">
        <p14:creationId xmlns:p14="http://schemas.microsoft.com/office/powerpoint/2010/main" val="165532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29579E8-8FA2-4D2F-A8F9-7EF7C9594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EB7750-5E3F-43E4-B0BB-6614A165F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2C4BB42A-C350-43AC-AC2C-A62D52755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9FD94A1A-9337-49FD-9F42-833C51F1E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25173BD-75F9-4151-B34D-868CA5F9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36" y="910712"/>
            <a:ext cx="7908797" cy="50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884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8068" y="343486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D5666-8DCD-479E-AD69-2C845FFB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66578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Series and Parallel Circuits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09800" y="1448631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4D8D68-826C-4DF5-9435-197E104F3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02160"/>
            <a:ext cx="11496821" cy="221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1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3E124-6D14-4492-BCF2-791CC3B95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Kirchhoff's Current Law (KCL)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63D274-6A01-42AA-976B-107325C9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93" r="3" b="3"/>
          <a:stretch/>
        </p:blipFill>
        <p:spPr>
          <a:xfrm>
            <a:off x="0" y="2496310"/>
            <a:ext cx="6236208" cy="366018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98ABA3-477C-47F4-BFBA-BAF914E1E2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25564" y="2612342"/>
            <a:ext cx="6172662" cy="81665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1AB1B2-53A9-4584-8412-AF7E82A33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564" y="4076608"/>
            <a:ext cx="5425910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28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CA0DAA6-33B8-4A25-810D-2F4D816FB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654297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862902-C58F-494A-A733-2FE677F8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07" y="640081"/>
            <a:ext cx="3377183" cy="368197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Applying KCL to Current Sources in Parallel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D515E-674F-4C5C-83E2-71DEEBEE48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88658"/>
            <a:ext cx="4747099" cy="648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20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280</Words>
  <Application>Microsoft Office PowerPoint</Application>
  <PresentationFormat>Widescreen</PresentationFormat>
  <Paragraphs>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MJXc-TeX-main-R</vt:lpstr>
      <vt:lpstr>proxima-nova</vt:lpstr>
      <vt:lpstr>Times</vt:lpstr>
      <vt:lpstr>Times New Roman</vt:lpstr>
      <vt:lpstr>Office Theme</vt:lpstr>
      <vt:lpstr>Basic Circuit Laws and their Applications</vt:lpstr>
      <vt:lpstr>Resistance</vt:lpstr>
      <vt:lpstr>Practice Problem</vt:lpstr>
      <vt:lpstr>Ohm’s Law</vt:lpstr>
      <vt:lpstr>Branches and Nodes</vt:lpstr>
      <vt:lpstr>PowerPoint Presentation</vt:lpstr>
      <vt:lpstr>Series and Parallel Circuits</vt:lpstr>
      <vt:lpstr>Kirchhoff's Current Law (KCL)</vt:lpstr>
      <vt:lpstr>Applying KCL to Current Sources in Parallel</vt:lpstr>
      <vt:lpstr>Kirchhoff's Voltage Law (KVL)</vt:lpstr>
      <vt:lpstr>KVL Rules: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Laws and their Applications</dc:title>
  <dc:creator>Sajeed Mehrab</dc:creator>
  <cp:lastModifiedBy>Saifur Rahman</cp:lastModifiedBy>
  <cp:revision>11</cp:revision>
  <dcterms:created xsi:type="dcterms:W3CDTF">2021-07-09T17:06:04Z</dcterms:created>
  <dcterms:modified xsi:type="dcterms:W3CDTF">2024-11-12T18:17:24Z</dcterms:modified>
</cp:coreProperties>
</file>