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1" r:id="rId3"/>
    <p:sldId id="257" r:id="rId4"/>
    <p:sldId id="258" r:id="rId5"/>
    <p:sldId id="262" r:id="rId6"/>
    <p:sldId id="264" r:id="rId7"/>
    <p:sldId id="279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452F-DC42-FDBE-862B-9E0900F1B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964A9-4B74-E4A2-51FC-E1C441BDD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327B2-96D3-1028-4C09-BB22DA46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87C-4E38-4D7B-8EE9-A163BF663D8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431C-07D4-85E6-4BFD-84696F17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F7EEB-CBD0-CA55-AC7D-01A3D296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EBA8-D253-4CC7-8CD8-346EF46B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3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E355-8FB6-F210-CD97-B2C73499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9C120-7F86-C229-7B05-832B21DCC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40AA2-FAFA-1095-705F-7071E1D5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87C-4E38-4D7B-8EE9-A163BF663D8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70680-B309-0DAB-D731-57147FAC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EC948-2FE9-997F-8364-A3811047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EBA8-D253-4CC7-8CD8-346EF46B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8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125FF-A1B6-184C-9DAA-B21472762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4D27B-23DA-4D09-C9A5-513A9825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4026-26C9-8EDC-F429-EBBBAD54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87C-4E38-4D7B-8EE9-A163BF663D8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C4B9C-F508-F4AF-3FB1-626FB37E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E5F32-F535-BBB2-F078-4AA2E1FE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EBA8-D253-4CC7-8CD8-346EF46B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06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0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84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20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74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91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08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23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8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B920-B80B-BAE4-DDF4-6C446D6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5137-68CC-2C0D-9B73-039F67632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2047-D199-C438-7C20-0345FB44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87C-4E38-4D7B-8EE9-A163BF663D8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68813-8423-7032-00A7-0DEB67B5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1631B-35F3-2817-FB59-8DC06CCC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EBA8-D253-4CC7-8CD8-346EF46B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105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6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50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593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1308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6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762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55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5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9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6B53-9B37-9D65-3820-4FFE213E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3C10D-9258-6CE5-29B3-ED5D65505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EB094-62D2-4AA4-8ECD-8374D61C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87C-4E38-4D7B-8EE9-A163BF663D8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8BFBE-4ABB-23D1-37B9-2799FF56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B4291-94EE-45C4-B523-37E97072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EBA8-D253-4CC7-8CD8-346EF46B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2670-749F-0D40-658F-A565556E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8BCC0-5D44-CF39-9786-D8090EBF7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DCBC6-BA02-F226-EFCB-2F7C21F5A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5C681-86F4-BABD-8FE6-607E2587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87C-4E38-4D7B-8EE9-A163BF663D8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ED9FC-DEFE-26EE-B6F0-D57E7C96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71172-5EE7-2043-81D3-F5FF1738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EBA8-D253-4CC7-8CD8-346EF46B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342E-1035-235B-F337-217E264D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66726-7BFC-0D4D-4A15-30F81480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B22BD-37CC-1B88-2207-39BCB310C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41B85-FFC0-CC96-4F12-AE069F375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CEE19-D9C1-CC3C-25BF-808477FAC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94AA6-1892-A2C4-8104-F2E7CE9F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87C-4E38-4D7B-8EE9-A163BF663D8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5F6FB-E18B-46D8-1B9F-469B6D0A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35308-0DA4-D20B-8856-11E6B535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EBA8-D253-4CC7-8CD8-346EF46B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2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73AA-B484-B566-43FC-BD4D19F2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2FDAC-87CE-77F0-7130-6FA98C11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87C-4E38-4D7B-8EE9-A163BF663D8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FE54E-8D80-2D35-2389-09E047B8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EB568-CC96-2FE3-8308-82991A85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EBA8-D253-4CC7-8CD8-346EF46B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FE3F3-328C-DFE3-691A-70DA1439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87C-4E38-4D7B-8EE9-A163BF663D8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CA31E-164F-F0B6-612D-00A8E336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6D97-DA6E-4703-9D72-01C0FC56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EBA8-D253-4CC7-8CD8-346EF46B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3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901F-9CCA-1A3D-D259-532B062C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AC37-7431-4F5A-0C6B-CF8E34EA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7D765-FB68-224A-46BB-2CB8258B0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B79FA-FD18-5AB6-8D72-CE98EEB9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87C-4E38-4D7B-8EE9-A163BF663D8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D4713-2F4E-DF14-4BD8-A8D24FD4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BE555-4D94-BA9C-7ED5-9B36B8CC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EBA8-D253-4CC7-8CD8-346EF46B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0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7E2A-C88B-5E20-DB36-5D005831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0A8B5-3454-883E-8229-5DB15D054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DD49C-61D7-EAA8-21CF-903A2A627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735F3-F938-E9A7-45F1-523B580E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287C-4E38-4D7B-8EE9-A163BF663D8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E82A3-0D49-AA19-0D79-B9DB1D2B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C4A0A-633F-E2A9-F6D8-CE97767E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7EBA8-D253-4CC7-8CD8-346EF46B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DA31B-A9D0-65BF-6965-C2A0B398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2797C-043C-2682-7FF2-18C34F9DC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7D3F-4EEF-4E5E-A3B4-C9458FB94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9287C-4E38-4D7B-8EE9-A163BF663D8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F6DAA-9D8C-D4FC-5C74-8CECA258A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B55E5-EDF1-95AD-FA28-57ABC959C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7EBA8-D253-4CC7-8CD8-346EF46B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5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0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lectronics protoboard">
            <a:extLst>
              <a:ext uri="{FF2B5EF4-FFF2-40B4-BE49-F238E27FC236}">
                <a16:creationId xmlns:a16="http://schemas.microsoft.com/office/drawing/2014/main" id="{60A13CD2-E348-86CB-9037-B06FE3A16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3070" y="10"/>
            <a:ext cx="1218893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0C5C3E-BD37-D72A-4480-C35245650DF0}"/>
              </a:ext>
            </a:extLst>
          </p:cNvPr>
          <p:cNvSpPr txBox="1"/>
          <p:nvPr/>
        </p:nvSpPr>
        <p:spPr>
          <a:xfrm>
            <a:off x="1524000" y="1122363"/>
            <a:ext cx="9144000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rgbClr val="FFFFFF"/>
                </a:solidFill>
                <a:ea typeface="+mj-ea"/>
                <a:cs typeface="+mj-cs"/>
              </a:rPr>
              <a:t>Node Voltage Analysis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0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746FA-C61B-C0EB-C53B-4A2F3464961E}"/>
              </a:ext>
            </a:extLst>
          </p:cNvPr>
          <p:cNvSpPr txBox="1"/>
          <p:nvPr/>
        </p:nvSpPr>
        <p:spPr>
          <a:xfrm>
            <a:off x="7552985" y="6369398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Sadiku_Exercise_3.12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414D1-ED9A-DB13-F9DF-95EF0C02DBF8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F4927-009A-4B4F-F391-4BCA09AB7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13"/>
          <a:stretch/>
        </p:blipFill>
        <p:spPr>
          <a:xfrm>
            <a:off x="2724315" y="1228969"/>
            <a:ext cx="7591390" cy="463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3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746FA-C61B-C0EB-C53B-4A2F3464961E}"/>
              </a:ext>
            </a:extLst>
          </p:cNvPr>
          <p:cNvSpPr txBox="1"/>
          <p:nvPr/>
        </p:nvSpPr>
        <p:spPr>
          <a:xfrm>
            <a:off x="7552985" y="6369398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Sadiku_Exercise_3.13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414D1-ED9A-DB13-F9DF-95EF0C02DBF8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09D70-4043-2BAD-3223-72C1260C9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1" t="6163" r="4311" b="5575"/>
          <a:stretch/>
        </p:blipFill>
        <p:spPr>
          <a:xfrm>
            <a:off x="2864497" y="1175121"/>
            <a:ext cx="7611134" cy="464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5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746FA-C61B-C0EB-C53B-4A2F3464961E}"/>
              </a:ext>
            </a:extLst>
          </p:cNvPr>
          <p:cNvSpPr txBox="1"/>
          <p:nvPr/>
        </p:nvSpPr>
        <p:spPr>
          <a:xfrm>
            <a:off x="7552985" y="6369398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Sadiku_Exercise_3.14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414D1-ED9A-DB13-F9DF-95EF0C02DBF8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74478-49B8-7919-4349-C91E31C9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348" y="928878"/>
            <a:ext cx="7870837" cy="537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5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746FA-C61B-C0EB-C53B-4A2F3464961E}"/>
              </a:ext>
            </a:extLst>
          </p:cNvPr>
          <p:cNvSpPr txBox="1"/>
          <p:nvPr/>
        </p:nvSpPr>
        <p:spPr>
          <a:xfrm>
            <a:off x="7552985" y="6369398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Sadiku_Exercise_3.19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414D1-ED9A-DB13-F9DF-95EF0C02DBF8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1083F-8B37-6E39-1C6C-1A7572A0BC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7751" b="14341"/>
          <a:stretch/>
        </p:blipFill>
        <p:spPr>
          <a:xfrm>
            <a:off x="2789181" y="897456"/>
            <a:ext cx="7077698" cy="54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746FA-C61B-C0EB-C53B-4A2F3464961E}"/>
              </a:ext>
            </a:extLst>
          </p:cNvPr>
          <p:cNvSpPr txBox="1"/>
          <p:nvPr/>
        </p:nvSpPr>
        <p:spPr>
          <a:xfrm>
            <a:off x="7552985" y="6369398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Sadiku_Exercise_3.26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414D1-ED9A-DB13-F9DF-95EF0C02DBF8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CD00AC-567E-3DB6-4D64-08E7AE756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85"/>
          <a:stretch/>
        </p:blipFill>
        <p:spPr>
          <a:xfrm>
            <a:off x="3208704" y="935084"/>
            <a:ext cx="5864958" cy="535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9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746FA-C61B-C0EB-C53B-4A2F3464961E}"/>
              </a:ext>
            </a:extLst>
          </p:cNvPr>
          <p:cNvSpPr txBox="1"/>
          <p:nvPr/>
        </p:nvSpPr>
        <p:spPr>
          <a:xfrm>
            <a:off x="7552985" y="6369398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Sadiku_Exercise_3.27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414D1-ED9A-DB13-F9DF-95EF0C02DBF8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E8B4C-CF5F-B35C-8CC1-2A22102BC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955811"/>
            <a:ext cx="67722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746FA-C61B-C0EB-C53B-4A2F3464961E}"/>
              </a:ext>
            </a:extLst>
          </p:cNvPr>
          <p:cNvSpPr txBox="1"/>
          <p:nvPr/>
        </p:nvSpPr>
        <p:spPr>
          <a:xfrm>
            <a:off x="7552985" y="6369398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b="1" i="1" u="sng" dirty="0"/>
              <a:t>Nilsson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_Exercise_4.21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414D1-ED9A-DB13-F9DF-95EF0C02DBF8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6A1B0-C93A-DC94-8A6D-78E5381D0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70" y="1380394"/>
            <a:ext cx="8762560" cy="42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2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F7471772-E57F-4CD9-9241-D264A2F7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16EF04-93A4-BB10-2055-5177D6666658}"/>
              </a:ext>
            </a:extLst>
          </p:cNvPr>
          <p:cNvSpPr txBox="1"/>
          <p:nvPr/>
        </p:nvSpPr>
        <p:spPr>
          <a:xfrm>
            <a:off x="4377625" y="963507"/>
            <a:ext cx="6849344" cy="4995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200" b="0" i="0" u="none" strike="noStrike" kern="1200" cap="none" spc="0" normalizeH="0" baseline="0" noProof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n-ea"/>
                <a:cs typeface="+mn-cs"/>
              </a:rPr>
              <a:t>Thank You for patient Hearing</a:t>
            </a:r>
            <a:endParaRPr kumimoji="0" lang="en-US" sz="52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1CC7E9E-3FF6-4189-9B36-995A779F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47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5CCCD6-25F7-0043-8FBB-DE8981AE756F}"/>
              </a:ext>
            </a:extLst>
          </p:cNvPr>
          <p:cNvSpPr txBox="1"/>
          <p:nvPr/>
        </p:nvSpPr>
        <p:spPr>
          <a:xfrm>
            <a:off x="2088859" y="612396"/>
            <a:ext cx="767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D3BD1-9E29-AB51-908E-524D9005D66D}"/>
              </a:ext>
            </a:extLst>
          </p:cNvPr>
          <p:cNvSpPr txBox="1"/>
          <p:nvPr/>
        </p:nvSpPr>
        <p:spPr>
          <a:xfrm>
            <a:off x="1627465" y="498931"/>
            <a:ext cx="790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, Branch and Loop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9AFBE-59E8-213E-5AE9-EEF56FC46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059"/>
          <a:stretch/>
        </p:blipFill>
        <p:spPr>
          <a:xfrm>
            <a:off x="6686548" y="1903224"/>
            <a:ext cx="4658323" cy="2637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724D09-3B22-B2C5-806A-741FB2A7E7FC}"/>
              </a:ext>
            </a:extLst>
          </p:cNvPr>
          <p:cNvSpPr txBox="1"/>
          <p:nvPr/>
        </p:nvSpPr>
        <p:spPr>
          <a:xfrm>
            <a:off x="1037625" y="1788587"/>
            <a:ext cx="46583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two-terminal device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 V Battery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2A current source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Three Resistances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5E1F1-3882-E3ED-DCE1-84EEB5BF7D43}"/>
              </a:ext>
            </a:extLst>
          </p:cNvPr>
          <p:cNvSpPr txBox="1"/>
          <p:nvPr/>
        </p:nvSpPr>
        <p:spPr>
          <a:xfrm>
            <a:off x="1037625" y="3865471"/>
            <a:ext cx="56489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 of different branches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‘a’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‘b’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‘c’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D06E8-15CA-8A5E-7E87-8DB06A26E624}"/>
              </a:ext>
            </a:extLst>
          </p:cNvPr>
          <p:cNvSpPr txBox="1"/>
          <p:nvPr/>
        </p:nvSpPr>
        <p:spPr>
          <a:xfrm>
            <a:off x="1037625" y="6014771"/>
            <a:ext cx="33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closed path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507BA2-180F-FF47-F35B-D627F87DB987}"/>
              </a:ext>
            </a:extLst>
          </p:cNvPr>
          <p:cNvSpPr/>
          <p:nvPr/>
        </p:nvSpPr>
        <p:spPr>
          <a:xfrm>
            <a:off x="274320" y="381564"/>
            <a:ext cx="11643360" cy="63068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4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5CCCD6-25F7-0043-8FBB-DE8981AE756F}"/>
              </a:ext>
            </a:extLst>
          </p:cNvPr>
          <p:cNvSpPr txBox="1"/>
          <p:nvPr/>
        </p:nvSpPr>
        <p:spPr>
          <a:xfrm>
            <a:off x="2088859" y="612396"/>
            <a:ext cx="767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8E951-09D0-D562-78A4-E586B4205EB6}"/>
              </a:ext>
            </a:extLst>
          </p:cNvPr>
          <p:cNvSpPr txBox="1"/>
          <p:nvPr/>
        </p:nvSpPr>
        <p:spPr>
          <a:xfrm>
            <a:off x="4308267" y="540106"/>
            <a:ext cx="2898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Nodal Analysis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4A4BA3-0C3B-985A-D01F-7FCB921BB94C}"/>
                  </a:ext>
                </a:extLst>
              </p:cNvPr>
              <p:cNvSpPr txBox="1"/>
              <p:nvPr/>
            </p:nvSpPr>
            <p:spPr>
              <a:xfrm>
                <a:off x="980173" y="2405431"/>
                <a:ext cx="500956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cs typeface="Times New Roman" panose="02020603050405020304" pitchFamily="18" charset="0"/>
                  </a:rPr>
                  <a:t>Use of Kirchhoff current law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(KCL) </a:t>
                </a:r>
                <a:r>
                  <a:rPr lang="en-US" sz="2000" dirty="0">
                    <a:cs typeface="Times New Roman" panose="02020603050405020304" pitchFamily="18" charset="0"/>
                  </a:rPr>
                  <a:t>at each node .</a:t>
                </a:r>
              </a:p>
              <a:p>
                <a:endParaRPr lang="en-US" sz="2000" b="1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       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000" dirty="0">
                            <a:cs typeface="Times New Roman" panose="02020603050405020304" pitchFamily="18" charset="0"/>
                          </a:rPr>
                          <m:t>Incoming</m:t>
                        </m:r>
                        <m:r>
                          <m:rPr>
                            <m:nor/>
                          </m:rPr>
                          <a:rPr lang="en-US" sz="2000" dirty="0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cs typeface="Times New Roman" panose="02020603050405020304" pitchFamily="18" charset="0"/>
                          </a:rPr>
                          <m:t>current</m:t>
                        </m:r>
                      </m:e>
                    </m:nary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000" i="0" smtClean="0"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000" dirty="0">
                            <a:cs typeface="Times New Roman" panose="02020603050405020304" pitchFamily="18" charset="0"/>
                          </a:rPr>
                          <m:t>utgoing</m:t>
                        </m:r>
                        <m:r>
                          <m:rPr>
                            <m:nor/>
                          </m:rPr>
                          <a:rPr lang="en-US" sz="2000" dirty="0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cs typeface="Times New Roman" panose="02020603050405020304" pitchFamily="18" charset="0"/>
                          </a:rPr>
                          <m:t>current</m:t>
                        </m:r>
                      </m:e>
                    </m:nary>
                  </m:oMath>
                </a14:m>
                <a:endParaRPr 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4A4BA3-0C3B-985A-D01F-7FCB921BB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73" y="2405431"/>
                <a:ext cx="5009566" cy="1323439"/>
              </a:xfrm>
              <a:prstGeom prst="rect">
                <a:avLst/>
              </a:prstGeom>
              <a:blipFill>
                <a:blip r:embed="rId2"/>
                <a:stretch>
                  <a:fillRect l="-1338" t="-2765" b="-55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192D3AD-8B58-5100-CB6B-18D177853243}"/>
              </a:ext>
            </a:extLst>
          </p:cNvPr>
          <p:cNvSpPr txBox="1"/>
          <p:nvPr/>
        </p:nvSpPr>
        <p:spPr>
          <a:xfrm>
            <a:off x="3660395" y="1189701"/>
            <a:ext cx="5863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: Finding the node voltages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AC386-34F7-2169-F25B-9E0E3B1D2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100" y="1887404"/>
            <a:ext cx="4984132" cy="263794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513D471-661C-F84E-2A35-EC07D672A651}"/>
              </a:ext>
            </a:extLst>
          </p:cNvPr>
          <p:cNvSpPr/>
          <p:nvPr/>
        </p:nvSpPr>
        <p:spPr>
          <a:xfrm>
            <a:off x="6868007" y="2375914"/>
            <a:ext cx="1256476" cy="3392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BA39B5-DDEB-E70D-F8FC-991D254C1FCD}"/>
              </a:ext>
            </a:extLst>
          </p:cNvPr>
          <p:cNvSpPr/>
          <p:nvPr/>
        </p:nvSpPr>
        <p:spPr>
          <a:xfrm>
            <a:off x="9340372" y="2331128"/>
            <a:ext cx="1256476" cy="3392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C7542-C062-9B0C-2E25-8608B881838F}"/>
              </a:ext>
            </a:extLst>
          </p:cNvPr>
          <p:cNvSpPr txBox="1"/>
          <p:nvPr/>
        </p:nvSpPr>
        <p:spPr>
          <a:xfrm>
            <a:off x="975480" y="4084958"/>
            <a:ext cx="600651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find V</a:t>
            </a:r>
            <a:r>
              <a:rPr lang="en-US" sz="2000" baseline="-25000" dirty="0"/>
              <a:t>1</a:t>
            </a:r>
            <a:r>
              <a:rPr lang="en-US" sz="2000" dirty="0"/>
              <a:t> and V</a:t>
            </a:r>
            <a:r>
              <a:rPr lang="en-US" sz="2000" baseline="-25000" dirty="0"/>
              <a:t>2</a:t>
            </a:r>
            <a:r>
              <a:rPr lang="en-US" sz="2000" dirty="0"/>
              <a:t> , we need two equations.</a:t>
            </a:r>
          </a:p>
          <a:p>
            <a:endParaRPr lang="en-US" sz="2800" b="1" dirty="0"/>
          </a:p>
          <a:p>
            <a:r>
              <a:rPr lang="en-US" sz="2800" b="1" dirty="0"/>
              <a:t>Less computational complexity !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B6360B-4D79-D5C8-CD6A-898401AE3D0C}"/>
              </a:ext>
            </a:extLst>
          </p:cNvPr>
          <p:cNvSpPr/>
          <p:nvPr/>
        </p:nvSpPr>
        <p:spPr>
          <a:xfrm>
            <a:off x="274320" y="381564"/>
            <a:ext cx="11643360" cy="63068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5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5CCCD6-25F7-0043-8FBB-DE8981AE756F}"/>
              </a:ext>
            </a:extLst>
          </p:cNvPr>
          <p:cNvSpPr txBox="1"/>
          <p:nvPr/>
        </p:nvSpPr>
        <p:spPr>
          <a:xfrm>
            <a:off x="2088859" y="612396"/>
            <a:ext cx="767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8E951-09D0-D562-78A4-E586B4205EB6}"/>
              </a:ext>
            </a:extLst>
          </p:cNvPr>
          <p:cNvSpPr txBox="1"/>
          <p:nvPr/>
        </p:nvSpPr>
        <p:spPr>
          <a:xfrm>
            <a:off x="836103" y="629174"/>
            <a:ext cx="564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Determine Node Voltages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38C207-BCC5-1DF5-300C-102B66F8F95E}"/>
                  </a:ext>
                </a:extLst>
              </p:cNvPr>
              <p:cNvSpPr txBox="1"/>
              <p:nvPr/>
            </p:nvSpPr>
            <p:spPr>
              <a:xfrm>
                <a:off x="1603131" y="2359055"/>
                <a:ext cx="75343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a node as 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node.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….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voltages to the remaining nodes.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38C207-BCC5-1DF5-300C-102B66F8F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131" y="2359055"/>
                <a:ext cx="7534363" cy="830997"/>
              </a:xfrm>
              <a:prstGeom prst="rect">
                <a:avLst/>
              </a:prstGeom>
              <a:blipFill>
                <a:blip r:embed="rId2"/>
                <a:stretch>
                  <a:fillRect l="-1294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5097BE8-5AD3-C0AE-FADE-4D0030A32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865" y="3309030"/>
            <a:ext cx="3761207" cy="29643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0FB3D0-2695-CF9A-A4FC-3FB76243F591}"/>
              </a:ext>
            </a:extLst>
          </p:cNvPr>
          <p:cNvSpPr txBox="1"/>
          <p:nvPr/>
        </p:nvSpPr>
        <p:spPr>
          <a:xfrm>
            <a:off x="7227104" y="690729"/>
            <a:ext cx="348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Three Steps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9FC24C-4E91-5693-4134-C9E900CE39FA}"/>
              </a:ext>
            </a:extLst>
          </p:cNvPr>
          <p:cNvSpPr/>
          <p:nvPr/>
        </p:nvSpPr>
        <p:spPr>
          <a:xfrm>
            <a:off x="7121204" y="606426"/>
            <a:ext cx="1711878" cy="682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36D4A6-E0EF-8B82-A299-81A00AB6371E}"/>
              </a:ext>
            </a:extLst>
          </p:cNvPr>
          <p:cNvSpPr txBox="1"/>
          <p:nvPr/>
        </p:nvSpPr>
        <p:spPr>
          <a:xfrm>
            <a:off x="1048624" y="1870745"/>
            <a:ext cx="191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FC1BF0-DEB6-E61C-954D-9D3A8A6B4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278" y="3081538"/>
            <a:ext cx="4234910" cy="35913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6EC131-F95E-461E-463B-AAFD96B17A22}"/>
              </a:ext>
            </a:extLst>
          </p:cNvPr>
          <p:cNvSpPr/>
          <p:nvPr/>
        </p:nvSpPr>
        <p:spPr>
          <a:xfrm>
            <a:off x="274320" y="381564"/>
            <a:ext cx="11643360" cy="63068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0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5CCCD6-25F7-0043-8FBB-DE8981AE756F}"/>
              </a:ext>
            </a:extLst>
          </p:cNvPr>
          <p:cNvSpPr txBox="1"/>
          <p:nvPr/>
        </p:nvSpPr>
        <p:spPr>
          <a:xfrm>
            <a:off x="2088859" y="612396"/>
            <a:ext cx="767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8E951-09D0-D562-78A4-E586B4205EB6}"/>
              </a:ext>
            </a:extLst>
          </p:cNvPr>
          <p:cNvSpPr txBox="1"/>
          <p:nvPr/>
        </p:nvSpPr>
        <p:spPr>
          <a:xfrm>
            <a:off x="836103" y="629174"/>
            <a:ext cx="659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Determine Node Voltages :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(Continued)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DD266-7F7B-EDB9-8F0A-FD7E45EFE19A}"/>
              </a:ext>
            </a:extLst>
          </p:cNvPr>
          <p:cNvSpPr txBox="1"/>
          <p:nvPr/>
        </p:nvSpPr>
        <p:spPr>
          <a:xfrm>
            <a:off x="1420360" y="1891168"/>
            <a:ext cx="6014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each of the nonreference nodes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8D44DB-0623-DFBD-0945-41C7F77551EA}"/>
              </a:ext>
            </a:extLst>
          </p:cNvPr>
          <p:cNvSpPr txBox="1"/>
          <p:nvPr/>
        </p:nvSpPr>
        <p:spPr>
          <a:xfrm>
            <a:off x="1452696" y="5728637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resulting simultaneous equations.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4B6F8F-2D22-7169-938D-DC1A22DDC1EF}"/>
              </a:ext>
            </a:extLst>
          </p:cNvPr>
          <p:cNvSpPr txBox="1"/>
          <p:nvPr/>
        </p:nvSpPr>
        <p:spPr>
          <a:xfrm>
            <a:off x="836103" y="1363092"/>
            <a:ext cx="191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784C6-93F9-6654-9662-003344D2A563}"/>
              </a:ext>
            </a:extLst>
          </p:cNvPr>
          <p:cNvSpPr txBox="1"/>
          <p:nvPr/>
        </p:nvSpPr>
        <p:spPr>
          <a:xfrm>
            <a:off x="973123" y="5101069"/>
            <a:ext cx="191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A13651-387B-B183-BB4D-D09609C61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628" y="1118123"/>
            <a:ext cx="3886200" cy="3295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F0E4E6-5CED-28FC-3F76-F4ACEC781AC4}"/>
                  </a:ext>
                </a:extLst>
              </p:cNvPr>
              <p:cNvSpPr txBox="1"/>
              <p:nvPr/>
            </p:nvSpPr>
            <p:spPr>
              <a:xfrm>
                <a:off x="1012273" y="2678032"/>
                <a:ext cx="3657600" cy="2626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node 1,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5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3v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v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20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F0E4E6-5CED-28FC-3F76-F4ACEC781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3" y="2678032"/>
                <a:ext cx="3657600" cy="2626232"/>
              </a:xfrm>
              <a:prstGeom prst="rect">
                <a:avLst/>
              </a:prstGeom>
              <a:blipFill>
                <a:blip r:embed="rId3"/>
                <a:stretch>
                  <a:fillRect l="-1333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16F01B-925A-3FBB-523A-4C03FC4E1BF7}"/>
                  </a:ext>
                </a:extLst>
              </p:cNvPr>
              <p:cNvSpPr txBox="1"/>
              <p:nvPr/>
            </p:nvSpPr>
            <p:spPr>
              <a:xfrm>
                <a:off x="4137870" y="2683559"/>
                <a:ext cx="6094602" cy="2351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node 2,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+ 10  = 5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- 3v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+ 5v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60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16F01B-925A-3FBB-523A-4C03FC4E1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70" y="2683559"/>
                <a:ext cx="6094602" cy="2351156"/>
              </a:xfrm>
              <a:prstGeom prst="rect">
                <a:avLst/>
              </a:prstGeom>
              <a:blipFill>
                <a:blip r:embed="rId4"/>
                <a:stretch>
                  <a:fillRect l="-900" t="-1295" b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B6C96AE-12AA-71F6-1716-389DAA23B166}"/>
              </a:ext>
            </a:extLst>
          </p:cNvPr>
          <p:cNvSpPr/>
          <p:nvPr/>
        </p:nvSpPr>
        <p:spPr>
          <a:xfrm>
            <a:off x="973123" y="2530396"/>
            <a:ext cx="2994870" cy="2504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C6C8D4-4614-34E9-ED85-F27B3A6B3640}"/>
              </a:ext>
            </a:extLst>
          </p:cNvPr>
          <p:cNvSpPr/>
          <p:nvPr/>
        </p:nvSpPr>
        <p:spPr>
          <a:xfrm>
            <a:off x="4137869" y="2530396"/>
            <a:ext cx="3505199" cy="2504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C6C7F-D3CA-CFFE-166E-1040078FA739}"/>
              </a:ext>
            </a:extLst>
          </p:cNvPr>
          <p:cNvSpPr/>
          <p:nvPr/>
        </p:nvSpPr>
        <p:spPr>
          <a:xfrm>
            <a:off x="6096000" y="5706363"/>
            <a:ext cx="2351714" cy="895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8296A1-39A6-54E9-8914-A4589D447A37}"/>
              </a:ext>
            </a:extLst>
          </p:cNvPr>
          <p:cNvSpPr txBox="1"/>
          <p:nvPr/>
        </p:nvSpPr>
        <p:spPr>
          <a:xfrm>
            <a:off x="6374059" y="5786843"/>
            <a:ext cx="2122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13.333 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20 V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6D2EB45-45F5-EBAA-8653-5E8CD1C78FC5}"/>
              </a:ext>
            </a:extLst>
          </p:cNvPr>
          <p:cNvSpPr/>
          <p:nvPr/>
        </p:nvSpPr>
        <p:spPr>
          <a:xfrm>
            <a:off x="1478387" y="4060651"/>
            <a:ext cx="284173" cy="13384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3DDE49E-6E8C-E4AD-7852-09765582930E}"/>
              </a:ext>
            </a:extLst>
          </p:cNvPr>
          <p:cNvSpPr/>
          <p:nvPr/>
        </p:nvSpPr>
        <p:spPr>
          <a:xfrm>
            <a:off x="1508275" y="4755819"/>
            <a:ext cx="284173" cy="13562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81F5529-5515-5CDC-4D0E-50D252D14769}"/>
              </a:ext>
            </a:extLst>
          </p:cNvPr>
          <p:cNvSpPr/>
          <p:nvPr/>
        </p:nvSpPr>
        <p:spPr>
          <a:xfrm>
            <a:off x="4499997" y="4060651"/>
            <a:ext cx="284173" cy="13384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5134516-333C-83DA-B8D2-1B6B5C6FF908}"/>
              </a:ext>
            </a:extLst>
          </p:cNvPr>
          <p:cNvSpPr/>
          <p:nvPr/>
        </p:nvSpPr>
        <p:spPr>
          <a:xfrm>
            <a:off x="4553307" y="4755819"/>
            <a:ext cx="284173" cy="13384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5515F-EA1F-01FA-93A1-26A742379074}"/>
              </a:ext>
            </a:extLst>
          </p:cNvPr>
          <p:cNvSpPr/>
          <p:nvPr/>
        </p:nvSpPr>
        <p:spPr>
          <a:xfrm>
            <a:off x="274320" y="381564"/>
            <a:ext cx="11643360" cy="63068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3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746FA-C61B-C0EB-C53B-4A2F3464961E}"/>
              </a:ext>
            </a:extLst>
          </p:cNvPr>
          <p:cNvSpPr txBox="1"/>
          <p:nvPr/>
        </p:nvSpPr>
        <p:spPr>
          <a:xfrm>
            <a:off x="7552985" y="6369398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Sadiku_Example_3.2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414D1-ED9A-DB13-F9DF-95EF0C02DBF8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2253D3-A9A3-A891-09C2-C50809E3F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53" y="1852492"/>
            <a:ext cx="7108447" cy="41475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B13019-C560-6F8C-F29B-BB5E798C2F72}"/>
              </a:ext>
            </a:extLst>
          </p:cNvPr>
          <p:cNvSpPr txBox="1"/>
          <p:nvPr/>
        </p:nvSpPr>
        <p:spPr>
          <a:xfrm>
            <a:off x="4134339" y="11172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Determine the voltages at the nodes.</a:t>
            </a:r>
          </a:p>
        </p:txBody>
      </p:sp>
    </p:spTree>
    <p:extLst>
      <p:ext uri="{BB962C8B-B14F-4D97-AF65-F5344CB8AC3E}">
        <p14:creationId xmlns:p14="http://schemas.microsoft.com/office/powerpoint/2010/main" val="262208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746FA-C61B-C0EB-C53B-4A2F3464961E}"/>
              </a:ext>
            </a:extLst>
          </p:cNvPr>
          <p:cNvSpPr txBox="1"/>
          <p:nvPr/>
        </p:nvSpPr>
        <p:spPr>
          <a:xfrm>
            <a:off x="7552985" y="6369398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Sadiku_Practice_Problem_3.2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414D1-ED9A-DB13-F9DF-95EF0C02DBF8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B974A0-D2C6-BABE-EAFD-86B91376C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305" y="2352799"/>
            <a:ext cx="5610303" cy="3806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41D5B6-CE14-C9E4-CE9F-F1D19FCF4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708" y="957549"/>
            <a:ext cx="8156231" cy="139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3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746FA-C61B-C0EB-C53B-4A2F3464961E}"/>
              </a:ext>
            </a:extLst>
          </p:cNvPr>
          <p:cNvSpPr txBox="1"/>
          <p:nvPr/>
        </p:nvSpPr>
        <p:spPr>
          <a:xfrm>
            <a:off x="7552985" y="6369398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Sadiku_Exercise_3.5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414D1-ED9A-DB13-F9DF-95EF0C02DBF8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9AE94-8FD9-20B1-B1E8-1D1C4DC6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96" y="1279661"/>
            <a:ext cx="7320215" cy="48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8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746FA-C61B-C0EB-C53B-4A2F3464961E}"/>
              </a:ext>
            </a:extLst>
          </p:cNvPr>
          <p:cNvSpPr txBox="1"/>
          <p:nvPr/>
        </p:nvSpPr>
        <p:spPr>
          <a:xfrm>
            <a:off x="7552985" y="6369398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Sadiku_Exercise_3.10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414D1-ED9A-DB13-F9DF-95EF0C02DBF8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3E50E0-E1B3-D3D0-2B73-2EA240D7E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3"/>
          <a:stretch/>
        </p:blipFill>
        <p:spPr>
          <a:xfrm>
            <a:off x="2861348" y="1158250"/>
            <a:ext cx="7970505" cy="49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7452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354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 Light</vt:lpstr>
      <vt:lpstr>Calisto MT</vt:lpstr>
      <vt:lpstr>Cambria Math</vt:lpstr>
      <vt:lpstr>Times New Roman</vt:lpstr>
      <vt:lpstr>Wingdings 2</vt:lpstr>
      <vt:lpstr>Office Theme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1606117 - Rifat Bin Rashid</dc:creator>
  <cp:lastModifiedBy>Fahim Hafiz</cp:lastModifiedBy>
  <cp:revision>12</cp:revision>
  <dcterms:created xsi:type="dcterms:W3CDTF">2022-09-22T08:02:39Z</dcterms:created>
  <dcterms:modified xsi:type="dcterms:W3CDTF">2023-10-31T05:10:17Z</dcterms:modified>
</cp:coreProperties>
</file>