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3" r:id="rId3"/>
    <p:sldId id="264" r:id="rId4"/>
    <p:sldId id="269" r:id="rId5"/>
    <p:sldId id="267" r:id="rId6"/>
    <p:sldId id="268" r:id="rId7"/>
    <p:sldId id="273" r:id="rId8"/>
    <p:sldId id="274" r:id="rId9"/>
    <p:sldId id="262" r:id="rId10"/>
    <p:sldId id="261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83ED66-3EAB-23C7-361A-0CB264A036B8}" v="152" dt="2023-04-07T06:37:10.623"/>
    <p1510:client id="{7732E836-535C-8F79-84AB-C8890EBB7084}" v="277" dt="2023-03-31T17:23:15.604"/>
    <p1510:client id="{BDFD7620-96FF-1A76-4B0C-23B0198A1D6F}" v="40" dt="2023-04-04T16:58:55.7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Times New Roman"/>
                <a:ea typeface="+mj-lt"/>
                <a:cs typeface="+mj-lt"/>
              </a:rPr>
              <a:t>Thevenin / Norton Circuit </a:t>
            </a:r>
            <a:br>
              <a:rPr lang="en-US" sz="4800" dirty="0">
                <a:latin typeface="Times New Roman"/>
                <a:ea typeface="+mj-lt"/>
                <a:cs typeface="+mj-lt"/>
              </a:rPr>
            </a:br>
            <a:r>
              <a:rPr lang="en-US" sz="4800" dirty="0">
                <a:latin typeface="Times New Roman"/>
                <a:ea typeface="+mj-lt"/>
                <a:cs typeface="+mj-lt"/>
              </a:rPr>
              <a:t>&amp; Maximum power transform.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562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35D39C32-19E5-D159-F427-FA1A0E53188D}"/>
              </a:ext>
            </a:extLst>
          </p:cNvPr>
          <p:cNvSpPr txBox="1"/>
          <p:nvPr/>
        </p:nvSpPr>
        <p:spPr>
          <a:xfrm>
            <a:off x="373711" y="333954"/>
            <a:ext cx="39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Math Problem Practice: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63CB70-3598-E16A-80DC-52112C10DF34}"/>
              </a:ext>
            </a:extLst>
          </p:cNvPr>
          <p:cNvSpPr/>
          <p:nvPr/>
        </p:nvSpPr>
        <p:spPr>
          <a:xfrm>
            <a:off x="174929" y="857174"/>
            <a:ext cx="11643360" cy="551222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D4E78C-99A6-680F-BFE3-D4DB68289AF9}"/>
              </a:ext>
            </a:extLst>
          </p:cNvPr>
          <p:cNvSpPr txBox="1"/>
          <p:nvPr/>
        </p:nvSpPr>
        <p:spPr>
          <a:xfrm>
            <a:off x="2015434" y="1559891"/>
            <a:ext cx="2743200" cy="457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4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A082F0BF-A45E-F0DC-EC40-020F928DE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076" y="1392984"/>
            <a:ext cx="10688169" cy="48116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858EC5-1CEB-EF38-A2CF-0DC4D4BBC487}"/>
              </a:ext>
            </a:extLst>
          </p:cNvPr>
          <p:cNvSpPr txBox="1"/>
          <p:nvPr/>
        </p:nvSpPr>
        <p:spPr>
          <a:xfrm>
            <a:off x="5263859" y="272675"/>
            <a:ext cx="22342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cs typeface="Calibri"/>
              </a:rPr>
              <a:t>Spring 2022</a:t>
            </a:r>
            <a:endParaRPr lang="en-US" b="1" dirty="0">
              <a:solidFill>
                <a:srgbClr val="FF0000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67027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3D1E2-CEDB-9A8A-40EE-30A7B7544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82" y="264272"/>
            <a:ext cx="8502415" cy="40363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/>
                <a:ea typeface="+mj-lt"/>
                <a:cs typeface="+mj-lt"/>
              </a:rPr>
              <a:t>Maximum Power Transfer</a:t>
            </a:r>
            <a:r>
              <a:rPr lang="en-US" dirty="0">
                <a:ea typeface="+mj-lt"/>
                <a:cs typeface="+mj-lt"/>
              </a:rPr>
              <a:t> 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6510698-A71E-DD7B-951C-C1A4ED4A8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017" y="1095635"/>
            <a:ext cx="11249585" cy="1582271"/>
          </a:xfr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C602784C-4DB2-8B22-E42B-F46D101C5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48" y="2911687"/>
            <a:ext cx="4939552" cy="3836095"/>
          </a:xfrm>
          <a:prstGeom prst="rect">
            <a:avLst/>
          </a:prstGeom>
        </p:spPr>
      </p:pic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5066448-4F4F-AFC9-DD8E-A8497D9E8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105" y="2821740"/>
            <a:ext cx="4760257" cy="376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19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3D1E2-CEDB-9A8A-40EE-30A7B7544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82" y="264272"/>
            <a:ext cx="8502415" cy="40363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/>
                <a:ea typeface="+mj-lt"/>
                <a:cs typeface="+mj-lt"/>
              </a:rPr>
              <a:t>Maximum Power Transfer</a:t>
            </a:r>
            <a:r>
              <a:rPr lang="en-US" dirty="0">
                <a:ea typeface="+mj-lt"/>
                <a:cs typeface="+mj-lt"/>
              </a:rPr>
              <a:t> </a:t>
            </a:r>
            <a:endParaRPr lang="en-US" dirty="0"/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053FC0C0-5D12-5119-18A3-8596BD4E7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28" y="1718422"/>
            <a:ext cx="3748927" cy="2009214"/>
          </a:xfrm>
        </p:spPr>
      </p:pic>
      <p:pic>
        <p:nvPicPr>
          <p:cNvPr id="9" name="Picture 9" descr="A picture containing text, person, screenshot&#10;&#10;Description automatically generated">
            <a:extLst>
              <a:ext uri="{FF2B5EF4-FFF2-40B4-BE49-F238E27FC236}">
                <a16:creationId xmlns:a16="http://schemas.microsoft.com/office/drawing/2014/main" id="{4FA44434-61F8-EA28-4E06-1262A949F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345" y="3914495"/>
            <a:ext cx="4903133" cy="2883833"/>
          </a:xfrm>
          <a:prstGeom prst="rect">
            <a:avLst/>
          </a:prstGeom>
        </p:spPr>
      </p:pic>
      <p:pic>
        <p:nvPicPr>
          <p:cNvPr id="10" name="Picture 10" descr="Icon&#10;&#10;Description automatically generated">
            <a:extLst>
              <a:ext uri="{FF2B5EF4-FFF2-40B4-BE49-F238E27FC236}">
                <a16:creationId xmlns:a16="http://schemas.microsoft.com/office/drawing/2014/main" id="{BB58C14B-AF7F-B476-1F6A-FE2A520F1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164" y="1852717"/>
            <a:ext cx="6160994" cy="175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56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35D39C32-19E5-D159-F427-FA1A0E53188D}"/>
              </a:ext>
            </a:extLst>
          </p:cNvPr>
          <p:cNvSpPr txBox="1"/>
          <p:nvPr/>
        </p:nvSpPr>
        <p:spPr>
          <a:xfrm>
            <a:off x="373711" y="333954"/>
            <a:ext cx="39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Math Problem Practice: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63CB70-3598-E16A-80DC-52112C10DF34}"/>
              </a:ext>
            </a:extLst>
          </p:cNvPr>
          <p:cNvSpPr/>
          <p:nvPr/>
        </p:nvSpPr>
        <p:spPr>
          <a:xfrm>
            <a:off x="174929" y="857174"/>
            <a:ext cx="11643360" cy="551222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D4E78C-99A6-680F-BFE3-D4DB68289AF9}"/>
              </a:ext>
            </a:extLst>
          </p:cNvPr>
          <p:cNvSpPr txBox="1"/>
          <p:nvPr/>
        </p:nvSpPr>
        <p:spPr>
          <a:xfrm>
            <a:off x="2015434" y="1559891"/>
            <a:ext cx="2743200" cy="457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2" name="Picture 2" descr="Timeline&#10;&#10;Description automatically generated">
            <a:extLst>
              <a:ext uri="{FF2B5EF4-FFF2-40B4-BE49-F238E27FC236}">
                <a16:creationId xmlns:a16="http://schemas.microsoft.com/office/drawing/2014/main" id="{36FF87F0-3EE5-E5E1-5B95-0B00017B7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99" y="1621509"/>
            <a:ext cx="9679640" cy="38166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913E03-E77F-2A19-D64D-A91632C1074B}"/>
              </a:ext>
            </a:extLst>
          </p:cNvPr>
          <p:cNvSpPr txBox="1"/>
          <p:nvPr/>
        </p:nvSpPr>
        <p:spPr>
          <a:xfrm>
            <a:off x="8719504" y="6369398"/>
            <a:ext cx="3429144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u="sng" dirty="0">
                <a:latin typeface="Times New Roman"/>
                <a:cs typeface="Times New Roman"/>
              </a:rPr>
              <a:t>Reference: Sadiku_Example_4.13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endParaRPr lang="en-US" b="1" i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50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AFCB456-C66A-58FF-99A8-701325231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32" y="1992859"/>
            <a:ext cx="11588624" cy="3096398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A4B7374-4633-ED05-239D-A87080EAE1CF}"/>
              </a:ext>
            </a:extLst>
          </p:cNvPr>
          <p:cNvSpPr/>
          <p:nvPr/>
        </p:nvSpPr>
        <p:spPr>
          <a:xfrm>
            <a:off x="174929" y="756321"/>
            <a:ext cx="11867478" cy="593804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DD557-CF7D-70AA-F95A-6302345D3A5B}"/>
              </a:ext>
            </a:extLst>
          </p:cNvPr>
          <p:cNvSpPr txBox="1"/>
          <p:nvPr/>
        </p:nvSpPr>
        <p:spPr>
          <a:xfrm>
            <a:off x="237126" y="49717"/>
            <a:ext cx="452357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 dirty="0">
                <a:latin typeface="Times New Roman"/>
              </a:rPr>
              <a:t>Key points:</a:t>
            </a:r>
            <a:endParaRPr lang="en-US" sz="3200" b="1">
              <a:cs typeface="Calibri" panose="020F0502020204030204"/>
            </a:endParaRPr>
          </a:p>
        </p:txBody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28C5CA0A-BA93-ECA2-3DC5-F951479EE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85" y="1934229"/>
            <a:ext cx="10043348" cy="299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49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A4B7374-4633-ED05-239D-A87080EAE1CF}"/>
              </a:ext>
            </a:extLst>
          </p:cNvPr>
          <p:cNvSpPr/>
          <p:nvPr/>
        </p:nvSpPr>
        <p:spPr>
          <a:xfrm>
            <a:off x="174929" y="756321"/>
            <a:ext cx="11867478" cy="593804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DD557-CF7D-70AA-F95A-6302345D3A5B}"/>
              </a:ext>
            </a:extLst>
          </p:cNvPr>
          <p:cNvSpPr txBox="1"/>
          <p:nvPr/>
        </p:nvSpPr>
        <p:spPr>
          <a:xfrm>
            <a:off x="237126" y="49717"/>
            <a:ext cx="452357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Times New Roman"/>
              </a:rPr>
              <a:t>Why Thevenin:</a:t>
            </a:r>
            <a:endParaRPr lang="en-US" sz="3200" b="1" dirty="0">
              <a:cs typeface="Calibri" panose="020F0502020204030204"/>
            </a:endParaRPr>
          </a:p>
        </p:txBody>
      </p:sp>
      <p:pic>
        <p:nvPicPr>
          <p:cNvPr id="2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860AFA5B-8184-D177-4906-C2AF3AB87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18" y="1285798"/>
            <a:ext cx="6468533" cy="3928921"/>
          </a:xfrm>
          <a:prstGeom prst="rect">
            <a:avLst/>
          </a:prstGeom>
        </p:spPr>
      </p:pic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D584E108-A9B7-6CD7-0D6A-7B40E098A4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96" r="14748" b="-730"/>
          <a:stretch/>
        </p:blipFill>
        <p:spPr>
          <a:xfrm>
            <a:off x="7772399" y="2428711"/>
            <a:ext cx="4181405" cy="2602697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F7C90A2-E3DD-8F3A-EEA4-E7F659716249}"/>
              </a:ext>
            </a:extLst>
          </p:cNvPr>
          <p:cNvSpPr/>
          <p:nvPr/>
        </p:nvSpPr>
        <p:spPr>
          <a:xfrm>
            <a:off x="6709832" y="3518370"/>
            <a:ext cx="921925" cy="508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37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35D39C32-19E5-D159-F427-FA1A0E53188D}"/>
              </a:ext>
            </a:extLst>
          </p:cNvPr>
          <p:cNvSpPr txBox="1"/>
          <p:nvPr/>
        </p:nvSpPr>
        <p:spPr>
          <a:xfrm>
            <a:off x="373711" y="333954"/>
            <a:ext cx="39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Math Problem Practice: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63CB70-3598-E16A-80DC-52112C10DF34}"/>
              </a:ext>
            </a:extLst>
          </p:cNvPr>
          <p:cNvSpPr/>
          <p:nvPr/>
        </p:nvSpPr>
        <p:spPr>
          <a:xfrm>
            <a:off x="174929" y="857174"/>
            <a:ext cx="11643360" cy="551222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D4E78C-99A6-680F-BFE3-D4DB68289AF9}"/>
              </a:ext>
            </a:extLst>
          </p:cNvPr>
          <p:cNvSpPr txBox="1"/>
          <p:nvPr/>
        </p:nvSpPr>
        <p:spPr>
          <a:xfrm>
            <a:off x="2015434" y="1559891"/>
            <a:ext cx="2743200" cy="457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3F0A6-81C7-4D08-2535-EECA28D4C201}"/>
              </a:ext>
            </a:extLst>
          </p:cNvPr>
          <p:cNvSpPr txBox="1"/>
          <p:nvPr/>
        </p:nvSpPr>
        <p:spPr>
          <a:xfrm>
            <a:off x="8719504" y="6369398"/>
            <a:ext cx="3313728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u="sng" dirty="0">
                <a:latin typeface="Times New Roman"/>
                <a:cs typeface="Times New Roman"/>
              </a:rPr>
              <a:t>Reference: Sadiku_Example_4.8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endParaRPr lang="en-US" b="1" i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8" descr="Timeline&#10;&#10;Description automatically generated">
            <a:extLst>
              <a:ext uri="{FF2B5EF4-FFF2-40B4-BE49-F238E27FC236}">
                <a16:creationId xmlns:a16="http://schemas.microsoft.com/office/drawing/2014/main" id="{E3B9CB17-E83C-042E-186C-F8BF05471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40" y="2540850"/>
            <a:ext cx="7907866" cy="3497854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943CFC10-BA30-F8B3-463D-D339A5133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67" y="1097680"/>
            <a:ext cx="10748903" cy="144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6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35D39C32-19E5-D159-F427-FA1A0E53188D}"/>
              </a:ext>
            </a:extLst>
          </p:cNvPr>
          <p:cNvSpPr txBox="1"/>
          <p:nvPr/>
        </p:nvSpPr>
        <p:spPr>
          <a:xfrm>
            <a:off x="373711" y="333954"/>
            <a:ext cx="39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Math Problem Practice: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63CB70-3598-E16A-80DC-52112C10DF34}"/>
              </a:ext>
            </a:extLst>
          </p:cNvPr>
          <p:cNvSpPr/>
          <p:nvPr/>
        </p:nvSpPr>
        <p:spPr>
          <a:xfrm>
            <a:off x="174929" y="857174"/>
            <a:ext cx="11643360" cy="551222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D4E78C-99A6-680F-BFE3-D4DB68289AF9}"/>
              </a:ext>
            </a:extLst>
          </p:cNvPr>
          <p:cNvSpPr txBox="1"/>
          <p:nvPr/>
        </p:nvSpPr>
        <p:spPr>
          <a:xfrm>
            <a:off x="2015434" y="1559891"/>
            <a:ext cx="2743200" cy="457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3F0A6-81C7-4D08-2535-EECA28D4C201}"/>
              </a:ext>
            </a:extLst>
          </p:cNvPr>
          <p:cNvSpPr txBox="1"/>
          <p:nvPr/>
        </p:nvSpPr>
        <p:spPr>
          <a:xfrm>
            <a:off x="8079800" y="6369398"/>
            <a:ext cx="4172937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u="sng" dirty="0">
                <a:latin typeface="Times New Roman"/>
                <a:cs typeface="Times New Roman"/>
              </a:rPr>
              <a:t>Reference: Sadiku_Practice_Problem_4.8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endParaRPr lang="en-US" b="1" i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7" descr="Timeline&#10;&#10;Description automatically generated">
            <a:extLst>
              <a:ext uri="{FF2B5EF4-FFF2-40B4-BE49-F238E27FC236}">
                <a16:creationId xmlns:a16="http://schemas.microsoft.com/office/drawing/2014/main" id="{087FE9AD-0C51-C19F-EB81-8A606EE03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326" y="2396730"/>
            <a:ext cx="7324606" cy="3296911"/>
          </a:xfrm>
          <a:prstGeom prst="rect">
            <a:avLst/>
          </a:prstGeom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778AB5DF-E126-A115-48F4-6A25A8C73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177" y="1154758"/>
            <a:ext cx="10494904" cy="103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71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35D39C32-19E5-D159-F427-FA1A0E53188D}"/>
              </a:ext>
            </a:extLst>
          </p:cNvPr>
          <p:cNvSpPr txBox="1"/>
          <p:nvPr/>
        </p:nvSpPr>
        <p:spPr>
          <a:xfrm>
            <a:off x="373711" y="333954"/>
            <a:ext cx="39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Math Problem Practice: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63CB70-3598-E16A-80DC-52112C10DF34}"/>
              </a:ext>
            </a:extLst>
          </p:cNvPr>
          <p:cNvSpPr/>
          <p:nvPr/>
        </p:nvSpPr>
        <p:spPr>
          <a:xfrm>
            <a:off x="174929" y="857174"/>
            <a:ext cx="11643360" cy="551222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D4E78C-99A6-680F-BFE3-D4DB68289AF9}"/>
              </a:ext>
            </a:extLst>
          </p:cNvPr>
          <p:cNvSpPr txBox="1"/>
          <p:nvPr/>
        </p:nvSpPr>
        <p:spPr>
          <a:xfrm>
            <a:off x="2015434" y="1559891"/>
            <a:ext cx="2743200" cy="457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3F0A6-81C7-4D08-2535-EECA28D4C201}"/>
              </a:ext>
            </a:extLst>
          </p:cNvPr>
          <p:cNvSpPr txBox="1"/>
          <p:nvPr/>
        </p:nvSpPr>
        <p:spPr>
          <a:xfrm>
            <a:off x="8079800" y="6369398"/>
            <a:ext cx="3403496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u="sng" dirty="0">
                <a:latin typeface="Times New Roman"/>
                <a:cs typeface="Times New Roman"/>
              </a:rPr>
              <a:t>Reference: Sadiku_Exercise_4.44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endParaRPr lang="en-US" b="1" i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8" descr="Schematic, timeline&#10;&#10;Description automatically generated">
            <a:extLst>
              <a:ext uri="{FF2B5EF4-FFF2-40B4-BE49-F238E27FC236}">
                <a16:creationId xmlns:a16="http://schemas.microsoft.com/office/drawing/2014/main" id="{66AEE5CE-2AAB-08A1-7F23-9324F3FF1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519" y="1162523"/>
            <a:ext cx="7438463" cy="521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02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35D39C32-19E5-D159-F427-FA1A0E53188D}"/>
              </a:ext>
            </a:extLst>
          </p:cNvPr>
          <p:cNvSpPr txBox="1"/>
          <p:nvPr/>
        </p:nvSpPr>
        <p:spPr>
          <a:xfrm>
            <a:off x="373711" y="333954"/>
            <a:ext cx="39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Math Problem Practice: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63CB70-3598-E16A-80DC-52112C10DF34}"/>
              </a:ext>
            </a:extLst>
          </p:cNvPr>
          <p:cNvSpPr/>
          <p:nvPr/>
        </p:nvSpPr>
        <p:spPr>
          <a:xfrm>
            <a:off x="174929" y="857174"/>
            <a:ext cx="11643360" cy="551222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D4E78C-99A6-680F-BFE3-D4DB68289AF9}"/>
              </a:ext>
            </a:extLst>
          </p:cNvPr>
          <p:cNvSpPr txBox="1"/>
          <p:nvPr/>
        </p:nvSpPr>
        <p:spPr>
          <a:xfrm>
            <a:off x="2015434" y="1559891"/>
            <a:ext cx="2743200" cy="457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3F0A6-81C7-4D08-2535-EECA28D4C201}"/>
              </a:ext>
            </a:extLst>
          </p:cNvPr>
          <p:cNvSpPr txBox="1"/>
          <p:nvPr/>
        </p:nvSpPr>
        <p:spPr>
          <a:xfrm>
            <a:off x="8079800" y="6369398"/>
            <a:ext cx="3403496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u="sng" dirty="0">
                <a:latin typeface="Times New Roman"/>
                <a:cs typeface="Times New Roman"/>
              </a:rPr>
              <a:t>Reference: Sadiku_Exercise_4.51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endParaRPr lang="en-US" b="1" i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7" descr="Timeline&#10;&#10;Description automatically generated">
            <a:extLst>
              <a:ext uri="{FF2B5EF4-FFF2-40B4-BE49-F238E27FC236}">
                <a16:creationId xmlns:a16="http://schemas.microsoft.com/office/drawing/2014/main" id="{6B4FB6A6-A0DF-9C7E-C3CC-3909EEED9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576" y="1180525"/>
            <a:ext cx="8402170" cy="502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219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35D39C32-19E5-D159-F427-FA1A0E53188D}"/>
              </a:ext>
            </a:extLst>
          </p:cNvPr>
          <p:cNvSpPr txBox="1"/>
          <p:nvPr/>
        </p:nvSpPr>
        <p:spPr>
          <a:xfrm>
            <a:off x="373711" y="333954"/>
            <a:ext cx="39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Math Problem Practice: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63CB70-3598-E16A-80DC-52112C10DF34}"/>
              </a:ext>
            </a:extLst>
          </p:cNvPr>
          <p:cNvSpPr/>
          <p:nvPr/>
        </p:nvSpPr>
        <p:spPr>
          <a:xfrm>
            <a:off x="174929" y="857174"/>
            <a:ext cx="11643360" cy="551222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D4E78C-99A6-680F-BFE3-D4DB68289AF9}"/>
              </a:ext>
            </a:extLst>
          </p:cNvPr>
          <p:cNvSpPr txBox="1"/>
          <p:nvPr/>
        </p:nvSpPr>
        <p:spPr>
          <a:xfrm>
            <a:off x="2015434" y="1559891"/>
            <a:ext cx="2743200" cy="457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58EC5-1CEB-EF38-A2CF-0DC4D4BBC487}"/>
              </a:ext>
            </a:extLst>
          </p:cNvPr>
          <p:cNvSpPr txBox="1"/>
          <p:nvPr/>
        </p:nvSpPr>
        <p:spPr>
          <a:xfrm>
            <a:off x="5263859" y="272675"/>
            <a:ext cx="22342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cs typeface="Calibri"/>
              </a:rPr>
              <a:t>Fall 2022</a:t>
            </a:r>
            <a:endParaRPr lang="en-US" b="1" dirty="0">
              <a:solidFill>
                <a:srgbClr val="FF0000"/>
              </a:solidFill>
              <a:cs typeface="Calibri" panose="020F0502020204030204"/>
            </a:endParaRP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5792CCF5-4BC2-0EDF-EE0B-A4C1EFFF9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310" y="1057262"/>
            <a:ext cx="8861611" cy="502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65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91</Words>
  <Application>Microsoft Office PowerPoint</Application>
  <PresentationFormat>Widescreen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Thevenin / Norton Circuit  &amp; Maximum power transform.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Maximum Power Transfer </vt:lpstr>
      <vt:lpstr>Maximum Power Transfer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Fahim Hafiz</cp:lastModifiedBy>
  <cp:revision>146</cp:revision>
  <dcterms:created xsi:type="dcterms:W3CDTF">2023-03-31T16:43:12Z</dcterms:created>
  <dcterms:modified xsi:type="dcterms:W3CDTF">2024-01-18T23:58:35Z</dcterms:modified>
</cp:coreProperties>
</file>