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31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91" r:id="rId23"/>
    <p:sldId id="271" r:id="rId24"/>
    <p:sldId id="317" r:id="rId25"/>
    <p:sldId id="284" r:id="rId26"/>
    <p:sldId id="286" r:id="rId27"/>
    <p:sldId id="287" r:id="rId28"/>
    <p:sldId id="290" r:id="rId29"/>
    <p:sldId id="288" r:id="rId30"/>
    <p:sldId id="29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386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3372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805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0695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626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334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3" y="3002407"/>
            <a:ext cx="9539803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US" dirty="0"/>
              <a:t>MINIMUM SPANNING TREE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2872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9A92B91-DB83-3333-8ABB-05673D85E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98" y="1067773"/>
            <a:ext cx="2273003" cy="17402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PRIM’s ALGORITHM (SIMULATION)</a:t>
            </a:r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146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:= unvisited vertex with lowest key</a:t>
            </a: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114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 := unvisited adjacent vertices of u </a:t>
            </a: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Make u visited</a:t>
            </a: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3871453" y="3901331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5822881" y="4558573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3844200" y="3189019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602044" y="3299876"/>
            <a:ext cx="1247902" cy="1188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33107" y="454022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0" name="Oval 129"/>
          <p:cNvSpPr/>
          <p:nvPr/>
        </p:nvSpPr>
        <p:spPr>
          <a:xfrm>
            <a:off x="4079639" y="2857612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5" name="Oval 144"/>
          <p:cNvSpPr/>
          <p:nvPr/>
        </p:nvSpPr>
        <p:spPr>
          <a:xfrm>
            <a:off x="5693213" y="4094348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52" name="Oval 151"/>
          <p:cNvSpPr/>
          <p:nvPr/>
        </p:nvSpPr>
        <p:spPr>
          <a:xfrm>
            <a:off x="4079190" y="2851184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051688" y="2419977"/>
            <a:ext cx="510847" cy="523220"/>
            <a:chOff x="594812" y="5007856"/>
            <a:chExt cx="510847" cy="523220"/>
          </a:xfrm>
        </p:grpSpPr>
        <p:sp>
          <p:nvSpPr>
            <p:cNvPr id="164" name="TextBox 16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14" name="Straight Arrow Connector 13"/>
          <p:cNvCxnSpPr>
            <a:stCxn id="71" idx="6"/>
            <a:endCxn id="145" idx="2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074262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73" name="Oval 172"/>
          <p:cNvSpPr/>
          <p:nvPr/>
        </p:nvSpPr>
        <p:spPr>
          <a:xfrm>
            <a:off x="5693213" y="4091305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412702" y="3690073"/>
            <a:ext cx="705453" cy="523220"/>
            <a:chOff x="400206" y="5007856"/>
            <a:chExt cx="705453" cy="523220"/>
          </a:xfrm>
        </p:grpSpPr>
        <p:sp>
          <p:nvSpPr>
            <p:cNvPr id="181" name="TextBox 18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2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4103192" y="395625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4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u </a:t>
            </a:r>
          </a:p>
        </p:txBody>
      </p:sp>
      <p:sp>
        <p:nvSpPr>
          <p:cNvPr id="185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0D5E4-5AC0-4B80-B226-E12FA705F6AB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10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9FE0E7-B896-7EA3-F2B8-6F543F860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1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98" grpId="0"/>
      <p:bldP spid="130" grpId="0" animBg="1"/>
      <p:bldP spid="131" grpId="0"/>
      <p:bldP spid="145" grpId="0" animBg="1"/>
      <p:bldP spid="147" grpId="0"/>
      <p:bldP spid="152" grpId="0" animBg="1"/>
      <p:bldP spid="156" grpId="0"/>
      <p:bldP spid="128" grpId="0" animBg="1"/>
      <p:bldP spid="129" grpId="0"/>
      <p:bldP spid="173" grpId="0" animBg="1"/>
      <p:bldP spid="175" grpId="0"/>
      <p:bldP spid="1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PRIM’s ALGORITHM (SIMULATION)</a:t>
            </a:r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146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:= unvisited vertex with lowest key</a:t>
            </a: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114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 := unvisited adjacent vertices of u </a:t>
            </a: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Make u visited</a:t>
            </a: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3829204" y="3157299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5429160" y="3105726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844950" y="2914449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602044" y="3299876"/>
            <a:ext cx="1247902" cy="1188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33107" y="454022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051688" y="2419977"/>
            <a:ext cx="510847" cy="523220"/>
            <a:chOff x="594812" y="5007856"/>
            <a:chExt cx="510847" cy="523220"/>
          </a:xfrm>
        </p:grpSpPr>
        <p:sp>
          <p:nvSpPr>
            <p:cNvPr id="164" name="TextBox 16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074262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412702" y="3690073"/>
            <a:ext cx="705453" cy="523220"/>
            <a:chOff x="400206" y="5007856"/>
            <a:chExt cx="705453" cy="523220"/>
          </a:xfrm>
        </p:grpSpPr>
        <p:sp>
          <p:nvSpPr>
            <p:cNvPr id="181" name="TextBox 18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2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103192" y="395625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0" name="Text Box 31"/>
          <p:cNvSpPr txBox="1">
            <a:spLocks noChangeArrowheads="1"/>
          </p:cNvSpPr>
          <p:nvPr/>
        </p:nvSpPr>
        <p:spPr bwMode="auto">
          <a:xfrm>
            <a:off x="2350480" y="2265220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25" name="Oval 124"/>
          <p:cNvSpPr/>
          <p:nvPr/>
        </p:nvSpPr>
        <p:spPr>
          <a:xfrm>
            <a:off x="5702757" y="2857612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2570588" y="2369534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132921" y="2833070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1139337" y="2839485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stCxn id="130" idx="2"/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400218" y="2384027"/>
            <a:ext cx="510847" cy="523220"/>
            <a:chOff x="594812" y="5007856"/>
            <a:chExt cx="510847" cy="523220"/>
          </a:xfrm>
        </p:grpSpPr>
        <p:sp>
          <p:nvSpPr>
            <p:cNvPr id="179" name="TextBox 17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184" name="Oval 183"/>
          <p:cNvSpPr/>
          <p:nvPr/>
        </p:nvSpPr>
        <p:spPr>
          <a:xfrm>
            <a:off x="2575580" y="2367983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8786" y="1930399"/>
            <a:ext cx="510847" cy="523220"/>
            <a:chOff x="594812" y="5007856"/>
            <a:chExt cx="510847" cy="523220"/>
          </a:xfrm>
        </p:grpSpPr>
        <p:sp>
          <p:nvSpPr>
            <p:cNvPr id="186" name="TextBox 185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sp>
        <p:nvSpPr>
          <p:cNvPr id="189" name="Oval 188"/>
          <p:cNvSpPr/>
          <p:nvPr/>
        </p:nvSpPr>
        <p:spPr>
          <a:xfrm>
            <a:off x="5700894" y="2851184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cxnSp>
        <p:nvCxnSpPr>
          <p:cNvPr id="40" name="Straight Arrow Connector 39"/>
          <p:cNvCxnSpPr>
            <a:stCxn id="130" idx="6"/>
            <a:endCxn id="189" idx="2"/>
          </p:cNvCxnSpPr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079639" y="2857612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644112" y="2413275"/>
            <a:ext cx="510847" cy="523220"/>
            <a:chOff x="594812" y="5007856"/>
            <a:chExt cx="510847" cy="523220"/>
          </a:xfrm>
        </p:grpSpPr>
        <p:sp>
          <p:nvSpPr>
            <p:cNvPr id="191" name="TextBox 19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114719" y="26922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3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u </a:t>
            </a:r>
          </a:p>
        </p:txBody>
      </p:sp>
      <p:sp>
        <p:nvSpPr>
          <p:cNvPr id="194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C24-3BB1-4195-9920-FE47B4E93D9B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11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42A0CF-48B9-59DF-179D-8EF72251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8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0.00234 0.525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26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3" grpId="0"/>
      <p:bldP spid="98" grpId="0"/>
      <p:bldP spid="120" grpId="0"/>
      <p:bldP spid="125" grpId="0" animBg="1"/>
      <p:bldP spid="149" grpId="0" animBg="1"/>
      <p:bldP spid="150" grpId="0" animBg="1"/>
      <p:bldP spid="177" grpId="0" animBg="1"/>
      <p:bldP spid="184" grpId="0" animBg="1"/>
      <p:bldP spid="189" grpId="0" animBg="1"/>
      <p:bldP spid="130" grpId="0" animBg="1"/>
      <p:bldP spid="156" grpId="0"/>
      <p:bldP spid="1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PRIM’s ALGORITHM (SIMULATION)</a:t>
            </a:r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146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:= unvisited vertex with lowest key</a:t>
            </a: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114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 := unvisited adjacent vertices of u </a:t>
            </a: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Make u visited</a:t>
            </a: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2290288" y="2293838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5429160" y="3105726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844950" y="2914449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33107" y="454022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051688" y="2419977"/>
            <a:ext cx="510847" cy="523220"/>
            <a:chOff x="594812" y="5007856"/>
            <a:chExt cx="510847" cy="523220"/>
          </a:xfrm>
        </p:grpSpPr>
        <p:sp>
          <p:nvSpPr>
            <p:cNvPr id="164" name="TextBox 16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074262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412702" y="3690073"/>
            <a:ext cx="705453" cy="523220"/>
            <a:chOff x="400206" y="5007856"/>
            <a:chExt cx="705453" cy="523220"/>
          </a:xfrm>
        </p:grpSpPr>
        <p:sp>
          <p:nvSpPr>
            <p:cNvPr id="181" name="TextBox 18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2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103192" y="395625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9" name="Oval 148"/>
          <p:cNvSpPr/>
          <p:nvPr/>
        </p:nvSpPr>
        <p:spPr>
          <a:xfrm>
            <a:off x="2570588" y="2369534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132921" y="2833070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stCxn id="130" idx="2"/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400218" y="2384027"/>
            <a:ext cx="510847" cy="523220"/>
            <a:chOff x="594812" y="5007856"/>
            <a:chExt cx="510847" cy="523220"/>
          </a:xfrm>
        </p:grpSpPr>
        <p:sp>
          <p:nvSpPr>
            <p:cNvPr id="179" name="TextBox 17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8786" y="1930399"/>
            <a:ext cx="510847" cy="523220"/>
            <a:chOff x="594812" y="5007856"/>
            <a:chExt cx="510847" cy="523220"/>
          </a:xfrm>
        </p:grpSpPr>
        <p:sp>
          <p:nvSpPr>
            <p:cNvPr id="186" name="TextBox 185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cxnSp>
        <p:nvCxnSpPr>
          <p:cNvPr id="40" name="Straight Arrow Connector 39"/>
          <p:cNvCxnSpPr>
            <a:stCxn id="130" idx="6"/>
          </p:cNvCxnSpPr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079639" y="2857612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644112" y="2413275"/>
            <a:ext cx="510847" cy="523220"/>
            <a:chOff x="594812" y="5007856"/>
            <a:chExt cx="510847" cy="523220"/>
          </a:xfrm>
        </p:grpSpPr>
        <p:sp>
          <p:nvSpPr>
            <p:cNvPr id="191" name="TextBox 19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114719" y="26922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591024" y="221439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u </a:t>
            </a:r>
          </a:p>
        </p:txBody>
      </p:sp>
      <p:sp>
        <p:nvSpPr>
          <p:cNvPr id="173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D7518-1467-4BF7-AB81-0D2E7608885C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12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D99C6C-3B21-6C72-F47A-C1953A0BD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4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98" grpId="0"/>
      <p:bldP spid="149" grpId="0" animBg="1"/>
      <p:bldP spid="150" grpId="0" animBg="1"/>
      <p:bldP spid="1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PRIM’s ALGORITHM (SIMULATION)</a:t>
            </a:r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146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:= unvisited vertex with lowest key</a:t>
            </a: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114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 := unvisited adjacent vertices of u </a:t>
            </a: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Make u visited</a:t>
            </a: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812164" y="2907769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5429160" y="3105726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33107" y="454022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051688" y="2419977"/>
            <a:ext cx="510847" cy="523220"/>
            <a:chOff x="594812" y="5007856"/>
            <a:chExt cx="510847" cy="523220"/>
          </a:xfrm>
        </p:grpSpPr>
        <p:sp>
          <p:nvSpPr>
            <p:cNvPr id="164" name="TextBox 16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074262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412702" y="3690073"/>
            <a:ext cx="705453" cy="523220"/>
            <a:chOff x="400206" y="5007856"/>
            <a:chExt cx="705453" cy="523220"/>
          </a:xfrm>
        </p:grpSpPr>
        <p:sp>
          <p:nvSpPr>
            <p:cNvPr id="181" name="TextBox 18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2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103192" y="395625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9" name="Oval 148"/>
          <p:cNvSpPr/>
          <p:nvPr/>
        </p:nvSpPr>
        <p:spPr>
          <a:xfrm>
            <a:off x="2570588" y="2369534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132921" y="283307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stCxn id="130" idx="2"/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400218" y="2384027"/>
            <a:ext cx="510847" cy="523220"/>
            <a:chOff x="594812" y="5007856"/>
            <a:chExt cx="510847" cy="523220"/>
          </a:xfrm>
        </p:grpSpPr>
        <p:sp>
          <p:nvSpPr>
            <p:cNvPr id="179" name="TextBox 17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8786" y="1930399"/>
            <a:ext cx="510847" cy="523220"/>
            <a:chOff x="594812" y="5007856"/>
            <a:chExt cx="510847" cy="523220"/>
          </a:xfrm>
        </p:grpSpPr>
        <p:sp>
          <p:nvSpPr>
            <p:cNvPr id="186" name="TextBox 185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cxnSp>
        <p:nvCxnSpPr>
          <p:cNvPr id="40" name="Straight Arrow Connector 39"/>
          <p:cNvCxnSpPr>
            <a:stCxn id="130" idx="6"/>
          </p:cNvCxnSpPr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079639" y="2857612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644112" y="2413275"/>
            <a:ext cx="510847" cy="523220"/>
            <a:chOff x="594812" y="5007856"/>
            <a:chExt cx="510847" cy="523220"/>
          </a:xfrm>
        </p:grpSpPr>
        <p:sp>
          <p:nvSpPr>
            <p:cNvPr id="191" name="TextBox 19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114719" y="26922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591024" y="221439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161461" y="2682097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3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u </a:t>
            </a:r>
          </a:p>
        </p:txBody>
      </p:sp>
      <p:sp>
        <p:nvSpPr>
          <p:cNvPr id="177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DE4F-575F-4E20-8E42-82D2F84BCC87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13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102EC6-837D-2429-B1DE-181A2E9D8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0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50" grpId="0" animBg="1"/>
      <p:bldP spid="1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PRIM’s ALGORITHM (SIMULATION)</a:t>
            </a:r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146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:= unvisited vertex with lowest key</a:t>
            </a: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114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 := unvisited adjacent vertices of u </a:t>
            </a: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Make u visited</a:t>
            </a: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6238147" y="2923157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5429160" y="3105726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33107" y="454022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051688" y="2419977"/>
            <a:ext cx="510847" cy="523220"/>
            <a:chOff x="594812" y="5007856"/>
            <a:chExt cx="510847" cy="523220"/>
          </a:xfrm>
        </p:grpSpPr>
        <p:sp>
          <p:nvSpPr>
            <p:cNvPr id="164" name="TextBox 16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074262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412702" y="3690073"/>
            <a:ext cx="705453" cy="523220"/>
            <a:chOff x="400206" y="5007856"/>
            <a:chExt cx="705453" cy="523220"/>
          </a:xfrm>
        </p:grpSpPr>
        <p:sp>
          <p:nvSpPr>
            <p:cNvPr id="181" name="TextBox 18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2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103192" y="395625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9" name="Oval 148"/>
          <p:cNvSpPr/>
          <p:nvPr/>
        </p:nvSpPr>
        <p:spPr>
          <a:xfrm>
            <a:off x="2570588" y="2369534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132921" y="283307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stCxn id="130" idx="2"/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400218" y="2384027"/>
            <a:ext cx="510847" cy="523220"/>
            <a:chOff x="594812" y="5007856"/>
            <a:chExt cx="510847" cy="523220"/>
          </a:xfrm>
        </p:grpSpPr>
        <p:sp>
          <p:nvSpPr>
            <p:cNvPr id="179" name="TextBox 17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8786" y="1930399"/>
            <a:ext cx="510847" cy="523220"/>
            <a:chOff x="594812" y="5007856"/>
            <a:chExt cx="510847" cy="523220"/>
          </a:xfrm>
        </p:grpSpPr>
        <p:sp>
          <p:nvSpPr>
            <p:cNvPr id="186" name="TextBox 185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cxnSp>
        <p:nvCxnSpPr>
          <p:cNvPr id="40" name="Straight Arrow Connector 39"/>
          <p:cNvCxnSpPr>
            <a:stCxn id="130" idx="6"/>
          </p:cNvCxnSpPr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079639" y="2857612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644112" y="2413275"/>
            <a:ext cx="510847" cy="523220"/>
            <a:chOff x="594812" y="5007856"/>
            <a:chExt cx="510847" cy="523220"/>
          </a:xfrm>
        </p:grpSpPr>
        <p:sp>
          <p:nvSpPr>
            <p:cNvPr id="191" name="TextBox 19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114719" y="26922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591024" y="221439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161461" y="2682097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Oval 151"/>
          <p:cNvSpPr/>
          <p:nvPr/>
        </p:nvSpPr>
        <p:spPr>
          <a:xfrm>
            <a:off x="5699960" y="2851184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740495" y="2698573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7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u </a:t>
            </a:r>
          </a:p>
        </p:txBody>
      </p:sp>
      <p:sp>
        <p:nvSpPr>
          <p:cNvPr id="184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DEEC-3EBA-4B7B-88EC-1A4C0959E27F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14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4DA4552-A7C7-D6DE-69B0-E7519FF4D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9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52" grpId="0" animBg="1"/>
      <p:bldP spid="17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PRIM’s ALGORITHM (SIMULATION)</a:t>
            </a:r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146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:= unvisited vertex with lowest key</a:t>
            </a: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114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 := unvisited adjacent vertices of u </a:t>
            </a: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Make u visited</a:t>
            </a: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6204318" y="4187807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5429160" y="3105726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33107" y="454022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6" name="Oval 125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4051688" y="2419977"/>
            <a:ext cx="510847" cy="523220"/>
            <a:chOff x="594812" y="5007856"/>
            <a:chExt cx="510847" cy="523220"/>
          </a:xfrm>
        </p:grpSpPr>
        <p:sp>
          <p:nvSpPr>
            <p:cNvPr id="164" name="TextBox 16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4074262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412702" y="3690073"/>
            <a:ext cx="705453" cy="523220"/>
            <a:chOff x="400206" y="5007856"/>
            <a:chExt cx="705453" cy="523220"/>
          </a:xfrm>
        </p:grpSpPr>
        <p:sp>
          <p:nvSpPr>
            <p:cNvPr id="181" name="TextBox 18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2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4103192" y="395625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9" name="Oval 148"/>
          <p:cNvSpPr/>
          <p:nvPr/>
        </p:nvSpPr>
        <p:spPr>
          <a:xfrm>
            <a:off x="2570588" y="2369534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1132921" y="283307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stCxn id="130" idx="2"/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400218" y="2384027"/>
            <a:ext cx="510847" cy="523220"/>
            <a:chOff x="594812" y="5007856"/>
            <a:chExt cx="510847" cy="523220"/>
          </a:xfrm>
        </p:grpSpPr>
        <p:sp>
          <p:nvSpPr>
            <p:cNvPr id="179" name="TextBox 17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/>
          <p:cNvGrpSpPr/>
          <p:nvPr/>
        </p:nvGrpSpPr>
        <p:grpSpPr>
          <a:xfrm>
            <a:off x="2518786" y="1930399"/>
            <a:ext cx="510847" cy="523220"/>
            <a:chOff x="594812" y="5007856"/>
            <a:chExt cx="510847" cy="523220"/>
          </a:xfrm>
        </p:grpSpPr>
        <p:sp>
          <p:nvSpPr>
            <p:cNvPr id="186" name="TextBox 185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8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cxnSp>
        <p:nvCxnSpPr>
          <p:cNvPr id="40" name="Straight Arrow Connector 39"/>
          <p:cNvCxnSpPr>
            <a:stCxn id="130" idx="6"/>
          </p:cNvCxnSpPr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4079639" y="2857612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5644112" y="2413275"/>
            <a:ext cx="510847" cy="523220"/>
            <a:chOff x="594812" y="5007856"/>
            <a:chExt cx="510847" cy="523220"/>
          </a:xfrm>
        </p:grpSpPr>
        <p:sp>
          <p:nvSpPr>
            <p:cNvPr id="191" name="TextBox 19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92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4114719" y="26922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591024" y="221439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161461" y="2682097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2" name="Oval 151"/>
          <p:cNvSpPr/>
          <p:nvPr/>
        </p:nvSpPr>
        <p:spPr>
          <a:xfrm>
            <a:off x="5699960" y="2851184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5740495" y="2698573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4" name="Oval 183"/>
          <p:cNvSpPr/>
          <p:nvPr/>
        </p:nvSpPr>
        <p:spPr>
          <a:xfrm>
            <a:off x="5693211" y="4091305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5730546" y="3936484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3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u </a:t>
            </a:r>
          </a:p>
        </p:txBody>
      </p:sp>
      <p:sp>
        <p:nvSpPr>
          <p:cNvPr id="194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1E7DC-534E-4DB5-B19A-1E406B0FD48E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15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3D9972-85B5-35FE-1569-737295EC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2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84" grpId="0" animBg="1"/>
      <p:bldP spid="18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/>
          <a:lstStyle/>
          <a:p>
            <a:r>
              <a:rPr lang="en-US" sz="4400" dirty="0"/>
              <a:t>PRIM’s ALGORITHM (SIMULATION</a:t>
            </a:r>
            <a:r>
              <a:rPr lang="en-US" dirty="0"/>
              <a:t>)</a:t>
            </a:r>
          </a:p>
        </p:txBody>
      </p: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750944" y="42087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31"/>
          <p:cNvSpPr txBox="1">
            <a:spLocks noChangeArrowheads="1"/>
          </p:cNvSpPr>
          <p:nvPr/>
        </p:nvSpPr>
        <p:spPr bwMode="auto">
          <a:xfrm>
            <a:off x="2685046" y="50309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4195303" y="46174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82" name="Text Box 31"/>
          <p:cNvSpPr txBox="1">
            <a:spLocks noChangeArrowheads="1"/>
          </p:cNvSpPr>
          <p:nvPr/>
        </p:nvSpPr>
        <p:spPr bwMode="auto">
          <a:xfrm>
            <a:off x="5776733" y="3768659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 Box 31"/>
          <p:cNvSpPr txBox="1">
            <a:spLocks noChangeArrowheads="1"/>
          </p:cNvSpPr>
          <p:nvPr/>
        </p:nvSpPr>
        <p:spPr bwMode="auto">
          <a:xfrm>
            <a:off x="1013028" y="24875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2695097" y="20080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92" name="Text Box 31"/>
          <p:cNvSpPr txBox="1">
            <a:spLocks noChangeArrowheads="1"/>
          </p:cNvSpPr>
          <p:nvPr/>
        </p:nvSpPr>
        <p:spPr bwMode="auto">
          <a:xfrm>
            <a:off x="5828427" y="2487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41" name="Text Box 31"/>
          <p:cNvSpPr txBox="1">
            <a:spLocks noChangeArrowheads="1"/>
          </p:cNvSpPr>
          <p:nvPr/>
        </p:nvSpPr>
        <p:spPr bwMode="auto">
          <a:xfrm>
            <a:off x="4214362" y="252552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13028" y="3568597"/>
            <a:ext cx="309700" cy="361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388843" y="3592003"/>
            <a:ext cx="309700" cy="361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1816207" y="2377399"/>
            <a:ext cx="309700" cy="361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2B9E7-52C6-41D5-ABB4-BEA488C0C561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16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D078A57-D937-5E7F-3905-4D804D041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8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00339 0.512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25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00261 0.523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261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1.11111E-6 L 0.00157 0.629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3145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3" grpId="0" animBg="1"/>
      <p:bldP spid="1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/>
              <a:t>PRIM’s ALGORITHM (GROWTH OF MST)</a:t>
            </a:r>
          </a:p>
        </p:txBody>
      </p: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750944" y="42087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31"/>
          <p:cNvSpPr txBox="1">
            <a:spLocks noChangeArrowheads="1"/>
          </p:cNvSpPr>
          <p:nvPr/>
        </p:nvSpPr>
        <p:spPr bwMode="auto">
          <a:xfrm>
            <a:off x="2685046" y="50309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83" name="Text Box 31"/>
          <p:cNvSpPr txBox="1">
            <a:spLocks noChangeArrowheads="1"/>
          </p:cNvSpPr>
          <p:nvPr/>
        </p:nvSpPr>
        <p:spPr bwMode="auto">
          <a:xfrm>
            <a:off x="1013028" y="2487583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6" name="Straight Arrow Connector 5"/>
          <p:cNvCxnSpPr>
            <a:stCxn id="3" idx="0"/>
            <a:endCxn id="69" idx="4"/>
          </p:cNvCxnSpPr>
          <p:nvPr/>
        </p:nvCxnSpPr>
        <p:spPr>
          <a:xfrm flipV="1">
            <a:off x="1410424" y="3388383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6F9B-11D6-4C8A-A420-EC2F69060F82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2152DB-CD51-05AF-2DFE-C12FFF9DB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7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/>
      <p:bldP spid="169" grpId="0"/>
      <p:bldP spid="1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952554" y="2525523"/>
            <a:ext cx="434734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/>
              <a:t>PRIM’s ALGORITHM (GROWTH OF MST)</a:t>
            </a:r>
          </a:p>
        </p:txBody>
      </p: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750944" y="42087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31"/>
          <p:cNvSpPr txBox="1">
            <a:spLocks noChangeArrowheads="1"/>
          </p:cNvSpPr>
          <p:nvPr/>
        </p:nvSpPr>
        <p:spPr bwMode="auto">
          <a:xfrm>
            <a:off x="2685046" y="50309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4195303" y="46174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6" name="Straight Arrow Connector 15"/>
          <p:cNvCxnSpPr>
            <a:stCxn id="68" idx="0"/>
            <a:endCxn id="69" idx="5"/>
          </p:cNvCxnSpPr>
          <p:nvPr/>
        </p:nvCxnSpPr>
        <p:spPr>
          <a:xfrm flipH="1" flipV="1">
            <a:off x="1607634" y="3308287"/>
            <a:ext cx="1242313" cy="11757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364D-70E4-4A3A-88CB-607BED72888C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F012D0-A39F-4698-F6C0-A98A7038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2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952554" y="2525523"/>
            <a:ext cx="434734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/>
              <a:t>PRIM’s ALGORITHM (GROWTH OF MST)</a:t>
            </a:r>
          </a:p>
        </p:txBody>
      </p: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750944" y="42087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31"/>
          <p:cNvSpPr txBox="1">
            <a:spLocks noChangeArrowheads="1"/>
          </p:cNvSpPr>
          <p:nvPr/>
        </p:nvSpPr>
        <p:spPr bwMode="auto">
          <a:xfrm>
            <a:off x="2685046" y="50309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4195303" y="46174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82" name="Text Box 31"/>
          <p:cNvSpPr txBox="1">
            <a:spLocks noChangeArrowheads="1"/>
          </p:cNvSpPr>
          <p:nvPr/>
        </p:nvSpPr>
        <p:spPr bwMode="auto">
          <a:xfrm>
            <a:off x="5776733" y="3768659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41" name="Text Box 31"/>
          <p:cNvSpPr txBox="1">
            <a:spLocks noChangeArrowheads="1"/>
          </p:cNvSpPr>
          <p:nvPr/>
        </p:nvSpPr>
        <p:spPr bwMode="auto">
          <a:xfrm>
            <a:off x="4214362" y="252552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cxnSp>
        <p:nvCxnSpPr>
          <p:cNvPr id="16" name="Straight Arrow Connector 15"/>
          <p:cNvCxnSpPr>
            <a:stCxn id="68" idx="0"/>
            <a:endCxn id="69" idx="5"/>
          </p:cNvCxnSpPr>
          <p:nvPr/>
        </p:nvCxnSpPr>
        <p:spPr>
          <a:xfrm flipH="1" flipV="1">
            <a:off x="1607634" y="3308287"/>
            <a:ext cx="1242313" cy="11757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00C5-AFB6-4862-82AD-FE19A5388E14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19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B10E17-218E-7B21-E110-537D6B833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2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2136449"/>
            <a:ext cx="4104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Always takes the best at each phase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7686" y="2647772"/>
            <a:ext cx="691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Can be applied if a problem has optimal substructure property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7686" y="3139154"/>
            <a:ext cx="761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Can not be applied if a problem has overlapping sub problem property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7686" y="3648319"/>
            <a:ext cx="829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i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Calculating Minimum Spanning Tree of a graph is solved by Greedy approach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A6233B-1532-5585-5A42-CCC1DCC5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3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31"/>
          <p:cNvSpPr txBox="1">
            <a:spLocks noChangeArrowheads="1"/>
          </p:cNvSpPr>
          <p:nvPr/>
        </p:nvSpPr>
        <p:spPr bwMode="auto">
          <a:xfrm>
            <a:off x="952554" y="2525523"/>
            <a:ext cx="3097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/>
              <a:t>PRIM’s ALGORITHM (GROWTH OF MST)</a:t>
            </a:r>
          </a:p>
        </p:txBody>
      </p: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57" name="Text Box 31"/>
          <p:cNvSpPr txBox="1">
            <a:spLocks noChangeArrowheads="1"/>
          </p:cNvSpPr>
          <p:nvPr/>
        </p:nvSpPr>
        <p:spPr bwMode="auto">
          <a:xfrm>
            <a:off x="750944" y="420874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 Box 31"/>
          <p:cNvSpPr txBox="1">
            <a:spLocks noChangeArrowheads="1"/>
          </p:cNvSpPr>
          <p:nvPr/>
        </p:nvSpPr>
        <p:spPr bwMode="auto">
          <a:xfrm>
            <a:off x="2685046" y="50309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 Box 31"/>
          <p:cNvSpPr txBox="1">
            <a:spLocks noChangeArrowheads="1"/>
          </p:cNvSpPr>
          <p:nvPr/>
        </p:nvSpPr>
        <p:spPr bwMode="auto">
          <a:xfrm>
            <a:off x="4195303" y="461740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1" name="Text Box 28"/>
          <p:cNvSpPr txBox="1">
            <a:spLocks noChangeArrowheads="1"/>
          </p:cNvSpPr>
          <p:nvPr/>
        </p:nvSpPr>
        <p:spPr bwMode="auto">
          <a:xfrm>
            <a:off x="4198420" y="2946411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47" name="Text Box 28"/>
          <p:cNvSpPr txBox="1">
            <a:spLocks noChangeArrowheads="1"/>
          </p:cNvSpPr>
          <p:nvPr/>
        </p:nvSpPr>
        <p:spPr bwMode="auto">
          <a:xfrm>
            <a:off x="5794996" y="419911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0" name="Straight Arrow Connector 9"/>
          <p:cNvCxnSpPr>
            <a:stCxn id="71" idx="0"/>
            <a:endCxn id="72" idx="4"/>
          </p:cNvCxnSpPr>
          <p:nvPr/>
        </p:nvCxnSpPr>
        <p:spPr>
          <a:xfrm flipV="1">
            <a:off x="4353104" y="3398114"/>
            <a:ext cx="3841" cy="6962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1" idx="6"/>
          </p:cNvCxnSpPr>
          <p:nvPr/>
        </p:nvCxnSpPr>
        <p:spPr>
          <a:xfrm flipV="1">
            <a:off x="4626569" y="4367813"/>
            <a:ext cx="1066644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28"/>
          <p:cNvSpPr txBox="1">
            <a:spLocks noChangeArrowheads="1"/>
          </p:cNvSpPr>
          <p:nvPr/>
        </p:nvSpPr>
        <p:spPr bwMode="auto">
          <a:xfrm>
            <a:off x="4188352" y="4181561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182" name="Text Box 31"/>
          <p:cNvSpPr txBox="1">
            <a:spLocks noChangeArrowheads="1"/>
          </p:cNvSpPr>
          <p:nvPr/>
        </p:nvSpPr>
        <p:spPr bwMode="auto">
          <a:xfrm>
            <a:off x="5776733" y="3768659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13" name="Straight Arrow Connector 12"/>
          <p:cNvCxnSpPr>
            <a:endCxn id="69" idx="6"/>
          </p:cNvCxnSpPr>
          <p:nvPr/>
        </p:nvCxnSpPr>
        <p:spPr>
          <a:xfrm flipH="1" flipV="1">
            <a:off x="1687730" y="3114918"/>
            <a:ext cx="2391909" cy="161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37" name="Straight Arrow Connector 36"/>
          <p:cNvCxnSpPr>
            <a:stCxn id="72" idx="1"/>
            <a:endCxn id="70" idx="6"/>
          </p:cNvCxnSpPr>
          <p:nvPr/>
        </p:nvCxnSpPr>
        <p:spPr>
          <a:xfrm flipH="1" flipV="1">
            <a:off x="3123412" y="2641888"/>
            <a:ext cx="1040164" cy="2893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 Box 31"/>
          <p:cNvSpPr txBox="1">
            <a:spLocks noChangeArrowheads="1"/>
          </p:cNvSpPr>
          <p:nvPr/>
        </p:nvSpPr>
        <p:spPr bwMode="auto">
          <a:xfrm>
            <a:off x="2695097" y="200806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626569" y="3124649"/>
            <a:ext cx="1074325" cy="64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 Box 28"/>
          <p:cNvSpPr txBox="1">
            <a:spLocks noChangeArrowheads="1"/>
          </p:cNvSpPr>
          <p:nvPr/>
        </p:nvSpPr>
        <p:spPr bwMode="auto">
          <a:xfrm>
            <a:off x="419797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192" name="Text Box 31"/>
          <p:cNvSpPr txBox="1">
            <a:spLocks noChangeArrowheads="1"/>
          </p:cNvSpPr>
          <p:nvPr/>
        </p:nvSpPr>
        <p:spPr bwMode="auto">
          <a:xfrm>
            <a:off x="5828427" y="2487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75" name="Text Box 28"/>
          <p:cNvSpPr txBox="1">
            <a:spLocks noChangeArrowheads="1"/>
          </p:cNvSpPr>
          <p:nvPr/>
        </p:nvSpPr>
        <p:spPr bwMode="auto">
          <a:xfrm>
            <a:off x="5794996" y="4196071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sp>
        <p:nvSpPr>
          <p:cNvPr id="141" name="Text Box 31"/>
          <p:cNvSpPr txBox="1">
            <a:spLocks noChangeArrowheads="1"/>
          </p:cNvSpPr>
          <p:nvPr/>
        </p:nvSpPr>
        <p:spPr bwMode="auto">
          <a:xfrm>
            <a:off x="4214362" y="252552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F7CB-58B2-4A86-953A-4AEF3B1C270D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20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C2732B-058F-9176-6C12-A56B8EB2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02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ANSWER?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391118" y="2598760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19994" y="4004281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59517" y="4403701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23835" y="2761116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59517" y="2288086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62674" y="401401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866515" y="2770847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76247" y="401401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80088" y="2770847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3021222" y="4096173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7" name="Text Box 28"/>
          <p:cNvSpPr txBox="1">
            <a:spLocks noChangeArrowheads="1"/>
          </p:cNvSpPr>
          <p:nvPr/>
        </p:nvSpPr>
        <p:spPr bwMode="auto">
          <a:xfrm>
            <a:off x="3026586" y="2844643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4466109" y="4480905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5978338" y="4104268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5985296" y="285964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7578030" y="4118778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22" name="Straight Connector 21"/>
          <p:cNvCxnSpPr>
            <a:stCxn id="8" idx="5"/>
            <a:endCxn id="9" idx="2"/>
          </p:cNvCxnSpPr>
          <p:nvPr/>
        </p:nvCxnSpPr>
        <p:spPr>
          <a:xfrm>
            <a:off x="3386828" y="4471115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4"/>
            <a:endCxn id="8" idx="0"/>
          </p:cNvCxnSpPr>
          <p:nvPr/>
        </p:nvCxnSpPr>
        <p:spPr>
          <a:xfrm flipH="1">
            <a:off x="3193459" y="3308046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5"/>
            <a:endCxn id="9" idx="0"/>
          </p:cNvCxnSpPr>
          <p:nvPr/>
        </p:nvCxnSpPr>
        <p:spPr>
          <a:xfrm>
            <a:off x="3390669" y="3227950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6"/>
            <a:endCxn id="13" idx="2"/>
          </p:cNvCxnSpPr>
          <p:nvPr/>
        </p:nvCxnSpPr>
        <p:spPr>
          <a:xfrm>
            <a:off x="3470765" y="3034581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6"/>
            <a:endCxn id="13" idx="1"/>
          </p:cNvCxnSpPr>
          <p:nvPr/>
        </p:nvCxnSpPr>
        <p:spPr>
          <a:xfrm>
            <a:off x="4906447" y="2561551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6"/>
            <a:endCxn id="12" idx="3"/>
          </p:cNvCxnSpPr>
          <p:nvPr/>
        </p:nvCxnSpPr>
        <p:spPr>
          <a:xfrm flipV="1">
            <a:off x="4906447" y="4480846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4"/>
            <a:endCxn id="12" idx="0"/>
          </p:cNvCxnSpPr>
          <p:nvPr/>
        </p:nvCxnSpPr>
        <p:spPr>
          <a:xfrm flipH="1">
            <a:off x="6136139" y="3317777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6"/>
            <a:endCxn id="15" idx="2"/>
          </p:cNvCxnSpPr>
          <p:nvPr/>
        </p:nvCxnSpPr>
        <p:spPr>
          <a:xfrm>
            <a:off x="6413445" y="3044312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6"/>
            <a:endCxn id="14" idx="2"/>
          </p:cNvCxnSpPr>
          <p:nvPr/>
        </p:nvCxnSpPr>
        <p:spPr>
          <a:xfrm>
            <a:off x="6409604" y="4287477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818222" y="268162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6807522" y="4288934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091019" y="347149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5291591" y="238728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3695056" y="238255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2667627" y="3488964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3712990" y="42190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5279509" y="423501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4069379" y="3577913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4450023" y="302617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 rot="16200000">
            <a:off x="2568122" y="411249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 rot="16200000">
            <a:off x="4469116" y="498988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 rot="16200000">
            <a:off x="5997397" y="454783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 rot="16200000">
            <a:off x="7568157" y="368554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 rot="16200000">
            <a:off x="7592195" y="245602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 rot="16200000">
            <a:off x="6002906" y="246239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 rot="16200000">
            <a:off x="4470117" y="196991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 rot="16200000">
            <a:off x="2963460" y="240408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0" name="Text Box 28"/>
          <p:cNvSpPr txBox="1">
            <a:spLocks noChangeArrowheads="1"/>
          </p:cNvSpPr>
          <p:nvPr/>
        </p:nvSpPr>
        <p:spPr bwMode="auto">
          <a:xfrm>
            <a:off x="3019473" y="4090558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2378340" y="4048465"/>
            <a:ext cx="510847" cy="523220"/>
            <a:chOff x="594812" y="5007856"/>
            <a:chExt cx="510847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53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55" name="Text Box 28"/>
          <p:cNvSpPr txBox="1">
            <a:spLocks noChangeArrowheads="1"/>
          </p:cNvSpPr>
          <p:nvPr/>
        </p:nvSpPr>
        <p:spPr bwMode="auto">
          <a:xfrm>
            <a:off x="4464073" y="4480905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3020996" y="284282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3386636" y="4469147"/>
            <a:ext cx="970845" cy="2080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286746" y="4905554"/>
            <a:ext cx="510847" cy="523220"/>
            <a:chOff x="594812" y="5007856"/>
            <a:chExt cx="510847" cy="523220"/>
          </a:xfrm>
        </p:grpSpPr>
        <p:sp>
          <p:nvSpPr>
            <p:cNvPr id="60" name="TextBox 59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3021030" y="409420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656915" y="2296488"/>
            <a:ext cx="628539" cy="523220"/>
            <a:chOff x="477120" y="5007856"/>
            <a:chExt cx="628539" cy="523220"/>
          </a:xfrm>
        </p:grpSpPr>
        <p:sp>
          <p:nvSpPr>
            <p:cNvPr id="65" name="TextBox 6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4464073" y="4478236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3021824" y="283902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70" name="Text Box 28"/>
          <p:cNvSpPr txBox="1">
            <a:spLocks noChangeArrowheads="1"/>
          </p:cNvSpPr>
          <p:nvPr/>
        </p:nvSpPr>
        <p:spPr bwMode="auto">
          <a:xfrm>
            <a:off x="5976764" y="4104268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2314034" y="2296488"/>
            <a:ext cx="705453" cy="523220"/>
            <a:chOff x="400206" y="5007856"/>
            <a:chExt cx="705453" cy="523220"/>
          </a:xfrm>
        </p:grpSpPr>
        <p:sp>
          <p:nvSpPr>
            <p:cNvPr id="72" name="TextBox 71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73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cxnSp>
        <p:nvCxnSpPr>
          <p:cNvPr id="74" name="Straight Arrow Connector 73"/>
          <p:cNvCxnSpPr>
            <a:stCxn id="9" idx="6"/>
            <a:endCxn id="12" idx="3"/>
          </p:cNvCxnSpPr>
          <p:nvPr/>
        </p:nvCxnSpPr>
        <p:spPr>
          <a:xfrm flipV="1">
            <a:off x="4906447" y="4480846"/>
            <a:ext cx="1036323" cy="1963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5816142" y="4459890"/>
            <a:ext cx="510847" cy="523220"/>
            <a:chOff x="594812" y="5007856"/>
            <a:chExt cx="510847" cy="523220"/>
          </a:xfrm>
        </p:grpSpPr>
        <p:sp>
          <p:nvSpPr>
            <p:cNvPr id="76" name="TextBox 75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80" name="Text Box 28"/>
          <p:cNvSpPr txBox="1">
            <a:spLocks noChangeArrowheads="1"/>
          </p:cNvSpPr>
          <p:nvPr/>
        </p:nvSpPr>
        <p:spPr bwMode="auto">
          <a:xfrm>
            <a:off x="5981455" y="2866074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1" name="Text Box 28"/>
          <p:cNvSpPr txBox="1">
            <a:spLocks noChangeArrowheads="1"/>
          </p:cNvSpPr>
          <p:nvPr/>
        </p:nvSpPr>
        <p:spPr bwMode="auto">
          <a:xfrm>
            <a:off x="7578031" y="4118777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82" name="Straight Arrow Connector 81"/>
          <p:cNvCxnSpPr>
            <a:stCxn id="12" idx="0"/>
            <a:endCxn id="13" idx="4"/>
          </p:cNvCxnSpPr>
          <p:nvPr/>
        </p:nvCxnSpPr>
        <p:spPr>
          <a:xfrm flipV="1">
            <a:off x="6136139" y="3317777"/>
            <a:ext cx="3841" cy="6962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5834723" y="2339640"/>
            <a:ext cx="510847" cy="523220"/>
            <a:chOff x="594812" y="5007856"/>
            <a:chExt cx="510847" cy="523220"/>
          </a:xfrm>
        </p:grpSpPr>
        <p:sp>
          <p:nvSpPr>
            <p:cNvPr id="84" name="TextBox 83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85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</p:grpSp>
      <p:cxnSp>
        <p:nvCxnSpPr>
          <p:cNvPr id="86" name="Straight Arrow Connector 85"/>
          <p:cNvCxnSpPr>
            <a:stCxn id="12" idx="6"/>
          </p:cNvCxnSpPr>
          <p:nvPr/>
        </p:nvCxnSpPr>
        <p:spPr>
          <a:xfrm flipV="1">
            <a:off x="6409604" y="4287476"/>
            <a:ext cx="106664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5971387" y="4101224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7195737" y="3609736"/>
            <a:ext cx="705453" cy="523220"/>
            <a:chOff x="400206" y="5007856"/>
            <a:chExt cx="705453" cy="523220"/>
          </a:xfrm>
        </p:grpSpPr>
        <p:sp>
          <p:nvSpPr>
            <p:cNvPr id="90" name="TextBox 89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91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</a:p>
          </p:txBody>
        </p:sp>
      </p:grp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3021824" y="2839288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96" name="Straight Arrow Connector 95"/>
          <p:cNvCxnSpPr>
            <a:endCxn id="10" idx="6"/>
          </p:cNvCxnSpPr>
          <p:nvPr/>
        </p:nvCxnSpPr>
        <p:spPr>
          <a:xfrm flipH="1" flipV="1">
            <a:off x="3470765" y="3034581"/>
            <a:ext cx="2391909" cy="161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183253" y="2303690"/>
            <a:ext cx="510847" cy="523220"/>
            <a:chOff x="594812" y="5007856"/>
            <a:chExt cx="510847" cy="523220"/>
          </a:xfrm>
        </p:grpSpPr>
        <p:sp>
          <p:nvSpPr>
            <p:cNvPr id="98" name="TextBox 9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9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</p:grpSp>
      <p:sp>
        <p:nvSpPr>
          <p:cNvPr id="100" name="Text Box 28"/>
          <p:cNvSpPr txBox="1">
            <a:spLocks noChangeArrowheads="1"/>
          </p:cNvSpPr>
          <p:nvPr/>
        </p:nvSpPr>
        <p:spPr bwMode="auto">
          <a:xfrm>
            <a:off x="4474688" y="2374266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cxnSp>
        <p:nvCxnSpPr>
          <p:cNvPr id="101" name="Straight Arrow Connector 100"/>
          <p:cNvCxnSpPr>
            <a:stCxn id="13" idx="1"/>
            <a:endCxn id="11" idx="6"/>
          </p:cNvCxnSpPr>
          <p:nvPr/>
        </p:nvCxnSpPr>
        <p:spPr>
          <a:xfrm flipH="1" flipV="1">
            <a:off x="4906447" y="2561551"/>
            <a:ext cx="1040164" cy="289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4301821" y="1850062"/>
            <a:ext cx="510847" cy="523220"/>
            <a:chOff x="594812" y="5007856"/>
            <a:chExt cx="510847" cy="523220"/>
          </a:xfrm>
        </p:grpSpPr>
        <p:sp>
          <p:nvSpPr>
            <p:cNvPr id="103" name="TextBox 10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0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 flipV="1">
            <a:off x="6409604" y="3044312"/>
            <a:ext cx="1074325" cy="64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 Box 28"/>
          <p:cNvSpPr txBox="1">
            <a:spLocks noChangeArrowheads="1"/>
          </p:cNvSpPr>
          <p:nvPr/>
        </p:nvSpPr>
        <p:spPr bwMode="auto">
          <a:xfrm>
            <a:off x="5981006" y="2859646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7427147" y="2332938"/>
            <a:ext cx="510847" cy="523220"/>
            <a:chOff x="594812" y="5007856"/>
            <a:chExt cx="510847" cy="523220"/>
          </a:xfrm>
        </p:grpSpPr>
        <p:sp>
          <p:nvSpPr>
            <p:cNvPr id="109" name="TextBox 108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0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</p:grpSp>
      <p:sp>
        <p:nvSpPr>
          <p:cNvPr id="115" name="Text Box 28"/>
          <p:cNvSpPr txBox="1">
            <a:spLocks noChangeArrowheads="1"/>
          </p:cNvSpPr>
          <p:nvPr/>
        </p:nvSpPr>
        <p:spPr bwMode="auto">
          <a:xfrm>
            <a:off x="7594630" y="2860214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18" name="Text Box 28"/>
          <p:cNvSpPr txBox="1">
            <a:spLocks noChangeArrowheads="1"/>
          </p:cNvSpPr>
          <p:nvPr/>
        </p:nvSpPr>
        <p:spPr bwMode="auto">
          <a:xfrm>
            <a:off x="7578031" y="4115734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121" name="Straight Arrow Connector 120"/>
          <p:cNvCxnSpPr>
            <a:stCxn id="8" idx="0"/>
            <a:endCxn id="10" idx="4"/>
          </p:cNvCxnSpPr>
          <p:nvPr/>
        </p:nvCxnSpPr>
        <p:spPr>
          <a:xfrm flipV="1">
            <a:off x="3193459" y="3308046"/>
            <a:ext cx="3841" cy="6962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28"/>
          <p:cNvSpPr txBox="1">
            <a:spLocks noChangeArrowheads="1"/>
          </p:cNvSpPr>
          <p:nvPr/>
        </p:nvSpPr>
        <p:spPr bwMode="auto">
          <a:xfrm rot="5400000">
            <a:off x="2971303" y="3432790"/>
            <a:ext cx="4267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cxnSp>
        <p:nvCxnSpPr>
          <p:cNvPr id="124" name="Straight Arrow Connector 123"/>
          <p:cNvCxnSpPr>
            <a:stCxn id="9" idx="0"/>
            <a:endCxn id="10" idx="5"/>
          </p:cNvCxnSpPr>
          <p:nvPr/>
        </p:nvCxnSpPr>
        <p:spPr>
          <a:xfrm flipH="1" flipV="1">
            <a:off x="3390669" y="3227950"/>
            <a:ext cx="1242313" cy="11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 Box 28"/>
          <p:cNvSpPr txBox="1">
            <a:spLocks noChangeArrowheads="1"/>
          </p:cNvSpPr>
          <p:nvPr/>
        </p:nvSpPr>
        <p:spPr bwMode="auto">
          <a:xfrm rot="2290986">
            <a:off x="3793250" y="3524601"/>
            <a:ext cx="4267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3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</a:p>
        </p:txBody>
      </p:sp>
      <p:sp>
        <p:nvSpPr>
          <p:cNvPr id="126" name="Text Box 28"/>
          <p:cNvSpPr txBox="1">
            <a:spLocks noChangeArrowheads="1"/>
          </p:cNvSpPr>
          <p:nvPr/>
        </p:nvSpPr>
        <p:spPr bwMode="auto">
          <a:xfrm>
            <a:off x="1937965" y="5455550"/>
            <a:ext cx="62728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Exploration sequence: A -&gt; B -&gt; F -&gt; E -&gt; D -&gt; C -&gt; G -&gt; H</a:t>
            </a:r>
          </a:p>
        </p:txBody>
      </p:sp>
      <p:sp>
        <p:nvSpPr>
          <p:cNvPr id="127" name="Text Box 28"/>
          <p:cNvSpPr txBox="1">
            <a:spLocks noChangeArrowheads="1"/>
          </p:cNvSpPr>
          <p:nvPr/>
        </p:nvSpPr>
        <p:spPr bwMode="auto">
          <a:xfrm>
            <a:off x="1937965" y="5854680"/>
            <a:ext cx="15795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Total cost: 46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BF9C4B-64CB-1C2C-70E1-03BE01DB6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99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PRIM’s ALGORITHM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639341" y="1834073"/>
            <a:ext cx="5637822" cy="4426716"/>
            <a:chOff x="1639341" y="1834073"/>
            <a:chExt cx="5637822" cy="4426716"/>
          </a:xfrm>
        </p:grpSpPr>
        <p:sp>
          <p:nvSpPr>
            <p:cNvPr id="111" name="Rectangle 3"/>
            <p:cNvSpPr txBox="1">
              <a:spLocks noChangeArrowheads="1"/>
            </p:cNvSpPr>
            <p:nvPr/>
          </p:nvSpPr>
          <p:spPr>
            <a:xfrm>
              <a:off x="1639341" y="1834073"/>
              <a:ext cx="5637822" cy="4343400"/>
            </a:xfrm>
            <a:prstGeom prst="rect">
              <a:avLst/>
            </a:prstGeom>
          </p:spPr>
          <p:txBody>
            <a:bodyPr vert="horz" lIns="0" tIns="45720" rIns="0" bIns="45720" rtlCol="0">
              <a:normAutofit fontScale="92500" lnSpcReduction="20000"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Monotype Sorts" pitchFamily="2" charset="2"/>
                <a:buNone/>
              </a:pPr>
              <a:r>
                <a:rPr lang="en-US" sz="1700" b="1" dirty="0">
                  <a:latin typeface="Courier New" panose="02070309020205020404" pitchFamily="49" charset="0"/>
                </a:rPr>
                <a:t>MST-Prim(G, w, r)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>
                  <a:latin typeface="Courier New" panose="02070309020205020404" pitchFamily="49" charset="0"/>
                </a:rPr>
                <a:t>    Q = V[G];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>
                  <a:latin typeface="Courier New" panose="02070309020205020404" pitchFamily="49" charset="0"/>
                </a:rPr>
                <a:t>    for each </a:t>
              </a:r>
              <a:r>
                <a:rPr lang="en-US" sz="1700" b="1" i="1" dirty="0">
                  <a:latin typeface="Courier New" panose="02070309020205020404" pitchFamily="49" charset="0"/>
                </a:rPr>
                <a:t>u</a:t>
              </a:r>
              <a:r>
                <a:rPr lang="en-US" sz="1700" b="1" dirty="0">
                  <a:latin typeface="Courier New" panose="02070309020205020404" pitchFamily="49" charset="0"/>
                </a:rPr>
                <a:t> </a:t>
              </a:r>
              <a:r>
                <a:rPr lang="en-US" sz="17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 Q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        key[u] = ;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    key[r] = 0;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    p[r] = NULL;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    while (Q not empty)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        u = </a:t>
              </a:r>
              <a:r>
                <a:rPr lang="en-US" sz="1700" b="1" dirty="0" err="1">
                  <a:latin typeface="Courier New" panose="02070309020205020404" pitchFamily="49" charset="0"/>
                  <a:sym typeface="Symbol" panose="05050102010706020507" pitchFamily="18" charset="2"/>
                </a:rPr>
                <a:t>ExtractMin</a:t>
              </a:r>
              <a:r>
                <a:rPr lang="en-US" sz="17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(Q);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        for each </a:t>
              </a:r>
              <a:r>
                <a:rPr lang="en-US" sz="1700" b="1" i="1" dirty="0">
                  <a:latin typeface="Courier New" panose="02070309020205020404" pitchFamily="49" charset="0"/>
                  <a:sym typeface="Symbol" panose="05050102010706020507" pitchFamily="18" charset="2"/>
                </a:rPr>
                <a:t>v</a:t>
              </a:r>
              <a:r>
                <a:rPr lang="en-US" sz="1700" b="1" dirty="0">
                  <a:latin typeface="Courier New" panose="02070309020205020404" pitchFamily="49" charset="0"/>
                </a:rPr>
                <a:t> </a:t>
              </a:r>
              <a:r>
                <a:rPr lang="en-US" sz="17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 </a:t>
              </a:r>
              <a:r>
                <a:rPr lang="en-US" sz="1700" b="1" dirty="0" err="1">
                  <a:latin typeface="Courier New" panose="02070309020205020404" pitchFamily="49" charset="0"/>
                  <a:sym typeface="Symbol" panose="05050102010706020507" pitchFamily="18" charset="2"/>
                </a:rPr>
                <a:t>Adj</a:t>
              </a:r>
              <a:r>
                <a:rPr lang="en-US" sz="17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[</a:t>
              </a:r>
              <a:r>
                <a:rPr lang="en-US" sz="1700" b="1" i="1" dirty="0">
                  <a:latin typeface="Courier New" panose="02070309020205020404" pitchFamily="49" charset="0"/>
                  <a:sym typeface="Symbol" panose="05050102010706020507" pitchFamily="18" charset="2"/>
                </a:rPr>
                <a:t>u</a:t>
              </a:r>
              <a:r>
                <a:rPr lang="en-US" sz="17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]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            if (v</a:t>
              </a:r>
              <a:r>
                <a:rPr lang="en-US" sz="1700" b="1" dirty="0">
                  <a:latin typeface="Courier New" panose="02070309020205020404" pitchFamily="49" charset="0"/>
                </a:rPr>
                <a:t> </a:t>
              </a:r>
              <a:r>
                <a:rPr lang="en-US" sz="17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 Q and w(</a:t>
              </a:r>
              <a:r>
                <a:rPr lang="en-US" sz="1700" b="1" i="1" dirty="0" err="1">
                  <a:latin typeface="Courier New" panose="02070309020205020404" pitchFamily="49" charset="0"/>
                  <a:sym typeface="Symbol" panose="05050102010706020507" pitchFamily="18" charset="2"/>
                </a:rPr>
                <a:t>u,v</a:t>
              </a:r>
              <a:r>
                <a:rPr lang="en-US" sz="17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) &lt; key[</a:t>
              </a:r>
              <a:r>
                <a:rPr lang="en-US" sz="1700" b="1" i="1" dirty="0">
                  <a:latin typeface="Courier New" panose="02070309020205020404" pitchFamily="49" charset="0"/>
                  <a:sym typeface="Symbol" panose="05050102010706020507" pitchFamily="18" charset="2"/>
                </a:rPr>
                <a:t>v</a:t>
              </a:r>
              <a:r>
                <a:rPr lang="en-US" sz="17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])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                p[v] = u;</a:t>
              </a:r>
            </a:p>
            <a:p>
              <a:pPr>
                <a:buFont typeface="Monotype Sorts" pitchFamily="2" charset="2"/>
                <a:buNone/>
              </a:pPr>
              <a:r>
                <a:rPr lang="en-US" sz="17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                key[v] = w(</a:t>
              </a:r>
              <a:r>
                <a:rPr lang="en-US" sz="1700" b="1" dirty="0" err="1">
                  <a:latin typeface="Courier New" panose="02070309020205020404" pitchFamily="49" charset="0"/>
                  <a:sym typeface="Symbol" panose="05050102010706020507" pitchFamily="18" charset="2"/>
                </a:rPr>
                <a:t>u,v</a:t>
              </a:r>
              <a:r>
                <a:rPr lang="en-US" sz="17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);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9922" y="5922235"/>
              <a:ext cx="3393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latin typeface="Courier New" panose="02070309020205020404" pitchFamily="49" charset="0"/>
                  <a:sym typeface="Symbol" panose="05050102010706020507" pitchFamily="18" charset="2"/>
                </a:rPr>
                <a:t>decreaseKey</a:t>
              </a:r>
              <a:r>
                <a:rPr lang="en-US" sz="16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(Q, v, w(</a:t>
              </a:r>
              <a:r>
                <a:rPr lang="en-US" sz="1600" b="1" dirty="0" err="1">
                  <a:latin typeface="Courier New" panose="02070309020205020404" pitchFamily="49" charset="0"/>
                  <a:sym typeface="Symbol" panose="05050102010706020507" pitchFamily="18" charset="2"/>
                </a:rPr>
                <a:t>u,v</a:t>
              </a:r>
              <a:r>
                <a:rPr lang="en-US" sz="1600" b="1" dirty="0">
                  <a:latin typeface="Courier New" panose="02070309020205020404" pitchFamily="49" charset="0"/>
                  <a:sym typeface="Symbol" panose="05050102010706020507" pitchFamily="18" charset="2"/>
                </a:rPr>
                <a:t>));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4ACC-9384-4B4C-A13B-0278BC77272C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75C1D0-1BC1-92B5-7A7E-D630D12B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0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DISJOINT SET OPERATIONS</a:t>
            </a: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1223758" y="2008325"/>
            <a:ext cx="14800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makeSet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()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2931493" y="2008325"/>
            <a:ext cx="622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O(1)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235676" y="2396500"/>
            <a:ext cx="14943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a,b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2943411" y="2396500"/>
            <a:ext cx="622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O(1)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223758" y="2784675"/>
            <a:ext cx="14446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findSet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(a)</a:t>
            </a: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2931493" y="2784675"/>
            <a:ext cx="9541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logn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29" name="Oval 28"/>
          <p:cNvSpPr/>
          <p:nvPr/>
        </p:nvSpPr>
        <p:spPr>
          <a:xfrm>
            <a:off x="1441703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460203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29431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42402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560902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530130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491393" y="4318532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1703" y="4318532"/>
            <a:ext cx="546930" cy="54693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60203" y="4318532"/>
            <a:ext cx="546930" cy="54693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28951" y="4314844"/>
            <a:ext cx="546930" cy="54693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548988" y="4314844"/>
            <a:ext cx="546930" cy="54693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560550" y="4314844"/>
            <a:ext cx="546930" cy="54693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21813" y="4314844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482724" y="4314844"/>
            <a:ext cx="546930" cy="546930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Box 28"/>
          <p:cNvSpPr txBox="1">
            <a:spLocks noChangeArrowheads="1"/>
          </p:cNvSpPr>
          <p:nvPr/>
        </p:nvSpPr>
        <p:spPr bwMode="auto">
          <a:xfrm>
            <a:off x="4656944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5675444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6644672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6337017" y="2211834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union(1,3)</a:t>
            </a:r>
          </a:p>
        </p:txBody>
      </p:sp>
      <p:sp>
        <p:nvSpPr>
          <p:cNvPr id="44" name="Oval 43"/>
          <p:cNvSpPr/>
          <p:nvPr/>
        </p:nvSpPr>
        <p:spPr>
          <a:xfrm>
            <a:off x="3428951" y="4311156"/>
            <a:ext cx="546930" cy="54693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6337016" y="2670533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union(6,7)</a:t>
            </a:r>
          </a:p>
        </p:txBody>
      </p:sp>
      <p:sp>
        <p:nvSpPr>
          <p:cNvPr id="46" name="Oval 45"/>
          <p:cNvSpPr/>
          <p:nvPr/>
        </p:nvSpPr>
        <p:spPr>
          <a:xfrm>
            <a:off x="7491041" y="4318532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7605935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6344108" y="3097409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union(6,1)</a:t>
            </a:r>
          </a:p>
        </p:txBody>
      </p:sp>
      <p:sp>
        <p:nvSpPr>
          <p:cNvPr id="48" name="Oval 47"/>
          <p:cNvSpPr/>
          <p:nvPr/>
        </p:nvSpPr>
        <p:spPr>
          <a:xfrm>
            <a:off x="1441223" y="4318532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556245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3428471" y="4311156"/>
            <a:ext cx="546930" cy="54693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2574745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3543973" y="440789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ED39-A242-4EAC-96B8-BF5946691EB2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F16D74-EAD4-C716-2FCC-1459C779A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11" grpId="0" animBg="1"/>
      <p:bldP spid="13" grpId="0" animBg="1"/>
      <p:bldP spid="15" grpId="0" animBg="1"/>
      <p:bldP spid="19" grpId="0" animBg="1"/>
      <p:bldP spid="21" grpId="0" animBg="1"/>
      <p:bldP spid="23" grpId="0" animBg="1"/>
      <p:bldP spid="25" grpId="0" animBg="1"/>
      <p:bldP spid="36" grpId="0"/>
      <p:bldP spid="38" grpId="0"/>
      <p:bldP spid="40" grpId="0"/>
      <p:bldP spid="43" grpId="0"/>
      <p:bldP spid="44" grpId="0" animBg="1"/>
      <p:bldP spid="45" grpId="0"/>
      <p:bldP spid="46" grpId="0" animBg="1"/>
      <p:bldP spid="42" grpId="0"/>
      <p:bldP spid="47" grpId="0"/>
      <p:bldP spid="48" grpId="0" animBg="1"/>
      <p:bldP spid="30" grpId="0"/>
      <p:bldP spid="49" grpId="0" animBg="1"/>
      <p:bldP spid="32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348099" y="2279798"/>
            <a:ext cx="457200" cy="457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024499" y="2279798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4700899" y="2279798"/>
            <a:ext cx="457200" cy="45720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700899" y="3727598"/>
            <a:ext cx="457200" cy="4572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691499" y="3041798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024499" y="3727598"/>
            <a:ext cx="457200" cy="457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1348099" y="3727598"/>
            <a:ext cx="457200" cy="457200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cxnSp>
        <p:nvCxnSpPr>
          <p:cNvPr id="11" name="AutoShape 11"/>
          <p:cNvCxnSpPr>
            <a:cxnSpLocks noChangeShapeType="1"/>
            <a:stCxn id="4" idx="6"/>
            <a:endCxn id="5" idx="2"/>
          </p:cNvCxnSpPr>
          <p:nvPr/>
        </p:nvCxnSpPr>
        <p:spPr bwMode="auto">
          <a:xfrm>
            <a:off x="18195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2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34959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3"/>
          <p:cNvCxnSpPr>
            <a:cxnSpLocks noChangeShapeType="1"/>
            <a:stCxn id="6" idx="3"/>
            <a:endCxn id="9" idx="7"/>
          </p:cNvCxnSpPr>
          <p:nvPr/>
        </p:nvCxnSpPr>
        <p:spPr bwMode="auto">
          <a:xfrm flipH="1">
            <a:off x="34150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4"/>
          <p:cNvCxnSpPr>
            <a:cxnSpLocks noChangeShapeType="1"/>
            <a:stCxn id="9" idx="2"/>
            <a:endCxn id="10" idx="6"/>
          </p:cNvCxnSpPr>
          <p:nvPr/>
        </p:nvCxnSpPr>
        <p:spPr bwMode="auto">
          <a:xfrm flipH="1">
            <a:off x="18195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5"/>
          <p:cNvCxnSpPr>
            <a:cxnSpLocks noChangeShapeType="1"/>
            <a:stCxn id="10" idx="0"/>
            <a:endCxn id="4" idx="4"/>
          </p:cNvCxnSpPr>
          <p:nvPr/>
        </p:nvCxnSpPr>
        <p:spPr bwMode="auto">
          <a:xfrm flipV="1">
            <a:off x="15766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6"/>
          <p:cNvCxnSpPr>
            <a:cxnSpLocks noChangeShapeType="1"/>
            <a:stCxn id="4" idx="5"/>
            <a:endCxn id="9" idx="1"/>
          </p:cNvCxnSpPr>
          <p:nvPr/>
        </p:nvCxnSpPr>
        <p:spPr bwMode="auto">
          <a:xfrm>
            <a:off x="17386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7"/>
          <p:cNvCxnSpPr>
            <a:cxnSpLocks noChangeShapeType="1"/>
            <a:stCxn id="9" idx="0"/>
            <a:endCxn id="5" idx="4"/>
          </p:cNvCxnSpPr>
          <p:nvPr/>
        </p:nvCxnSpPr>
        <p:spPr bwMode="auto">
          <a:xfrm flipV="1">
            <a:off x="32530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8"/>
          <p:cNvCxnSpPr>
            <a:cxnSpLocks noChangeShapeType="1"/>
            <a:stCxn id="9" idx="6"/>
            <a:endCxn id="7" idx="2"/>
          </p:cNvCxnSpPr>
          <p:nvPr/>
        </p:nvCxnSpPr>
        <p:spPr bwMode="auto">
          <a:xfrm>
            <a:off x="34959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19"/>
          <p:cNvCxnSpPr>
            <a:cxnSpLocks noChangeShapeType="1"/>
            <a:stCxn id="7" idx="0"/>
            <a:endCxn id="6" idx="4"/>
          </p:cNvCxnSpPr>
          <p:nvPr/>
        </p:nvCxnSpPr>
        <p:spPr bwMode="auto">
          <a:xfrm flipV="1">
            <a:off x="49294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20"/>
          <p:cNvCxnSpPr>
            <a:cxnSpLocks noChangeShapeType="1"/>
            <a:stCxn id="6" idx="5"/>
            <a:endCxn id="8" idx="1"/>
          </p:cNvCxnSpPr>
          <p:nvPr/>
        </p:nvCxnSpPr>
        <p:spPr bwMode="auto">
          <a:xfrm>
            <a:off x="5091424" y="2684611"/>
            <a:ext cx="666750" cy="4095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  <a:stCxn id="7" idx="7"/>
            <a:endCxn id="8" idx="3"/>
          </p:cNvCxnSpPr>
          <p:nvPr/>
        </p:nvCxnSpPr>
        <p:spPr bwMode="auto">
          <a:xfrm flipV="1">
            <a:off x="5091424" y="3446611"/>
            <a:ext cx="666750" cy="333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200587" y="21623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3816662" y="2171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399399" y="2552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400987" y="36196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905687" y="31275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40309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98334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207062" y="2933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203389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208399" y="2933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19735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21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348099" y="4431696"/>
            <a:ext cx="391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Sort the edges in ascending order</a:t>
            </a:r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8432608" y="216187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"/>
          <p:cNvCxnSpPr>
            <a:cxnSpLocks noChangeShapeType="1"/>
          </p:cNvCxnSpPr>
          <p:nvPr/>
        </p:nvCxnSpPr>
        <p:spPr bwMode="auto">
          <a:xfrm>
            <a:off x="8432608" y="257351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8813608" y="22715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</a:t>
            </a:r>
          </a:p>
        </p:txBody>
      </p:sp>
      <p:cxnSp>
        <p:nvCxnSpPr>
          <p:cNvPr id="39" name="AutoShape 11"/>
          <p:cNvCxnSpPr>
            <a:cxnSpLocks noChangeShapeType="1"/>
          </p:cNvCxnSpPr>
          <p:nvPr/>
        </p:nvCxnSpPr>
        <p:spPr bwMode="auto">
          <a:xfrm>
            <a:off x="8432608" y="297838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8813608" y="2668679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41" name="AutoShape 11"/>
          <p:cNvCxnSpPr>
            <a:cxnSpLocks noChangeShapeType="1"/>
          </p:cNvCxnSpPr>
          <p:nvPr/>
        </p:nvCxnSpPr>
        <p:spPr bwMode="auto">
          <a:xfrm>
            <a:off x="8432608" y="338642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8813608" y="307672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8</a:t>
            </a:r>
          </a:p>
        </p:txBody>
      </p:sp>
      <p:cxnSp>
        <p:nvCxnSpPr>
          <p:cNvPr id="43" name="AutoShape 11"/>
          <p:cNvCxnSpPr>
            <a:cxnSpLocks noChangeShapeType="1"/>
          </p:cNvCxnSpPr>
          <p:nvPr/>
        </p:nvCxnSpPr>
        <p:spPr bwMode="auto">
          <a:xfrm>
            <a:off x="8444048" y="378653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8825048" y="34768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9</a:t>
            </a:r>
          </a:p>
        </p:txBody>
      </p:sp>
      <p:cxnSp>
        <p:nvCxnSpPr>
          <p:cNvPr id="45" name="AutoShape 11"/>
          <p:cNvCxnSpPr>
            <a:cxnSpLocks noChangeShapeType="1"/>
          </p:cNvCxnSpPr>
          <p:nvPr/>
        </p:nvCxnSpPr>
        <p:spPr bwMode="auto">
          <a:xfrm>
            <a:off x="8432608" y="416545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8753786" y="385574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13</a:t>
            </a:r>
          </a:p>
        </p:txBody>
      </p: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>
            <a:off x="8444048" y="4551164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8765226" y="4241456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14</a:t>
            </a:r>
          </a:p>
        </p:txBody>
      </p:sp>
      <p:cxnSp>
        <p:nvCxnSpPr>
          <p:cNvPr id="49" name="AutoShape 11"/>
          <p:cNvCxnSpPr>
            <a:cxnSpLocks noChangeShapeType="1"/>
          </p:cNvCxnSpPr>
          <p:nvPr/>
        </p:nvCxnSpPr>
        <p:spPr bwMode="auto">
          <a:xfrm>
            <a:off x="8453262" y="4952362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8774440" y="4642654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17</a:t>
            </a:r>
          </a:p>
        </p:txBody>
      </p:sp>
      <p:cxnSp>
        <p:nvCxnSpPr>
          <p:cNvPr id="51" name="AutoShape 11"/>
          <p:cNvCxnSpPr>
            <a:cxnSpLocks noChangeShapeType="1"/>
          </p:cNvCxnSpPr>
          <p:nvPr/>
        </p:nvCxnSpPr>
        <p:spPr bwMode="auto">
          <a:xfrm>
            <a:off x="8473124" y="533696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8794302" y="502725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19</a:t>
            </a:r>
          </a:p>
        </p:txBody>
      </p: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>
            <a:off x="8473124" y="571245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8794302" y="5402750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21</a:t>
            </a:r>
          </a:p>
        </p:txBody>
      </p:sp>
      <p:cxnSp>
        <p:nvCxnSpPr>
          <p:cNvPr id="55" name="AutoShape 11"/>
          <p:cNvCxnSpPr>
            <a:cxnSpLocks noChangeShapeType="1"/>
          </p:cNvCxnSpPr>
          <p:nvPr/>
        </p:nvCxnSpPr>
        <p:spPr bwMode="auto">
          <a:xfrm>
            <a:off x="8481792" y="608795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8802970" y="5778248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8813608" y="186904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348099" y="4806066"/>
            <a:ext cx="45961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Create a set T for the MST with no edges</a:t>
            </a:r>
          </a:p>
        </p:txBody>
      </p:sp>
      <p:sp>
        <p:nvSpPr>
          <p:cNvPr id="60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/>
              <a:t>KRUSKAL’s ALGORITHM (SIMULATION)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8EA4F-E43A-4A4E-99D0-BC4677558D25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24</a:t>
            </a:fld>
            <a:endParaRPr lang="en-US"/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421710" y="2325887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3087583" y="2313483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4768981" y="2319772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63" name="Text Box 31"/>
          <p:cNvSpPr txBox="1">
            <a:spLocks noChangeArrowheads="1"/>
          </p:cNvSpPr>
          <p:nvPr/>
        </p:nvSpPr>
        <p:spPr bwMode="auto">
          <a:xfrm>
            <a:off x="5767194" y="308620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4767574" y="3771296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3082820" y="3780928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1409774" y="377675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G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8132465" y="1958350"/>
            <a:ext cx="1803684" cy="4332693"/>
            <a:chOff x="8132465" y="1958350"/>
            <a:chExt cx="1803684" cy="4332693"/>
          </a:xfrm>
        </p:grpSpPr>
        <p:sp>
          <p:nvSpPr>
            <p:cNvPr id="67" name="Text Box 31"/>
            <p:cNvSpPr txBox="1">
              <a:spLocks noChangeArrowheads="1"/>
            </p:cNvSpPr>
            <p:nvPr/>
          </p:nvSpPr>
          <p:spPr bwMode="auto">
            <a:xfrm>
              <a:off x="8134439" y="1958350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9597595" y="196505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8134439" y="2383865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9597595" y="2390566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71" name="Text Box 31"/>
            <p:cNvSpPr txBox="1">
              <a:spLocks noChangeArrowheads="1"/>
            </p:cNvSpPr>
            <p:nvPr/>
          </p:nvSpPr>
          <p:spPr bwMode="auto">
            <a:xfrm>
              <a:off x="8132465" y="2784273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72" name="Text Box 31"/>
            <p:cNvSpPr txBox="1">
              <a:spLocks noChangeArrowheads="1"/>
            </p:cNvSpPr>
            <p:nvPr/>
          </p:nvSpPr>
          <p:spPr bwMode="auto">
            <a:xfrm>
              <a:off x="9595621" y="2790974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73" name="Text Box 31"/>
            <p:cNvSpPr txBox="1">
              <a:spLocks noChangeArrowheads="1"/>
            </p:cNvSpPr>
            <p:nvPr/>
          </p:nvSpPr>
          <p:spPr bwMode="auto">
            <a:xfrm>
              <a:off x="8132465" y="320978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74" name="Text Box 31"/>
            <p:cNvSpPr txBox="1">
              <a:spLocks noChangeArrowheads="1"/>
            </p:cNvSpPr>
            <p:nvPr/>
          </p:nvSpPr>
          <p:spPr bwMode="auto">
            <a:xfrm>
              <a:off x="9595621" y="321648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8134439" y="360614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>
              <a:off x="9597595" y="361284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8134439" y="395602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78" name="Text Box 31"/>
            <p:cNvSpPr txBox="1">
              <a:spLocks noChangeArrowheads="1"/>
            </p:cNvSpPr>
            <p:nvPr/>
          </p:nvSpPr>
          <p:spPr bwMode="auto">
            <a:xfrm>
              <a:off x="9597595" y="396272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>
              <a:off x="8132465" y="4356436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9595621" y="4363137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8132465" y="478195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82" name="Text Box 31"/>
            <p:cNvSpPr txBox="1">
              <a:spLocks noChangeArrowheads="1"/>
            </p:cNvSpPr>
            <p:nvPr/>
          </p:nvSpPr>
          <p:spPr bwMode="auto">
            <a:xfrm>
              <a:off x="9595621" y="4788652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83" name="Text Box 31"/>
            <p:cNvSpPr txBox="1">
              <a:spLocks noChangeArrowheads="1"/>
            </p:cNvSpPr>
            <p:nvPr/>
          </p:nvSpPr>
          <p:spPr bwMode="auto">
            <a:xfrm>
              <a:off x="8134439" y="5143724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84" name="Text Box 31"/>
            <p:cNvSpPr txBox="1">
              <a:spLocks noChangeArrowheads="1"/>
            </p:cNvSpPr>
            <p:nvPr/>
          </p:nvSpPr>
          <p:spPr bwMode="auto">
            <a:xfrm>
              <a:off x="9597595" y="5150425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85" name="Text Box 31"/>
            <p:cNvSpPr txBox="1">
              <a:spLocks noChangeArrowheads="1"/>
            </p:cNvSpPr>
            <p:nvPr/>
          </p:nvSpPr>
          <p:spPr bwMode="auto">
            <a:xfrm>
              <a:off x="8132465" y="5501730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86" name="Text Box 31"/>
            <p:cNvSpPr txBox="1">
              <a:spLocks noChangeArrowheads="1"/>
            </p:cNvSpPr>
            <p:nvPr/>
          </p:nvSpPr>
          <p:spPr bwMode="auto">
            <a:xfrm>
              <a:off x="9595621" y="550843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87" name="Text Box 31"/>
            <p:cNvSpPr txBox="1">
              <a:spLocks noChangeArrowheads="1"/>
            </p:cNvSpPr>
            <p:nvPr/>
          </p:nvSpPr>
          <p:spPr bwMode="auto">
            <a:xfrm>
              <a:off x="8132465" y="5884232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88" name="Text Box 31"/>
            <p:cNvSpPr txBox="1">
              <a:spLocks noChangeArrowheads="1"/>
            </p:cNvSpPr>
            <p:nvPr/>
          </p:nvSpPr>
          <p:spPr bwMode="auto">
            <a:xfrm>
              <a:off x="9595621" y="5890933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0C51FC2C-3A6E-56E0-02C5-3F847373E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0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40" grpId="0"/>
      <p:bldP spid="42" grpId="0"/>
      <p:bldP spid="44" grpId="0"/>
      <p:bldP spid="46" grpId="0"/>
      <p:bldP spid="48" grpId="0"/>
      <p:bldP spid="50" grpId="0"/>
      <p:bldP spid="52" grpId="0"/>
      <p:bldP spid="54" grpId="0"/>
      <p:bldP spid="56" grpId="0"/>
      <p:bldP spid="57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/>
              <a:t>KRUSKAL’s ALGORITHM (SIMULATION)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348099" y="4431696"/>
            <a:ext cx="391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Sort the edges in ascending order</a:t>
            </a:r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8432608" y="216187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1"/>
          <p:cNvCxnSpPr>
            <a:cxnSpLocks noChangeShapeType="1"/>
          </p:cNvCxnSpPr>
          <p:nvPr/>
        </p:nvCxnSpPr>
        <p:spPr bwMode="auto">
          <a:xfrm>
            <a:off x="8432608" y="257351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8813608" y="22715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</a:t>
            </a:r>
          </a:p>
        </p:txBody>
      </p:sp>
      <p:cxnSp>
        <p:nvCxnSpPr>
          <p:cNvPr id="39" name="AutoShape 11"/>
          <p:cNvCxnSpPr>
            <a:cxnSpLocks noChangeShapeType="1"/>
          </p:cNvCxnSpPr>
          <p:nvPr/>
        </p:nvCxnSpPr>
        <p:spPr bwMode="auto">
          <a:xfrm>
            <a:off x="8432608" y="2978387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8813608" y="2668679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41" name="AutoShape 11"/>
          <p:cNvCxnSpPr>
            <a:cxnSpLocks noChangeShapeType="1"/>
          </p:cNvCxnSpPr>
          <p:nvPr/>
        </p:nvCxnSpPr>
        <p:spPr bwMode="auto">
          <a:xfrm>
            <a:off x="8432608" y="338642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22"/>
          <p:cNvSpPr txBox="1">
            <a:spLocks noChangeArrowheads="1"/>
          </p:cNvSpPr>
          <p:nvPr/>
        </p:nvSpPr>
        <p:spPr bwMode="auto">
          <a:xfrm>
            <a:off x="8813608" y="307672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8</a:t>
            </a:r>
          </a:p>
        </p:txBody>
      </p:sp>
      <p:cxnSp>
        <p:nvCxnSpPr>
          <p:cNvPr id="43" name="AutoShape 11"/>
          <p:cNvCxnSpPr>
            <a:cxnSpLocks noChangeShapeType="1"/>
          </p:cNvCxnSpPr>
          <p:nvPr/>
        </p:nvCxnSpPr>
        <p:spPr bwMode="auto">
          <a:xfrm>
            <a:off x="8444048" y="3786539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22"/>
          <p:cNvSpPr txBox="1">
            <a:spLocks noChangeArrowheads="1"/>
          </p:cNvSpPr>
          <p:nvPr/>
        </p:nvSpPr>
        <p:spPr bwMode="auto">
          <a:xfrm>
            <a:off x="8825048" y="347683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9</a:t>
            </a:r>
          </a:p>
        </p:txBody>
      </p:sp>
      <p:cxnSp>
        <p:nvCxnSpPr>
          <p:cNvPr id="45" name="AutoShape 11"/>
          <p:cNvCxnSpPr>
            <a:cxnSpLocks noChangeShapeType="1"/>
          </p:cNvCxnSpPr>
          <p:nvPr/>
        </p:nvCxnSpPr>
        <p:spPr bwMode="auto">
          <a:xfrm>
            <a:off x="8432608" y="416545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8753786" y="385574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13</a:t>
            </a:r>
          </a:p>
        </p:txBody>
      </p:sp>
      <p:cxnSp>
        <p:nvCxnSpPr>
          <p:cNvPr id="47" name="AutoShape 11"/>
          <p:cNvCxnSpPr>
            <a:cxnSpLocks noChangeShapeType="1"/>
          </p:cNvCxnSpPr>
          <p:nvPr/>
        </p:nvCxnSpPr>
        <p:spPr bwMode="auto">
          <a:xfrm>
            <a:off x="8444048" y="4551164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8765226" y="4241456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14</a:t>
            </a:r>
          </a:p>
        </p:txBody>
      </p:sp>
      <p:cxnSp>
        <p:nvCxnSpPr>
          <p:cNvPr id="49" name="AutoShape 11"/>
          <p:cNvCxnSpPr>
            <a:cxnSpLocks noChangeShapeType="1"/>
          </p:cNvCxnSpPr>
          <p:nvPr/>
        </p:nvCxnSpPr>
        <p:spPr bwMode="auto">
          <a:xfrm>
            <a:off x="8453262" y="4952362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8774440" y="4642654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17</a:t>
            </a:r>
          </a:p>
        </p:txBody>
      </p:sp>
      <p:cxnSp>
        <p:nvCxnSpPr>
          <p:cNvPr id="51" name="AutoShape 11"/>
          <p:cNvCxnSpPr>
            <a:cxnSpLocks noChangeShapeType="1"/>
          </p:cNvCxnSpPr>
          <p:nvPr/>
        </p:nvCxnSpPr>
        <p:spPr bwMode="auto">
          <a:xfrm>
            <a:off x="8473124" y="5336960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8794302" y="5027252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19</a:t>
            </a:r>
          </a:p>
        </p:txBody>
      </p: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>
            <a:off x="8473124" y="5712458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8794302" y="5402750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21</a:t>
            </a:r>
          </a:p>
        </p:txBody>
      </p:sp>
      <p:cxnSp>
        <p:nvCxnSpPr>
          <p:cNvPr id="55" name="AutoShape 11"/>
          <p:cNvCxnSpPr>
            <a:cxnSpLocks noChangeShapeType="1"/>
          </p:cNvCxnSpPr>
          <p:nvPr/>
        </p:nvCxnSpPr>
        <p:spPr bwMode="auto">
          <a:xfrm>
            <a:off x="8481792" y="6087956"/>
            <a:ext cx="1190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8802970" y="5778248"/>
            <a:ext cx="492443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8813608" y="186904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8" name="Text Box 31"/>
          <p:cNvSpPr txBox="1">
            <a:spLocks noChangeArrowheads="1"/>
          </p:cNvSpPr>
          <p:nvPr/>
        </p:nvSpPr>
        <p:spPr bwMode="auto">
          <a:xfrm>
            <a:off x="1348099" y="4806066"/>
            <a:ext cx="45961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Create a set T for the MST with no edges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1348099" y="5188328"/>
            <a:ext cx="37854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Connect n-1 edges with no cycle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0024299" y="2007756"/>
            <a:ext cx="247828" cy="190399"/>
            <a:chOff x="6323888" y="2478280"/>
            <a:chExt cx="247828" cy="190399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5400987" y="36196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70" name="Oval 4"/>
          <p:cNvSpPr>
            <a:spLocks noChangeArrowheads="1"/>
          </p:cNvSpPr>
          <p:nvPr/>
        </p:nvSpPr>
        <p:spPr bwMode="auto">
          <a:xfrm>
            <a:off x="1348099" y="2279798"/>
            <a:ext cx="457200" cy="4572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1" name="Oval 5"/>
          <p:cNvSpPr>
            <a:spLocks noChangeArrowheads="1"/>
          </p:cNvSpPr>
          <p:nvPr/>
        </p:nvSpPr>
        <p:spPr bwMode="auto">
          <a:xfrm>
            <a:off x="3024499" y="2279798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4700899" y="2279798"/>
            <a:ext cx="457200" cy="45720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3" name="Oval 7"/>
          <p:cNvSpPr>
            <a:spLocks noChangeArrowheads="1"/>
          </p:cNvSpPr>
          <p:nvPr/>
        </p:nvSpPr>
        <p:spPr bwMode="auto">
          <a:xfrm>
            <a:off x="4700899" y="3727598"/>
            <a:ext cx="457200" cy="457200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4" name="Oval 8"/>
          <p:cNvSpPr>
            <a:spLocks noChangeArrowheads="1"/>
          </p:cNvSpPr>
          <p:nvPr/>
        </p:nvSpPr>
        <p:spPr bwMode="auto">
          <a:xfrm>
            <a:off x="5691499" y="3041798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5" name="Oval 9"/>
          <p:cNvSpPr>
            <a:spLocks noChangeArrowheads="1"/>
          </p:cNvSpPr>
          <p:nvPr/>
        </p:nvSpPr>
        <p:spPr bwMode="auto">
          <a:xfrm>
            <a:off x="3024499" y="3727598"/>
            <a:ext cx="457200" cy="45720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6" name="Oval 10"/>
          <p:cNvSpPr>
            <a:spLocks noChangeArrowheads="1"/>
          </p:cNvSpPr>
          <p:nvPr/>
        </p:nvSpPr>
        <p:spPr bwMode="auto">
          <a:xfrm>
            <a:off x="1348099" y="3727598"/>
            <a:ext cx="457200" cy="457200"/>
          </a:xfrm>
          <a:prstGeom prst="ellipse">
            <a:avLst/>
          </a:prstGeom>
          <a:solidFill>
            <a:srgbClr val="00206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7" name="Oval 8"/>
          <p:cNvSpPr>
            <a:spLocks noChangeArrowheads="1"/>
          </p:cNvSpPr>
          <p:nvPr/>
        </p:nvSpPr>
        <p:spPr bwMode="auto">
          <a:xfrm>
            <a:off x="4700759" y="3732334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10024299" y="2443006"/>
            <a:ext cx="247828" cy="190399"/>
            <a:chOff x="6323888" y="2478280"/>
            <a:chExt cx="247828" cy="190399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AutoShape 11"/>
          <p:cNvCxnSpPr>
            <a:cxnSpLocks noChangeShapeType="1"/>
          </p:cNvCxnSpPr>
          <p:nvPr/>
        </p:nvCxnSpPr>
        <p:spPr bwMode="auto">
          <a:xfrm>
            <a:off x="18195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12"/>
          <p:cNvCxnSpPr>
            <a:cxnSpLocks noChangeShapeType="1"/>
          </p:cNvCxnSpPr>
          <p:nvPr/>
        </p:nvCxnSpPr>
        <p:spPr bwMode="auto">
          <a:xfrm>
            <a:off x="3495987" y="25083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13"/>
          <p:cNvCxnSpPr>
            <a:cxnSpLocks noChangeShapeType="1"/>
          </p:cNvCxnSpPr>
          <p:nvPr/>
        </p:nvCxnSpPr>
        <p:spPr bwMode="auto">
          <a:xfrm flipH="1">
            <a:off x="34150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14"/>
          <p:cNvCxnSpPr>
            <a:cxnSpLocks noChangeShapeType="1"/>
          </p:cNvCxnSpPr>
          <p:nvPr/>
        </p:nvCxnSpPr>
        <p:spPr bwMode="auto">
          <a:xfrm flipH="1">
            <a:off x="18195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15"/>
          <p:cNvCxnSpPr>
            <a:cxnSpLocks noChangeShapeType="1"/>
          </p:cNvCxnSpPr>
          <p:nvPr/>
        </p:nvCxnSpPr>
        <p:spPr bwMode="auto">
          <a:xfrm flipV="1">
            <a:off x="15766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16"/>
          <p:cNvCxnSpPr>
            <a:cxnSpLocks noChangeShapeType="1"/>
          </p:cNvCxnSpPr>
          <p:nvPr/>
        </p:nvCxnSpPr>
        <p:spPr bwMode="auto">
          <a:xfrm>
            <a:off x="1738624" y="2684611"/>
            <a:ext cx="1352550" cy="109537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17"/>
          <p:cNvCxnSpPr>
            <a:cxnSpLocks noChangeShapeType="1"/>
          </p:cNvCxnSpPr>
          <p:nvPr/>
        </p:nvCxnSpPr>
        <p:spPr bwMode="auto">
          <a:xfrm flipV="1">
            <a:off x="32530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18"/>
          <p:cNvCxnSpPr>
            <a:cxnSpLocks noChangeShapeType="1"/>
          </p:cNvCxnSpPr>
          <p:nvPr/>
        </p:nvCxnSpPr>
        <p:spPr bwMode="auto">
          <a:xfrm>
            <a:off x="3495987" y="3956198"/>
            <a:ext cx="1190625" cy="0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19"/>
          <p:cNvCxnSpPr>
            <a:cxnSpLocks noChangeShapeType="1"/>
          </p:cNvCxnSpPr>
          <p:nvPr/>
        </p:nvCxnSpPr>
        <p:spPr bwMode="auto">
          <a:xfrm flipV="1">
            <a:off x="4929499" y="2751286"/>
            <a:ext cx="0" cy="96202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20"/>
          <p:cNvCxnSpPr>
            <a:cxnSpLocks noChangeShapeType="1"/>
          </p:cNvCxnSpPr>
          <p:nvPr/>
        </p:nvCxnSpPr>
        <p:spPr bwMode="auto">
          <a:xfrm>
            <a:off x="5091424" y="2684611"/>
            <a:ext cx="666750" cy="409575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21"/>
          <p:cNvCxnSpPr>
            <a:cxnSpLocks noChangeShapeType="1"/>
            <a:stCxn id="77" idx="7"/>
            <a:endCxn id="74" idx="3"/>
          </p:cNvCxnSpPr>
          <p:nvPr/>
        </p:nvCxnSpPr>
        <p:spPr bwMode="auto">
          <a:xfrm flipV="1">
            <a:off x="5091004" y="3432043"/>
            <a:ext cx="667450" cy="367246"/>
          </a:xfrm>
          <a:prstGeom prst="straightConnector1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" name="Text Box 22"/>
          <p:cNvSpPr txBox="1">
            <a:spLocks noChangeArrowheads="1"/>
          </p:cNvSpPr>
          <p:nvPr/>
        </p:nvSpPr>
        <p:spPr bwMode="auto">
          <a:xfrm>
            <a:off x="2200587" y="21623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3816662" y="2171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19</a:t>
            </a:r>
          </a:p>
        </p:txBody>
      </p:sp>
      <p:sp>
        <p:nvSpPr>
          <p:cNvPr id="94" name="Text Box 24"/>
          <p:cNvSpPr txBox="1">
            <a:spLocks noChangeArrowheads="1"/>
          </p:cNvSpPr>
          <p:nvPr/>
        </p:nvSpPr>
        <p:spPr bwMode="auto">
          <a:xfrm>
            <a:off x="5399399" y="2552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9</a:t>
            </a:r>
          </a:p>
        </p:txBody>
      </p:sp>
      <p:sp>
        <p:nvSpPr>
          <p:cNvPr id="95" name="Text Box 25"/>
          <p:cNvSpPr txBox="1">
            <a:spLocks noChangeArrowheads="1"/>
          </p:cNvSpPr>
          <p:nvPr/>
        </p:nvSpPr>
        <p:spPr bwMode="auto">
          <a:xfrm>
            <a:off x="5400987" y="36196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96" name="Text Box 26"/>
          <p:cNvSpPr txBox="1">
            <a:spLocks noChangeArrowheads="1"/>
          </p:cNvSpPr>
          <p:nvPr/>
        </p:nvSpPr>
        <p:spPr bwMode="auto">
          <a:xfrm>
            <a:off x="4905687" y="3127523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5</a:t>
            </a:r>
          </a:p>
        </p:txBody>
      </p:sp>
      <p:sp>
        <p:nvSpPr>
          <p:cNvPr id="97" name="Text Box 27"/>
          <p:cNvSpPr txBox="1">
            <a:spLocks noChangeArrowheads="1"/>
          </p:cNvSpPr>
          <p:nvPr/>
        </p:nvSpPr>
        <p:spPr bwMode="auto">
          <a:xfrm>
            <a:off x="40309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398334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17</a:t>
            </a:r>
          </a:p>
        </p:txBody>
      </p:sp>
      <p:sp>
        <p:nvSpPr>
          <p:cNvPr id="99" name="Text Box 29"/>
          <p:cNvSpPr txBox="1">
            <a:spLocks noChangeArrowheads="1"/>
          </p:cNvSpPr>
          <p:nvPr/>
        </p:nvSpPr>
        <p:spPr bwMode="auto">
          <a:xfrm>
            <a:off x="3207062" y="29338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25</a:t>
            </a:r>
          </a:p>
        </p:txBody>
      </p:sp>
      <p:sp>
        <p:nvSpPr>
          <p:cNvPr id="100" name="Text Box 30"/>
          <p:cNvSpPr txBox="1">
            <a:spLocks noChangeArrowheads="1"/>
          </p:cNvSpPr>
          <p:nvPr/>
        </p:nvSpPr>
        <p:spPr bwMode="auto">
          <a:xfrm>
            <a:off x="2033899" y="2721123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101" name="Text Box 31"/>
          <p:cNvSpPr txBox="1">
            <a:spLocks noChangeArrowheads="1"/>
          </p:cNvSpPr>
          <p:nvPr/>
        </p:nvSpPr>
        <p:spPr bwMode="auto">
          <a:xfrm>
            <a:off x="1208399" y="2933848"/>
            <a:ext cx="3365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102" name="Text Box 32"/>
          <p:cNvSpPr txBox="1">
            <a:spLocks noChangeArrowheads="1"/>
          </p:cNvSpPr>
          <p:nvPr/>
        </p:nvSpPr>
        <p:spPr bwMode="auto">
          <a:xfrm>
            <a:off x="1973574" y="3619648"/>
            <a:ext cx="4889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>
                <a:latin typeface="Courier New" panose="02070309020205020404" pitchFamily="49" charset="0"/>
              </a:rPr>
              <a:t>21</a:t>
            </a:r>
          </a:p>
        </p:txBody>
      </p:sp>
      <p:cxnSp>
        <p:nvCxnSpPr>
          <p:cNvPr id="104" name="Straight Connector 103"/>
          <p:cNvCxnSpPr>
            <a:stCxn id="74" idx="3"/>
            <a:endCxn id="77" idx="7"/>
          </p:cNvCxnSpPr>
          <p:nvPr/>
        </p:nvCxnSpPr>
        <p:spPr>
          <a:xfrm flipH="1">
            <a:off x="5091004" y="3432043"/>
            <a:ext cx="667450" cy="36724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70" idx="6"/>
            <a:endCxn id="71" idx="2"/>
          </p:cNvCxnSpPr>
          <p:nvPr/>
        </p:nvCxnSpPr>
        <p:spPr>
          <a:xfrm>
            <a:off x="1805299" y="2508398"/>
            <a:ext cx="1219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10021407" y="2850757"/>
            <a:ext cx="247828" cy="190399"/>
            <a:chOff x="6323888" y="2478280"/>
            <a:chExt cx="247828" cy="190399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Connector 115"/>
          <p:cNvCxnSpPr>
            <a:stCxn id="72" idx="4"/>
            <a:endCxn id="77" idx="0"/>
          </p:cNvCxnSpPr>
          <p:nvPr/>
        </p:nvCxnSpPr>
        <p:spPr>
          <a:xfrm flipH="1">
            <a:off x="4929359" y="2736998"/>
            <a:ext cx="140" cy="9953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10021407" y="3242869"/>
            <a:ext cx="247828" cy="190399"/>
            <a:chOff x="6323888" y="2478280"/>
            <a:chExt cx="247828" cy="190399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/>
          <p:cNvCxnSpPr>
            <a:stCxn id="70" idx="4"/>
            <a:endCxn id="76" idx="0"/>
          </p:cNvCxnSpPr>
          <p:nvPr/>
        </p:nvCxnSpPr>
        <p:spPr>
          <a:xfrm>
            <a:off x="1576699" y="2736998"/>
            <a:ext cx="0" cy="990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9938827" y="3588939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23" name="Oval 4"/>
          <p:cNvSpPr>
            <a:spLocks noChangeArrowheads="1"/>
          </p:cNvSpPr>
          <p:nvPr/>
        </p:nvSpPr>
        <p:spPr bwMode="auto">
          <a:xfrm>
            <a:off x="1342124" y="2278004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4" name="Oval 8"/>
          <p:cNvSpPr>
            <a:spLocks noChangeArrowheads="1"/>
          </p:cNvSpPr>
          <p:nvPr/>
        </p:nvSpPr>
        <p:spPr bwMode="auto">
          <a:xfrm>
            <a:off x="4699312" y="2278902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5" name="Oval 4"/>
          <p:cNvSpPr>
            <a:spLocks noChangeArrowheads="1"/>
          </p:cNvSpPr>
          <p:nvPr/>
        </p:nvSpPr>
        <p:spPr bwMode="auto">
          <a:xfrm>
            <a:off x="1352669" y="3729275"/>
            <a:ext cx="457200" cy="45720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10019309" y="4027325"/>
            <a:ext cx="247828" cy="190399"/>
            <a:chOff x="6323888" y="2478280"/>
            <a:chExt cx="247828" cy="190399"/>
          </a:xfrm>
        </p:grpSpPr>
        <p:cxnSp>
          <p:nvCxnSpPr>
            <p:cNvPr id="127" name="Straight Connector 126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/>
          <p:cNvCxnSpPr>
            <a:stCxn id="75" idx="6"/>
            <a:endCxn id="73" idx="2"/>
          </p:cNvCxnSpPr>
          <p:nvPr/>
        </p:nvCxnSpPr>
        <p:spPr>
          <a:xfrm>
            <a:off x="3481699" y="3956198"/>
            <a:ext cx="1219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8"/>
          <p:cNvSpPr>
            <a:spLocks noChangeArrowheads="1"/>
          </p:cNvSpPr>
          <p:nvPr/>
        </p:nvSpPr>
        <p:spPr bwMode="auto">
          <a:xfrm>
            <a:off x="3024359" y="3725495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133" name="Group 132"/>
          <p:cNvGrpSpPr/>
          <p:nvPr/>
        </p:nvGrpSpPr>
        <p:grpSpPr>
          <a:xfrm>
            <a:off x="10024059" y="4438072"/>
            <a:ext cx="247828" cy="190399"/>
            <a:chOff x="6323888" y="2478280"/>
            <a:chExt cx="247828" cy="190399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6323888" y="2573516"/>
              <a:ext cx="76912" cy="95163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6392254" y="2478280"/>
              <a:ext cx="179462" cy="190399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>
            <a:stCxn id="123" idx="5"/>
            <a:endCxn id="132" idx="1"/>
          </p:cNvCxnSpPr>
          <p:nvPr/>
        </p:nvCxnSpPr>
        <p:spPr>
          <a:xfrm>
            <a:off x="1732369" y="2668249"/>
            <a:ext cx="1358945" cy="11242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8"/>
          <p:cNvSpPr>
            <a:spLocks noChangeArrowheads="1"/>
          </p:cNvSpPr>
          <p:nvPr/>
        </p:nvSpPr>
        <p:spPr bwMode="auto">
          <a:xfrm>
            <a:off x="1347959" y="3732334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39" name="Oval 8"/>
          <p:cNvSpPr>
            <a:spLocks noChangeArrowheads="1"/>
          </p:cNvSpPr>
          <p:nvPr/>
        </p:nvSpPr>
        <p:spPr bwMode="auto">
          <a:xfrm>
            <a:off x="1337067" y="2278004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0" name="Oval 8"/>
          <p:cNvSpPr>
            <a:spLocks noChangeArrowheads="1"/>
          </p:cNvSpPr>
          <p:nvPr/>
        </p:nvSpPr>
        <p:spPr bwMode="auto">
          <a:xfrm>
            <a:off x="3028423" y="2275830"/>
            <a:ext cx="457200" cy="45720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41" name="Text Box 22"/>
          <p:cNvSpPr txBox="1">
            <a:spLocks noChangeArrowheads="1"/>
          </p:cNvSpPr>
          <p:nvPr/>
        </p:nvSpPr>
        <p:spPr bwMode="auto">
          <a:xfrm>
            <a:off x="10451015" y="4333216"/>
            <a:ext cx="954107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latin typeface="Courier New" panose="02070309020205020404" pitchFamily="49" charset="0"/>
              </a:rPr>
              <a:t>DONE!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2234-1D66-414D-B708-21484049D827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25</a:t>
            </a:fld>
            <a:endParaRPr lang="en-US"/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421710" y="2325887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A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3087583" y="2313483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B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4768981" y="2319772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C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5767194" y="308620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D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4767574" y="3771296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120" name="Text Box 31"/>
          <p:cNvSpPr txBox="1">
            <a:spLocks noChangeArrowheads="1"/>
          </p:cNvSpPr>
          <p:nvPr/>
        </p:nvSpPr>
        <p:spPr bwMode="auto">
          <a:xfrm>
            <a:off x="3082820" y="3780928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129" name="Text Box 31"/>
          <p:cNvSpPr txBox="1">
            <a:spLocks noChangeArrowheads="1"/>
          </p:cNvSpPr>
          <p:nvPr/>
        </p:nvSpPr>
        <p:spPr bwMode="auto">
          <a:xfrm>
            <a:off x="1409774" y="3776751"/>
            <a:ext cx="33855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</a:rPr>
              <a:t>G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8132465" y="1958350"/>
            <a:ext cx="1803684" cy="4332693"/>
            <a:chOff x="8132465" y="1958350"/>
            <a:chExt cx="1803684" cy="4332693"/>
          </a:xfrm>
        </p:grpSpPr>
        <p:sp>
          <p:nvSpPr>
            <p:cNvPr id="105" name="Text Box 31"/>
            <p:cNvSpPr txBox="1">
              <a:spLocks noChangeArrowheads="1"/>
            </p:cNvSpPr>
            <p:nvPr/>
          </p:nvSpPr>
          <p:spPr bwMode="auto">
            <a:xfrm>
              <a:off x="8134439" y="1958350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106" name="Text Box 31"/>
            <p:cNvSpPr txBox="1">
              <a:spLocks noChangeArrowheads="1"/>
            </p:cNvSpPr>
            <p:nvPr/>
          </p:nvSpPr>
          <p:spPr bwMode="auto">
            <a:xfrm>
              <a:off x="9597595" y="196505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131" name="Text Box 31"/>
            <p:cNvSpPr txBox="1">
              <a:spLocks noChangeArrowheads="1"/>
            </p:cNvSpPr>
            <p:nvPr/>
          </p:nvSpPr>
          <p:spPr bwMode="auto">
            <a:xfrm>
              <a:off x="8134439" y="2383865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36" name="Text Box 31"/>
            <p:cNvSpPr txBox="1">
              <a:spLocks noChangeArrowheads="1"/>
            </p:cNvSpPr>
            <p:nvPr/>
          </p:nvSpPr>
          <p:spPr bwMode="auto">
            <a:xfrm>
              <a:off x="9597595" y="2390566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42" name="Text Box 31"/>
            <p:cNvSpPr txBox="1">
              <a:spLocks noChangeArrowheads="1"/>
            </p:cNvSpPr>
            <p:nvPr/>
          </p:nvSpPr>
          <p:spPr bwMode="auto">
            <a:xfrm>
              <a:off x="8132465" y="2784273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143" name="Text Box 31"/>
            <p:cNvSpPr txBox="1">
              <a:spLocks noChangeArrowheads="1"/>
            </p:cNvSpPr>
            <p:nvPr/>
          </p:nvSpPr>
          <p:spPr bwMode="auto">
            <a:xfrm>
              <a:off x="9595621" y="2790974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144" name="Text Box 31"/>
            <p:cNvSpPr txBox="1">
              <a:spLocks noChangeArrowheads="1"/>
            </p:cNvSpPr>
            <p:nvPr/>
          </p:nvSpPr>
          <p:spPr bwMode="auto">
            <a:xfrm>
              <a:off x="8132465" y="320978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9595621" y="321648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146" name="Text Box 31"/>
            <p:cNvSpPr txBox="1">
              <a:spLocks noChangeArrowheads="1"/>
            </p:cNvSpPr>
            <p:nvPr/>
          </p:nvSpPr>
          <p:spPr bwMode="auto">
            <a:xfrm>
              <a:off x="8134439" y="360614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147" name="Text Box 31"/>
            <p:cNvSpPr txBox="1">
              <a:spLocks noChangeArrowheads="1"/>
            </p:cNvSpPr>
            <p:nvPr/>
          </p:nvSpPr>
          <p:spPr bwMode="auto">
            <a:xfrm>
              <a:off x="9597595" y="361284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D</a:t>
              </a:r>
            </a:p>
          </p:txBody>
        </p:sp>
        <p:sp>
          <p:nvSpPr>
            <p:cNvPr id="148" name="Text Box 31"/>
            <p:cNvSpPr txBox="1">
              <a:spLocks noChangeArrowheads="1"/>
            </p:cNvSpPr>
            <p:nvPr/>
          </p:nvSpPr>
          <p:spPr bwMode="auto">
            <a:xfrm>
              <a:off x="8134439" y="3956028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E</a:t>
              </a:r>
            </a:p>
          </p:txBody>
        </p:sp>
        <p:sp>
          <p:nvSpPr>
            <p:cNvPr id="149" name="Text Box 31"/>
            <p:cNvSpPr txBox="1">
              <a:spLocks noChangeArrowheads="1"/>
            </p:cNvSpPr>
            <p:nvPr/>
          </p:nvSpPr>
          <p:spPr bwMode="auto">
            <a:xfrm>
              <a:off x="9597595" y="3962729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150" name="Text Box 31"/>
            <p:cNvSpPr txBox="1">
              <a:spLocks noChangeArrowheads="1"/>
            </p:cNvSpPr>
            <p:nvPr/>
          </p:nvSpPr>
          <p:spPr bwMode="auto">
            <a:xfrm>
              <a:off x="8132465" y="4356436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A</a:t>
              </a:r>
            </a:p>
          </p:txBody>
        </p:sp>
        <p:sp>
          <p:nvSpPr>
            <p:cNvPr id="151" name="Text Box 31"/>
            <p:cNvSpPr txBox="1">
              <a:spLocks noChangeArrowheads="1"/>
            </p:cNvSpPr>
            <p:nvPr/>
          </p:nvSpPr>
          <p:spPr bwMode="auto">
            <a:xfrm>
              <a:off x="9595621" y="4363137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152" name="Text Box 31"/>
            <p:cNvSpPr txBox="1">
              <a:spLocks noChangeArrowheads="1"/>
            </p:cNvSpPr>
            <p:nvPr/>
          </p:nvSpPr>
          <p:spPr bwMode="auto">
            <a:xfrm>
              <a:off x="8132465" y="478195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153" name="Text Box 31"/>
            <p:cNvSpPr txBox="1">
              <a:spLocks noChangeArrowheads="1"/>
            </p:cNvSpPr>
            <p:nvPr/>
          </p:nvSpPr>
          <p:spPr bwMode="auto">
            <a:xfrm>
              <a:off x="9595621" y="4788652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154" name="Text Box 31"/>
            <p:cNvSpPr txBox="1">
              <a:spLocks noChangeArrowheads="1"/>
            </p:cNvSpPr>
            <p:nvPr/>
          </p:nvSpPr>
          <p:spPr bwMode="auto">
            <a:xfrm>
              <a:off x="8134439" y="5143724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55" name="Text Box 31"/>
            <p:cNvSpPr txBox="1">
              <a:spLocks noChangeArrowheads="1"/>
            </p:cNvSpPr>
            <p:nvPr/>
          </p:nvSpPr>
          <p:spPr bwMode="auto">
            <a:xfrm>
              <a:off x="9597595" y="5150425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C</a:t>
              </a:r>
            </a:p>
          </p:txBody>
        </p:sp>
        <p:sp>
          <p:nvSpPr>
            <p:cNvPr id="156" name="Text Box 31"/>
            <p:cNvSpPr txBox="1">
              <a:spLocks noChangeArrowheads="1"/>
            </p:cNvSpPr>
            <p:nvPr/>
          </p:nvSpPr>
          <p:spPr bwMode="auto">
            <a:xfrm>
              <a:off x="8132465" y="5501730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G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9595621" y="5508431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158" name="Text Box 31"/>
            <p:cNvSpPr txBox="1">
              <a:spLocks noChangeArrowheads="1"/>
            </p:cNvSpPr>
            <p:nvPr/>
          </p:nvSpPr>
          <p:spPr bwMode="auto">
            <a:xfrm>
              <a:off x="8132465" y="5884232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B</a:t>
              </a:r>
            </a:p>
          </p:txBody>
        </p:sp>
        <p:sp>
          <p:nvSpPr>
            <p:cNvPr id="159" name="Text Box 31"/>
            <p:cNvSpPr txBox="1">
              <a:spLocks noChangeArrowheads="1"/>
            </p:cNvSpPr>
            <p:nvPr/>
          </p:nvSpPr>
          <p:spPr bwMode="auto">
            <a:xfrm>
              <a:off x="9595621" y="5890933"/>
              <a:ext cx="338554" cy="40011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2000" b="1" dirty="0">
                  <a:latin typeface="Courier New" panose="02070309020205020404" pitchFamily="49" charset="0"/>
                </a:rPr>
                <a:t>F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1337067" y="5590571"/>
            <a:ext cx="17991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Total cost: </a:t>
            </a: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147945-0240-240D-FDD2-8F48D6FA0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7" grpId="0" animBg="1"/>
      <p:bldP spid="122" grpId="0"/>
      <p:bldP spid="123" grpId="0" animBg="1"/>
      <p:bldP spid="124" grpId="0" animBg="1"/>
      <p:bldP spid="125" grpId="0" animBg="1"/>
      <p:bldP spid="132" grpId="0" animBg="1"/>
      <p:bldP spid="138" grpId="0" animBg="1"/>
      <p:bldP spid="139" grpId="0" animBg="1"/>
      <p:bldP spid="140" grpId="0" animBg="1"/>
      <p:bldP spid="141" grpId="0"/>
      <p:bldP spid="1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/>
              <a:t>KRUSKAL’s ALGORITHM</a:t>
            </a:r>
          </a:p>
        </p:txBody>
      </p:sp>
      <p:sp>
        <p:nvSpPr>
          <p:cNvPr id="103" name="Rectangle 3"/>
          <p:cNvSpPr txBox="1">
            <a:spLocks noChangeArrowheads="1"/>
          </p:cNvSpPr>
          <p:nvPr/>
        </p:nvSpPr>
        <p:spPr>
          <a:xfrm>
            <a:off x="1397237" y="1830179"/>
            <a:ext cx="8229600" cy="43434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000" b="1" dirty="0" err="1">
                <a:latin typeface="Courier New" panose="02070309020205020404" pitchFamily="49" charset="0"/>
              </a:rPr>
              <a:t>Kruskal</a:t>
            </a:r>
            <a:r>
              <a:rPr lang="en-US" sz="2000" b="1" dirty="0">
                <a:latin typeface="Courier New" panose="02070309020205020404" pitchFamily="49" charset="0"/>
              </a:rPr>
              <a:t>()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{ 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T =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</a:t>
            </a:r>
            <a:r>
              <a:rPr lang="en-US" sz="2000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for each v </a:t>
            </a:r>
            <a:r>
              <a:rPr lang="en-US" sz="2000" dirty="0">
                <a:sym typeface="Symbol" panose="05050102010706020507" pitchFamily="18" charset="2"/>
              </a:rPr>
              <a:t></a:t>
            </a:r>
            <a:r>
              <a:rPr lang="en-US" sz="2000" b="1" dirty="0">
                <a:latin typeface="Courier New" panose="02070309020205020404" pitchFamily="49" charset="0"/>
              </a:rPr>
              <a:t> V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</a:rPr>
              <a:t>MakeSet</a:t>
            </a:r>
            <a:r>
              <a:rPr lang="en-US" sz="2000" b="1" dirty="0">
                <a:latin typeface="Courier New" panose="02070309020205020404" pitchFamily="49" charset="0"/>
              </a:rPr>
              <a:t>(v);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sort E by increasing edge weight w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for each (</a:t>
            </a:r>
            <a:r>
              <a:rPr lang="en-US" sz="2000" b="1" dirty="0" err="1">
                <a:latin typeface="Courier New" panose="02070309020205020404" pitchFamily="49" charset="0"/>
              </a:rPr>
              <a:t>u,v</a:t>
            </a:r>
            <a:r>
              <a:rPr lang="en-US" sz="2000" b="1" dirty="0">
                <a:latin typeface="Courier New" panose="02070309020205020404" pitchFamily="49" charset="0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sz="2000" b="1" dirty="0">
                <a:latin typeface="Courier New" panose="02070309020205020404" pitchFamily="49" charset="0"/>
              </a:rPr>
              <a:t> E (in sorted order)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      if </a:t>
            </a:r>
            <a:r>
              <a:rPr lang="en-US" sz="2000" b="1" dirty="0" err="1">
                <a:latin typeface="Courier New" panose="02070309020205020404" pitchFamily="49" charset="0"/>
              </a:rPr>
              <a:t>FindSet</a:t>
            </a:r>
            <a:r>
              <a:rPr lang="en-US" sz="2000" b="1" dirty="0">
                <a:latin typeface="Courier New" panose="02070309020205020404" pitchFamily="49" charset="0"/>
              </a:rPr>
              <a:t>(u) 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 </a:t>
            </a:r>
            <a:r>
              <a:rPr lang="en-US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FindSet</a:t>
            </a: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(v)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T = T </a:t>
            </a:r>
            <a:r>
              <a:rPr lang="en-US" sz="2000" b="1" dirty="0">
                <a:latin typeface="Microsoft Sans Serif" panose="020B0604020202020204" pitchFamily="34" charset="0"/>
                <a:sym typeface="Math B" pitchFamily="2" charset="2"/>
              </a:rPr>
              <a:t>U</a:t>
            </a:r>
            <a:r>
              <a:rPr lang="en-US" sz="2000" b="1" dirty="0">
                <a:latin typeface="Courier New" panose="02070309020205020404" pitchFamily="49" charset="0"/>
                <a:sym typeface="Math B" pitchFamily="2" charset="2"/>
              </a:rPr>
              <a:t> {{</a:t>
            </a:r>
            <a:r>
              <a:rPr lang="en-US" sz="2000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sz="2000" b="1" dirty="0">
                <a:latin typeface="Courier New" panose="02070309020205020404" pitchFamily="49" charset="0"/>
                <a:sym typeface="Math B" pitchFamily="2" charset="2"/>
              </a:rPr>
              <a:t>}};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  <a:sym typeface="Math B" pitchFamily="2" charset="2"/>
              </a:rPr>
              <a:t>         Union(</a:t>
            </a:r>
            <a:r>
              <a:rPr lang="en-US" sz="2000" b="1" dirty="0" err="1">
                <a:latin typeface="Courier New" panose="02070309020205020404" pitchFamily="49" charset="0"/>
                <a:sym typeface="Math B" pitchFamily="2" charset="2"/>
              </a:rPr>
              <a:t>FindSet</a:t>
            </a:r>
            <a:r>
              <a:rPr lang="en-US" sz="2000" b="1" dirty="0">
                <a:latin typeface="Courier New" panose="02070309020205020404" pitchFamily="49" charset="0"/>
                <a:sym typeface="Math B" pitchFamily="2" charset="2"/>
              </a:rPr>
              <a:t>(u), </a:t>
            </a:r>
            <a:r>
              <a:rPr lang="en-US" sz="2000" b="1" dirty="0" err="1">
                <a:latin typeface="Courier New" panose="02070309020205020404" pitchFamily="49" charset="0"/>
                <a:sym typeface="Math B" pitchFamily="2" charset="2"/>
              </a:rPr>
              <a:t>FindSet</a:t>
            </a:r>
            <a:r>
              <a:rPr lang="en-US" sz="2000" b="1" dirty="0">
                <a:latin typeface="Courier New" panose="02070309020205020404" pitchFamily="49" charset="0"/>
                <a:sym typeface="Math B" pitchFamily="2" charset="2"/>
              </a:rPr>
              <a:t>(v));</a:t>
            </a: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latin typeface="Courier New" panose="02070309020205020404" pitchFamily="49" charset="0"/>
                <a:sym typeface="Math B" pitchFamily="2" charset="2"/>
              </a:rPr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84A9-D9EA-4C61-9A75-E05276FC34B2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BD652-3EF2-2B43-94AB-946C2272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37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000" dirty="0"/>
              <a:t>CORRECTNESS OF KRUSKAL’s ALGORITHM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131286" y="1902142"/>
            <a:ext cx="5421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 T is the tree generated by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Kruskal’s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algorithm</a:t>
            </a:r>
          </a:p>
        </p:txBody>
      </p:sp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6950972" y="1902142"/>
            <a:ext cx="30276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assume T* is the MST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1131286" y="2293979"/>
            <a:ext cx="9161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As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Kruskal’s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algorithm checks cycle at every iteration so the solution contains no cycle</a:t>
            </a: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1131285" y="2663311"/>
            <a:ext cx="103954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As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Kruskal’s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algorithm operates on a connected graph and completes iteration after adding n-1 edges so the solution is a tree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131285" y="3494308"/>
            <a:ext cx="33047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  T: e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e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……….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 | x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>
            <a:off x="1131285" y="4514326"/>
            <a:ext cx="3379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 T*: e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e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……….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* | x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2189285" y="3863640"/>
            <a:ext cx="14419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31"/>
          <p:cNvSpPr txBox="1">
            <a:spLocks noChangeArrowheads="1"/>
          </p:cNvSpPr>
          <p:nvPr/>
        </p:nvSpPr>
        <p:spPr bwMode="auto">
          <a:xfrm>
            <a:off x="2695291" y="3863639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189285" y="4883659"/>
            <a:ext cx="14419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2695291" y="4883658"/>
            <a:ext cx="4844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*</a:t>
            </a:r>
          </a:p>
        </p:txBody>
      </p:sp>
      <p:sp>
        <p:nvSpPr>
          <p:cNvPr id="17" name="Text Box 31"/>
          <p:cNvSpPr txBox="1">
            <a:spLocks noChangeArrowheads="1"/>
          </p:cNvSpPr>
          <p:nvPr/>
        </p:nvSpPr>
        <p:spPr bwMode="auto">
          <a:xfrm>
            <a:off x="4900202" y="3494307"/>
            <a:ext cx="60568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and 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*are the first edges miss matched in T and T* </a:t>
            </a: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4900202" y="3876274"/>
            <a:ext cx="23471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So,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&lt;=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*)</a:t>
            </a:r>
          </a:p>
        </p:txBody>
      </p:sp>
      <p:sp>
        <p:nvSpPr>
          <p:cNvPr id="19" name="Text Box 31"/>
          <p:cNvSpPr txBox="1">
            <a:spLocks noChangeArrowheads="1"/>
          </p:cNvSpPr>
          <p:nvPr/>
        </p:nvSpPr>
        <p:spPr bwMode="auto">
          <a:xfrm>
            <a:off x="4900202" y="4258241"/>
            <a:ext cx="40799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So, w(T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*) &gt;= w(T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*) –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*) +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sz="1200" b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4910990" y="4627573"/>
            <a:ext cx="24400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So, w(T</a:t>
            </a:r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*) &gt;= w(T1)</a:t>
            </a: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4916905" y="5022175"/>
            <a:ext cx="2174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Prove recursively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424FA-62AE-4C21-B4A0-733B0F2621A9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CCA85-B1C1-A5ED-9656-2B14E7E3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2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4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OPTIMAL SUBSTRUCTURE PROPERTY OF MST</a:t>
            </a: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1111989" y="1776125"/>
            <a:ext cx="77966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Each Sub tree in a Minimum Spanning Tree is a Minimum Spanning Tree</a:t>
            </a:r>
          </a:p>
        </p:txBody>
      </p:sp>
      <p:cxnSp>
        <p:nvCxnSpPr>
          <p:cNvPr id="24" name="Straight Connector 23"/>
          <p:cNvCxnSpPr>
            <a:stCxn id="20" idx="4"/>
            <a:endCxn id="16" idx="0"/>
          </p:cNvCxnSpPr>
          <p:nvPr/>
        </p:nvCxnSpPr>
        <p:spPr>
          <a:xfrm flipH="1">
            <a:off x="2152278" y="3292812"/>
            <a:ext cx="98276" cy="755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2"/>
            <a:endCxn id="21" idx="6"/>
          </p:cNvCxnSpPr>
          <p:nvPr/>
        </p:nvCxnSpPr>
        <p:spPr>
          <a:xfrm flipH="1" flipV="1">
            <a:off x="1526502" y="3056786"/>
            <a:ext cx="625775" cy="1377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2"/>
            <a:endCxn id="22" idx="6"/>
          </p:cNvCxnSpPr>
          <p:nvPr/>
        </p:nvCxnSpPr>
        <p:spPr>
          <a:xfrm flipH="1">
            <a:off x="1195556" y="3194536"/>
            <a:ext cx="956721" cy="5259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0" idx="6"/>
            <a:endCxn id="19" idx="2"/>
          </p:cNvCxnSpPr>
          <p:nvPr/>
        </p:nvCxnSpPr>
        <p:spPr>
          <a:xfrm>
            <a:off x="2348830" y="3194536"/>
            <a:ext cx="699331" cy="3197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5" idx="6"/>
            <a:endCxn id="16" idx="2"/>
          </p:cNvCxnSpPr>
          <p:nvPr/>
        </p:nvCxnSpPr>
        <p:spPr>
          <a:xfrm flipV="1">
            <a:off x="1452485" y="4146272"/>
            <a:ext cx="601516" cy="32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6" idx="4"/>
            <a:endCxn id="17" idx="0"/>
          </p:cNvCxnSpPr>
          <p:nvPr/>
        </p:nvCxnSpPr>
        <p:spPr>
          <a:xfrm flipH="1">
            <a:off x="2054001" y="4244548"/>
            <a:ext cx="98277" cy="501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6" idx="6"/>
            <a:endCxn id="18" idx="1"/>
          </p:cNvCxnSpPr>
          <p:nvPr/>
        </p:nvCxnSpPr>
        <p:spPr>
          <a:xfrm>
            <a:off x="2250554" y="4146272"/>
            <a:ext cx="629839" cy="2552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2019094" y="227577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1740864" y="3446962"/>
            <a:ext cx="3048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4F-2CEF-4CBF-91D9-9D61B45033BC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28</a:t>
            </a:fld>
            <a:endParaRPr lang="en-US"/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3574836" y="3356320"/>
            <a:ext cx="79036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claim that if T is the MST of G then T1 is the MST of G1 and T2 is the MST of G2</a:t>
            </a:r>
          </a:p>
        </p:txBody>
      </p:sp>
      <p:cxnSp>
        <p:nvCxnSpPr>
          <p:cNvPr id="37" name="Straight Connector 36"/>
          <p:cNvCxnSpPr>
            <a:stCxn id="20" idx="4"/>
            <a:endCxn id="16" idx="0"/>
          </p:cNvCxnSpPr>
          <p:nvPr/>
        </p:nvCxnSpPr>
        <p:spPr>
          <a:xfrm flipH="1">
            <a:off x="2152278" y="3292812"/>
            <a:ext cx="98276" cy="7551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0" idx="4"/>
            <a:endCxn id="16" idx="0"/>
          </p:cNvCxnSpPr>
          <p:nvPr/>
        </p:nvCxnSpPr>
        <p:spPr>
          <a:xfrm flipH="1">
            <a:off x="2152278" y="3292812"/>
            <a:ext cx="98276" cy="75518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854559" y="3760441"/>
            <a:ext cx="2781229" cy="21427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21" idx="6"/>
            <a:endCxn id="20" idx="2"/>
          </p:cNvCxnSpPr>
          <p:nvPr/>
        </p:nvCxnSpPr>
        <p:spPr>
          <a:xfrm>
            <a:off x="1526502" y="3056786"/>
            <a:ext cx="625775" cy="1377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22" idx="6"/>
            <a:endCxn id="20" idx="2"/>
          </p:cNvCxnSpPr>
          <p:nvPr/>
        </p:nvCxnSpPr>
        <p:spPr>
          <a:xfrm flipV="1">
            <a:off x="1195556" y="3194536"/>
            <a:ext cx="956721" cy="52597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endCxn id="19" idx="2"/>
          </p:cNvCxnSpPr>
          <p:nvPr/>
        </p:nvCxnSpPr>
        <p:spPr>
          <a:xfrm>
            <a:off x="2365747" y="3208665"/>
            <a:ext cx="682414" cy="30562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5" idx="6"/>
            <a:endCxn id="16" idx="2"/>
          </p:cNvCxnSpPr>
          <p:nvPr/>
        </p:nvCxnSpPr>
        <p:spPr>
          <a:xfrm flipV="1">
            <a:off x="1452485" y="4146272"/>
            <a:ext cx="601516" cy="32616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17" idx="0"/>
          </p:cNvCxnSpPr>
          <p:nvPr/>
        </p:nvCxnSpPr>
        <p:spPr>
          <a:xfrm flipH="1">
            <a:off x="2054001" y="4273895"/>
            <a:ext cx="97814" cy="47200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stCxn id="16" idx="6"/>
            <a:endCxn id="18" idx="1"/>
          </p:cNvCxnSpPr>
          <p:nvPr/>
        </p:nvCxnSpPr>
        <p:spPr>
          <a:xfrm>
            <a:off x="2250554" y="4146272"/>
            <a:ext cx="629839" cy="25524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2125869" y="4227375"/>
            <a:ext cx="431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T2</a:t>
            </a:r>
          </a:p>
        </p:txBody>
      </p:sp>
      <p:sp>
        <p:nvSpPr>
          <p:cNvPr id="143" name="Text Box 31"/>
          <p:cNvSpPr txBox="1">
            <a:spLocks noChangeArrowheads="1"/>
          </p:cNvSpPr>
          <p:nvPr/>
        </p:nvSpPr>
        <p:spPr bwMode="auto">
          <a:xfrm>
            <a:off x="652944" y="3176330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G1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>
            <a:off x="700750" y="4242217"/>
            <a:ext cx="4683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G2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839389" y="3514288"/>
            <a:ext cx="182994" cy="246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/>
          <p:cNvCxnSpPr>
            <a:stCxn id="21" idx="4"/>
            <a:endCxn id="22" idx="7"/>
          </p:cNvCxnSpPr>
          <p:nvPr/>
        </p:nvCxnSpPr>
        <p:spPr>
          <a:xfrm flipH="1">
            <a:off x="1166771" y="3155062"/>
            <a:ext cx="261455" cy="495956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 Box 31"/>
          <p:cNvSpPr txBox="1">
            <a:spLocks noChangeArrowheads="1"/>
          </p:cNvSpPr>
          <p:nvPr/>
        </p:nvSpPr>
        <p:spPr bwMode="auto">
          <a:xfrm>
            <a:off x="1419493" y="3114739"/>
            <a:ext cx="4315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T1</a:t>
            </a:r>
          </a:p>
        </p:txBody>
      </p:sp>
      <p:cxnSp>
        <p:nvCxnSpPr>
          <p:cNvPr id="154" name="Curved Connector 153"/>
          <p:cNvCxnSpPr>
            <a:stCxn id="21" idx="7"/>
            <a:endCxn id="19" idx="1"/>
          </p:cNvCxnSpPr>
          <p:nvPr/>
        </p:nvCxnSpPr>
        <p:spPr>
          <a:xfrm rot="16200000" flipH="1">
            <a:off x="2058579" y="2426431"/>
            <a:ext cx="457503" cy="1579229"/>
          </a:xfrm>
          <a:prstGeom prst="curvedConnector3">
            <a:avLst>
              <a:gd name="adj1" fmla="val -18901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20" idx="6"/>
            <a:endCxn id="19" idx="2"/>
          </p:cNvCxnSpPr>
          <p:nvPr/>
        </p:nvCxnSpPr>
        <p:spPr>
          <a:xfrm>
            <a:off x="2348830" y="3194536"/>
            <a:ext cx="699331" cy="31975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 Box 31"/>
          <p:cNvSpPr txBox="1">
            <a:spLocks noChangeArrowheads="1"/>
          </p:cNvSpPr>
          <p:nvPr/>
        </p:nvSpPr>
        <p:spPr bwMode="auto">
          <a:xfrm>
            <a:off x="2422087" y="3017878"/>
            <a:ext cx="4171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400" b="1" i="1" dirty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T1’</a:t>
            </a:r>
          </a:p>
        </p:txBody>
      </p:sp>
      <p:sp>
        <p:nvSpPr>
          <p:cNvPr id="162" name="Rectangle 161"/>
          <p:cNvSpPr/>
          <p:nvPr/>
        </p:nvSpPr>
        <p:spPr>
          <a:xfrm rot="21265234">
            <a:off x="828865" y="3815411"/>
            <a:ext cx="2916929" cy="146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97280" y="2734181"/>
            <a:ext cx="2109996" cy="21099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99003" y="3622233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152277" y="3096259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255932" y="4374159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955724" y="4745900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851608" y="4372734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54001" y="4047995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329949" y="2958509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/>
          <p:cNvCxnSpPr>
            <a:stCxn id="20" idx="4"/>
            <a:endCxn id="16" idx="0"/>
          </p:cNvCxnSpPr>
          <p:nvPr/>
        </p:nvCxnSpPr>
        <p:spPr>
          <a:xfrm flipH="1">
            <a:off x="2152278" y="3292812"/>
            <a:ext cx="98276" cy="75518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 Box 31"/>
          <p:cNvSpPr txBox="1">
            <a:spLocks noChangeArrowheads="1"/>
          </p:cNvSpPr>
          <p:nvPr/>
        </p:nvSpPr>
        <p:spPr bwMode="auto">
          <a:xfrm>
            <a:off x="1691965" y="3549048"/>
            <a:ext cx="363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T’</a:t>
            </a:r>
          </a:p>
        </p:txBody>
      </p:sp>
      <p:sp>
        <p:nvSpPr>
          <p:cNvPr id="70" name="Text Box 31"/>
          <p:cNvSpPr txBox="1">
            <a:spLocks noChangeArrowheads="1"/>
          </p:cNvSpPr>
          <p:nvPr/>
        </p:nvSpPr>
        <p:spPr bwMode="auto">
          <a:xfrm>
            <a:off x="3574836" y="3108725"/>
            <a:ext cx="61674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denote the spanning sub tree of T in G1 as T1 and G2 as T2</a:t>
            </a: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3574836" y="2154465"/>
            <a:ext cx="4144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 </a:t>
            </a:r>
            <a:r>
              <a:rPr lang="en-US" sz="16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is the minimum spanning tree of </a:t>
            </a:r>
            <a:r>
              <a:rPr lang="en-US" sz="16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100" name="Text Box 31"/>
          <p:cNvSpPr txBox="1">
            <a:spLocks noChangeArrowheads="1"/>
          </p:cNvSpPr>
          <p:nvPr/>
        </p:nvSpPr>
        <p:spPr bwMode="auto">
          <a:xfrm>
            <a:off x="3574836" y="2640039"/>
            <a:ext cx="455983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Now we divide G into 2 sub graph G1 and G2</a:t>
            </a:r>
            <a:endParaRPr lang="en-US" sz="16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1" name="Text Box 31"/>
          <p:cNvSpPr txBox="1">
            <a:spLocks noChangeArrowheads="1"/>
          </p:cNvSpPr>
          <p:nvPr/>
        </p:nvSpPr>
        <p:spPr bwMode="auto">
          <a:xfrm>
            <a:off x="3574836" y="2390436"/>
            <a:ext cx="41216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 e = (</a:t>
            </a:r>
            <a:r>
              <a:rPr lang="en-US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is an edge that belongs to T</a:t>
            </a:r>
            <a:endParaRPr lang="en-US" sz="16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3574836" y="2874339"/>
            <a:ext cx="30716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Such that, u </a:t>
            </a:r>
            <a:r>
              <a:rPr lang="en-US" sz="1600" dirty="0"/>
              <a:t>∈</a:t>
            </a: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G1 and v </a:t>
            </a:r>
            <a:r>
              <a:rPr lang="en-US" sz="1600" dirty="0"/>
              <a:t>∈</a:t>
            </a: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G2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3572968" y="3864492"/>
            <a:ext cx="57247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Now for contradiction we assume, T1 is not the MST of G1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572968" y="4110883"/>
            <a:ext cx="38245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Let, T1’ (blue edges) is the MST of G1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3572968" y="4389350"/>
            <a:ext cx="30909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 implies that, w(T1’) &lt; w(T1)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3578675" y="4632748"/>
            <a:ext cx="60069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Now we find a new tree T’ in G by connecting T1’ and T2 by e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>
            <a:off x="3572968" y="4889990"/>
            <a:ext cx="46358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So, we can write, w(T’) = w(T1’) + w(e) + w(T2)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>
            <a:off x="3572968" y="5112482"/>
            <a:ext cx="86342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By replacing w(T1’) by w(T1) we can write, w(T’) &lt; w(T1) + w(e) + w(T2)  [As w(T1) &gt; w(T1’)]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3572968" y="5354433"/>
            <a:ext cx="50179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w(T’) &lt; w(T) that implies that T is not the MST of G</a:t>
            </a:r>
          </a:p>
        </p:txBody>
      </p:sp>
      <p:sp>
        <p:nvSpPr>
          <p:cNvPr id="116" name="Text Box 31"/>
          <p:cNvSpPr txBox="1">
            <a:spLocks noChangeArrowheads="1"/>
          </p:cNvSpPr>
          <p:nvPr/>
        </p:nvSpPr>
        <p:spPr bwMode="auto">
          <a:xfrm>
            <a:off x="3572968" y="5632900"/>
            <a:ext cx="88269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So, if we claim T as the MST of G then T1’ can’t be the MST of G1, T1 will be the MST of G1</a:t>
            </a:r>
          </a:p>
        </p:txBody>
      </p:sp>
      <p:sp>
        <p:nvSpPr>
          <p:cNvPr id="19" name="Oval 18"/>
          <p:cNvSpPr/>
          <p:nvPr/>
        </p:nvSpPr>
        <p:spPr>
          <a:xfrm>
            <a:off x="3048161" y="3416012"/>
            <a:ext cx="196553" cy="1965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 Box 31"/>
          <p:cNvSpPr txBox="1">
            <a:spLocks noChangeArrowheads="1"/>
          </p:cNvSpPr>
          <p:nvPr/>
        </p:nvSpPr>
        <p:spPr bwMode="auto">
          <a:xfrm>
            <a:off x="3572968" y="5911885"/>
            <a:ext cx="73225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can prove it similarly for T2 as well as any sub tree of T</a:t>
            </a:r>
          </a:p>
        </p:txBody>
      </p: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3572968" y="3597246"/>
            <a:ext cx="41783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Now, w(T) = w(T1) + w(e) + w(T2) ………(</a:t>
            </a:r>
            <a:r>
              <a:rPr lang="en-US" sz="16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D0E16-177C-F775-3262-EA970711C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6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42" grpId="0"/>
      <p:bldP spid="143" grpId="0"/>
      <p:bldP spid="144" grpId="0"/>
      <p:bldP spid="145" grpId="0" animBg="1"/>
      <p:bldP spid="132" grpId="0"/>
      <p:bldP spid="159" grpId="0"/>
      <p:bldP spid="162" grpId="0" animBg="1"/>
      <p:bldP spid="164" grpId="0"/>
      <p:bldP spid="70" grpId="0"/>
      <p:bldP spid="62" grpId="0"/>
      <p:bldP spid="100" grpId="0"/>
      <p:bldP spid="101" grpId="0"/>
      <p:bldP spid="102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65" grpId="0"/>
      <p:bldP spid="1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29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37C3D5-46F8-1250-C35B-8012DA7F0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98" y="1067773"/>
            <a:ext cx="2273003" cy="17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6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SUB GRAPH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2136449"/>
            <a:ext cx="379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H is a spanning sub graph of G if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5185" y="257940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V(H) = V(G)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2041" y="257940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E(H) </a:t>
            </a:r>
            <a:r>
              <a:rPr lang="en-US" dirty="0"/>
              <a:t>⊆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E(G) </a:t>
            </a:r>
          </a:p>
        </p:txBody>
      </p:sp>
      <p:sp>
        <p:nvSpPr>
          <p:cNvPr id="7" name="Oval 6"/>
          <p:cNvSpPr/>
          <p:nvPr/>
        </p:nvSpPr>
        <p:spPr>
          <a:xfrm>
            <a:off x="2544807" y="328085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05185" y="415109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44806" y="491024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483836" y="415109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904288" y="357995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904288" y="474930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0" idx="4"/>
          </p:cNvCxnSpPr>
          <p:nvPr/>
        </p:nvCxnSpPr>
        <p:spPr>
          <a:xfrm flipV="1">
            <a:off x="3143011" y="4749302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0"/>
            <a:endCxn id="7" idx="6"/>
          </p:cNvCxnSpPr>
          <p:nvPr/>
        </p:nvCxnSpPr>
        <p:spPr>
          <a:xfrm flipH="1" flipV="1">
            <a:off x="3143012" y="3579953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6"/>
            <a:endCxn id="10" idx="2"/>
          </p:cNvCxnSpPr>
          <p:nvPr/>
        </p:nvCxnSpPr>
        <p:spPr>
          <a:xfrm>
            <a:off x="2203390" y="4450200"/>
            <a:ext cx="12804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4"/>
            <a:endCxn id="9" idx="0"/>
          </p:cNvCxnSpPr>
          <p:nvPr/>
        </p:nvCxnSpPr>
        <p:spPr>
          <a:xfrm flipH="1">
            <a:off x="2843909" y="387905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78165" y="339528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36123" y="42655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84755" y="50246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619271" y="427835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5977961" y="328085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38339" y="415109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977960" y="491024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916990" y="415109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3" idx="2"/>
            <a:endCxn id="34" idx="0"/>
          </p:cNvCxnSpPr>
          <p:nvPr/>
        </p:nvCxnSpPr>
        <p:spPr>
          <a:xfrm flipH="1">
            <a:off x="5337442" y="357995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4"/>
            <a:endCxn id="35" idx="2"/>
          </p:cNvCxnSpPr>
          <p:nvPr/>
        </p:nvCxnSpPr>
        <p:spPr>
          <a:xfrm>
            <a:off x="5337442" y="474930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6"/>
            <a:endCxn id="36" idx="4"/>
          </p:cNvCxnSpPr>
          <p:nvPr/>
        </p:nvCxnSpPr>
        <p:spPr>
          <a:xfrm flipV="1">
            <a:off x="6576165" y="4749302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0"/>
            <a:endCxn id="33" idx="6"/>
          </p:cNvCxnSpPr>
          <p:nvPr/>
        </p:nvCxnSpPr>
        <p:spPr>
          <a:xfrm flipH="1" flipV="1">
            <a:off x="6576166" y="3579953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111319" y="339528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69277" y="42655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17909" y="50246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052425" y="427835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47" name="Oval 46"/>
          <p:cNvSpPr/>
          <p:nvPr/>
        </p:nvSpPr>
        <p:spPr>
          <a:xfrm>
            <a:off x="9736984" y="328085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97362" y="415109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9736983" y="491024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7" idx="2"/>
            <a:endCxn id="48" idx="0"/>
          </p:cNvCxnSpPr>
          <p:nvPr/>
        </p:nvCxnSpPr>
        <p:spPr>
          <a:xfrm flipH="1">
            <a:off x="9096465" y="357995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4"/>
            <a:endCxn id="49" idx="2"/>
          </p:cNvCxnSpPr>
          <p:nvPr/>
        </p:nvCxnSpPr>
        <p:spPr>
          <a:xfrm>
            <a:off x="9096465" y="474930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4"/>
            <a:endCxn id="49" idx="0"/>
          </p:cNvCxnSpPr>
          <p:nvPr/>
        </p:nvCxnSpPr>
        <p:spPr>
          <a:xfrm flipH="1">
            <a:off x="10036086" y="387905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870342" y="339528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28300" y="42655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876932" y="50246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83361" y="3297227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42567" y="3297227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H1: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064533" y="3301912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H2: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05185" y="5783834"/>
            <a:ext cx="487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H1 is a spanning sub graph of G but H2 is not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8BC40-BFDF-4B55-A4D8-0028C5F735A0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4E1219-6836-D995-22F2-0A93A3ABC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1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2136449"/>
            <a:ext cx="354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 is a spanning sub tree of G if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5185" y="2579406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V(T) = V(G)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2041" y="2579406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E(T) </a:t>
            </a:r>
            <a:r>
              <a:rPr lang="en-US" dirty="0"/>
              <a:t>⊆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E(G) </a:t>
            </a:r>
          </a:p>
        </p:txBody>
      </p:sp>
      <p:sp>
        <p:nvSpPr>
          <p:cNvPr id="7" name="Oval 6"/>
          <p:cNvSpPr/>
          <p:nvPr/>
        </p:nvSpPr>
        <p:spPr>
          <a:xfrm>
            <a:off x="2209132" y="327874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69510" y="414899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09131" y="490814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48161" y="414899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568613" y="3577848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568613" y="4747197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6"/>
            <a:endCxn id="10" idx="4"/>
          </p:cNvCxnSpPr>
          <p:nvPr/>
        </p:nvCxnSpPr>
        <p:spPr>
          <a:xfrm flipV="1">
            <a:off x="2807336" y="4747197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0"/>
            <a:endCxn id="7" idx="6"/>
          </p:cNvCxnSpPr>
          <p:nvPr/>
        </p:nvCxnSpPr>
        <p:spPr>
          <a:xfrm flipH="1" flipV="1">
            <a:off x="2807337" y="3577848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6"/>
            <a:endCxn id="10" idx="2"/>
          </p:cNvCxnSpPr>
          <p:nvPr/>
        </p:nvCxnSpPr>
        <p:spPr>
          <a:xfrm>
            <a:off x="1867715" y="4448095"/>
            <a:ext cx="12804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4"/>
            <a:endCxn id="9" idx="0"/>
          </p:cNvCxnSpPr>
          <p:nvPr/>
        </p:nvCxnSpPr>
        <p:spPr>
          <a:xfrm flipH="1">
            <a:off x="2508234" y="3876950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42490" y="339318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00448" y="42634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49080" y="50225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83596" y="427624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33" name="Oval 32"/>
          <p:cNvSpPr/>
          <p:nvPr/>
        </p:nvSpPr>
        <p:spPr>
          <a:xfrm>
            <a:off x="5146477" y="327874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06855" y="414899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46476" y="490814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85506" y="414899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33" idx="2"/>
            <a:endCxn id="34" idx="0"/>
          </p:cNvCxnSpPr>
          <p:nvPr/>
        </p:nvCxnSpPr>
        <p:spPr>
          <a:xfrm flipH="1">
            <a:off x="4505958" y="3577848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4"/>
            <a:endCxn id="35" idx="2"/>
          </p:cNvCxnSpPr>
          <p:nvPr/>
        </p:nvCxnSpPr>
        <p:spPr>
          <a:xfrm>
            <a:off x="4505958" y="4747197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6"/>
            <a:endCxn id="36" idx="4"/>
          </p:cNvCxnSpPr>
          <p:nvPr/>
        </p:nvCxnSpPr>
        <p:spPr>
          <a:xfrm flipV="1">
            <a:off x="5744681" y="4747197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6" idx="0"/>
            <a:endCxn id="33" idx="6"/>
          </p:cNvCxnSpPr>
          <p:nvPr/>
        </p:nvCxnSpPr>
        <p:spPr>
          <a:xfrm flipH="1" flipV="1">
            <a:off x="5744682" y="3577848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279835" y="339318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37793" y="42634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86425" y="50225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220941" y="427624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47" name="Oval 46"/>
          <p:cNvSpPr/>
          <p:nvPr/>
        </p:nvSpPr>
        <p:spPr>
          <a:xfrm>
            <a:off x="8083821" y="327874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144199" y="414899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083820" y="490814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47" idx="2"/>
            <a:endCxn id="48" idx="0"/>
          </p:cNvCxnSpPr>
          <p:nvPr/>
        </p:nvCxnSpPr>
        <p:spPr>
          <a:xfrm flipH="1">
            <a:off x="7443302" y="3577848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8" idx="4"/>
            <a:endCxn id="49" idx="2"/>
          </p:cNvCxnSpPr>
          <p:nvPr/>
        </p:nvCxnSpPr>
        <p:spPr>
          <a:xfrm>
            <a:off x="7443302" y="4747197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7" idx="4"/>
            <a:endCxn id="49" idx="0"/>
          </p:cNvCxnSpPr>
          <p:nvPr/>
        </p:nvCxnSpPr>
        <p:spPr>
          <a:xfrm flipH="1">
            <a:off x="8382923" y="3876950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217179" y="339318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275137" y="42634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223769" y="50225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47686" y="329512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311083" y="3295122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T1: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411370" y="329980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T2: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69510" y="5781729"/>
            <a:ext cx="358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T3 is the only Spanning Tree of G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84278" y="2577301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 is a tree </a:t>
            </a:r>
          </a:p>
        </p:txBody>
      </p:sp>
      <p:sp>
        <p:nvSpPr>
          <p:cNvPr id="53" name="Oval 52"/>
          <p:cNvSpPr/>
          <p:nvPr/>
        </p:nvSpPr>
        <p:spPr>
          <a:xfrm>
            <a:off x="10190320" y="328088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250698" y="415113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10190319" y="4910286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1129349" y="415113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54" idx="4"/>
            <a:endCxn id="55" idx="2"/>
          </p:cNvCxnSpPr>
          <p:nvPr/>
        </p:nvCxnSpPr>
        <p:spPr>
          <a:xfrm>
            <a:off x="9549801" y="4749340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5" idx="6"/>
            <a:endCxn id="60" idx="4"/>
          </p:cNvCxnSpPr>
          <p:nvPr/>
        </p:nvCxnSpPr>
        <p:spPr>
          <a:xfrm flipV="1">
            <a:off x="10788524" y="4749340"/>
            <a:ext cx="63992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0" idx="0"/>
            <a:endCxn id="53" idx="6"/>
          </p:cNvCxnSpPr>
          <p:nvPr/>
        </p:nvCxnSpPr>
        <p:spPr>
          <a:xfrm flipH="1" flipV="1">
            <a:off x="10788525" y="3579991"/>
            <a:ext cx="639927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323678" y="339532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381636" y="42655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30268" y="502472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264784" y="42783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354926" y="3297265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T3: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7EDF-CEC8-4490-8EEF-76239C37923A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813D69-EBA8-CE99-16A3-FB0756859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SPANNING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2136449"/>
            <a:ext cx="468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 graph can have multiple spanning trees</a:t>
            </a:r>
          </a:p>
        </p:txBody>
      </p:sp>
      <p:sp>
        <p:nvSpPr>
          <p:cNvPr id="7" name="Oval 6"/>
          <p:cNvSpPr/>
          <p:nvPr/>
        </p:nvSpPr>
        <p:spPr>
          <a:xfrm>
            <a:off x="2391545" y="300650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51923" y="387675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91544" y="463590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751026" y="3305608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751026" y="4474957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24903" y="31209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2861" y="39911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1493" y="475033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30099" y="3022882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</a:p>
        </p:txBody>
      </p:sp>
      <p:cxnSp>
        <p:nvCxnSpPr>
          <p:cNvPr id="11" name="Straight Connector 10"/>
          <p:cNvCxnSpPr>
            <a:stCxn id="7" idx="4"/>
            <a:endCxn id="9" idx="0"/>
          </p:cNvCxnSpPr>
          <p:nvPr/>
        </p:nvCxnSpPr>
        <p:spPr>
          <a:xfrm flipH="1">
            <a:off x="2690647" y="3604710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769957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830335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769956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86" idx="2"/>
            <a:endCxn id="87" idx="0"/>
          </p:cNvCxnSpPr>
          <p:nvPr/>
        </p:nvCxnSpPr>
        <p:spPr>
          <a:xfrm flipH="1">
            <a:off x="4129438" y="336773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7" idx="4"/>
            <a:endCxn id="88" idx="2"/>
          </p:cNvCxnSpPr>
          <p:nvPr/>
        </p:nvCxnSpPr>
        <p:spPr>
          <a:xfrm>
            <a:off x="4129438" y="453708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03315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61273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09905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08511" y="308500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T1:</a:t>
            </a:r>
          </a:p>
        </p:txBody>
      </p:sp>
      <p:sp>
        <p:nvSpPr>
          <p:cNvPr id="96" name="Oval 95"/>
          <p:cNvSpPr/>
          <p:nvPr/>
        </p:nvSpPr>
        <p:spPr>
          <a:xfrm>
            <a:off x="7371908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432286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71907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97" idx="4"/>
            <a:endCxn id="98" idx="2"/>
          </p:cNvCxnSpPr>
          <p:nvPr/>
        </p:nvCxnSpPr>
        <p:spPr>
          <a:xfrm>
            <a:off x="6731389" y="453708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505266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63224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11856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410462" y="308500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T2:</a:t>
            </a:r>
          </a:p>
        </p:txBody>
      </p:sp>
      <p:cxnSp>
        <p:nvCxnSpPr>
          <p:cNvPr id="105" name="Straight Connector 104"/>
          <p:cNvCxnSpPr>
            <a:stCxn id="96" idx="4"/>
            <a:endCxn id="98" idx="0"/>
          </p:cNvCxnSpPr>
          <p:nvPr/>
        </p:nvCxnSpPr>
        <p:spPr>
          <a:xfrm flipH="1">
            <a:off x="7671010" y="366683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995683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056061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995682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6" idx="2"/>
            <a:endCxn id="107" idx="0"/>
          </p:cNvCxnSpPr>
          <p:nvPr/>
        </p:nvCxnSpPr>
        <p:spPr>
          <a:xfrm flipH="1">
            <a:off x="9355164" y="336773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129041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186999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135631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034237" y="308500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T3:</a:t>
            </a:r>
          </a:p>
        </p:txBody>
      </p:sp>
      <p:cxnSp>
        <p:nvCxnSpPr>
          <p:cNvPr id="115" name="Straight Connector 114"/>
          <p:cNvCxnSpPr>
            <a:stCxn id="106" idx="4"/>
            <a:endCxn id="108" idx="0"/>
          </p:cNvCxnSpPr>
          <p:nvPr/>
        </p:nvCxnSpPr>
        <p:spPr>
          <a:xfrm flipH="1">
            <a:off x="10294785" y="366683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B973C-B1A5-46A3-8E50-1F344FBBB8F0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792DB5-C2FE-DF77-F35F-4244D983D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6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SPANNING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2136449"/>
            <a:ext cx="246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Edges are weighted</a:t>
            </a:r>
          </a:p>
        </p:txBody>
      </p:sp>
      <p:sp>
        <p:nvSpPr>
          <p:cNvPr id="7" name="Oval 6"/>
          <p:cNvSpPr/>
          <p:nvPr/>
        </p:nvSpPr>
        <p:spPr>
          <a:xfrm>
            <a:off x="2391545" y="3006505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51923" y="387675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91544" y="4635903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751026" y="3305608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751026" y="4474957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24903" y="31209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2861" y="39911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1493" y="475033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42250" y="2834951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</a:p>
        </p:txBody>
      </p:sp>
      <p:cxnSp>
        <p:nvCxnSpPr>
          <p:cNvPr id="11" name="Straight Connector 10"/>
          <p:cNvCxnSpPr>
            <a:stCxn id="7" idx="4"/>
            <a:endCxn id="9" idx="0"/>
          </p:cNvCxnSpPr>
          <p:nvPr/>
        </p:nvCxnSpPr>
        <p:spPr>
          <a:xfrm flipH="1">
            <a:off x="2690647" y="3604710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769957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830335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769956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86" idx="2"/>
            <a:endCxn id="87" idx="0"/>
          </p:cNvCxnSpPr>
          <p:nvPr/>
        </p:nvCxnSpPr>
        <p:spPr>
          <a:xfrm flipH="1">
            <a:off x="4129438" y="336773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7" idx="4"/>
            <a:endCxn id="88" idx="2"/>
          </p:cNvCxnSpPr>
          <p:nvPr/>
        </p:nvCxnSpPr>
        <p:spPr>
          <a:xfrm>
            <a:off x="4129438" y="453708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03315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61273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09905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720662" y="28970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T1:</a:t>
            </a:r>
          </a:p>
        </p:txBody>
      </p:sp>
      <p:sp>
        <p:nvSpPr>
          <p:cNvPr id="96" name="Oval 95"/>
          <p:cNvSpPr/>
          <p:nvPr/>
        </p:nvSpPr>
        <p:spPr>
          <a:xfrm>
            <a:off x="7371908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432286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71907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97" idx="4"/>
            <a:endCxn id="98" idx="2"/>
          </p:cNvCxnSpPr>
          <p:nvPr/>
        </p:nvCxnSpPr>
        <p:spPr>
          <a:xfrm>
            <a:off x="6731389" y="4537082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505266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63224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11856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322613" y="28970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T2:</a:t>
            </a:r>
          </a:p>
        </p:txBody>
      </p:sp>
      <p:cxnSp>
        <p:nvCxnSpPr>
          <p:cNvPr id="105" name="Straight Connector 104"/>
          <p:cNvCxnSpPr>
            <a:stCxn id="96" idx="4"/>
            <a:endCxn id="98" idx="0"/>
          </p:cNvCxnSpPr>
          <p:nvPr/>
        </p:nvCxnSpPr>
        <p:spPr>
          <a:xfrm flipH="1">
            <a:off x="7671010" y="366683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995683" y="3068630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056061" y="393887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995682" y="4698028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6" idx="2"/>
            <a:endCxn id="107" idx="0"/>
          </p:cNvCxnSpPr>
          <p:nvPr/>
        </p:nvCxnSpPr>
        <p:spPr>
          <a:xfrm flipH="1">
            <a:off x="9355164" y="3367733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129041" y="318306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186999" y="40533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135631" y="481246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946388" y="28970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T3:</a:t>
            </a:r>
          </a:p>
        </p:txBody>
      </p:sp>
      <p:cxnSp>
        <p:nvCxnSpPr>
          <p:cNvPr id="115" name="Straight Connector 114"/>
          <p:cNvCxnSpPr>
            <a:stCxn id="106" idx="4"/>
            <a:endCxn id="108" idx="0"/>
          </p:cNvCxnSpPr>
          <p:nvPr/>
        </p:nvCxnSpPr>
        <p:spPr>
          <a:xfrm flipH="1">
            <a:off x="10294785" y="3666835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95224" y="34167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1025" y="469802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89470" y="39356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97538" y="34584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53339" y="47397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1967" y="472909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60412" y="39667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82167" y="34598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76413" y="39787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0CAE1-DF60-4597-9FC0-EB837A81DB7D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A83B89-956A-0BC8-C7C4-E7434B40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8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543" y="59687"/>
            <a:ext cx="10285894" cy="1450757"/>
          </a:xfrm>
        </p:spPr>
        <p:txBody>
          <a:bodyPr>
            <a:normAutofit/>
          </a:bodyPr>
          <a:lstStyle/>
          <a:p>
            <a:r>
              <a:rPr lang="en-US" sz="4400" dirty="0"/>
              <a:t>MINIMUM SPANNING TREE (MST)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7686" y="1862983"/>
            <a:ext cx="579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spanning tree of G having minimum weight sum</a:t>
            </a:r>
          </a:p>
        </p:txBody>
      </p:sp>
      <p:sp>
        <p:nvSpPr>
          <p:cNvPr id="7" name="Oval 6"/>
          <p:cNvSpPr/>
          <p:nvPr/>
        </p:nvSpPr>
        <p:spPr>
          <a:xfrm>
            <a:off x="2391545" y="2733039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451923" y="3603286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91544" y="4362437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1751026" y="3032142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9" idx="2"/>
          </p:cNvCxnSpPr>
          <p:nvPr/>
        </p:nvCxnSpPr>
        <p:spPr>
          <a:xfrm>
            <a:off x="1751026" y="4201491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24903" y="284747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82861" y="371772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31493" y="44768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42250" y="2561485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G:</a:t>
            </a:r>
          </a:p>
        </p:txBody>
      </p:sp>
      <p:cxnSp>
        <p:nvCxnSpPr>
          <p:cNvPr id="11" name="Straight Connector 10"/>
          <p:cNvCxnSpPr>
            <a:stCxn id="7" idx="4"/>
            <a:endCxn id="9" idx="0"/>
          </p:cNvCxnSpPr>
          <p:nvPr/>
        </p:nvCxnSpPr>
        <p:spPr>
          <a:xfrm flipH="1">
            <a:off x="2690647" y="3331244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769957" y="279516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3830335" y="3665411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4769956" y="442456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>
            <a:stCxn id="86" idx="2"/>
            <a:endCxn id="87" idx="0"/>
          </p:cNvCxnSpPr>
          <p:nvPr/>
        </p:nvCxnSpPr>
        <p:spPr>
          <a:xfrm flipH="1">
            <a:off x="4129438" y="3094267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7" idx="4"/>
            <a:endCxn id="88" idx="2"/>
          </p:cNvCxnSpPr>
          <p:nvPr/>
        </p:nvCxnSpPr>
        <p:spPr>
          <a:xfrm>
            <a:off x="4129438" y="4263616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903315" y="2909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961273" y="37798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909905" y="453899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720662" y="26236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T1:</a:t>
            </a:r>
          </a:p>
        </p:txBody>
      </p:sp>
      <p:sp>
        <p:nvSpPr>
          <p:cNvPr id="96" name="Oval 95"/>
          <p:cNvSpPr/>
          <p:nvPr/>
        </p:nvSpPr>
        <p:spPr>
          <a:xfrm>
            <a:off x="7371908" y="279516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432286" y="3665411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7371907" y="442456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97" idx="4"/>
            <a:endCxn id="98" idx="2"/>
          </p:cNvCxnSpPr>
          <p:nvPr/>
        </p:nvCxnSpPr>
        <p:spPr>
          <a:xfrm>
            <a:off x="6731389" y="4263616"/>
            <a:ext cx="640518" cy="460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505266" y="2909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63224" y="37798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511856" y="453899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322613" y="26236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T2:</a:t>
            </a:r>
          </a:p>
        </p:txBody>
      </p:sp>
      <p:cxnSp>
        <p:nvCxnSpPr>
          <p:cNvPr id="105" name="Straight Connector 104"/>
          <p:cNvCxnSpPr>
            <a:stCxn id="96" idx="4"/>
            <a:endCxn id="98" idx="0"/>
          </p:cNvCxnSpPr>
          <p:nvPr/>
        </p:nvCxnSpPr>
        <p:spPr>
          <a:xfrm flipH="1">
            <a:off x="7671010" y="3393369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995683" y="2795164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056061" y="3665411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9995682" y="4424562"/>
            <a:ext cx="598205" cy="59820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stCxn id="106" idx="2"/>
            <a:endCxn id="107" idx="0"/>
          </p:cNvCxnSpPr>
          <p:nvPr/>
        </p:nvCxnSpPr>
        <p:spPr>
          <a:xfrm flipH="1">
            <a:off x="9355164" y="3094267"/>
            <a:ext cx="640519" cy="571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0129041" y="290960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186999" y="37798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0135631" y="453899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946388" y="262361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T3:</a:t>
            </a:r>
          </a:p>
        </p:txBody>
      </p:sp>
      <p:cxnSp>
        <p:nvCxnSpPr>
          <p:cNvPr id="115" name="Straight Connector 114"/>
          <p:cNvCxnSpPr>
            <a:stCxn id="106" idx="4"/>
            <a:endCxn id="108" idx="0"/>
          </p:cNvCxnSpPr>
          <p:nvPr/>
        </p:nvCxnSpPr>
        <p:spPr>
          <a:xfrm flipH="1">
            <a:off x="10294785" y="3393369"/>
            <a:ext cx="1" cy="10311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695224" y="31432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1025" y="442456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89470" y="36621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97538" y="31849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53339" y="446628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21967" y="445562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60412" y="36932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82167" y="31863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276413" y="37053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30335" y="5255868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Total Weight: 15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34695" y="5260830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Total Weight: 18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056061" y="5255868"/>
            <a:ext cx="1824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Total Weight: 13</a:t>
            </a:r>
          </a:p>
        </p:txBody>
      </p:sp>
      <p:sp>
        <p:nvSpPr>
          <p:cNvPr id="3" name="Oval 2"/>
          <p:cNvSpPr/>
          <p:nvPr/>
        </p:nvSpPr>
        <p:spPr>
          <a:xfrm>
            <a:off x="8554340" y="2150449"/>
            <a:ext cx="2785636" cy="378033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342250" y="5817836"/>
            <a:ext cx="4060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T3 is the Minimum Spanning Tree of 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DB7E-E21D-4B92-9B3F-D2E450CC5D3E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7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253FFE-AFD4-DCA2-7E77-21E6F5B36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2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PRIM’s ALGORITHM (SIMULATION)</a:t>
            </a:r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146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:= unvisited vertex with lowest key</a:t>
            </a: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114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 := unvisited adjacent vertices of u </a:t>
            </a: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141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u </a:t>
            </a: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Make u visited</a:t>
            </a:r>
          </a:p>
        </p:txBody>
      </p:sp>
      <p:sp>
        <p:nvSpPr>
          <p:cNvPr id="143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1228774" y="4636710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1" name="Oval 160"/>
          <p:cNvSpPr/>
          <p:nvPr/>
        </p:nvSpPr>
        <p:spPr>
          <a:xfrm>
            <a:off x="2574446" y="4484038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2795461" y="4176510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4" name="Text Box 31"/>
          <p:cNvSpPr txBox="1">
            <a:spLocks noChangeArrowheads="1"/>
          </p:cNvSpPr>
          <p:nvPr/>
        </p:nvSpPr>
        <p:spPr bwMode="auto">
          <a:xfrm>
            <a:off x="865992" y="2822958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5" name="Oval 164"/>
          <p:cNvSpPr/>
          <p:nvPr/>
        </p:nvSpPr>
        <p:spPr>
          <a:xfrm>
            <a:off x="1135210" y="2839630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  <a:endCxn id="161" idx="2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cxnSp>
        <p:nvCxnSpPr>
          <p:cNvPr id="42" name="Straight Arrow Connector 41"/>
          <p:cNvCxnSpPr>
            <a:stCxn id="158" idx="0"/>
            <a:endCxn id="69" idx="4"/>
          </p:cNvCxnSpPr>
          <p:nvPr/>
        </p:nvCxnSpPr>
        <p:spPr>
          <a:xfrm flipV="1">
            <a:off x="1410232" y="3388383"/>
            <a:ext cx="4033" cy="6942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3" name="Oval 172"/>
          <p:cNvSpPr/>
          <p:nvPr/>
        </p:nvSpPr>
        <p:spPr>
          <a:xfrm>
            <a:off x="2574446" y="4481369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5" name="Oval 174"/>
          <p:cNvSpPr/>
          <p:nvPr/>
        </p:nvSpPr>
        <p:spPr>
          <a:xfrm>
            <a:off x="1136038" y="2835838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C600-2FCA-4744-94ED-A95BBAE17841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8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824DFA-FDF3-323A-B673-7BEF1BD3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5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13" grpId="0"/>
      <p:bldP spid="114" grpId="0"/>
      <p:bldP spid="115" grpId="0"/>
      <p:bldP spid="132" grpId="0"/>
      <p:bldP spid="133" grpId="0"/>
      <p:bldP spid="134" grpId="0"/>
      <p:bldP spid="144" grpId="0"/>
      <p:bldP spid="146" grpId="0"/>
      <p:bldP spid="148" grpId="0" animBg="1"/>
      <p:bldP spid="153" grpId="0"/>
      <p:bldP spid="160" grpId="0"/>
      <p:bldP spid="161" grpId="0" animBg="1"/>
      <p:bldP spid="162" grpId="0"/>
      <p:bldP spid="163" grpId="0"/>
      <p:bldP spid="164" grpId="0"/>
      <p:bldP spid="165" grpId="0" animBg="1"/>
      <p:bldP spid="166" grpId="0"/>
      <p:bldP spid="158" grpId="0" animBg="1"/>
      <p:bldP spid="159" grpId="0"/>
      <p:bldP spid="151" grpId="0"/>
      <p:bldP spid="173" grpId="0" animBg="1"/>
      <p:bldP spid="174" grpId="0"/>
      <p:bldP spid="175" grpId="0" animBg="1"/>
      <p:bldP spid="1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08083" y="2679097"/>
            <a:ext cx="968848" cy="279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271" y="58297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/>
              <a:t>PRIM’s ALGORITHM (SIMULATION)</a:t>
            </a:r>
          </a:p>
        </p:txBody>
      </p:sp>
      <p:sp>
        <p:nvSpPr>
          <p:cNvPr id="135" name="Text Box 31"/>
          <p:cNvSpPr txBox="1">
            <a:spLocks noChangeArrowheads="1"/>
          </p:cNvSpPr>
          <p:nvPr/>
        </p:nvSpPr>
        <p:spPr bwMode="auto">
          <a:xfrm>
            <a:off x="6752887" y="2350157"/>
            <a:ext cx="36835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 the key of all vertices to INF</a:t>
            </a:r>
          </a:p>
        </p:txBody>
      </p:sp>
      <p:sp>
        <p:nvSpPr>
          <p:cNvPr id="136" name="Text Box 31"/>
          <p:cNvSpPr txBox="1">
            <a:spLocks noChangeArrowheads="1"/>
          </p:cNvSpPr>
          <p:nvPr/>
        </p:nvSpPr>
        <p:spPr bwMode="auto">
          <a:xfrm>
            <a:off x="6752887" y="2749006"/>
            <a:ext cx="5448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random vertex as root and do key[root]:=0</a:t>
            </a:r>
          </a:p>
        </p:txBody>
      </p:sp>
      <p:sp>
        <p:nvSpPr>
          <p:cNvPr id="137" name="Text Box 31"/>
          <p:cNvSpPr txBox="1">
            <a:spLocks noChangeArrowheads="1"/>
          </p:cNvSpPr>
          <p:nvPr/>
        </p:nvSpPr>
        <p:spPr bwMode="auto">
          <a:xfrm>
            <a:off x="6752887" y="3196658"/>
            <a:ext cx="40642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Iteration until all vertices are visited</a:t>
            </a:r>
          </a:p>
        </p:txBody>
      </p:sp>
      <p:sp>
        <p:nvSpPr>
          <p:cNvPr id="138" name="Text Box 31"/>
          <p:cNvSpPr txBox="1">
            <a:spLocks noChangeArrowheads="1"/>
          </p:cNvSpPr>
          <p:nvPr/>
        </p:nvSpPr>
        <p:spPr bwMode="auto">
          <a:xfrm>
            <a:off x="7379832" y="3560587"/>
            <a:ext cx="41464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 := unvisited vertex with lowest key</a:t>
            </a:r>
          </a:p>
        </p:txBody>
      </p:sp>
      <p:sp>
        <p:nvSpPr>
          <p:cNvPr id="139" name="Text Box 31"/>
          <p:cNvSpPr txBox="1">
            <a:spLocks noChangeArrowheads="1"/>
          </p:cNvSpPr>
          <p:nvPr/>
        </p:nvSpPr>
        <p:spPr bwMode="auto">
          <a:xfrm>
            <a:off x="7411700" y="3967479"/>
            <a:ext cx="4114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 := unvisited adjacent vertices of u </a:t>
            </a:r>
          </a:p>
        </p:txBody>
      </p:sp>
      <p:sp>
        <p:nvSpPr>
          <p:cNvPr id="140" name="Text Box 31"/>
          <p:cNvSpPr txBox="1">
            <a:spLocks noChangeArrowheads="1"/>
          </p:cNvSpPr>
          <p:nvPr/>
        </p:nvSpPr>
        <p:spPr bwMode="auto">
          <a:xfrm>
            <a:off x="7379831" y="4367814"/>
            <a:ext cx="2201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key(v) &gt;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142" name="Text Box 31"/>
          <p:cNvSpPr txBox="1">
            <a:spLocks noChangeArrowheads="1"/>
          </p:cNvSpPr>
          <p:nvPr/>
        </p:nvSpPr>
        <p:spPr bwMode="auto">
          <a:xfrm>
            <a:off x="7379831" y="5566323"/>
            <a:ext cx="19367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Make u visited</a:t>
            </a:r>
          </a:p>
        </p:txBody>
      </p:sp>
      <p:cxnSp>
        <p:nvCxnSpPr>
          <p:cNvPr id="154" name="Curved Connector 153"/>
          <p:cNvCxnSpPr>
            <a:stCxn id="142" idx="1"/>
            <a:endCxn id="138" idx="1"/>
          </p:cNvCxnSpPr>
          <p:nvPr/>
        </p:nvCxnSpPr>
        <p:spPr>
          <a:xfrm rot="10800000" flipH="1">
            <a:off x="7379830" y="3745253"/>
            <a:ext cx="1" cy="2005736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136959" y="408461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2576482" y="4484038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140800" y="284145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2576482" y="2368423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4079639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83480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5693212" y="4094349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697053" y="2851184"/>
            <a:ext cx="546930" cy="5469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 Box 28"/>
          <p:cNvSpPr txBox="1">
            <a:spLocks noChangeArrowheads="1"/>
          </p:cNvSpPr>
          <p:nvPr/>
        </p:nvSpPr>
        <p:spPr bwMode="auto">
          <a:xfrm>
            <a:off x="1238187" y="4176510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85" name="Text Box 28"/>
          <p:cNvSpPr txBox="1">
            <a:spLocks noChangeArrowheads="1"/>
          </p:cNvSpPr>
          <p:nvPr/>
        </p:nvSpPr>
        <p:spPr bwMode="auto">
          <a:xfrm>
            <a:off x="1243551" y="2924980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86" name="Text Box 28"/>
          <p:cNvSpPr txBox="1">
            <a:spLocks noChangeArrowheads="1"/>
          </p:cNvSpPr>
          <p:nvPr/>
        </p:nvSpPr>
        <p:spPr bwMode="auto">
          <a:xfrm>
            <a:off x="2683074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87" name="Text Box 28"/>
          <p:cNvSpPr txBox="1">
            <a:spLocks noChangeArrowheads="1"/>
          </p:cNvSpPr>
          <p:nvPr/>
        </p:nvSpPr>
        <p:spPr bwMode="auto">
          <a:xfrm>
            <a:off x="4195303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88" name="Text Box 28"/>
          <p:cNvSpPr txBox="1">
            <a:spLocks noChangeArrowheads="1"/>
          </p:cNvSpPr>
          <p:nvPr/>
        </p:nvSpPr>
        <p:spPr bwMode="auto">
          <a:xfrm>
            <a:off x="4202261" y="2939983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</a:p>
        </p:txBody>
      </p:sp>
      <p:sp>
        <p:nvSpPr>
          <p:cNvPr id="89" name="Text Box 28"/>
          <p:cNvSpPr txBox="1">
            <a:spLocks noChangeArrowheads="1"/>
          </p:cNvSpPr>
          <p:nvPr/>
        </p:nvSpPr>
        <p:spPr bwMode="auto">
          <a:xfrm>
            <a:off x="2691653" y="2454603"/>
            <a:ext cx="3465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D</a:t>
            </a:r>
          </a:p>
        </p:txBody>
      </p:sp>
      <p:sp>
        <p:nvSpPr>
          <p:cNvPr id="90" name="Text Box 28"/>
          <p:cNvSpPr txBox="1">
            <a:spLocks noChangeArrowheads="1"/>
          </p:cNvSpPr>
          <p:nvPr/>
        </p:nvSpPr>
        <p:spPr bwMode="auto">
          <a:xfrm>
            <a:off x="5811595" y="2940551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</a:p>
        </p:txBody>
      </p:sp>
      <p:sp>
        <p:nvSpPr>
          <p:cNvPr id="91" name="Text Box 28"/>
          <p:cNvSpPr txBox="1">
            <a:spLocks noChangeArrowheads="1"/>
          </p:cNvSpPr>
          <p:nvPr/>
        </p:nvSpPr>
        <p:spPr bwMode="auto">
          <a:xfrm>
            <a:off x="5794995" y="4199115"/>
            <a:ext cx="3481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</a:p>
        </p:txBody>
      </p:sp>
      <p:cxnSp>
        <p:nvCxnSpPr>
          <p:cNvPr id="7" name="Straight Connector 6"/>
          <p:cNvCxnSpPr>
            <a:stCxn id="3" idx="5"/>
            <a:endCxn id="68" idx="2"/>
          </p:cNvCxnSpPr>
          <p:nvPr/>
        </p:nvCxnSpPr>
        <p:spPr>
          <a:xfrm>
            <a:off x="1603793" y="4551452"/>
            <a:ext cx="972689" cy="2060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9" idx="4"/>
            <a:endCxn id="3" idx="0"/>
          </p:cNvCxnSpPr>
          <p:nvPr/>
        </p:nvCxnSpPr>
        <p:spPr>
          <a:xfrm flipH="1">
            <a:off x="1410424" y="3388383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9" idx="5"/>
            <a:endCxn id="68" idx="0"/>
          </p:cNvCxnSpPr>
          <p:nvPr/>
        </p:nvCxnSpPr>
        <p:spPr>
          <a:xfrm>
            <a:off x="1607634" y="3308287"/>
            <a:ext cx="1242313" cy="11757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69" idx="6"/>
            <a:endCxn id="72" idx="2"/>
          </p:cNvCxnSpPr>
          <p:nvPr/>
        </p:nvCxnSpPr>
        <p:spPr>
          <a:xfrm>
            <a:off x="1687730" y="3114918"/>
            <a:ext cx="2395750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6"/>
            <a:endCxn id="72" idx="1"/>
          </p:cNvCxnSpPr>
          <p:nvPr/>
        </p:nvCxnSpPr>
        <p:spPr>
          <a:xfrm>
            <a:off x="3123412" y="2641888"/>
            <a:ext cx="1040164" cy="289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2" idx="4"/>
            <a:endCxn id="71" idx="0"/>
          </p:cNvCxnSpPr>
          <p:nvPr/>
        </p:nvCxnSpPr>
        <p:spPr>
          <a:xfrm flipH="1">
            <a:off x="4353104" y="3398114"/>
            <a:ext cx="3841" cy="6962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2" idx="6"/>
            <a:endCxn id="81" idx="2"/>
          </p:cNvCxnSpPr>
          <p:nvPr/>
        </p:nvCxnSpPr>
        <p:spPr>
          <a:xfrm>
            <a:off x="4630410" y="3124649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1" idx="6"/>
            <a:endCxn id="73" idx="2"/>
          </p:cNvCxnSpPr>
          <p:nvPr/>
        </p:nvCxnSpPr>
        <p:spPr>
          <a:xfrm>
            <a:off x="4626569" y="4367814"/>
            <a:ext cx="10666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31"/>
          <p:cNvSpPr txBox="1">
            <a:spLocks noChangeArrowheads="1"/>
          </p:cNvSpPr>
          <p:nvPr/>
        </p:nvSpPr>
        <p:spPr bwMode="auto">
          <a:xfrm>
            <a:off x="5035187" y="276196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04" name="Text Box 31"/>
          <p:cNvSpPr txBox="1">
            <a:spLocks noChangeArrowheads="1"/>
          </p:cNvSpPr>
          <p:nvPr/>
        </p:nvSpPr>
        <p:spPr bwMode="auto">
          <a:xfrm>
            <a:off x="5024487" y="4369271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</a:p>
        </p:txBody>
      </p:sp>
      <p:sp>
        <p:nvSpPr>
          <p:cNvPr id="105" name="Text Box 31"/>
          <p:cNvSpPr txBox="1">
            <a:spLocks noChangeArrowheads="1"/>
          </p:cNvSpPr>
          <p:nvPr/>
        </p:nvSpPr>
        <p:spPr bwMode="auto">
          <a:xfrm>
            <a:off x="4307984" y="35518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06" name="Text Box 31"/>
          <p:cNvSpPr txBox="1">
            <a:spLocks noChangeArrowheads="1"/>
          </p:cNvSpPr>
          <p:nvPr/>
        </p:nvSpPr>
        <p:spPr bwMode="auto">
          <a:xfrm>
            <a:off x="3508556" y="246762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</a:p>
        </p:txBody>
      </p:sp>
      <p:sp>
        <p:nvSpPr>
          <p:cNvPr id="107" name="Text Box 31"/>
          <p:cNvSpPr txBox="1">
            <a:spLocks noChangeArrowheads="1"/>
          </p:cNvSpPr>
          <p:nvPr/>
        </p:nvSpPr>
        <p:spPr bwMode="auto">
          <a:xfrm>
            <a:off x="1912021" y="246289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08" name="Text Box 31"/>
          <p:cNvSpPr txBox="1">
            <a:spLocks noChangeArrowheads="1"/>
          </p:cNvSpPr>
          <p:nvPr/>
        </p:nvSpPr>
        <p:spPr bwMode="auto">
          <a:xfrm>
            <a:off x="939483" y="3568597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</a:p>
        </p:txBody>
      </p: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1929955" y="429937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3496474" y="4315352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1" name="Text Box 31"/>
          <p:cNvSpPr txBox="1">
            <a:spLocks noChangeArrowheads="1"/>
          </p:cNvSpPr>
          <p:nvPr/>
        </p:nvSpPr>
        <p:spPr bwMode="auto">
          <a:xfrm>
            <a:off x="2286344" y="365825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</a:p>
        </p:txBody>
      </p:sp>
      <p:sp>
        <p:nvSpPr>
          <p:cNvPr id="112" name="Text Box 31"/>
          <p:cNvSpPr txBox="1">
            <a:spLocks noChangeArrowheads="1"/>
          </p:cNvSpPr>
          <p:nvPr/>
        </p:nvSpPr>
        <p:spPr bwMode="auto">
          <a:xfrm>
            <a:off x="2666988" y="3106507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13" name="Text Box 31"/>
          <p:cNvSpPr txBox="1">
            <a:spLocks noChangeArrowheads="1"/>
          </p:cNvSpPr>
          <p:nvPr/>
        </p:nvSpPr>
        <p:spPr bwMode="auto">
          <a:xfrm rot="16200000">
            <a:off x="785087" y="419283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4" name="Text Box 31"/>
          <p:cNvSpPr txBox="1">
            <a:spLocks noChangeArrowheads="1"/>
          </p:cNvSpPr>
          <p:nvPr/>
        </p:nvSpPr>
        <p:spPr bwMode="auto">
          <a:xfrm rot="16200000">
            <a:off x="2686081" y="5070225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 rot="16200000">
            <a:off x="4214362" y="4628168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2" name="Text Box 31"/>
          <p:cNvSpPr txBox="1">
            <a:spLocks noChangeArrowheads="1"/>
          </p:cNvSpPr>
          <p:nvPr/>
        </p:nvSpPr>
        <p:spPr bwMode="auto">
          <a:xfrm rot="16200000">
            <a:off x="5785122" y="376588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3" name="Text Box 31"/>
          <p:cNvSpPr txBox="1">
            <a:spLocks noChangeArrowheads="1"/>
          </p:cNvSpPr>
          <p:nvPr/>
        </p:nvSpPr>
        <p:spPr bwMode="auto">
          <a:xfrm rot="16200000">
            <a:off x="5809160" y="2536360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34" name="Text Box 31"/>
          <p:cNvSpPr txBox="1">
            <a:spLocks noChangeArrowheads="1"/>
          </p:cNvSpPr>
          <p:nvPr/>
        </p:nvSpPr>
        <p:spPr bwMode="auto">
          <a:xfrm rot="16200000">
            <a:off x="4219871" y="2542734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4" name="Text Box 31"/>
          <p:cNvSpPr txBox="1">
            <a:spLocks noChangeArrowheads="1"/>
          </p:cNvSpPr>
          <p:nvPr/>
        </p:nvSpPr>
        <p:spPr bwMode="auto">
          <a:xfrm rot="16200000">
            <a:off x="2687082" y="2050251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 rot="16200000">
            <a:off x="1180425" y="2484419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</a:p>
        </p:txBody>
      </p:sp>
      <p:sp>
        <p:nvSpPr>
          <p:cNvPr id="148" name="Oval 147"/>
          <p:cNvSpPr/>
          <p:nvPr/>
        </p:nvSpPr>
        <p:spPr>
          <a:xfrm>
            <a:off x="1135210" y="4079003"/>
            <a:ext cx="546930" cy="54693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 Box 28"/>
          <p:cNvSpPr txBox="1">
            <a:spLocks noChangeArrowheads="1"/>
          </p:cNvSpPr>
          <p:nvPr/>
        </p:nvSpPr>
        <p:spPr bwMode="auto">
          <a:xfrm>
            <a:off x="1236438" y="4170895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95305" y="4128802"/>
            <a:ext cx="510847" cy="523220"/>
            <a:chOff x="594812" y="5007856"/>
            <a:chExt cx="510847" cy="523220"/>
          </a:xfrm>
        </p:grpSpPr>
        <p:sp>
          <p:nvSpPr>
            <p:cNvPr id="155" name="TextBox 154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57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</p:grpSp>
      <p:sp>
        <p:nvSpPr>
          <p:cNvPr id="160" name="Text Box 31"/>
          <p:cNvSpPr txBox="1">
            <a:spLocks noChangeArrowheads="1"/>
          </p:cNvSpPr>
          <p:nvPr/>
        </p:nvSpPr>
        <p:spPr bwMode="auto">
          <a:xfrm>
            <a:off x="2803223" y="4130686"/>
            <a:ext cx="316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u</a:t>
            </a:r>
          </a:p>
        </p:txBody>
      </p:sp>
      <p:sp>
        <p:nvSpPr>
          <p:cNvPr id="162" name="Text Box 28"/>
          <p:cNvSpPr txBox="1">
            <a:spLocks noChangeArrowheads="1"/>
          </p:cNvSpPr>
          <p:nvPr/>
        </p:nvSpPr>
        <p:spPr bwMode="auto">
          <a:xfrm>
            <a:off x="2681038" y="456124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63" name="Text Box 31"/>
          <p:cNvSpPr txBox="1">
            <a:spLocks noChangeArrowheads="1"/>
          </p:cNvSpPr>
          <p:nvPr/>
        </p:nvSpPr>
        <p:spPr bwMode="auto">
          <a:xfrm>
            <a:off x="3882521" y="3899952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166" name="Text Box 28"/>
          <p:cNvSpPr txBox="1">
            <a:spLocks noChangeArrowheads="1"/>
          </p:cNvSpPr>
          <p:nvPr/>
        </p:nvSpPr>
        <p:spPr bwMode="auto">
          <a:xfrm>
            <a:off x="1237961" y="2923157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39" name="Straight Arrow Connector 38"/>
          <p:cNvCxnSpPr>
            <a:stCxn id="158" idx="5"/>
          </p:cNvCxnSpPr>
          <p:nvPr/>
        </p:nvCxnSpPr>
        <p:spPr>
          <a:xfrm>
            <a:off x="1603601" y="4549484"/>
            <a:ext cx="970845" cy="2080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2503711" y="4985891"/>
            <a:ext cx="510847" cy="523220"/>
            <a:chOff x="594812" y="5007856"/>
            <a:chExt cx="510847" cy="523220"/>
          </a:xfrm>
        </p:grpSpPr>
        <p:sp>
          <p:nvSpPr>
            <p:cNvPr id="168" name="TextBox 16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69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cxnSp>
        <p:nvCxnSpPr>
          <p:cNvPr id="42" name="Straight Arrow Connector 41"/>
          <p:cNvCxnSpPr>
            <a:stCxn id="158" idx="0"/>
            <a:endCxn id="69" idx="4"/>
          </p:cNvCxnSpPr>
          <p:nvPr/>
        </p:nvCxnSpPr>
        <p:spPr>
          <a:xfrm flipV="1">
            <a:off x="1410232" y="3388383"/>
            <a:ext cx="4033" cy="6942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1136767" y="4082650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 Box 28"/>
          <p:cNvSpPr txBox="1">
            <a:spLocks noChangeArrowheads="1"/>
          </p:cNvSpPr>
          <p:nvPr/>
        </p:nvSpPr>
        <p:spPr bwMode="auto">
          <a:xfrm>
            <a:off x="1237995" y="4174542"/>
            <a:ext cx="333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873880" y="2376825"/>
            <a:ext cx="628539" cy="523220"/>
            <a:chOff x="477120" y="5007856"/>
            <a:chExt cx="628539" cy="523220"/>
          </a:xfrm>
        </p:grpSpPr>
        <p:sp>
          <p:nvSpPr>
            <p:cNvPr id="171" name="TextBox 170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>
              <a:off x="477120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146365" y="392991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4" name="Text Box 28"/>
          <p:cNvSpPr txBox="1">
            <a:spLocks noChangeArrowheads="1"/>
          </p:cNvSpPr>
          <p:nvPr/>
        </p:nvSpPr>
        <p:spPr bwMode="auto">
          <a:xfrm>
            <a:off x="2681038" y="4558573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sp>
        <p:nvSpPr>
          <p:cNvPr id="176" name="Text Box 28"/>
          <p:cNvSpPr txBox="1">
            <a:spLocks noChangeArrowheads="1"/>
          </p:cNvSpPr>
          <p:nvPr/>
        </p:nvSpPr>
        <p:spPr bwMode="auto">
          <a:xfrm>
            <a:off x="1238789" y="291936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1914" y="3658250"/>
            <a:ext cx="429786" cy="2199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4078065" y="4094349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 Box 28"/>
          <p:cNvSpPr txBox="1">
            <a:spLocks noChangeArrowheads="1"/>
          </p:cNvSpPr>
          <p:nvPr/>
        </p:nvSpPr>
        <p:spPr bwMode="auto">
          <a:xfrm>
            <a:off x="4193729" y="418460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sp>
        <p:nvSpPr>
          <p:cNvPr id="96" name="Oval 95"/>
          <p:cNvSpPr/>
          <p:nvPr/>
        </p:nvSpPr>
        <p:spPr>
          <a:xfrm>
            <a:off x="1140800" y="2841713"/>
            <a:ext cx="546930" cy="54693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1238789" y="2919625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830381" y="2882250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solidFill>
                  <a:srgbClr val="C0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</a:p>
        </p:txBody>
      </p:sp>
      <p:sp>
        <p:nvSpPr>
          <p:cNvPr id="99" name="Oval 98"/>
          <p:cNvSpPr/>
          <p:nvPr/>
        </p:nvSpPr>
        <p:spPr>
          <a:xfrm>
            <a:off x="1135210" y="2833042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 Box 28"/>
          <p:cNvSpPr txBox="1">
            <a:spLocks noChangeArrowheads="1"/>
          </p:cNvSpPr>
          <p:nvPr/>
        </p:nvSpPr>
        <p:spPr bwMode="auto">
          <a:xfrm>
            <a:off x="1233199" y="2910954"/>
            <a:ext cx="3273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</a:t>
            </a:r>
          </a:p>
        </p:txBody>
      </p:sp>
      <p:cxnSp>
        <p:nvCxnSpPr>
          <p:cNvPr id="8" name="Straight Arrow Connector 7"/>
          <p:cNvCxnSpPr>
            <a:stCxn id="92" idx="0"/>
            <a:endCxn id="99" idx="5"/>
          </p:cNvCxnSpPr>
          <p:nvPr/>
        </p:nvCxnSpPr>
        <p:spPr>
          <a:xfrm flipH="1" flipV="1">
            <a:off x="1602044" y="3299876"/>
            <a:ext cx="1247902" cy="11883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2576481" y="4488247"/>
            <a:ext cx="546930" cy="5469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 Box 28"/>
          <p:cNvSpPr txBox="1">
            <a:spLocks noChangeArrowheads="1"/>
          </p:cNvSpPr>
          <p:nvPr/>
        </p:nvSpPr>
        <p:spPr bwMode="auto">
          <a:xfrm>
            <a:off x="2681037" y="4562782"/>
            <a:ext cx="3177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B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530999" y="2376825"/>
            <a:ext cx="705453" cy="523220"/>
            <a:chOff x="400206" y="5007856"/>
            <a:chExt cx="705453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19" name="Text Box 31"/>
            <p:cNvSpPr txBox="1">
              <a:spLocks noChangeArrowheads="1"/>
            </p:cNvSpPr>
            <p:nvPr/>
          </p:nvSpPr>
          <p:spPr bwMode="auto">
            <a:xfrm>
              <a:off x="400206" y="5084800"/>
              <a:ext cx="4347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</a:p>
          </p:txBody>
        </p:sp>
      </p:grpSp>
      <p:sp>
        <p:nvSpPr>
          <p:cNvPr id="120" name="Oval 119"/>
          <p:cNvSpPr/>
          <p:nvPr/>
        </p:nvSpPr>
        <p:spPr>
          <a:xfrm>
            <a:off x="4079446" y="4090039"/>
            <a:ext cx="546930" cy="546930"/>
          </a:xfrm>
          <a:prstGeom prst="ellipse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 Box 28"/>
          <p:cNvSpPr txBox="1">
            <a:spLocks noChangeArrowheads="1"/>
          </p:cNvSpPr>
          <p:nvPr/>
        </p:nvSpPr>
        <p:spPr bwMode="auto">
          <a:xfrm>
            <a:off x="4195110" y="4180295"/>
            <a:ext cx="296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F</a:t>
            </a:r>
          </a:p>
        </p:txBody>
      </p:sp>
      <p:cxnSp>
        <p:nvCxnSpPr>
          <p:cNvPr id="12" name="Straight Arrow Connector 11"/>
          <p:cNvCxnSpPr>
            <a:stCxn id="68" idx="6"/>
            <a:endCxn id="71" idx="3"/>
          </p:cNvCxnSpPr>
          <p:nvPr/>
        </p:nvCxnSpPr>
        <p:spPr>
          <a:xfrm flipV="1">
            <a:off x="3123412" y="4561183"/>
            <a:ext cx="1036323" cy="1963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4006158" y="4558247"/>
            <a:ext cx="510847" cy="523220"/>
            <a:chOff x="594812" y="5007856"/>
            <a:chExt cx="510847" cy="523220"/>
          </a:xfrm>
        </p:grpSpPr>
        <p:sp>
          <p:nvSpPr>
            <p:cNvPr id="123" name="TextBox 122"/>
            <p:cNvSpPr txBox="1"/>
            <p:nvPr/>
          </p:nvSpPr>
          <p:spPr>
            <a:xfrm>
              <a:off x="781531" y="50078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/</a:t>
              </a:r>
            </a:p>
          </p:txBody>
        </p:sp>
        <p:sp>
          <p:nvSpPr>
            <p:cNvPr id="124" name="Text Box 31"/>
            <p:cNvSpPr txBox="1">
              <a:spLocks noChangeArrowheads="1"/>
            </p:cNvSpPr>
            <p:nvPr/>
          </p:nvSpPr>
          <p:spPr bwMode="auto">
            <a:xfrm>
              <a:off x="594812" y="5084800"/>
              <a:ext cx="3097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sz="1800" b="1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608591" y="433401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7" name="Text Box 31"/>
          <p:cNvSpPr txBox="1">
            <a:spLocks noChangeArrowheads="1"/>
          </p:cNvSpPr>
          <p:nvPr/>
        </p:nvSpPr>
        <p:spPr bwMode="auto">
          <a:xfrm>
            <a:off x="7879431" y="4767481"/>
            <a:ext cx="19034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parent(v) := u </a:t>
            </a:r>
          </a:p>
        </p:txBody>
      </p:sp>
      <p:sp>
        <p:nvSpPr>
          <p:cNvPr id="128" name="Text Box 31"/>
          <p:cNvSpPr txBox="1">
            <a:spLocks noChangeArrowheads="1"/>
          </p:cNvSpPr>
          <p:nvPr/>
        </p:nvSpPr>
        <p:spPr bwMode="auto">
          <a:xfrm>
            <a:off x="7879431" y="5139779"/>
            <a:ext cx="20555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key(v) := w(</a:t>
            </a:r>
            <a:r>
              <a:rPr lang="en-US" sz="18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u,v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C22B-C85F-4FCC-9672-09D3FC7E07C2}" type="datetime2">
              <a:rPr lang="en-US" smtClean="0"/>
              <a:t>Sunday, May 25, 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6840AF-8548-E186-B333-4F48137FC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470" y="348608"/>
            <a:ext cx="1504562" cy="11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0.0013 0.52708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2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3" grpId="0"/>
      <p:bldP spid="4" grpId="0" animBg="1"/>
      <p:bldP spid="94" grpId="0" animBg="1"/>
      <p:bldP spid="95" grpId="0"/>
      <p:bldP spid="96" grpId="0" animBg="1"/>
      <p:bldP spid="97" grpId="0"/>
      <p:bldP spid="98" grpId="0"/>
      <p:bldP spid="99" grpId="0" animBg="1"/>
      <p:bldP spid="100" grpId="0"/>
      <p:bldP spid="92" grpId="0" animBg="1"/>
      <p:bldP spid="93" grpId="0"/>
      <p:bldP spid="120" grpId="0" animBg="1"/>
      <p:bldP spid="121" grpId="0"/>
      <p:bldP spid="125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2345</TotalTime>
  <Words>2657</Words>
  <Application>Microsoft Office PowerPoint</Application>
  <PresentationFormat>Widescreen</PresentationFormat>
  <Paragraphs>1207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Bell MT</vt:lpstr>
      <vt:lpstr>Calibri</vt:lpstr>
      <vt:lpstr>Courier New</vt:lpstr>
      <vt:lpstr>Georgia</vt:lpstr>
      <vt:lpstr>Microsoft Sans Serif</vt:lpstr>
      <vt:lpstr>Monotype Sorts</vt:lpstr>
      <vt:lpstr>Segoe UI Symbol</vt:lpstr>
      <vt:lpstr>Symbol</vt:lpstr>
      <vt:lpstr>Times New Roman</vt:lpstr>
      <vt:lpstr>Wingdings</vt:lpstr>
      <vt:lpstr>Swapnil</vt:lpstr>
      <vt:lpstr>Office Theme</vt:lpstr>
      <vt:lpstr>MINIMUM SPANNING TREE</vt:lpstr>
      <vt:lpstr>GREEDY ALGORITHM</vt:lpstr>
      <vt:lpstr>SPANNING SUB GRAPH</vt:lpstr>
      <vt:lpstr>SPANNING TREE</vt:lpstr>
      <vt:lpstr>MULTIPLE SPANNING TREE</vt:lpstr>
      <vt:lpstr>WEIGHTED SPANNING TREE</vt:lpstr>
      <vt:lpstr>MINIMUM SPANNING TREE (MST)</vt:lpstr>
      <vt:lpstr>PRIM’s ALGORITHM (SIMULATION)</vt:lpstr>
      <vt:lpstr>PRIM’s ALGORITHM (SIMULATION)</vt:lpstr>
      <vt:lpstr>PRIM’s ALGORITHM (SIMULATION)</vt:lpstr>
      <vt:lpstr>PRIM’s ALGORITHM (SIMULATION)</vt:lpstr>
      <vt:lpstr>PRIM’s ALGORITHM (SIMULATION)</vt:lpstr>
      <vt:lpstr>PRIM’s ALGORITHM (SIMULATION)</vt:lpstr>
      <vt:lpstr>PRIM’s ALGORITHM (SIMULATION)</vt:lpstr>
      <vt:lpstr>PRIM’s ALGORITHM (SIMULATION)</vt:lpstr>
      <vt:lpstr>PRIM’s ALGORITHM (SIMULATION)</vt:lpstr>
      <vt:lpstr>PRIM’s ALGORITHM (GROWTH OF MST)</vt:lpstr>
      <vt:lpstr>PRIM’s ALGORITHM (GROWTH OF MST)</vt:lpstr>
      <vt:lpstr>PRIM’s ALGORITHM (GROWTH OF MST)</vt:lpstr>
      <vt:lpstr>PRIM’s ALGORITHM (GROWTH OF MST)</vt:lpstr>
      <vt:lpstr>HOW TO ANSWER?</vt:lpstr>
      <vt:lpstr>PRIM’s ALGORITHM</vt:lpstr>
      <vt:lpstr>DISJOINT SET OPERATIONS</vt:lpstr>
      <vt:lpstr>KRUSKAL’s ALGORITHM (SIMULATION)</vt:lpstr>
      <vt:lpstr>KRUSKAL’s ALGORITHM (SIMULATION)</vt:lpstr>
      <vt:lpstr>KRUSKAL’s ALGORITHM</vt:lpstr>
      <vt:lpstr>CORRECTNESS OF KRUSKAL’s ALGORITHM</vt:lpstr>
      <vt:lpstr>OPTIMAL SUBSTRUCTURE PROPERTY OF MST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428</cp:revision>
  <dcterms:created xsi:type="dcterms:W3CDTF">2021-09-27T14:31:20Z</dcterms:created>
  <dcterms:modified xsi:type="dcterms:W3CDTF">2025-05-25T01:19:55Z</dcterms:modified>
</cp:coreProperties>
</file>