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76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F3F73-6238-40FB-ADF9-CD174B4EE998}" type="datetimeFigureOut">
              <a:rPr lang="en-US" smtClean="0"/>
              <a:t>5/21/2025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2FAA19-BDD6-4313-9BC0-B0DFC878AB28}" type="slidenum">
              <a:rPr lang="en-US" smtClean="0"/>
              <a:t>‹#›</a:t>
            </a:fld>
            <a:endParaRPr lang="en-US"/>
          </a:p>
        </p:txBody>
      </p:sp>
    </p:spTree>
    <p:extLst>
      <p:ext uri="{BB962C8B-B14F-4D97-AF65-F5344CB8AC3E}">
        <p14:creationId xmlns:p14="http://schemas.microsoft.com/office/powerpoint/2010/main" val="33440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solidFill>
                  <a:srgbClr val="222222"/>
                </a:solidFill>
                <a:latin typeface="Arial"/>
                <a:ea typeface="Arial"/>
                <a:cs typeface="Arial"/>
                <a:sym typeface="Arial"/>
              </a:rPr>
              <a:t>Institute of Electrical and Electronics Engineers</a:t>
            </a:r>
            <a:br>
              <a:rPr lang="en-US">
                <a:solidFill>
                  <a:srgbClr val="222222"/>
                </a:solidFill>
                <a:latin typeface="Arial"/>
                <a:ea typeface="Arial"/>
                <a:cs typeface="Arial"/>
                <a:sym typeface="Arial"/>
              </a:rPr>
            </a:br>
            <a:r>
              <a:rPr lang="en-US">
                <a:solidFill>
                  <a:srgbClr val="222222"/>
                </a:solidFill>
                <a:latin typeface="Arial"/>
                <a:ea typeface="Arial"/>
                <a:cs typeface="Arial"/>
                <a:sym typeface="Arial"/>
              </a:rPr>
              <a:t>Association for Computing Machinery</a:t>
            </a:r>
            <a:endParaRPr>
              <a:latin typeface="Arial"/>
              <a:ea typeface="Arial"/>
              <a:cs typeface="Arial"/>
              <a:sym typeface="Arial"/>
            </a:endParaRPr>
          </a:p>
        </p:txBody>
      </p:sp>
      <p:sp>
        <p:nvSpPr>
          <p:cNvPr id="163" name="Google Shape;16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24128" y="0"/>
            <a:ext cx="10786872" cy="4572000"/>
          </a:xfrm>
        </p:spPr>
        <p:txBody>
          <a:bodyPr anchor="b">
            <a:normAutofit/>
          </a:bodyPr>
          <a:lstStyle>
            <a:lvl1pPr algn="l">
              <a:defRPr sz="7200" spc="2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024128" y="4572000"/>
            <a:ext cx="10786872" cy="1851177"/>
          </a:xfrm>
        </p:spPr>
        <p:txBody>
          <a:bodyPr lIns="128016" tIns="91440" rIns="91440" anchor="t">
            <a:normAutofit/>
          </a:bodyPr>
          <a:lstStyle>
            <a:lvl1pPr marL="0" indent="0" algn="l">
              <a:lnSpc>
                <a:spcPct val="100000"/>
              </a:lnSpc>
              <a:spcBef>
                <a:spcPts val="0"/>
              </a:spcBef>
              <a:buNone/>
              <a:defRPr sz="2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en-US"/>
              <a:t>8/30/2021</a:t>
            </a:r>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8/30/2021</a:t>
            </a:r>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8/30/2021</a:t>
            </a:r>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8/30/2021</a:t>
            </a:r>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4128" y="0"/>
            <a:ext cx="10786872" cy="4571999"/>
          </a:xfrm>
        </p:spPr>
        <p:txBody>
          <a:bodyPr anchor="b">
            <a:normAutofit/>
          </a:bodyPr>
          <a:lstStyle>
            <a:lvl1pPr algn="l">
              <a:defRPr sz="66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1024128" y="4571999"/>
            <a:ext cx="10786872" cy="1851178"/>
          </a:xfrm>
        </p:spPr>
        <p:txBody>
          <a:bodyPr lIns="128016" tIns="91440" rIns="91440" anchor="t">
            <a:normAutofit/>
          </a:bodyPr>
          <a:lstStyle>
            <a:lvl1pPr marL="0" indent="0">
              <a:lnSpc>
                <a:spcPct val="100000"/>
              </a:lnSpc>
              <a:spcBef>
                <a:spcPts val="0"/>
              </a:spcBef>
              <a:buNone/>
              <a:defRPr sz="2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8/30/2021</a:t>
            </a:r>
            <a:endParaRPr lang="en-US" dirty="0"/>
          </a:p>
        </p:txBody>
      </p:sp>
      <p:sp>
        <p:nvSpPr>
          <p:cNvPr id="5" name="Footer Placeholder 4"/>
          <p:cNvSpPr>
            <a:spLocks noGrp="1"/>
          </p:cNvSpPr>
          <p:nvPr>
            <p:ph type="ftr" sz="quarter" idx="11"/>
          </p:nvPr>
        </p:nvSpPr>
        <p:spPr/>
        <p:txBody>
          <a:bodyPr/>
          <a:lstStyle/>
          <a:p>
            <a:r>
              <a:rPr lang="en-US"/>
              <a:t>minhajul@cse.uiu.ac.bd</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8/30/2021</a:t>
            </a:r>
            <a:endParaRPr lang="en-US" dirty="0"/>
          </a:p>
        </p:txBody>
      </p:sp>
      <p:sp>
        <p:nvSpPr>
          <p:cNvPr id="6" name="Footer Placeholder 5"/>
          <p:cNvSpPr>
            <a:spLocks noGrp="1"/>
          </p:cNvSpPr>
          <p:nvPr>
            <p:ph type="ftr" sz="quarter" idx="11"/>
          </p:nvPr>
        </p:nvSpPr>
        <p:spPr/>
        <p:txBody>
          <a:bodyPr/>
          <a:lstStyle/>
          <a:p>
            <a:r>
              <a:rPr lang="en-US"/>
              <a:t>minhajul@cse.uiu.ac.bd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50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50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8/30/2021</a:t>
            </a:r>
            <a:endParaRPr lang="en-US" dirty="0"/>
          </a:p>
        </p:txBody>
      </p:sp>
      <p:sp>
        <p:nvSpPr>
          <p:cNvPr id="8" name="Footer Placeholder 7"/>
          <p:cNvSpPr>
            <a:spLocks noGrp="1"/>
          </p:cNvSpPr>
          <p:nvPr>
            <p:ph type="ftr" sz="quarter" idx="11"/>
          </p:nvPr>
        </p:nvSpPr>
        <p:spPr/>
        <p:txBody>
          <a:bodyPr/>
          <a:lstStyle/>
          <a:p>
            <a:r>
              <a:rPr lang="en-US"/>
              <a:t>minhajul@cse.uiu.ac.bd</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8/30/2021</a:t>
            </a:r>
            <a:endParaRPr lang="en-US" dirty="0"/>
          </a:p>
        </p:txBody>
      </p:sp>
      <p:sp>
        <p:nvSpPr>
          <p:cNvPr id="4" name="Footer Placeholder 3"/>
          <p:cNvSpPr>
            <a:spLocks noGrp="1"/>
          </p:cNvSpPr>
          <p:nvPr>
            <p:ph type="ftr" sz="quarter" idx="11"/>
          </p:nvPr>
        </p:nvSpPr>
        <p:spPr/>
        <p:txBody>
          <a:bodyPr/>
          <a:lstStyle/>
          <a:p>
            <a:r>
              <a:rPr lang="en-US"/>
              <a:t>minhajul@cse.uiu.ac.bd</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8/30/2021</a:t>
            </a:r>
            <a:endParaRPr lang="en-US" dirty="0"/>
          </a:p>
        </p:txBody>
      </p:sp>
      <p:sp>
        <p:nvSpPr>
          <p:cNvPr id="3" name="Footer Placeholder 2"/>
          <p:cNvSpPr>
            <a:spLocks noGrp="1"/>
          </p:cNvSpPr>
          <p:nvPr>
            <p:ph type="ftr" sz="quarter" idx="11"/>
          </p:nvPr>
        </p:nvSpPr>
        <p:spPr/>
        <p:txBody>
          <a:bodyPr/>
          <a:lstStyle/>
          <a:p>
            <a:r>
              <a:rPr lang="en-US"/>
              <a:t>minhajul@cse.uiu.ac.bd</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8/30/2021</a:t>
            </a:r>
            <a:endParaRPr lang="en-US" dirty="0"/>
          </a:p>
        </p:txBody>
      </p:sp>
      <p:sp>
        <p:nvSpPr>
          <p:cNvPr id="6" name="Footer Placeholder 5"/>
          <p:cNvSpPr>
            <a:spLocks noGrp="1"/>
          </p:cNvSpPr>
          <p:nvPr>
            <p:ph type="ftr" sz="quarter" idx="11"/>
          </p:nvPr>
        </p:nvSpPr>
        <p:spPr/>
        <p:txBody>
          <a:bodyPr/>
          <a:lstStyle/>
          <a:p>
            <a:r>
              <a:rPr lang="en-US"/>
              <a:t>minhajul@cse.uiu.ac.bd</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8/30/2021</a:t>
            </a:r>
            <a:endParaRPr lang="en-US" dirty="0"/>
          </a:p>
        </p:txBody>
      </p:sp>
      <p:sp>
        <p:nvSpPr>
          <p:cNvPr id="6" name="Footer Placeholder 5"/>
          <p:cNvSpPr>
            <a:spLocks noGrp="1"/>
          </p:cNvSpPr>
          <p:nvPr>
            <p:ph type="ftr" sz="quarter" idx="11"/>
          </p:nvPr>
        </p:nvSpPr>
        <p:spPr/>
        <p:txBody>
          <a:bodyPr/>
          <a:lstStyle/>
          <a:p>
            <a:r>
              <a:rPr lang="en-US"/>
              <a:t>minhajul@cse.uiu.ac.bd</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n-lt"/>
              </a:defRPr>
            </a:lvl1pPr>
          </a:lstStyle>
          <a:p>
            <a:r>
              <a:rPr lang="en-US"/>
              <a:t>8/30/2021</a:t>
            </a:r>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n-lt"/>
              </a:defRPr>
            </a:lvl1pPr>
          </a:lstStyle>
          <a:p>
            <a:r>
              <a:rPr lang="en-US"/>
              <a:t>minhajul@cse.uiu.ac.bd</a:t>
            </a:r>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n-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8" r:id="rId10"/>
    <p:sldLayoutId id="2147483659" r:id="rId11"/>
  </p:sldLayoutIdLst>
  <p:hf hdr="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1024128" y="0"/>
            <a:ext cx="10786872" cy="4572000"/>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chemeClr val="lt1"/>
              </a:buClr>
              <a:buSzPts val="7200"/>
              <a:buFont typeface="Twentieth Century"/>
              <a:buNone/>
            </a:pPr>
            <a:r>
              <a:rPr lang="en-US"/>
              <a:t>ENGINEERING CODES OF ETHICS</a:t>
            </a:r>
            <a:endParaRPr/>
          </a:p>
        </p:txBody>
      </p:sp>
      <p:sp>
        <p:nvSpPr>
          <p:cNvPr id="94" name="Google Shape;94;p1"/>
          <p:cNvSpPr txBox="1">
            <a:spLocks noGrp="1"/>
          </p:cNvSpPr>
          <p:nvPr>
            <p:ph type="subTitle" idx="1"/>
          </p:nvPr>
        </p:nvSpPr>
        <p:spPr>
          <a:xfrm>
            <a:off x="1024128" y="4572000"/>
            <a:ext cx="10786872" cy="1851177"/>
          </a:xfrm>
          <a:prstGeom prst="rect">
            <a:avLst/>
          </a:prstGeom>
          <a:noFill/>
          <a:ln>
            <a:noFill/>
          </a:ln>
        </p:spPr>
        <p:txBody>
          <a:bodyPr spcFirstLastPara="1" wrap="square" lIns="128000" tIns="91425" rIns="91425" bIns="45700" anchor="t" anchorCtr="0">
            <a:normAutofit/>
          </a:bodyPr>
          <a:lstStyle/>
          <a:p>
            <a:pPr marL="0" lvl="0" indent="0" algn="l" rtl="0">
              <a:lnSpc>
                <a:spcPct val="100000"/>
              </a:lnSpc>
              <a:spcBef>
                <a:spcPts val="0"/>
              </a:spcBef>
              <a:spcAft>
                <a:spcPts val="0"/>
              </a:spcAft>
              <a:buSzPts val="2800"/>
              <a:buNone/>
            </a:pPr>
            <a:r>
              <a:rPr lang="en-US" dirty="0"/>
              <a:t>SOC 2101 – Society, Environment and Engineering Ethics</a:t>
            </a:r>
            <a:endParaRPr dirty="0"/>
          </a:p>
          <a:p>
            <a:pPr marL="0" lvl="0" indent="0" algn="l" rtl="0">
              <a:lnSpc>
                <a:spcPct val="100000"/>
              </a:lnSpc>
              <a:spcBef>
                <a:spcPts val="200"/>
              </a:spcBef>
              <a:spcAft>
                <a:spcPts val="0"/>
              </a:spcAft>
              <a:buSzPts val="2800"/>
              <a:buNone/>
            </a:pPr>
            <a:r>
              <a:rPr lang="en-US" dirty="0"/>
              <a:t>Course teacher: Shekh. Md. Saifur Rahman</a:t>
            </a:r>
          </a:p>
          <a:p>
            <a:pPr marL="0" lvl="0" indent="0" algn="l" rtl="0">
              <a:lnSpc>
                <a:spcPct val="100000"/>
              </a:lnSpc>
              <a:spcBef>
                <a:spcPts val="200"/>
              </a:spcBef>
              <a:spcAft>
                <a:spcPts val="0"/>
              </a:spcAft>
              <a:buSzPts val="2800"/>
              <a:buNone/>
            </a:pPr>
            <a:endParaRPr dirty="0"/>
          </a:p>
        </p:txBody>
      </p:sp>
      <p:sp>
        <p:nvSpPr>
          <p:cNvPr id="97" name="Google Shape;97;p1"/>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94053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IEEE CODES OF ETHICS</a:t>
            </a:r>
            <a:endParaRPr/>
          </a:p>
        </p:txBody>
      </p:sp>
      <p:sp>
        <p:nvSpPr>
          <p:cNvPr id="176" name="Google Shape;176;p10"/>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lnSpcReduction="10000"/>
          </a:bodyPr>
          <a:lstStyle/>
          <a:p>
            <a:pPr marL="0" lvl="0" indent="0" algn="l" rtl="0">
              <a:lnSpc>
                <a:spcPct val="90000"/>
              </a:lnSpc>
              <a:spcBef>
                <a:spcPts val="0"/>
              </a:spcBef>
              <a:spcAft>
                <a:spcPts val="0"/>
              </a:spcAft>
              <a:buSzPts val="2200"/>
              <a:buNone/>
            </a:pPr>
            <a:r>
              <a:rPr lang="en-US"/>
              <a:t>We, the members of the IEEE, in recognition of the importance of our technologies in affecting the quality of life throughout the world, and in accepting a personal obligation to our profession, its members, and the communities we serve, do hereby commit ourselves to the highest ethical and professional conduct and agree:</a:t>
            </a:r>
            <a:endParaRPr/>
          </a:p>
          <a:p>
            <a:pPr marL="341313" lvl="0" indent="-341313" algn="l" rtl="0">
              <a:lnSpc>
                <a:spcPct val="90000"/>
              </a:lnSpc>
              <a:spcBef>
                <a:spcPts val="1400"/>
              </a:spcBef>
              <a:spcAft>
                <a:spcPts val="0"/>
              </a:spcAft>
              <a:buSzPts val="2200"/>
              <a:buFont typeface="Noto Sans Symbols"/>
              <a:buChar char="▪"/>
            </a:pPr>
            <a:r>
              <a:rPr lang="en-US"/>
              <a:t>to hold paramount the </a:t>
            </a:r>
            <a:r>
              <a:rPr lang="en-US" b="1"/>
              <a:t>safety, health, and welfare of the public</a:t>
            </a:r>
            <a:r>
              <a:rPr lang="en-US"/>
              <a:t>, to strive to comply with </a:t>
            </a:r>
            <a:r>
              <a:rPr lang="en-US" b="1"/>
              <a:t>ethical design and sustainable development </a:t>
            </a:r>
            <a:r>
              <a:rPr lang="en-US"/>
              <a:t>practices, and to </a:t>
            </a:r>
            <a:r>
              <a:rPr lang="en-US" b="1"/>
              <a:t>disclose promptly factors</a:t>
            </a:r>
            <a:r>
              <a:rPr lang="en-US"/>
              <a:t> that might endanger the public or the environment;</a:t>
            </a:r>
            <a:endParaRPr/>
          </a:p>
          <a:p>
            <a:pPr marL="341313" lvl="0" indent="-341313" algn="l" rtl="0">
              <a:lnSpc>
                <a:spcPct val="90000"/>
              </a:lnSpc>
              <a:spcBef>
                <a:spcPts val="1400"/>
              </a:spcBef>
              <a:spcAft>
                <a:spcPts val="0"/>
              </a:spcAft>
              <a:buSzPts val="2200"/>
              <a:buFont typeface="Noto Sans Symbols"/>
              <a:buChar char="▪"/>
            </a:pPr>
            <a:r>
              <a:rPr lang="en-US"/>
              <a:t>to avoid real or perceived conflicts of interest whenever possible, and to disclose them to affected parties when they do exist;</a:t>
            </a:r>
            <a:endParaRPr/>
          </a:p>
          <a:p>
            <a:pPr marL="341313" lvl="0" indent="-341313" algn="l" rtl="0">
              <a:lnSpc>
                <a:spcPct val="90000"/>
              </a:lnSpc>
              <a:spcBef>
                <a:spcPts val="1400"/>
              </a:spcBef>
              <a:spcAft>
                <a:spcPts val="0"/>
              </a:spcAft>
              <a:buSzPts val="2200"/>
              <a:buFont typeface="Noto Sans Symbols"/>
              <a:buChar char="▪"/>
            </a:pPr>
            <a:r>
              <a:rPr lang="en-US"/>
              <a:t>to be </a:t>
            </a:r>
            <a:r>
              <a:rPr lang="en-US" b="1"/>
              <a:t>honest and realistic</a:t>
            </a:r>
            <a:r>
              <a:rPr lang="en-US"/>
              <a:t> in stating claims or estimates based on available data;  </a:t>
            </a:r>
            <a:endParaRPr/>
          </a:p>
          <a:p>
            <a:pPr marL="341313" lvl="0" indent="-341313" algn="l" rtl="0">
              <a:lnSpc>
                <a:spcPct val="90000"/>
              </a:lnSpc>
              <a:spcBef>
                <a:spcPts val="1400"/>
              </a:spcBef>
              <a:spcAft>
                <a:spcPts val="0"/>
              </a:spcAft>
              <a:buSzPts val="2200"/>
              <a:buFont typeface="Noto Sans Symbols"/>
              <a:buChar char="▪"/>
            </a:pPr>
            <a:r>
              <a:rPr lang="en-US"/>
              <a:t>to </a:t>
            </a:r>
            <a:r>
              <a:rPr lang="en-US" b="1"/>
              <a:t>reject bribery </a:t>
            </a:r>
            <a:r>
              <a:rPr lang="en-US"/>
              <a:t>in all its forms; </a:t>
            </a:r>
            <a:endParaRPr/>
          </a:p>
        </p:txBody>
      </p:sp>
      <p:sp>
        <p:nvSpPr>
          <p:cNvPr id="179" name="Google Shape;179;p10"/>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69724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IEEE CODES OF ETHICS</a:t>
            </a:r>
            <a:endParaRPr/>
          </a:p>
        </p:txBody>
      </p:sp>
      <p:sp>
        <p:nvSpPr>
          <p:cNvPr id="185" name="Google Shape;185;p11"/>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fontScale="92500" lnSpcReduction="20000"/>
          </a:bodyPr>
          <a:lstStyle/>
          <a:p>
            <a:pPr marL="341313" lvl="0" indent="-341313" algn="l" rtl="0">
              <a:lnSpc>
                <a:spcPct val="90000"/>
              </a:lnSpc>
              <a:spcBef>
                <a:spcPts val="0"/>
              </a:spcBef>
              <a:spcAft>
                <a:spcPts val="0"/>
              </a:spcAft>
              <a:buSzPct val="100000"/>
              <a:buFont typeface="Noto Sans Symbols"/>
              <a:buChar char="▪"/>
            </a:pPr>
            <a:r>
              <a:rPr lang="en-US"/>
              <a:t>to improve the understanding by individuals and society of the capabilities and societal implications of conventional and emerging technologies, including intelligent systems; </a:t>
            </a:r>
            <a:endParaRPr/>
          </a:p>
          <a:p>
            <a:pPr marL="341313" lvl="0" indent="-341313" algn="l" rtl="0">
              <a:lnSpc>
                <a:spcPct val="90000"/>
              </a:lnSpc>
              <a:spcBef>
                <a:spcPts val="1400"/>
              </a:spcBef>
              <a:spcAft>
                <a:spcPts val="0"/>
              </a:spcAft>
              <a:buSzPct val="100000"/>
              <a:buFont typeface="Noto Sans Symbols"/>
              <a:buChar char="▪"/>
            </a:pPr>
            <a:r>
              <a:rPr lang="en-US"/>
              <a:t>to maintain and improve our technical competence and to undertake technological tasks for others only if qualified by training or experience, or after full disclosure of pertinent limitations;  </a:t>
            </a:r>
            <a:endParaRPr/>
          </a:p>
          <a:p>
            <a:pPr marL="341313" lvl="0" indent="-341313" algn="l" rtl="0">
              <a:lnSpc>
                <a:spcPct val="90000"/>
              </a:lnSpc>
              <a:spcBef>
                <a:spcPts val="1400"/>
              </a:spcBef>
              <a:spcAft>
                <a:spcPts val="0"/>
              </a:spcAft>
              <a:buSzPct val="100000"/>
              <a:buFont typeface="Noto Sans Symbols"/>
              <a:buChar char="▪"/>
            </a:pPr>
            <a:r>
              <a:rPr lang="en-US"/>
              <a:t>to </a:t>
            </a:r>
            <a:r>
              <a:rPr lang="en-US" b="1"/>
              <a:t>seek, accept, and offer honest criticism of technical work</a:t>
            </a:r>
            <a:r>
              <a:rPr lang="en-US"/>
              <a:t>, to acknowledge and correct errors, and to credit properly the contributions of others;  </a:t>
            </a:r>
            <a:endParaRPr/>
          </a:p>
          <a:p>
            <a:pPr marL="341313" lvl="0" indent="-341313" algn="l" rtl="0">
              <a:lnSpc>
                <a:spcPct val="90000"/>
              </a:lnSpc>
              <a:spcBef>
                <a:spcPts val="1400"/>
              </a:spcBef>
              <a:spcAft>
                <a:spcPts val="0"/>
              </a:spcAft>
              <a:buSzPct val="100000"/>
              <a:buFont typeface="Noto Sans Symbols"/>
              <a:buChar char="▪"/>
            </a:pPr>
            <a:r>
              <a:rPr lang="en-US"/>
              <a:t>to treat fairly all persons and to </a:t>
            </a:r>
            <a:r>
              <a:rPr lang="en-US" b="1"/>
              <a:t>not engage in acts of discrimination </a:t>
            </a:r>
            <a:r>
              <a:rPr lang="en-US"/>
              <a:t>based on race, religion, gender, disability, age, national origin, sexual orientation, gender identity, or gender expression;</a:t>
            </a:r>
            <a:endParaRPr/>
          </a:p>
          <a:p>
            <a:pPr marL="341313" lvl="0" indent="-341313" algn="l" rtl="0">
              <a:lnSpc>
                <a:spcPct val="90000"/>
              </a:lnSpc>
              <a:spcBef>
                <a:spcPts val="1400"/>
              </a:spcBef>
              <a:spcAft>
                <a:spcPts val="0"/>
              </a:spcAft>
              <a:buSzPct val="100000"/>
              <a:buFont typeface="Noto Sans Symbols"/>
              <a:buChar char="▪"/>
            </a:pPr>
            <a:r>
              <a:rPr lang="en-US"/>
              <a:t>to avoid </a:t>
            </a:r>
            <a:r>
              <a:rPr lang="en-US" b="1"/>
              <a:t>injuring others, their property, reputation</a:t>
            </a:r>
            <a:r>
              <a:rPr lang="en-US"/>
              <a:t>, or employment by false or malicious action;  </a:t>
            </a:r>
            <a:endParaRPr/>
          </a:p>
          <a:p>
            <a:pPr marL="341313" lvl="0" indent="-341313" algn="l" rtl="0">
              <a:lnSpc>
                <a:spcPct val="90000"/>
              </a:lnSpc>
              <a:spcBef>
                <a:spcPts val="1400"/>
              </a:spcBef>
              <a:spcAft>
                <a:spcPts val="0"/>
              </a:spcAft>
              <a:buSzPct val="100000"/>
              <a:buFont typeface="Noto Sans Symbols"/>
              <a:buChar char="▪"/>
            </a:pPr>
            <a:r>
              <a:rPr lang="en-US"/>
              <a:t>to assist colleagues and co-workers in their professional development and to support them in following this code of ethics.</a:t>
            </a:r>
            <a:endParaRPr/>
          </a:p>
        </p:txBody>
      </p:sp>
      <p:sp>
        <p:nvSpPr>
          <p:cNvPr id="188" name="Google Shape;188;p11"/>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48020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IEEE CODES OF ETHICS</a:t>
            </a:r>
            <a:endParaRPr/>
          </a:p>
        </p:txBody>
      </p:sp>
      <p:sp>
        <p:nvSpPr>
          <p:cNvPr id="194" name="Google Shape;194;p12"/>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lnSpcReduction="10000"/>
          </a:bodyPr>
          <a:lstStyle/>
          <a:p>
            <a:pPr marL="0" lvl="0" indent="0" algn="l" rtl="0">
              <a:lnSpc>
                <a:spcPct val="90000"/>
              </a:lnSpc>
              <a:spcBef>
                <a:spcPts val="0"/>
              </a:spcBef>
              <a:spcAft>
                <a:spcPts val="0"/>
              </a:spcAft>
              <a:buSzPts val="2200"/>
              <a:buNone/>
            </a:pPr>
            <a:r>
              <a:rPr lang="en-US"/>
              <a:t>Changes to the IEEE Code of Ethics will be made only after the following conditions are met:</a:t>
            </a:r>
            <a:endParaRPr/>
          </a:p>
          <a:p>
            <a:pPr marL="341313" lvl="0" indent="-341313" algn="l" rtl="0">
              <a:lnSpc>
                <a:spcPct val="90000"/>
              </a:lnSpc>
              <a:spcBef>
                <a:spcPts val="1400"/>
              </a:spcBef>
              <a:spcAft>
                <a:spcPts val="0"/>
              </a:spcAft>
              <a:buSzPts val="2200"/>
              <a:buFont typeface="Noto Sans Symbols"/>
              <a:buChar char="▪"/>
            </a:pPr>
            <a:r>
              <a:rPr lang="en-US"/>
              <a:t>Proposed changes shall have been published in THE INSTITUTE </a:t>
            </a:r>
            <a:r>
              <a:rPr lang="en-US" b="1"/>
              <a:t>at least three (3) months in advance</a:t>
            </a:r>
            <a:r>
              <a:rPr lang="en-US"/>
              <a:t> of final consideration by the Board of Directors, with a request for comment  </a:t>
            </a:r>
            <a:endParaRPr/>
          </a:p>
          <a:p>
            <a:pPr marL="341313" lvl="0" indent="-341313" algn="l" rtl="0">
              <a:lnSpc>
                <a:spcPct val="90000"/>
              </a:lnSpc>
              <a:spcBef>
                <a:spcPts val="1400"/>
              </a:spcBef>
              <a:spcAft>
                <a:spcPts val="0"/>
              </a:spcAft>
              <a:buSzPts val="2200"/>
              <a:buFont typeface="Noto Sans Symbols"/>
              <a:buChar char="▪"/>
            </a:pPr>
            <a:r>
              <a:rPr lang="en-US"/>
              <a:t>All IEEE Major Boards shall have the opportunity to discuss proposed changes prior to final action by the Board of Directors  </a:t>
            </a:r>
            <a:endParaRPr/>
          </a:p>
          <a:p>
            <a:pPr marL="341313" lvl="0" indent="-341313" algn="l" rtl="0">
              <a:lnSpc>
                <a:spcPct val="90000"/>
              </a:lnSpc>
              <a:spcBef>
                <a:spcPts val="1400"/>
              </a:spcBef>
              <a:spcAft>
                <a:spcPts val="0"/>
              </a:spcAft>
              <a:buSzPts val="2200"/>
              <a:buFont typeface="Noto Sans Symbols"/>
              <a:buChar char="▪"/>
            </a:pPr>
            <a:r>
              <a:rPr lang="en-US" b="1"/>
              <a:t>An affirmative vote of two-thirds of the votes of the members </a:t>
            </a:r>
            <a:r>
              <a:rPr lang="en-US"/>
              <a:t>of the Board of Directors present at the time of the vote, provided a quorum is present, shall be required for changes to be made.</a:t>
            </a:r>
            <a:endParaRPr/>
          </a:p>
          <a:p>
            <a:pPr marL="341313" lvl="0" indent="-341313" algn="l" rtl="0">
              <a:lnSpc>
                <a:spcPct val="90000"/>
              </a:lnSpc>
              <a:spcBef>
                <a:spcPts val="1400"/>
              </a:spcBef>
              <a:spcAft>
                <a:spcPts val="0"/>
              </a:spcAft>
              <a:buSzPts val="2200"/>
              <a:buFont typeface="Noto Sans Symbols"/>
              <a:buChar char="▪"/>
            </a:pPr>
            <a:r>
              <a:rPr lang="en-US"/>
              <a:t>Ref: https://www.ieee.org/about/corporate/governance/p7-8.html</a:t>
            </a:r>
            <a:endParaRPr/>
          </a:p>
        </p:txBody>
      </p:sp>
      <p:sp>
        <p:nvSpPr>
          <p:cNvPr id="197" name="Google Shape;197;p12"/>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40418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ACM CODES OF ETHICS</a:t>
            </a:r>
            <a:endParaRPr/>
          </a:p>
        </p:txBody>
      </p:sp>
      <p:sp>
        <p:nvSpPr>
          <p:cNvPr id="203" name="Google Shape;203;p13"/>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fontScale="92500" lnSpcReduction="10000"/>
          </a:bodyPr>
          <a:lstStyle/>
          <a:p>
            <a:pPr marL="0" lvl="0" indent="0" algn="l" rtl="0">
              <a:lnSpc>
                <a:spcPct val="90000"/>
              </a:lnSpc>
              <a:spcBef>
                <a:spcPts val="0"/>
              </a:spcBef>
              <a:spcAft>
                <a:spcPts val="0"/>
              </a:spcAft>
              <a:buSzPct val="100000"/>
              <a:buNone/>
            </a:pPr>
            <a:r>
              <a:rPr lang="en-US" dirty="0"/>
              <a:t>GENERAL ETHICAL PRINCIPLES</a:t>
            </a:r>
            <a:endParaRPr dirty="0"/>
          </a:p>
          <a:p>
            <a:pPr marL="341313" lvl="0" indent="-341313" algn="l" rtl="0">
              <a:lnSpc>
                <a:spcPct val="90000"/>
              </a:lnSpc>
              <a:spcBef>
                <a:spcPts val="1400"/>
              </a:spcBef>
              <a:spcAft>
                <a:spcPts val="0"/>
              </a:spcAft>
              <a:buSzPct val="100000"/>
              <a:buFont typeface="Noto Sans Symbols"/>
              <a:buChar char="▪"/>
            </a:pPr>
            <a:r>
              <a:rPr lang="en-US" dirty="0"/>
              <a:t>Contribute to society and to </a:t>
            </a:r>
            <a:r>
              <a:rPr lang="en-US" b="1" dirty="0"/>
              <a:t>human well-being, </a:t>
            </a:r>
            <a:r>
              <a:rPr lang="en-US" dirty="0"/>
              <a:t>acknowledging that all people are stakeholders in computing.</a:t>
            </a:r>
            <a:endParaRPr dirty="0"/>
          </a:p>
          <a:p>
            <a:pPr marL="341313" lvl="0" indent="-341313" algn="l" rtl="0">
              <a:lnSpc>
                <a:spcPct val="90000"/>
              </a:lnSpc>
              <a:spcBef>
                <a:spcPts val="1400"/>
              </a:spcBef>
              <a:spcAft>
                <a:spcPts val="0"/>
              </a:spcAft>
              <a:buSzPct val="100000"/>
              <a:buFont typeface="Noto Sans Symbols"/>
              <a:buChar char="▪"/>
            </a:pPr>
            <a:r>
              <a:rPr lang="en-US" dirty="0"/>
              <a:t>Avoid harm.</a:t>
            </a:r>
            <a:endParaRPr dirty="0"/>
          </a:p>
          <a:p>
            <a:pPr marL="341313" lvl="0" indent="-341313" algn="l" rtl="0">
              <a:lnSpc>
                <a:spcPct val="90000"/>
              </a:lnSpc>
              <a:spcBef>
                <a:spcPts val="1400"/>
              </a:spcBef>
              <a:spcAft>
                <a:spcPts val="0"/>
              </a:spcAft>
              <a:buSzPct val="100000"/>
              <a:buFont typeface="Noto Sans Symbols"/>
              <a:buChar char="▪"/>
            </a:pPr>
            <a:r>
              <a:rPr lang="en-US" dirty="0"/>
              <a:t>Be honest and trustworthy.</a:t>
            </a:r>
            <a:endParaRPr dirty="0"/>
          </a:p>
          <a:p>
            <a:pPr marL="341313" lvl="0" indent="-341313" algn="l" rtl="0">
              <a:lnSpc>
                <a:spcPct val="90000"/>
              </a:lnSpc>
              <a:spcBef>
                <a:spcPts val="1400"/>
              </a:spcBef>
              <a:spcAft>
                <a:spcPts val="0"/>
              </a:spcAft>
              <a:buSzPct val="100000"/>
              <a:buFont typeface="Noto Sans Symbols"/>
              <a:buChar char="▪"/>
            </a:pPr>
            <a:r>
              <a:rPr lang="en-US" dirty="0"/>
              <a:t>Be fair and take action </a:t>
            </a:r>
            <a:r>
              <a:rPr lang="en-US" b="1" dirty="0"/>
              <a:t>not to discriminate</a:t>
            </a:r>
            <a:r>
              <a:rPr lang="en-US" dirty="0"/>
              <a:t>.</a:t>
            </a:r>
            <a:endParaRPr dirty="0"/>
          </a:p>
          <a:p>
            <a:pPr marL="341313" lvl="0" indent="-341313" algn="l" rtl="0">
              <a:lnSpc>
                <a:spcPct val="90000"/>
              </a:lnSpc>
              <a:spcBef>
                <a:spcPts val="1400"/>
              </a:spcBef>
              <a:spcAft>
                <a:spcPts val="0"/>
              </a:spcAft>
              <a:buSzPct val="100000"/>
              <a:buFont typeface="Noto Sans Symbols"/>
              <a:buChar char="▪"/>
            </a:pPr>
            <a:r>
              <a:rPr lang="en-US" dirty="0"/>
              <a:t>Respect the work required to produce new ideas, inventions, creative works, and computing artifacts.</a:t>
            </a:r>
            <a:endParaRPr dirty="0"/>
          </a:p>
          <a:p>
            <a:pPr marL="341313" lvl="0" indent="-341313" algn="l" rtl="0">
              <a:lnSpc>
                <a:spcPct val="90000"/>
              </a:lnSpc>
              <a:spcBef>
                <a:spcPts val="1400"/>
              </a:spcBef>
              <a:spcAft>
                <a:spcPts val="0"/>
              </a:spcAft>
              <a:buSzPct val="100000"/>
              <a:buFont typeface="Noto Sans Symbols"/>
              <a:buChar char="▪"/>
            </a:pPr>
            <a:r>
              <a:rPr lang="en-US" b="1" dirty="0"/>
              <a:t>Respect privacy</a:t>
            </a:r>
            <a:r>
              <a:rPr lang="en-US" dirty="0"/>
              <a:t>.</a:t>
            </a:r>
            <a:endParaRPr dirty="0"/>
          </a:p>
          <a:p>
            <a:pPr marL="341313" lvl="0" indent="-341313" algn="l" rtl="0">
              <a:lnSpc>
                <a:spcPct val="90000"/>
              </a:lnSpc>
              <a:spcBef>
                <a:spcPts val="1400"/>
              </a:spcBef>
              <a:spcAft>
                <a:spcPts val="0"/>
              </a:spcAft>
              <a:buSzPct val="100000"/>
              <a:buFont typeface="Noto Sans Symbols"/>
              <a:buChar char="▪"/>
            </a:pPr>
            <a:r>
              <a:rPr lang="en-US" dirty="0"/>
              <a:t>Honor confidentiality.</a:t>
            </a:r>
            <a:endParaRPr dirty="0"/>
          </a:p>
          <a:p>
            <a:pPr marL="265176" lvl="1" indent="-31432" algn="l" rtl="0">
              <a:lnSpc>
                <a:spcPct val="90000"/>
              </a:lnSpc>
              <a:spcBef>
                <a:spcPts val="400"/>
              </a:spcBef>
              <a:spcAft>
                <a:spcPts val="0"/>
              </a:spcAft>
              <a:buSzPct val="100000"/>
              <a:buNone/>
            </a:pPr>
            <a:endParaRPr dirty="0"/>
          </a:p>
          <a:p>
            <a:pPr marL="91440" lvl="0" indent="0" algn="l" rtl="0">
              <a:lnSpc>
                <a:spcPct val="90000"/>
              </a:lnSpc>
              <a:spcBef>
                <a:spcPts val="1600"/>
              </a:spcBef>
              <a:spcAft>
                <a:spcPts val="0"/>
              </a:spcAft>
              <a:buSzPct val="100000"/>
              <a:buNone/>
            </a:pPr>
            <a:endParaRPr dirty="0"/>
          </a:p>
        </p:txBody>
      </p:sp>
      <p:sp>
        <p:nvSpPr>
          <p:cNvPr id="206" name="Google Shape;206;p13"/>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225308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ACM CODES OF ETHICS</a:t>
            </a:r>
            <a:endParaRPr/>
          </a:p>
        </p:txBody>
      </p:sp>
      <p:sp>
        <p:nvSpPr>
          <p:cNvPr id="212" name="Google Shape;212;p14"/>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fontScale="77500" lnSpcReduction="20000"/>
          </a:bodyPr>
          <a:lstStyle/>
          <a:p>
            <a:pPr marL="0" lvl="0" indent="0" algn="l" rtl="0">
              <a:lnSpc>
                <a:spcPct val="90000"/>
              </a:lnSpc>
              <a:spcBef>
                <a:spcPts val="0"/>
              </a:spcBef>
              <a:spcAft>
                <a:spcPts val="0"/>
              </a:spcAft>
              <a:buSzPct val="100000"/>
              <a:buNone/>
            </a:pPr>
            <a:r>
              <a:rPr lang="en-US"/>
              <a:t>PROFESSIONAL RESPONSIBILITIES</a:t>
            </a:r>
            <a:endParaRPr/>
          </a:p>
          <a:p>
            <a:pPr marL="341313" lvl="0" indent="-341313" algn="l" rtl="0">
              <a:lnSpc>
                <a:spcPct val="90000"/>
              </a:lnSpc>
              <a:spcBef>
                <a:spcPts val="1400"/>
              </a:spcBef>
              <a:spcAft>
                <a:spcPts val="0"/>
              </a:spcAft>
              <a:buSzPct val="100000"/>
              <a:buFont typeface="Noto Sans Symbols"/>
              <a:buChar char="▪"/>
            </a:pPr>
            <a:r>
              <a:rPr lang="en-US"/>
              <a:t>Strive to achieve high quality in both the processes and products of professional work.</a:t>
            </a:r>
            <a:endParaRPr/>
          </a:p>
          <a:p>
            <a:pPr marL="341313" lvl="0" indent="-341313" algn="l" rtl="0">
              <a:lnSpc>
                <a:spcPct val="90000"/>
              </a:lnSpc>
              <a:spcBef>
                <a:spcPts val="1400"/>
              </a:spcBef>
              <a:spcAft>
                <a:spcPts val="0"/>
              </a:spcAft>
              <a:buSzPct val="100000"/>
              <a:buFont typeface="Noto Sans Symbols"/>
              <a:buChar char="▪"/>
            </a:pPr>
            <a:r>
              <a:rPr lang="en-US"/>
              <a:t>Maintain high standards of professional competence, conduct, and ethical practice.</a:t>
            </a:r>
            <a:endParaRPr/>
          </a:p>
          <a:p>
            <a:pPr marL="341313" lvl="0" indent="-341313" algn="l" rtl="0">
              <a:lnSpc>
                <a:spcPct val="90000"/>
              </a:lnSpc>
              <a:spcBef>
                <a:spcPts val="1400"/>
              </a:spcBef>
              <a:spcAft>
                <a:spcPts val="0"/>
              </a:spcAft>
              <a:buSzPct val="100000"/>
              <a:buFont typeface="Noto Sans Symbols"/>
              <a:buChar char="▪"/>
            </a:pPr>
            <a:r>
              <a:rPr lang="en-US"/>
              <a:t>Know and respect existing rules pertaining to professional work.</a:t>
            </a:r>
            <a:endParaRPr/>
          </a:p>
          <a:p>
            <a:pPr marL="341313" lvl="0" indent="-341313" algn="l" rtl="0">
              <a:lnSpc>
                <a:spcPct val="90000"/>
              </a:lnSpc>
              <a:spcBef>
                <a:spcPts val="1400"/>
              </a:spcBef>
              <a:spcAft>
                <a:spcPts val="0"/>
              </a:spcAft>
              <a:buSzPct val="100000"/>
              <a:buFont typeface="Noto Sans Symbols"/>
              <a:buChar char="▪"/>
            </a:pPr>
            <a:r>
              <a:rPr lang="en-US"/>
              <a:t>Accept and provide appropriate professional review.</a:t>
            </a:r>
            <a:endParaRPr/>
          </a:p>
          <a:p>
            <a:pPr marL="341313" lvl="0" indent="-341313" algn="l" rtl="0">
              <a:lnSpc>
                <a:spcPct val="90000"/>
              </a:lnSpc>
              <a:spcBef>
                <a:spcPts val="1400"/>
              </a:spcBef>
              <a:spcAft>
                <a:spcPts val="0"/>
              </a:spcAft>
              <a:buSzPct val="100000"/>
              <a:buFont typeface="Noto Sans Symbols"/>
              <a:buChar char="▪"/>
            </a:pPr>
            <a:r>
              <a:rPr lang="en-US"/>
              <a:t>Give comprehensive and thorough evaluations of computer systems and their impacts, including analysis of possible risks.</a:t>
            </a:r>
            <a:endParaRPr/>
          </a:p>
          <a:p>
            <a:pPr marL="341313" lvl="0" indent="-341313" algn="l" rtl="0">
              <a:lnSpc>
                <a:spcPct val="90000"/>
              </a:lnSpc>
              <a:spcBef>
                <a:spcPts val="1400"/>
              </a:spcBef>
              <a:spcAft>
                <a:spcPts val="0"/>
              </a:spcAft>
              <a:buSzPct val="100000"/>
              <a:buFont typeface="Noto Sans Symbols"/>
              <a:buChar char="▪"/>
            </a:pPr>
            <a:r>
              <a:rPr lang="en-US"/>
              <a:t>Perform work only in areas of competence.</a:t>
            </a:r>
            <a:endParaRPr/>
          </a:p>
          <a:p>
            <a:pPr marL="341313" lvl="0" indent="-341313" algn="l" rtl="0">
              <a:lnSpc>
                <a:spcPct val="90000"/>
              </a:lnSpc>
              <a:spcBef>
                <a:spcPts val="1400"/>
              </a:spcBef>
              <a:spcAft>
                <a:spcPts val="0"/>
              </a:spcAft>
              <a:buSzPct val="100000"/>
              <a:buFont typeface="Noto Sans Symbols"/>
              <a:buChar char="▪"/>
            </a:pPr>
            <a:r>
              <a:rPr lang="en-US" b="1"/>
              <a:t>Foster public awareness and understanding of computing</a:t>
            </a:r>
            <a:r>
              <a:rPr lang="en-US"/>
              <a:t>, related technologies, and their consequences.</a:t>
            </a:r>
            <a:endParaRPr/>
          </a:p>
          <a:p>
            <a:pPr marL="341313" lvl="0" indent="-341313" algn="l" rtl="0">
              <a:lnSpc>
                <a:spcPct val="90000"/>
              </a:lnSpc>
              <a:spcBef>
                <a:spcPts val="1400"/>
              </a:spcBef>
              <a:spcAft>
                <a:spcPts val="0"/>
              </a:spcAft>
              <a:buSzPct val="100000"/>
              <a:buFont typeface="Noto Sans Symbols"/>
              <a:buChar char="▪"/>
            </a:pPr>
            <a:r>
              <a:rPr lang="en-US"/>
              <a:t>Access computing and communication resources only when authorized or when compelled by the public good.</a:t>
            </a:r>
            <a:endParaRPr/>
          </a:p>
          <a:p>
            <a:pPr marL="341313" lvl="0" indent="-341313" algn="l" rtl="0">
              <a:lnSpc>
                <a:spcPct val="90000"/>
              </a:lnSpc>
              <a:spcBef>
                <a:spcPts val="1400"/>
              </a:spcBef>
              <a:spcAft>
                <a:spcPts val="0"/>
              </a:spcAft>
              <a:buSzPct val="100000"/>
              <a:buFont typeface="Noto Sans Symbols"/>
              <a:buChar char="▪"/>
            </a:pPr>
            <a:r>
              <a:rPr lang="en-US"/>
              <a:t>Design and </a:t>
            </a:r>
            <a:r>
              <a:rPr lang="en-US" b="1"/>
              <a:t>implement systems that are robustly and usably secure</a:t>
            </a:r>
            <a:r>
              <a:rPr lang="en-US"/>
              <a:t>.</a:t>
            </a:r>
            <a:endParaRPr/>
          </a:p>
          <a:p>
            <a:pPr marL="91440" lvl="0" indent="0" algn="l" rtl="0">
              <a:lnSpc>
                <a:spcPct val="90000"/>
              </a:lnSpc>
              <a:spcBef>
                <a:spcPts val="1400"/>
              </a:spcBef>
              <a:spcAft>
                <a:spcPts val="0"/>
              </a:spcAft>
              <a:buSzPct val="100000"/>
              <a:buNone/>
            </a:pPr>
            <a:endParaRPr/>
          </a:p>
        </p:txBody>
      </p:sp>
      <p:sp>
        <p:nvSpPr>
          <p:cNvPr id="215" name="Google Shape;215;p14"/>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958931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ACM CODES OF ETHICS</a:t>
            </a:r>
            <a:endParaRPr/>
          </a:p>
        </p:txBody>
      </p:sp>
      <p:sp>
        <p:nvSpPr>
          <p:cNvPr id="221" name="Google Shape;221;p15"/>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fontScale="92500" lnSpcReduction="10000"/>
          </a:bodyPr>
          <a:lstStyle/>
          <a:p>
            <a:pPr marL="0" lvl="0" indent="0" algn="l" rtl="0">
              <a:lnSpc>
                <a:spcPct val="90000"/>
              </a:lnSpc>
              <a:spcBef>
                <a:spcPts val="0"/>
              </a:spcBef>
              <a:spcAft>
                <a:spcPts val="0"/>
              </a:spcAft>
              <a:buSzPct val="100000"/>
              <a:buNone/>
            </a:pPr>
            <a:r>
              <a:rPr lang="en-US"/>
              <a:t>PROFESSIONAL LEADERSHIP PRINCIPLES</a:t>
            </a:r>
            <a:endParaRPr/>
          </a:p>
          <a:p>
            <a:pPr marL="341313" lvl="0" indent="-341313" algn="l" rtl="0">
              <a:lnSpc>
                <a:spcPct val="90000"/>
              </a:lnSpc>
              <a:spcBef>
                <a:spcPts val="1400"/>
              </a:spcBef>
              <a:spcAft>
                <a:spcPts val="0"/>
              </a:spcAft>
              <a:buSzPct val="100000"/>
              <a:buFont typeface="Noto Sans Symbols"/>
              <a:buChar char="▪"/>
            </a:pPr>
            <a:r>
              <a:rPr lang="en-US"/>
              <a:t>Ensure that the </a:t>
            </a:r>
            <a:r>
              <a:rPr lang="en-US" b="1"/>
              <a:t>public good is the central concern </a:t>
            </a:r>
            <a:r>
              <a:rPr lang="en-US"/>
              <a:t>during all professional computing work.</a:t>
            </a:r>
            <a:endParaRPr/>
          </a:p>
          <a:p>
            <a:pPr marL="341313" lvl="0" indent="-341313" algn="l" rtl="0">
              <a:lnSpc>
                <a:spcPct val="90000"/>
              </a:lnSpc>
              <a:spcBef>
                <a:spcPts val="1400"/>
              </a:spcBef>
              <a:spcAft>
                <a:spcPts val="0"/>
              </a:spcAft>
              <a:buSzPct val="100000"/>
              <a:buFont typeface="Noto Sans Symbols"/>
              <a:buChar char="▪"/>
            </a:pPr>
            <a:r>
              <a:rPr lang="en-US"/>
              <a:t>Articulate, encourage acceptance of, and evaluate fulfillment of social responsibilities by members of the organization or group.</a:t>
            </a:r>
            <a:endParaRPr/>
          </a:p>
          <a:p>
            <a:pPr marL="341313" lvl="0" indent="-341313" algn="l" rtl="0">
              <a:lnSpc>
                <a:spcPct val="90000"/>
              </a:lnSpc>
              <a:spcBef>
                <a:spcPts val="1400"/>
              </a:spcBef>
              <a:spcAft>
                <a:spcPts val="0"/>
              </a:spcAft>
              <a:buSzPct val="100000"/>
              <a:buFont typeface="Noto Sans Symbols"/>
              <a:buChar char="▪"/>
            </a:pPr>
            <a:r>
              <a:rPr lang="en-US"/>
              <a:t>Manage personnel and resources to enhance the quality of working life.</a:t>
            </a:r>
            <a:endParaRPr/>
          </a:p>
          <a:p>
            <a:pPr marL="341313" lvl="0" indent="-341313" algn="l" rtl="0">
              <a:lnSpc>
                <a:spcPct val="90000"/>
              </a:lnSpc>
              <a:spcBef>
                <a:spcPts val="1400"/>
              </a:spcBef>
              <a:spcAft>
                <a:spcPts val="0"/>
              </a:spcAft>
              <a:buSzPct val="100000"/>
              <a:buFont typeface="Noto Sans Symbols"/>
              <a:buChar char="▪"/>
            </a:pPr>
            <a:r>
              <a:rPr lang="en-US"/>
              <a:t>Articulate, apply, and support policies and processes that reflect the principles of the Code.</a:t>
            </a:r>
            <a:endParaRPr/>
          </a:p>
          <a:p>
            <a:pPr marL="341313" lvl="0" indent="-341313" algn="l" rtl="0">
              <a:lnSpc>
                <a:spcPct val="90000"/>
              </a:lnSpc>
              <a:spcBef>
                <a:spcPts val="1400"/>
              </a:spcBef>
              <a:spcAft>
                <a:spcPts val="0"/>
              </a:spcAft>
              <a:buSzPct val="100000"/>
              <a:buFont typeface="Noto Sans Symbols"/>
              <a:buChar char="▪"/>
            </a:pPr>
            <a:r>
              <a:rPr lang="en-US"/>
              <a:t>Create opportunities for </a:t>
            </a:r>
            <a:r>
              <a:rPr lang="en-US" b="1"/>
              <a:t>members of the organization or group to grow as professionals</a:t>
            </a:r>
            <a:r>
              <a:rPr lang="en-US"/>
              <a:t>.</a:t>
            </a:r>
            <a:endParaRPr/>
          </a:p>
          <a:p>
            <a:pPr marL="341313" lvl="0" indent="-341313" algn="l" rtl="0">
              <a:lnSpc>
                <a:spcPct val="90000"/>
              </a:lnSpc>
              <a:spcBef>
                <a:spcPts val="1400"/>
              </a:spcBef>
              <a:spcAft>
                <a:spcPts val="0"/>
              </a:spcAft>
              <a:buSzPct val="100000"/>
              <a:buFont typeface="Noto Sans Symbols"/>
              <a:buChar char="▪"/>
            </a:pPr>
            <a:r>
              <a:rPr lang="en-US" b="1"/>
              <a:t>Use care when modifying or retiring systems</a:t>
            </a:r>
            <a:r>
              <a:rPr lang="en-US"/>
              <a:t>.</a:t>
            </a:r>
            <a:endParaRPr/>
          </a:p>
          <a:p>
            <a:pPr marL="341313" lvl="0" indent="-341313" algn="l" rtl="0">
              <a:lnSpc>
                <a:spcPct val="90000"/>
              </a:lnSpc>
              <a:spcBef>
                <a:spcPts val="1400"/>
              </a:spcBef>
              <a:spcAft>
                <a:spcPts val="0"/>
              </a:spcAft>
              <a:buSzPct val="100000"/>
              <a:buFont typeface="Noto Sans Symbols"/>
              <a:buChar char="▪"/>
            </a:pPr>
            <a:r>
              <a:rPr lang="en-US"/>
              <a:t>Recognize and take special care of systems that become integrated into the infrastructure of society.</a:t>
            </a:r>
            <a:endParaRPr/>
          </a:p>
        </p:txBody>
      </p:sp>
      <p:sp>
        <p:nvSpPr>
          <p:cNvPr id="224" name="Google Shape;224;p15"/>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821048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ACM CODES OF ETHICS</a:t>
            </a:r>
            <a:endParaRPr/>
          </a:p>
        </p:txBody>
      </p:sp>
      <p:sp>
        <p:nvSpPr>
          <p:cNvPr id="230" name="Google Shape;230;p16"/>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lnSpcReduction="10000"/>
          </a:bodyPr>
          <a:lstStyle/>
          <a:p>
            <a:pPr marL="0" lvl="0" indent="0" algn="l" rtl="0">
              <a:lnSpc>
                <a:spcPct val="90000"/>
              </a:lnSpc>
              <a:spcBef>
                <a:spcPts val="0"/>
              </a:spcBef>
              <a:spcAft>
                <a:spcPts val="0"/>
              </a:spcAft>
              <a:buSzPts val="2200"/>
              <a:buNone/>
            </a:pPr>
            <a:r>
              <a:rPr lang="en-US"/>
              <a:t>COMPLIANCE WITH THE CODE</a:t>
            </a:r>
            <a:endParaRPr/>
          </a:p>
          <a:p>
            <a:pPr marL="341313" lvl="0" indent="-341313" algn="l" rtl="0">
              <a:lnSpc>
                <a:spcPct val="90000"/>
              </a:lnSpc>
              <a:spcBef>
                <a:spcPts val="1400"/>
              </a:spcBef>
              <a:spcAft>
                <a:spcPts val="0"/>
              </a:spcAft>
              <a:buSzPts val="2200"/>
              <a:buFont typeface="Noto Sans Symbols"/>
              <a:buChar char="▪"/>
            </a:pPr>
            <a:r>
              <a:rPr lang="en-US"/>
              <a:t>Uphold, promote, and respect the principles of the Code.</a:t>
            </a:r>
            <a:endParaRPr/>
          </a:p>
          <a:p>
            <a:pPr marL="341313" lvl="0" indent="-341313" algn="l" rtl="0">
              <a:lnSpc>
                <a:spcPct val="90000"/>
              </a:lnSpc>
              <a:spcBef>
                <a:spcPts val="1400"/>
              </a:spcBef>
              <a:spcAft>
                <a:spcPts val="0"/>
              </a:spcAft>
              <a:buSzPts val="2200"/>
              <a:buFont typeface="Noto Sans Symbols"/>
              <a:buChar char="▪"/>
            </a:pPr>
            <a:r>
              <a:rPr lang="en-US"/>
              <a:t>Treat violations of the Code as inconsistent with membership in the ACM.</a:t>
            </a:r>
            <a:endParaRPr/>
          </a:p>
          <a:p>
            <a:pPr marL="341313" lvl="0" indent="-201613" algn="l" rtl="0">
              <a:lnSpc>
                <a:spcPct val="90000"/>
              </a:lnSpc>
              <a:spcBef>
                <a:spcPts val="1400"/>
              </a:spcBef>
              <a:spcAft>
                <a:spcPts val="0"/>
              </a:spcAft>
              <a:buSzPts val="2200"/>
              <a:buFont typeface="Noto Sans Symbols"/>
              <a:buNone/>
            </a:pPr>
            <a:endParaRPr/>
          </a:p>
          <a:p>
            <a:pPr marL="341313" lvl="0" indent="-201613" algn="l" rtl="0">
              <a:lnSpc>
                <a:spcPct val="90000"/>
              </a:lnSpc>
              <a:spcBef>
                <a:spcPts val="1400"/>
              </a:spcBef>
              <a:spcAft>
                <a:spcPts val="0"/>
              </a:spcAft>
              <a:buSzPts val="2200"/>
              <a:buFont typeface="Noto Sans Symbols"/>
              <a:buNone/>
            </a:pPr>
            <a:endParaRPr/>
          </a:p>
          <a:p>
            <a:pPr marL="341313" lvl="0" indent="-201613" algn="l" rtl="0">
              <a:lnSpc>
                <a:spcPct val="90000"/>
              </a:lnSpc>
              <a:spcBef>
                <a:spcPts val="1400"/>
              </a:spcBef>
              <a:spcAft>
                <a:spcPts val="0"/>
              </a:spcAft>
              <a:buSzPts val="2200"/>
              <a:buFont typeface="Noto Sans Symbols"/>
              <a:buNone/>
            </a:pPr>
            <a:endParaRPr/>
          </a:p>
          <a:p>
            <a:pPr marL="341313" lvl="0" indent="-201613" algn="l" rtl="0">
              <a:lnSpc>
                <a:spcPct val="90000"/>
              </a:lnSpc>
              <a:spcBef>
                <a:spcPts val="1400"/>
              </a:spcBef>
              <a:spcAft>
                <a:spcPts val="0"/>
              </a:spcAft>
              <a:buSzPts val="2200"/>
              <a:buFont typeface="Noto Sans Symbols"/>
              <a:buNone/>
            </a:pPr>
            <a:endParaRPr/>
          </a:p>
          <a:p>
            <a:pPr marL="341313" lvl="0" indent="-201613" algn="l" rtl="0">
              <a:lnSpc>
                <a:spcPct val="90000"/>
              </a:lnSpc>
              <a:spcBef>
                <a:spcPts val="1400"/>
              </a:spcBef>
              <a:spcAft>
                <a:spcPts val="0"/>
              </a:spcAft>
              <a:buSzPts val="2200"/>
              <a:buFont typeface="Noto Sans Symbols"/>
              <a:buNone/>
            </a:pPr>
            <a:endParaRPr/>
          </a:p>
          <a:p>
            <a:pPr marL="0" lvl="0" indent="0" algn="l" rtl="0">
              <a:lnSpc>
                <a:spcPct val="90000"/>
              </a:lnSpc>
              <a:spcBef>
                <a:spcPts val="1400"/>
              </a:spcBef>
              <a:spcAft>
                <a:spcPts val="0"/>
              </a:spcAft>
              <a:buSzPts val="2200"/>
              <a:buNone/>
            </a:pPr>
            <a:r>
              <a:rPr lang="en-US"/>
              <a:t>Ref: https://www.acm.org/code-of-ethics</a:t>
            </a:r>
            <a:endParaRPr/>
          </a:p>
        </p:txBody>
      </p:sp>
      <p:sp>
        <p:nvSpPr>
          <p:cNvPr id="233" name="Google Shape;233;p16"/>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4040621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7"/>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CASE STUDY 1 : MALWARE DISRUPTION</a:t>
            </a:r>
            <a:endParaRPr/>
          </a:p>
        </p:txBody>
      </p:sp>
      <p:sp>
        <p:nvSpPr>
          <p:cNvPr id="239" name="Google Shape;239;p17"/>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Rogue Services advertised its web hosting services as “cheap, guaranteed uptime, no matter what.” While some of Rogue’s clients were independent web-based retailers, the majority were focused on malware and spam. Several botnets used Rogue’s reliability guarantees to protect their command-and-control servers from take-down attempts. Spam and other fraudulent services leveraged Rogue for continuous delivery. Corrupted advertisements often linked to code hosted on Rogue to exploit browser vulnerabilities to infect machines with ransomware.</a:t>
            </a:r>
            <a:endParaRPr/>
          </a:p>
        </p:txBody>
      </p:sp>
      <p:sp>
        <p:nvSpPr>
          <p:cNvPr id="242" name="Google Shape;242;p17"/>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342703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CASE STUDY 1 : MALWARE DISRUPTION (2)</a:t>
            </a:r>
            <a:endParaRPr/>
          </a:p>
        </p:txBody>
      </p:sp>
      <p:sp>
        <p:nvSpPr>
          <p:cNvPr id="248" name="Google Shape;248;p18"/>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Despite repeated requests from major ISPs and international organizations, Rogue refused to intervene with these services, citing their “no matter what” pledge to their customers. Furthermore, international pressure from other governments failed to induce national-level intervention, as Rogue was based in a country whose laws did not adequately proscribe such hosting activities.</a:t>
            </a:r>
            <a:endParaRPr/>
          </a:p>
        </p:txBody>
      </p:sp>
      <p:sp>
        <p:nvSpPr>
          <p:cNvPr id="251" name="Google Shape;251;p18"/>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562369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CASE STUDY 1 : MALWARE DISRUPTION (3)</a:t>
            </a:r>
            <a:endParaRPr/>
          </a:p>
        </p:txBody>
      </p:sp>
      <p:sp>
        <p:nvSpPr>
          <p:cNvPr id="257" name="Google Shape;257;p19"/>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Ultimately, Rogue was forcibly taken offline through a coordinated effort from multiple security vendors working with several government organizations. This effort consisted of a targeted worm that spread through Rogue’s network. This denial-of-service attack successfully took Rogue’s machines offline, destroying much of the data stored with the ISP in the process. All of Rogue’s clients were affected. No other ISPs reported any impact from the worm, as it included mechanisms to limit its spread. As a result of this action, spam and botnet traffic immediately dropped significantly. In addition, new infections of several forms of ransomware ceased.</a:t>
            </a:r>
            <a:endParaRPr/>
          </a:p>
        </p:txBody>
      </p:sp>
      <p:sp>
        <p:nvSpPr>
          <p:cNvPr id="260" name="Google Shape;260;p19"/>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95959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ENGINEERING ETHICS</a:t>
            </a:r>
            <a:endParaRPr/>
          </a:p>
        </p:txBody>
      </p:sp>
      <p:sp>
        <p:nvSpPr>
          <p:cNvPr id="103" name="Google Shape;103;p2"/>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As engineering rose as a distinct profession during the 19th century, engineers saw themselves as either independent professional practitioners or technical employees of large enterprises.</a:t>
            </a:r>
            <a:endParaRPr/>
          </a:p>
          <a:p>
            <a:pPr marL="91440" lvl="0" indent="-139700" algn="l" rtl="0">
              <a:lnSpc>
                <a:spcPct val="90000"/>
              </a:lnSpc>
              <a:spcBef>
                <a:spcPts val="1400"/>
              </a:spcBef>
              <a:spcAft>
                <a:spcPts val="0"/>
              </a:spcAft>
              <a:buSzPts val="2200"/>
              <a:buChar char=" "/>
            </a:pPr>
            <a:r>
              <a:rPr lang="en-US"/>
              <a:t>In the United States growing professionalism gave rise to the development of four founding engineering societies: </a:t>
            </a:r>
            <a:endParaRPr/>
          </a:p>
          <a:p>
            <a:pPr marL="265176" lvl="1" indent="-137159" algn="l" rtl="0">
              <a:lnSpc>
                <a:spcPct val="90000"/>
              </a:lnSpc>
              <a:spcBef>
                <a:spcPts val="400"/>
              </a:spcBef>
              <a:spcAft>
                <a:spcPts val="0"/>
              </a:spcAft>
              <a:buSzPts val="1800"/>
              <a:buChar char="🢝"/>
            </a:pPr>
            <a:r>
              <a:rPr lang="en-US"/>
              <a:t>The American Society of Civil Engineers (ASCE) (1851)</a:t>
            </a:r>
            <a:endParaRPr/>
          </a:p>
          <a:p>
            <a:pPr marL="265176" lvl="1" indent="-137159" algn="l" rtl="0">
              <a:lnSpc>
                <a:spcPct val="90000"/>
              </a:lnSpc>
              <a:spcBef>
                <a:spcPts val="600"/>
              </a:spcBef>
              <a:spcAft>
                <a:spcPts val="0"/>
              </a:spcAft>
              <a:buSzPts val="1800"/>
              <a:buChar char="🢝"/>
            </a:pPr>
            <a:r>
              <a:rPr lang="en-US"/>
              <a:t>The American Institute of Electrical Engineers (AIEE) (1884) </a:t>
            </a:r>
            <a:endParaRPr/>
          </a:p>
          <a:p>
            <a:pPr marL="265176" lvl="1" indent="-137159" algn="l" rtl="0">
              <a:lnSpc>
                <a:spcPct val="90000"/>
              </a:lnSpc>
              <a:spcBef>
                <a:spcPts val="600"/>
              </a:spcBef>
              <a:spcAft>
                <a:spcPts val="0"/>
              </a:spcAft>
              <a:buSzPts val="1800"/>
              <a:buChar char="🢝"/>
            </a:pPr>
            <a:r>
              <a:rPr lang="en-US"/>
              <a:t>The American Society of Mechanical Engineers (ASME) (1880)</a:t>
            </a:r>
            <a:endParaRPr/>
          </a:p>
          <a:p>
            <a:pPr marL="265176" lvl="1" indent="-137159" algn="l" rtl="0">
              <a:lnSpc>
                <a:spcPct val="90000"/>
              </a:lnSpc>
              <a:spcBef>
                <a:spcPts val="600"/>
              </a:spcBef>
              <a:spcAft>
                <a:spcPts val="0"/>
              </a:spcAft>
              <a:buSzPts val="1800"/>
              <a:buChar char="🢝"/>
            </a:pPr>
            <a:r>
              <a:rPr lang="en-US"/>
              <a:t>The American Institute of Mining Engineers (AIME) (1871)</a:t>
            </a:r>
            <a:endParaRPr/>
          </a:p>
        </p:txBody>
      </p:sp>
      <p:sp>
        <p:nvSpPr>
          <p:cNvPr id="106" name="Google Shape;106;p2"/>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893319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0"/>
          <p:cNvSpPr txBox="1">
            <a:spLocks noGrp="1"/>
          </p:cNvSpPr>
          <p:nvPr>
            <p:ph type="title"/>
          </p:nvPr>
        </p:nvSpPr>
        <p:spPr>
          <a:xfrm>
            <a:off x="1024128" y="0"/>
            <a:ext cx="10786872" cy="4571999"/>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464132"/>
              </a:buClr>
              <a:buSzPts val="6600"/>
              <a:buFont typeface="Twentieth Century"/>
              <a:buNone/>
            </a:pPr>
            <a:r>
              <a:rPr lang="en-US"/>
              <a:t>ANALYSIS OF CASE STUDY 1?</a:t>
            </a:r>
            <a:endParaRPr/>
          </a:p>
        </p:txBody>
      </p:sp>
      <p:sp>
        <p:nvSpPr>
          <p:cNvPr id="266" name="Google Shape;266;p20"/>
          <p:cNvSpPr txBox="1">
            <a:spLocks noGrp="1"/>
          </p:cNvSpPr>
          <p:nvPr>
            <p:ph type="body" idx="1"/>
          </p:nvPr>
        </p:nvSpPr>
        <p:spPr>
          <a:xfrm>
            <a:off x="1024128" y="4571999"/>
            <a:ext cx="10786872" cy="1851178"/>
          </a:xfrm>
          <a:prstGeom prst="rect">
            <a:avLst/>
          </a:prstGeom>
          <a:noFill/>
          <a:ln>
            <a:noFill/>
          </a:ln>
        </p:spPr>
        <p:txBody>
          <a:bodyPr spcFirstLastPara="1" wrap="square" lIns="128000" tIns="91425" rIns="91425" bIns="45700" anchor="t" anchorCtr="0">
            <a:normAutofit/>
          </a:bodyPr>
          <a:lstStyle/>
          <a:p>
            <a:pPr marL="0" lvl="0" indent="0" algn="l" rtl="0">
              <a:lnSpc>
                <a:spcPct val="100000"/>
              </a:lnSpc>
              <a:spcBef>
                <a:spcPts val="0"/>
              </a:spcBef>
              <a:spcAft>
                <a:spcPts val="0"/>
              </a:spcAft>
              <a:buSzPts val="2800"/>
              <a:buNone/>
            </a:pPr>
            <a:r>
              <a:rPr lang="en-US"/>
              <a:t>https://ethics.acm.org/code-of-ethics/using-the-code/case-malware-disruption/</a:t>
            </a:r>
            <a:endParaRPr/>
          </a:p>
        </p:txBody>
      </p:sp>
      <p:sp>
        <p:nvSpPr>
          <p:cNvPr id="269" name="Google Shape;269;p20"/>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2599720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1"/>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CASE STUDY 2 : MEDICAL IMPLANT RISK ANALYSIS</a:t>
            </a:r>
            <a:endParaRPr/>
          </a:p>
        </p:txBody>
      </p:sp>
      <p:sp>
        <p:nvSpPr>
          <p:cNvPr id="275" name="Google Shape;275;p21"/>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Corazón is a medical technology startup that builds an implantable heart health monitoring device. The device comes with a smart phone app that can monitor and control the device wirelessly, as well as storing a persistent record that can be shared with medical providers. After being approved by multiple countries’ medical device regulation agencies, Corazón quickly gained market share based on the ease of use of the app and the company’s vocal commitment to securing patients’ information. To further expand their impact, Corazón worked with several charities to provide free or reduced access to patients living below the poverty line.</a:t>
            </a:r>
            <a:endParaRPr/>
          </a:p>
        </p:txBody>
      </p:sp>
      <p:sp>
        <p:nvSpPr>
          <p:cNvPr id="278" name="Google Shape;278;p21"/>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535640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2"/>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CASE STUDY 2 : MEDICAL IMPLANT RISK ANALYSIS (2)</a:t>
            </a:r>
            <a:endParaRPr/>
          </a:p>
        </p:txBody>
      </p:sp>
      <p:sp>
        <p:nvSpPr>
          <p:cNvPr id="284" name="Google Shape;284;p22"/>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As a basic security mechanism, Corazón’s implant could only be accessible through short-range wireless connections, requiring the phone and implant to be in close proximity. Data transferred between the app and the device employed standard cryptographic algorithms, and all data stored locally on the phone was encrypted. To support on-going improvement, Corazón had an open bug bounty program inviting disclosure of potential vulnerabilities in their app.</a:t>
            </a:r>
            <a:endParaRPr/>
          </a:p>
        </p:txBody>
      </p:sp>
      <p:sp>
        <p:nvSpPr>
          <p:cNvPr id="287" name="Google Shape;287;p22"/>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883448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3"/>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CASE STUDY 2 : MEDICAL IMPLANT RISK ANALYSIS (3)</a:t>
            </a:r>
            <a:endParaRPr/>
          </a:p>
        </p:txBody>
      </p:sp>
      <p:sp>
        <p:nvSpPr>
          <p:cNvPr id="293" name="Google Shape;293;p23"/>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At a recent security conference, an independent researcher claims to have found a vulnerability in the wireless connectivity. The researcher presents a proof-of-concept demonstration where a second device in close proximity could modify commands sent to the implant to force a device reset. The attack relied on the use of a hard-coded initialization value stored in the implant device that created a predictable pattern in the data exchanges that could be manipulated. In consultation with Corazón’s technical leaders, the researcher concludes that the risk of harm with this attack is negligible, given the limited capabilities of the device.</a:t>
            </a:r>
            <a:endParaRPr/>
          </a:p>
        </p:txBody>
      </p:sp>
      <p:sp>
        <p:nvSpPr>
          <p:cNvPr id="296" name="Google Shape;296;p23"/>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06396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4"/>
          <p:cNvSpPr txBox="1">
            <a:spLocks noGrp="1"/>
          </p:cNvSpPr>
          <p:nvPr>
            <p:ph type="title"/>
          </p:nvPr>
        </p:nvSpPr>
        <p:spPr>
          <a:xfrm>
            <a:off x="1024128" y="0"/>
            <a:ext cx="10786872" cy="4571999"/>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464132"/>
              </a:buClr>
              <a:buSzPts val="6600"/>
              <a:buFont typeface="Twentieth Century"/>
              <a:buNone/>
            </a:pPr>
            <a:r>
              <a:rPr lang="en-US"/>
              <a:t>ANALYSIS OF CASE STUDY 2?</a:t>
            </a:r>
            <a:endParaRPr/>
          </a:p>
        </p:txBody>
      </p:sp>
      <p:sp>
        <p:nvSpPr>
          <p:cNvPr id="302" name="Google Shape;302;p24"/>
          <p:cNvSpPr txBox="1">
            <a:spLocks noGrp="1"/>
          </p:cNvSpPr>
          <p:nvPr>
            <p:ph type="body" idx="1"/>
          </p:nvPr>
        </p:nvSpPr>
        <p:spPr>
          <a:xfrm>
            <a:off x="1024128" y="4571999"/>
            <a:ext cx="10786872" cy="1851178"/>
          </a:xfrm>
          <a:prstGeom prst="rect">
            <a:avLst/>
          </a:prstGeom>
          <a:noFill/>
          <a:ln>
            <a:noFill/>
          </a:ln>
        </p:spPr>
        <p:txBody>
          <a:bodyPr spcFirstLastPara="1" wrap="square" lIns="128000" tIns="91425" rIns="91425" bIns="45700" anchor="t" anchorCtr="0">
            <a:normAutofit/>
          </a:bodyPr>
          <a:lstStyle/>
          <a:p>
            <a:pPr marL="0" lvl="0" indent="0" algn="l" rtl="0">
              <a:lnSpc>
                <a:spcPct val="100000"/>
              </a:lnSpc>
              <a:spcBef>
                <a:spcPts val="0"/>
              </a:spcBef>
              <a:spcAft>
                <a:spcPts val="0"/>
              </a:spcAft>
              <a:buSzPts val="2800"/>
              <a:buNone/>
            </a:pPr>
            <a:r>
              <a:rPr lang="en-US"/>
              <a:t>https://ethics.acm.org/code-of-ethics/using-the-code/case-medical-implant-risk-analysis/</a:t>
            </a:r>
            <a:endParaRPr/>
          </a:p>
        </p:txBody>
      </p:sp>
      <p:sp>
        <p:nvSpPr>
          <p:cNvPr id="305" name="Google Shape;305;p24"/>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1715252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3" name="Google Shape;113;p3"/>
          <p:cNvSpPr txBox="1">
            <a:spLocks noGrp="1"/>
          </p:cNvSpPr>
          <p:nvPr>
            <p:ph type="sldNum" idx="12"/>
          </p:nvPr>
        </p:nvSpPr>
        <p:spPr/>
        <p:txBody>
          <a:bodyPr/>
          <a:lstStyle/>
          <a:p>
            <a:pPr lvl="0"/>
            <a:fld id="{00000000-1234-1234-1234-123412341234}" type="slidenum">
              <a:rPr lang="en-US" smtClean="0"/>
              <a:pPr lvl="0"/>
              <a:t>3</a:t>
            </a:fld>
            <a:endParaRPr lang="en-US"/>
          </a:p>
        </p:txBody>
      </p:sp>
      <p:pic>
        <p:nvPicPr>
          <p:cNvPr id="114" name="Google Shape;114;p3"/>
          <p:cNvPicPr preferRelativeResize="0"/>
          <p:nvPr/>
        </p:nvPicPr>
        <p:blipFill rotWithShape="1">
          <a:blip r:embed="rId3">
            <a:alphaModFix/>
          </a:blip>
          <a:srcRect/>
          <a:stretch/>
        </p:blipFill>
        <p:spPr>
          <a:xfrm>
            <a:off x="2133600" y="1371600"/>
            <a:ext cx="8153400" cy="3862388"/>
          </a:xfrm>
          <a:prstGeom prst="rect">
            <a:avLst/>
          </a:prstGeom>
          <a:noFill/>
          <a:ln>
            <a:noFill/>
          </a:ln>
        </p:spPr>
      </p:pic>
      <p:sp>
        <p:nvSpPr>
          <p:cNvPr id="115" name="Google Shape;115;p3"/>
          <p:cNvSpPr txBox="1"/>
          <p:nvPr/>
        </p:nvSpPr>
        <p:spPr>
          <a:xfrm>
            <a:off x="2667000" y="5264762"/>
            <a:ext cx="6934200"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Twentieth Century"/>
              <a:buNone/>
            </a:pPr>
            <a:r>
              <a:rPr lang="en-US" sz="2000" b="1" i="0" u="none" strike="noStrike" cap="none" dirty="0">
                <a:solidFill>
                  <a:schemeClr val="dk1"/>
                </a:solidFill>
                <a:ea typeface="Twentieth Century"/>
                <a:cs typeface="Twentieth Century"/>
                <a:sym typeface="Twentieth Century"/>
              </a:rPr>
              <a:t>Figure</a:t>
            </a:r>
            <a:r>
              <a:rPr lang="en-US" sz="2000" b="0" i="0" u="none" strike="noStrike" cap="none" dirty="0">
                <a:solidFill>
                  <a:schemeClr val="dk1"/>
                </a:solidFill>
                <a:ea typeface="Twentieth Century"/>
                <a:cs typeface="Twentieth Century"/>
                <a:sym typeface="Twentieth Century"/>
              </a:rPr>
              <a:t>: Original </a:t>
            </a:r>
            <a:r>
              <a:rPr lang="en-US" sz="2000" b="0" i="0" u="none" strike="noStrike" cap="none" dirty="0" err="1">
                <a:solidFill>
                  <a:schemeClr val="dk1"/>
                </a:solidFill>
                <a:ea typeface="Twentieth Century"/>
                <a:cs typeface="Twentieth Century"/>
                <a:sym typeface="Twentieth Century"/>
              </a:rPr>
              <a:t>Tay</a:t>
            </a:r>
            <a:r>
              <a:rPr lang="en-US" sz="2000" b="0" i="0" u="none" strike="noStrike" cap="none" dirty="0">
                <a:solidFill>
                  <a:schemeClr val="dk1"/>
                </a:solidFill>
                <a:ea typeface="Twentieth Century"/>
                <a:cs typeface="Twentieth Century"/>
                <a:sym typeface="Twentieth Century"/>
              </a:rPr>
              <a:t> Bridge before the 1879 collapse. </a:t>
            </a:r>
            <a:r>
              <a:rPr lang="en-US" sz="2000" b="0" i="0" u="none" strike="noStrike" cap="none" dirty="0">
                <a:solidFill>
                  <a:srgbClr val="202122"/>
                </a:solidFill>
                <a:ea typeface="Twentieth Century"/>
                <a:cs typeface="Twentieth Century"/>
                <a:sym typeface="Twentieth Century"/>
              </a:rPr>
              <a:t>At least sixty were killed.</a:t>
            </a:r>
            <a:endParaRPr sz="2000" b="0" i="0" u="none" strike="noStrike" cap="none" dirty="0">
              <a:solidFill>
                <a:schemeClr val="dk1"/>
              </a:solidFill>
              <a:ea typeface="Twentieth Century"/>
              <a:cs typeface="Twentieth Century"/>
              <a:sym typeface="Twentieth Century"/>
            </a:endParaRPr>
          </a:p>
        </p:txBody>
      </p:sp>
    </p:spTree>
    <p:extLst>
      <p:ext uri="{BB962C8B-B14F-4D97-AF65-F5344CB8AC3E}">
        <p14:creationId xmlns:p14="http://schemas.microsoft.com/office/powerpoint/2010/main" val="3711384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2" name="Google Shape;122;p4"/>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4</a:t>
            </a:fld>
            <a:endParaRPr/>
          </a:p>
        </p:txBody>
      </p:sp>
      <p:sp>
        <p:nvSpPr>
          <p:cNvPr id="123" name="Google Shape;123;p4"/>
          <p:cNvSpPr txBox="1"/>
          <p:nvPr/>
        </p:nvSpPr>
        <p:spPr>
          <a:xfrm>
            <a:off x="1752600" y="5235576"/>
            <a:ext cx="8610600"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Twentieth Century"/>
              <a:buNone/>
            </a:pPr>
            <a:r>
              <a:rPr lang="en-US" sz="2000" b="1" i="0" u="none" strike="noStrike" cap="none" dirty="0">
                <a:solidFill>
                  <a:schemeClr val="dk1"/>
                </a:solidFill>
                <a:ea typeface="Twentieth Century"/>
                <a:cs typeface="Twentieth Century"/>
                <a:sym typeface="Twentieth Century"/>
              </a:rPr>
              <a:t>Figure: </a:t>
            </a:r>
            <a:r>
              <a:rPr lang="en-US" sz="2000" b="0" i="0" u="none" strike="noStrike" cap="none" dirty="0">
                <a:solidFill>
                  <a:schemeClr val="dk1"/>
                </a:solidFill>
                <a:ea typeface="Twentieth Century"/>
                <a:cs typeface="Twentieth Century"/>
                <a:sym typeface="Twentieth Century"/>
              </a:rPr>
              <a:t>The Boston molasses disaster (1919) provided a strong impetus for the establishment of professional licensing and codes of ethics in the United States.</a:t>
            </a:r>
            <a:endParaRPr dirty="0"/>
          </a:p>
        </p:txBody>
      </p:sp>
      <p:pic>
        <p:nvPicPr>
          <p:cNvPr id="124" name="Google Shape;124;p4"/>
          <p:cNvPicPr preferRelativeResize="0"/>
          <p:nvPr/>
        </p:nvPicPr>
        <p:blipFill rotWithShape="1">
          <a:blip r:embed="rId3">
            <a:alphaModFix/>
          </a:blip>
          <a:srcRect/>
          <a:stretch/>
        </p:blipFill>
        <p:spPr>
          <a:xfrm>
            <a:off x="2362200" y="1179514"/>
            <a:ext cx="7467600" cy="3965575"/>
          </a:xfrm>
          <a:prstGeom prst="rect">
            <a:avLst/>
          </a:prstGeom>
          <a:noFill/>
          <a:ln>
            <a:noFill/>
          </a:ln>
        </p:spPr>
      </p:pic>
    </p:spTree>
    <p:extLst>
      <p:ext uri="{BB962C8B-B14F-4D97-AF65-F5344CB8AC3E}">
        <p14:creationId xmlns:p14="http://schemas.microsoft.com/office/powerpoint/2010/main" val="2704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SOCIAL RESPONSIBILITIES OF ENGINEERS</a:t>
            </a:r>
            <a:endParaRPr/>
          </a:p>
        </p:txBody>
      </p:sp>
      <p:sp>
        <p:nvSpPr>
          <p:cNvPr id="130" name="Google Shape;130;p5"/>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It means a commitment from the engineering profession, and, by proxy, the individual engineers who belong to the profession, </a:t>
            </a:r>
            <a:r>
              <a:rPr lang="en-US" b="1"/>
              <a:t>to place the public safety and interest ahead of all other considerations and obligations</a:t>
            </a:r>
            <a:endParaRPr/>
          </a:p>
          <a:p>
            <a:pPr marL="91440" lvl="0" indent="-139700" algn="l" rtl="0">
              <a:lnSpc>
                <a:spcPct val="90000"/>
              </a:lnSpc>
              <a:spcBef>
                <a:spcPts val="1400"/>
              </a:spcBef>
              <a:spcAft>
                <a:spcPts val="0"/>
              </a:spcAft>
              <a:buSzPts val="2200"/>
              <a:buChar char=" "/>
            </a:pPr>
            <a:r>
              <a:rPr lang="en-US"/>
              <a:t>It means that engineers take into account and </a:t>
            </a:r>
            <a:r>
              <a:rPr lang="en-US" b="1"/>
              <a:t>show due regard for the consequences of their conduct</a:t>
            </a:r>
            <a:r>
              <a:rPr lang="en-US"/>
              <a:t> for the well-being of others as well as for the impact of their work on society and the citizenry. </a:t>
            </a:r>
            <a:endParaRPr/>
          </a:p>
          <a:p>
            <a:pPr marL="91440" lvl="0" indent="-139700" algn="l" rtl="0">
              <a:lnSpc>
                <a:spcPct val="90000"/>
              </a:lnSpc>
              <a:spcBef>
                <a:spcPts val="1400"/>
              </a:spcBef>
              <a:spcAft>
                <a:spcPts val="0"/>
              </a:spcAft>
              <a:buSzPts val="2200"/>
              <a:buChar char=" "/>
            </a:pPr>
            <a:r>
              <a:rPr lang="en-US"/>
              <a:t>This requires the engineer to make determined efforts to </a:t>
            </a:r>
            <a:r>
              <a:rPr lang="en-US" b="1"/>
              <a:t>discover all of the relevant facts</a:t>
            </a:r>
            <a:r>
              <a:rPr lang="en-US"/>
              <a:t> concerning the design, development, and deployment and </a:t>
            </a:r>
            <a:r>
              <a:rPr lang="en-US" b="1"/>
              <a:t>all of the possible outcomes </a:t>
            </a:r>
            <a:r>
              <a:rPr lang="en-US"/>
              <a:t>of the choices available that may positively and negatively impact society and the citizens</a:t>
            </a:r>
            <a:endParaRPr/>
          </a:p>
          <a:p>
            <a:pPr marL="91440" lvl="0" indent="0" algn="l" rtl="0">
              <a:lnSpc>
                <a:spcPct val="90000"/>
              </a:lnSpc>
              <a:spcBef>
                <a:spcPts val="1400"/>
              </a:spcBef>
              <a:spcAft>
                <a:spcPts val="0"/>
              </a:spcAft>
              <a:buSzPts val="2200"/>
              <a:buNone/>
            </a:pPr>
            <a:endParaRPr/>
          </a:p>
        </p:txBody>
      </p:sp>
      <p:sp>
        <p:nvSpPr>
          <p:cNvPr id="133" name="Google Shape;133;p5"/>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652625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EXAMPLES OF SOCIAL RESPONSIBILITIES OF ENGINEERS</a:t>
            </a:r>
            <a:endParaRPr/>
          </a:p>
        </p:txBody>
      </p:sp>
      <p:sp>
        <p:nvSpPr>
          <p:cNvPr id="139" name="Google Shape;139;p6"/>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fontScale="92500"/>
          </a:bodyPr>
          <a:lstStyle/>
          <a:p>
            <a:pPr marL="91440" lvl="0" indent="-129222" algn="l" rtl="0">
              <a:lnSpc>
                <a:spcPct val="90000"/>
              </a:lnSpc>
              <a:spcBef>
                <a:spcPts val="0"/>
              </a:spcBef>
              <a:spcAft>
                <a:spcPts val="0"/>
              </a:spcAft>
              <a:buSzPct val="100000"/>
              <a:buFont typeface="Noto Sans Symbols"/>
              <a:buChar char="❖"/>
            </a:pPr>
            <a:r>
              <a:rPr lang="en-US"/>
              <a:t>Ensure the safety and well-being of the public</a:t>
            </a:r>
            <a:endParaRPr/>
          </a:p>
          <a:p>
            <a:pPr marL="91440" lvl="0" indent="-129222" algn="l" rtl="0">
              <a:lnSpc>
                <a:spcPct val="90000"/>
              </a:lnSpc>
              <a:spcBef>
                <a:spcPts val="1400"/>
              </a:spcBef>
              <a:spcAft>
                <a:spcPts val="0"/>
              </a:spcAft>
              <a:buSzPct val="100000"/>
              <a:buFont typeface="Noto Sans Symbols"/>
              <a:buChar char="❖"/>
            </a:pPr>
            <a:r>
              <a:rPr lang="en-US"/>
              <a:t>Ensure that society’s funds and resources concerning technology are well used</a:t>
            </a:r>
            <a:endParaRPr/>
          </a:p>
          <a:p>
            <a:pPr marL="91440" lvl="0" indent="-129222" algn="l" rtl="0">
              <a:lnSpc>
                <a:spcPct val="90000"/>
              </a:lnSpc>
              <a:spcBef>
                <a:spcPts val="1400"/>
              </a:spcBef>
              <a:spcAft>
                <a:spcPts val="0"/>
              </a:spcAft>
              <a:buSzPct val="100000"/>
              <a:buFont typeface="Noto Sans Symbols"/>
              <a:buChar char="❖"/>
            </a:pPr>
            <a:r>
              <a:rPr lang="en-US"/>
              <a:t>Refusing to work on a particular project or for a particular company (that doesn’t follow engineering ethics)</a:t>
            </a:r>
            <a:endParaRPr/>
          </a:p>
          <a:p>
            <a:pPr marL="91440" lvl="0" indent="-129222" algn="l" rtl="0">
              <a:lnSpc>
                <a:spcPct val="90000"/>
              </a:lnSpc>
              <a:spcBef>
                <a:spcPts val="1400"/>
              </a:spcBef>
              <a:spcAft>
                <a:spcPts val="0"/>
              </a:spcAft>
              <a:buSzPct val="100000"/>
              <a:buFont typeface="Noto Sans Symbols"/>
              <a:buChar char="❖"/>
            </a:pPr>
            <a:r>
              <a:rPr lang="en-US"/>
              <a:t>Speaking out publicly against a proposed project (which is against the idea of public safety)</a:t>
            </a:r>
            <a:endParaRPr/>
          </a:p>
          <a:p>
            <a:pPr marL="91440" lvl="0" indent="-129222" algn="l" rtl="0">
              <a:lnSpc>
                <a:spcPct val="90000"/>
              </a:lnSpc>
              <a:spcBef>
                <a:spcPts val="1400"/>
              </a:spcBef>
              <a:spcAft>
                <a:spcPts val="0"/>
              </a:spcAft>
              <a:buSzPct val="100000"/>
              <a:buFont typeface="Noto Sans Symbols"/>
              <a:buChar char="❖"/>
            </a:pPr>
            <a:r>
              <a:rPr lang="en-US"/>
              <a:t>Blowing the whistle on illegality or wrong-doing</a:t>
            </a:r>
            <a:endParaRPr/>
          </a:p>
          <a:p>
            <a:pPr marL="91440" lvl="0" indent="-129222" algn="l" rtl="0">
              <a:lnSpc>
                <a:spcPct val="90000"/>
              </a:lnSpc>
              <a:spcBef>
                <a:spcPts val="1400"/>
              </a:spcBef>
              <a:spcAft>
                <a:spcPts val="0"/>
              </a:spcAft>
              <a:buSzPct val="100000"/>
              <a:buFont typeface="Noto Sans Symbols"/>
              <a:buChar char="❖"/>
            </a:pPr>
            <a:r>
              <a:rPr lang="en-US"/>
              <a:t>Professional Societies’ obligation to provide protection for whistleblowers</a:t>
            </a:r>
            <a:endParaRPr/>
          </a:p>
          <a:p>
            <a:pPr marL="91440" lvl="0" indent="-129222" algn="l" rtl="0">
              <a:lnSpc>
                <a:spcPct val="90000"/>
              </a:lnSpc>
              <a:spcBef>
                <a:spcPts val="1400"/>
              </a:spcBef>
              <a:spcAft>
                <a:spcPts val="0"/>
              </a:spcAft>
              <a:buSzPct val="100000"/>
              <a:buFont typeface="Noto Sans Symbols"/>
              <a:buChar char="❖"/>
            </a:pPr>
            <a:r>
              <a:rPr lang="en-US"/>
              <a:t>Individual and organizational concern about the impact of engineering projects on society </a:t>
            </a:r>
            <a:endParaRPr/>
          </a:p>
          <a:p>
            <a:pPr marL="91440" lvl="0" indent="-129222" algn="l" rtl="0">
              <a:lnSpc>
                <a:spcPct val="90000"/>
              </a:lnSpc>
              <a:spcBef>
                <a:spcPts val="1400"/>
              </a:spcBef>
              <a:spcAft>
                <a:spcPts val="0"/>
              </a:spcAft>
              <a:buSzPct val="100000"/>
              <a:buFont typeface="Noto Sans Symbols"/>
              <a:buChar char="❖"/>
            </a:pPr>
            <a:r>
              <a:rPr lang="en-US"/>
              <a:t>Contributing one’s services to worthy, non-profit groups and projects</a:t>
            </a:r>
            <a:endParaRPr/>
          </a:p>
        </p:txBody>
      </p:sp>
      <p:sp>
        <p:nvSpPr>
          <p:cNvPr id="142" name="Google Shape;142;p6"/>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26465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1024128" y="0"/>
            <a:ext cx="10786872" cy="4571999"/>
          </a:xfrm>
          <a:prstGeom prst="rect">
            <a:avLst/>
          </a:prstGeom>
          <a:noFill/>
          <a:ln>
            <a:noFill/>
          </a:ln>
        </p:spPr>
        <p:txBody>
          <a:bodyPr spcFirstLastPara="1" wrap="square" lIns="91425" tIns="45700" rIns="91425" bIns="45700" anchor="b" anchorCtr="0">
            <a:normAutofit/>
          </a:bodyPr>
          <a:lstStyle/>
          <a:p>
            <a:pPr marL="0" lvl="0" indent="0" algn="l" rtl="0">
              <a:lnSpc>
                <a:spcPct val="80000"/>
              </a:lnSpc>
              <a:spcBef>
                <a:spcPts val="0"/>
              </a:spcBef>
              <a:spcAft>
                <a:spcPts val="0"/>
              </a:spcAft>
              <a:buClr>
                <a:srgbClr val="464132"/>
              </a:buClr>
              <a:buSzPts val="6600"/>
              <a:buFont typeface="Twentieth Century"/>
              <a:buNone/>
            </a:pPr>
            <a:r>
              <a:rPr lang="en-US"/>
              <a:t>WHAT ARE SOME SOCIAL RESPONSIBILITIES OF A COMPUTER PROFESSIONAL?</a:t>
            </a:r>
            <a:endParaRPr/>
          </a:p>
        </p:txBody>
      </p:sp>
      <p:sp>
        <p:nvSpPr>
          <p:cNvPr id="150" name="Google Shape;150;p7"/>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9132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CODES OF ETHICS</a:t>
            </a:r>
            <a:endParaRPr/>
          </a:p>
        </p:txBody>
      </p:sp>
      <p:sp>
        <p:nvSpPr>
          <p:cNvPr id="156" name="Google Shape;156;p8"/>
          <p:cNvSpPr txBox="1">
            <a:spLocks noGrp="1"/>
          </p:cNvSpPr>
          <p:nvPr>
            <p:ph type="body" idx="1"/>
          </p:nvPr>
        </p:nvSpPr>
        <p:spPr>
          <a:xfrm>
            <a:off x="1024128" y="2286000"/>
            <a:ext cx="9720071" cy="4023360"/>
          </a:xfrm>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Primarily, a code of ethics </a:t>
            </a:r>
            <a:r>
              <a:rPr lang="en-US" b="1"/>
              <a:t>provides a framework for ethical judgment </a:t>
            </a:r>
            <a:r>
              <a:rPr lang="en-US"/>
              <a:t>for a professional.</a:t>
            </a:r>
            <a:endParaRPr/>
          </a:p>
          <a:p>
            <a:pPr marL="91440" lvl="0" indent="-139700" algn="l" rtl="0">
              <a:lnSpc>
                <a:spcPct val="90000"/>
              </a:lnSpc>
              <a:spcBef>
                <a:spcPts val="1400"/>
              </a:spcBef>
              <a:spcAft>
                <a:spcPts val="0"/>
              </a:spcAft>
              <a:buSzPts val="2200"/>
              <a:buChar char=" "/>
            </a:pPr>
            <a:r>
              <a:rPr lang="en-US"/>
              <a:t>A code can also </a:t>
            </a:r>
            <a:r>
              <a:rPr lang="en-US" b="1"/>
              <a:t>express the commitment to ethical conduct </a:t>
            </a:r>
            <a:r>
              <a:rPr lang="en-US"/>
              <a:t>shared by members of a profession.</a:t>
            </a:r>
            <a:endParaRPr/>
          </a:p>
          <a:p>
            <a:pPr marL="91440" lvl="0" indent="-139700" algn="l" rtl="0">
              <a:lnSpc>
                <a:spcPct val="90000"/>
              </a:lnSpc>
              <a:spcBef>
                <a:spcPts val="1400"/>
              </a:spcBef>
              <a:spcAft>
                <a:spcPts val="0"/>
              </a:spcAft>
              <a:buSzPts val="2200"/>
              <a:buChar char=" "/>
            </a:pPr>
            <a:r>
              <a:rPr lang="en-US"/>
              <a:t>It is important to note that </a:t>
            </a:r>
            <a:r>
              <a:rPr lang="en-US" b="1"/>
              <a:t>ethical codes do not establish new ethical principles</a:t>
            </a:r>
            <a:r>
              <a:rPr lang="en-US"/>
              <a:t>.</a:t>
            </a:r>
            <a:endParaRPr/>
          </a:p>
          <a:p>
            <a:pPr marL="91440" lvl="0" indent="-139700" algn="l" rtl="0">
              <a:lnSpc>
                <a:spcPct val="90000"/>
              </a:lnSpc>
              <a:spcBef>
                <a:spcPts val="1400"/>
              </a:spcBef>
              <a:spcAft>
                <a:spcPts val="0"/>
              </a:spcAft>
              <a:buSzPts val="2200"/>
              <a:buChar char=" "/>
            </a:pPr>
            <a:r>
              <a:rPr lang="en-US"/>
              <a:t>They simply reiterate principles and standards that are already accepted as responsible engineering practice.</a:t>
            </a:r>
            <a:endParaRPr/>
          </a:p>
          <a:p>
            <a:pPr marL="91440" lvl="0" indent="-139700" algn="l" rtl="0">
              <a:lnSpc>
                <a:spcPct val="90000"/>
              </a:lnSpc>
              <a:spcBef>
                <a:spcPts val="1400"/>
              </a:spcBef>
              <a:spcAft>
                <a:spcPts val="0"/>
              </a:spcAft>
              <a:buSzPts val="2200"/>
              <a:buChar char=" "/>
            </a:pPr>
            <a:r>
              <a:rPr lang="en-US"/>
              <a:t>Code expresses these principles in a coherent, comprehensive, and accessible manner. </a:t>
            </a:r>
            <a:endParaRPr/>
          </a:p>
          <a:p>
            <a:pPr marL="91440" lvl="0" indent="-139700" algn="l" rtl="0">
              <a:lnSpc>
                <a:spcPct val="90000"/>
              </a:lnSpc>
              <a:spcBef>
                <a:spcPts val="1400"/>
              </a:spcBef>
              <a:spcAft>
                <a:spcPts val="0"/>
              </a:spcAft>
              <a:buSzPts val="2200"/>
              <a:buChar char=" "/>
            </a:pPr>
            <a:r>
              <a:rPr lang="en-US"/>
              <a:t>Finally, a </a:t>
            </a:r>
            <a:r>
              <a:rPr lang="en-US" b="1"/>
              <a:t>code defines the roles and responsibilities of professionals</a:t>
            </a:r>
            <a:r>
              <a:rPr lang="en-US"/>
              <a:t>.</a:t>
            </a:r>
            <a:endParaRPr/>
          </a:p>
        </p:txBody>
      </p:sp>
      <p:sp>
        <p:nvSpPr>
          <p:cNvPr id="159" name="Google Shape;159;p8"/>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81958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9"/>
          <p:cNvSpPr txBox="1">
            <a:spLocks noGrp="1"/>
          </p:cNvSpPr>
          <p:nvPr>
            <p:ph type="title"/>
          </p:nvPr>
        </p:nvSpPr>
        <p:spPr>
          <a:xfrm>
            <a:off x="1024128" y="585216"/>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64132"/>
              </a:buClr>
              <a:buSzPts val="5000"/>
              <a:buFont typeface="Twentieth Century"/>
              <a:buNone/>
            </a:pPr>
            <a:r>
              <a:rPr lang="en-US"/>
              <a:t>CLOSER LOOK AT TWO CODES OF ETHICS</a:t>
            </a:r>
            <a:endParaRPr/>
          </a:p>
        </p:txBody>
      </p:sp>
      <p:pic>
        <p:nvPicPr>
          <p:cNvPr id="166" name="Google Shape;166;p9" descr="Institute of Electrical and Electronics Engineers - Wikipedia"/>
          <p:cNvPicPr preferRelativeResize="0"/>
          <p:nvPr/>
        </p:nvPicPr>
        <p:blipFill rotWithShape="1">
          <a:blip r:embed="rId3">
            <a:alphaModFix/>
          </a:blip>
          <a:srcRect/>
          <a:stretch/>
        </p:blipFill>
        <p:spPr>
          <a:xfrm>
            <a:off x="3886294" y="2084832"/>
            <a:ext cx="3995738" cy="1295400"/>
          </a:xfrm>
          <a:prstGeom prst="rect">
            <a:avLst/>
          </a:prstGeom>
          <a:noFill/>
          <a:ln>
            <a:noFill/>
          </a:ln>
        </p:spPr>
      </p:pic>
      <p:pic>
        <p:nvPicPr>
          <p:cNvPr id="167" name="Google Shape;167;p9" descr="ACM Student Chapter - Wikipedia"/>
          <p:cNvPicPr preferRelativeResize="0"/>
          <p:nvPr/>
        </p:nvPicPr>
        <p:blipFill rotWithShape="1">
          <a:blip r:embed="rId4">
            <a:alphaModFix/>
          </a:blip>
          <a:srcRect/>
          <a:stretch/>
        </p:blipFill>
        <p:spPr>
          <a:xfrm>
            <a:off x="4842932" y="3745357"/>
            <a:ext cx="2495550" cy="2495550"/>
          </a:xfrm>
          <a:prstGeom prst="rect">
            <a:avLst/>
          </a:prstGeom>
          <a:noFill/>
          <a:ln>
            <a:noFill/>
          </a:ln>
        </p:spPr>
      </p:pic>
      <p:sp>
        <p:nvSpPr>
          <p:cNvPr id="170" name="Google Shape;170;p9"/>
          <p:cNvSpPr txBox="1">
            <a:spLocks noGrp="1"/>
          </p:cNvSpPr>
          <p:nvPr>
            <p:ph type="sldNum" idx="12"/>
          </p:nvPr>
        </p:nvSpPr>
        <p:spPr>
          <a:xfrm>
            <a:off x="10837334" y="6470704"/>
            <a:ext cx="973666" cy="27432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8781168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lectures-v3">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lectures-v3.potx" id="{31DC09EC-9876-43F3-B3C5-34B7AAF70CAA}" vid="{E5D0234B-1864-4CAD-B1A8-C5C46492CB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lectures-v3</Template>
  <TotalTime>113</TotalTime>
  <Words>1938</Words>
  <Application>Microsoft Office PowerPoint</Application>
  <PresentationFormat>Widescreen</PresentationFormat>
  <Paragraphs>134</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Noto Sans Symbols</vt:lpstr>
      <vt:lpstr>Tw Cen MT</vt:lpstr>
      <vt:lpstr>Tw Cen MT Condensed</vt:lpstr>
      <vt:lpstr>Twentieth Century</vt:lpstr>
      <vt:lpstr>Wingdings 3</vt:lpstr>
      <vt:lpstr>lectures-v3</vt:lpstr>
      <vt:lpstr>ENGINEERING CODES OF ETHICS</vt:lpstr>
      <vt:lpstr>ENGINEERING ETHICS</vt:lpstr>
      <vt:lpstr>PowerPoint Presentation</vt:lpstr>
      <vt:lpstr>PowerPoint Presentation</vt:lpstr>
      <vt:lpstr>SOCIAL RESPONSIBILITIES OF ENGINEERS</vt:lpstr>
      <vt:lpstr>EXAMPLES OF SOCIAL RESPONSIBILITIES OF ENGINEERS</vt:lpstr>
      <vt:lpstr>WHAT ARE SOME SOCIAL RESPONSIBILITIES OF A COMPUTER PROFESSIONAL?</vt:lpstr>
      <vt:lpstr>CODES OF ETHICS</vt:lpstr>
      <vt:lpstr>CLOSER LOOK AT TWO CODES OF ETHICS</vt:lpstr>
      <vt:lpstr>IEEE CODES OF ETHICS</vt:lpstr>
      <vt:lpstr>IEEE CODES OF ETHICS</vt:lpstr>
      <vt:lpstr>IEEE CODES OF ETHICS</vt:lpstr>
      <vt:lpstr>ACM CODES OF ETHICS</vt:lpstr>
      <vt:lpstr>ACM CODES OF ETHICS</vt:lpstr>
      <vt:lpstr>ACM CODES OF ETHICS</vt:lpstr>
      <vt:lpstr>ACM CODES OF ETHICS</vt:lpstr>
      <vt:lpstr>CASE STUDY 1 : MALWARE DISRUPTION</vt:lpstr>
      <vt:lpstr>CASE STUDY 1 : MALWARE DISRUPTION (2)</vt:lpstr>
      <vt:lpstr>CASE STUDY 1 : MALWARE DISRUPTION (3)</vt:lpstr>
      <vt:lpstr>ANALYSIS OF CASE STUDY 1?</vt:lpstr>
      <vt:lpstr>CASE STUDY 2 : MEDICAL IMPLANT RISK ANALYSIS</vt:lpstr>
      <vt:lpstr>CASE STUDY 2 : MEDICAL IMPLANT RISK ANALYSIS (2)</vt:lpstr>
      <vt:lpstr>CASE STUDY 2 : MEDICAL IMPLANT RISK ANALYSIS (3)</vt:lpstr>
      <vt:lpstr>ANALYSIS OF CASE STUDY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CODES OF ETHICS</dc:title>
  <dc:creator>Minhajul Bashir</dc:creator>
  <cp:lastModifiedBy>Saifur Rahman</cp:lastModifiedBy>
  <cp:revision>4</cp:revision>
  <dcterms:created xsi:type="dcterms:W3CDTF">2024-03-20T04:16:37Z</dcterms:created>
  <dcterms:modified xsi:type="dcterms:W3CDTF">2025-05-20T23:17:08Z</dcterms:modified>
</cp:coreProperties>
</file>