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F3F73-6238-40FB-ADF9-CD174B4EE998}"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FAA19-BDD6-4313-9BC0-B0DFC878AB28}" type="slidenum">
              <a:rPr lang="en-US" smtClean="0"/>
              <a:t>‹#›</a:t>
            </a:fld>
            <a:endParaRPr lang="en-US"/>
          </a:p>
        </p:txBody>
      </p:sp>
    </p:spTree>
    <p:extLst>
      <p:ext uri="{BB962C8B-B14F-4D97-AF65-F5344CB8AC3E}">
        <p14:creationId xmlns:p14="http://schemas.microsoft.com/office/powerpoint/2010/main" val="33440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https://research.aimultiple.com/ai-bias/</a:t>
            </a:r>
            <a:endParaRPr/>
          </a:p>
          <a:p>
            <a:pPr marL="0" lvl="0" indent="0" algn="l" rtl="0">
              <a:spcBef>
                <a:spcPts val="0"/>
              </a:spcBef>
              <a:spcAft>
                <a:spcPts val="0"/>
              </a:spcAft>
              <a:buNone/>
            </a:pPr>
            <a:endParaRPr/>
          </a:p>
        </p:txBody>
      </p:sp>
      <p:sp>
        <p:nvSpPr>
          <p:cNvPr id="238" name="Google Shape;2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rgbClr val="FF0000"/>
                </a:solidFill>
              </a:rPr>
              <a:t>What kind of bias is likely to be introduced here?</a:t>
            </a:r>
            <a:endParaRPr/>
          </a:p>
          <a:p>
            <a:pPr marL="0" lvl="0" indent="0" algn="l" rtl="0">
              <a:spcBef>
                <a:spcPts val="0"/>
              </a:spcBef>
              <a:spcAft>
                <a:spcPts val="0"/>
              </a:spcAft>
              <a:buNone/>
            </a:pPr>
            <a:r>
              <a:rPr lang="en-US" sz="1200"/>
              <a:t>AI incorrectly learnt to penalized resumes that included the word “women’s,” as in “women’s chess club captain.”</a:t>
            </a:r>
            <a:endParaRPr/>
          </a:p>
        </p:txBody>
      </p:sp>
      <p:sp>
        <p:nvSpPr>
          <p:cNvPr id="248" name="Google Shape;24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https://research.aimultiple.com/ai-bias/</a:t>
            </a:r>
            <a:endParaRPr/>
          </a:p>
          <a:p>
            <a:pPr marL="0" lvl="0" indent="0" algn="l" rtl="0">
              <a:spcBef>
                <a:spcPts val="0"/>
              </a:spcBef>
              <a:spcAft>
                <a:spcPts val="0"/>
              </a:spcAft>
              <a:buNone/>
            </a:pPr>
            <a:endParaRPr/>
          </a:p>
        </p:txBody>
      </p:sp>
      <p:sp>
        <p:nvSpPr>
          <p:cNvPr id="258" name="Google Shape;25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000000"/>
                </a:solidFill>
              </a:rPr>
              <a:t>What kind of bias is likely to be introduced here?</a:t>
            </a:r>
            <a:endParaRPr>
              <a:solidFill>
                <a:srgbClr val="000000"/>
              </a:solidFill>
            </a:endParaRPr>
          </a:p>
          <a:p>
            <a:pPr marL="0" lvl="0" indent="0" algn="l" rtl="0">
              <a:spcBef>
                <a:spcPts val="0"/>
              </a:spcBef>
              <a:spcAft>
                <a:spcPts val="0"/>
              </a:spcAft>
              <a:buNone/>
            </a:pPr>
            <a:r>
              <a:rPr lang="en-US">
                <a:solidFill>
                  <a:srgbClr val="000000"/>
                </a:solidFill>
              </a:rPr>
              <a:t>AI incorrectly learnt to favor white patients over black patients.</a:t>
            </a:r>
            <a:endParaRPr>
              <a:solidFill>
                <a:srgbClr val="000000"/>
              </a:solidFill>
            </a:endParaRPr>
          </a:p>
          <a:p>
            <a:pPr marL="0" lvl="0" indent="0" algn="l" rtl="0">
              <a:spcBef>
                <a:spcPts val="0"/>
              </a:spcBef>
              <a:spcAft>
                <a:spcPts val="0"/>
              </a:spcAft>
              <a:buNone/>
            </a:pPr>
            <a:r>
              <a:rPr lang="en-US">
                <a:solidFill>
                  <a:srgbClr val="000000"/>
                </a:solidFill>
              </a:rPr>
              <a:t>What was the reason for bias?</a:t>
            </a:r>
            <a:endParaRPr>
              <a:solidFill>
                <a:srgbClr val="000000"/>
              </a:solidFill>
            </a:endParaRPr>
          </a:p>
          <a:p>
            <a:pPr marL="0" lvl="0" indent="0" algn="l" rtl="0">
              <a:spcBef>
                <a:spcPts val="0"/>
              </a:spcBef>
              <a:spcAft>
                <a:spcPts val="0"/>
              </a:spcAft>
              <a:buNone/>
            </a:pPr>
            <a:r>
              <a:rPr lang="en-US">
                <a:solidFill>
                  <a:srgbClr val="000000"/>
                </a:solidFill>
              </a:rPr>
              <a:t>Faulty metric. AI designers used previous patients’ healthcare spending as a proxy for medical needs. This was a bad interpretation of historical data because income and race are highly correlated metrics and making assumptions based on only one variable of correlated metrics led the algorithm to provide inaccurate results.</a:t>
            </a:r>
            <a:endParaRPr>
              <a:solidFill>
                <a:srgbClr val="000000"/>
              </a:solidFill>
            </a:endParaRPr>
          </a:p>
          <a:p>
            <a:pPr marL="0" lvl="0" indent="0" algn="l" rtl="0">
              <a:spcBef>
                <a:spcPts val="0"/>
              </a:spcBef>
              <a:spcAft>
                <a:spcPts val="0"/>
              </a:spcAft>
              <a:buNone/>
            </a:pPr>
            <a:endParaRPr/>
          </a:p>
        </p:txBody>
      </p:sp>
      <p:sp>
        <p:nvSpPr>
          <p:cNvPr id="268" name="Google Shape;26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 AI system can be as good as the quality of its input data. If you can clean your training dataset from conscious and unconscious assumptions on race, gender, or other ideological concepts, you are able to build an AI system that makes unbiased data-driven decisions.</a:t>
            </a:r>
            <a:endParaRPr/>
          </a:p>
          <a:p>
            <a:pPr marL="0" lvl="0" indent="0" algn="l" rtl="0">
              <a:spcBef>
                <a:spcPts val="0"/>
              </a:spcBef>
              <a:spcAft>
                <a:spcPts val="0"/>
              </a:spcAft>
              <a:buNone/>
            </a:pPr>
            <a:endParaRPr/>
          </a:p>
          <a:p>
            <a:pPr marL="0" lvl="0" indent="0" algn="l" rtl="0">
              <a:spcBef>
                <a:spcPts val="0"/>
              </a:spcBef>
              <a:spcAft>
                <a:spcPts val="0"/>
              </a:spcAft>
              <a:buNone/>
            </a:pPr>
            <a:r>
              <a:rPr lang="en-US"/>
              <a:t>It is not possible to create completely unbiased data due to numerous human biases. </a:t>
            </a:r>
            <a:endParaRPr/>
          </a:p>
          <a:p>
            <a:pPr marL="0" lvl="0" indent="0" algn="l" rtl="0">
              <a:spcBef>
                <a:spcPts val="0"/>
              </a:spcBef>
              <a:spcAft>
                <a:spcPts val="0"/>
              </a:spcAft>
              <a:buNone/>
            </a:pPr>
            <a:r>
              <a:rPr lang="en-US"/>
              <a:t>After all, humans are creating the biased data while humans and human-made algorithms are checking the data to identify and remove biases.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https://www.slideshare.net/vladimirkanchev/ethical-issues-in-machine-learning-algorithms-part-2-140369359</a:t>
            </a:r>
            <a:endParaRPr/>
          </a:p>
          <a:p>
            <a:pPr marL="0" lvl="0" indent="0" algn="l" rtl="0">
              <a:spcBef>
                <a:spcPts val="0"/>
              </a:spcBef>
              <a:spcAft>
                <a:spcPts val="0"/>
              </a:spcAft>
              <a:buNone/>
            </a:pPr>
            <a:endParaRPr/>
          </a:p>
          <a:p>
            <a:pPr marL="0" lvl="0" indent="0" algn="l" rtl="0">
              <a:spcBef>
                <a:spcPts val="0"/>
              </a:spcBef>
              <a:spcAft>
                <a:spcPts val="0"/>
              </a:spcAft>
              <a:buNone/>
            </a:pPr>
            <a:r>
              <a:rPr lang="en-US"/>
              <a:t>Remove algorithmic bias</a:t>
            </a:r>
            <a:endParaRPr/>
          </a:p>
          <a:p>
            <a:pPr marL="457200" lvl="1" indent="0" algn="l" rtl="0">
              <a:spcBef>
                <a:spcPts val="0"/>
              </a:spcBef>
              <a:spcAft>
                <a:spcPts val="0"/>
              </a:spcAft>
              <a:buNone/>
            </a:pPr>
            <a:r>
              <a:rPr lang="en-US">
                <a:solidFill>
                  <a:srgbClr val="FF0000"/>
                </a:solidFill>
              </a:rPr>
              <a:t>Should we remove columns likely to cause bias (such as sex or race) ? </a:t>
            </a:r>
            <a:endParaRPr/>
          </a:p>
          <a:p>
            <a:pPr marL="914400" lvl="2" indent="0" algn="l" rtl="0">
              <a:spcBef>
                <a:spcPts val="0"/>
              </a:spcBef>
              <a:spcAft>
                <a:spcPts val="0"/>
              </a:spcAft>
              <a:buNone/>
            </a:pPr>
            <a:r>
              <a:rPr lang="en-US" sz="1800">
                <a:solidFill>
                  <a:srgbClr val="D8D8D8"/>
                </a:solidFill>
              </a:rPr>
              <a:t>May not work </a:t>
            </a:r>
            <a:endParaRPr/>
          </a:p>
          <a:p>
            <a:pPr marL="914400" lvl="2" indent="0" algn="l" rtl="0">
              <a:spcBef>
                <a:spcPts val="0"/>
              </a:spcBef>
              <a:spcAft>
                <a:spcPts val="0"/>
              </a:spcAft>
              <a:buNone/>
            </a:pPr>
            <a:r>
              <a:rPr lang="en-US" sz="1800">
                <a:solidFill>
                  <a:srgbClr val="D8D8D8"/>
                </a:solidFill>
              </a:rPr>
              <a:t>Removing male-female label is not enough to remove data bias</a:t>
            </a:r>
            <a:endParaRPr/>
          </a:p>
          <a:p>
            <a:pPr marL="914400" lvl="2" indent="0" algn="l" rtl="0">
              <a:spcBef>
                <a:spcPts val="0"/>
              </a:spcBef>
              <a:spcAft>
                <a:spcPts val="0"/>
              </a:spcAft>
              <a:buNone/>
            </a:pPr>
            <a:r>
              <a:rPr lang="en-US" sz="1800">
                <a:solidFill>
                  <a:srgbClr val="D8D8D8"/>
                </a:solidFill>
              </a:rPr>
              <a:t>Model accuracy may get worse.</a:t>
            </a:r>
            <a:endParaRPr/>
          </a:p>
          <a:p>
            <a:pPr marL="0" lvl="0" indent="0" algn="l" rtl="0">
              <a:spcBef>
                <a:spcPts val="0"/>
              </a:spcBef>
              <a:spcAft>
                <a:spcPts val="0"/>
              </a:spcAft>
              <a:buNone/>
            </a:pPr>
            <a:endParaRPr/>
          </a:p>
        </p:txBody>
      </p:sp>
      <p:sp>
        <p:nvSpPr>
          <p:cNvPr id="278" name="Google Shape;27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24128" y="0"/>
            <a:ext cx="10786872" cy="4572000"/>
          </a:xfrm>
        </p:spPr>
        <p:txBody>
          <a:bodyPr anchor="b">
            <a:normAutofit/>
          </a:bodyPr>
          <a:lstStyle>
            <a:lvl1pPr algn="l">
              <a:defRPr sz="7200" spc="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24128" y="4572000"/>
            <a:ext cx="10786872" cy="1851177"/>
          </a:xfrm>
        </p:spPr>
        <p:txBody>
          <a:bodyPr lIns="128016" tIns="91440" rIns="91440" anchor="t">
            <a:normAutofit/>
          </a:bodyPr>
          <a:lstStyle>
            <a:lvl1pPr marL="0" indent="0" algn="l">
              <a:lnSpc>
                <a:spcPct val="100000"/>
              </a:lnSpc>
              <a:spcBef>
                <a:spcPts val="0"/>
              </a:spcBef>
              <a:buNone/>
              <a:defRPr sz="2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9/11/2021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9/11/2021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9/11/2021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9/11/2021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4128" y="0"/>
            <a:ext cx="10786872" cy="4571999"/>
          </a:xfrm>
        </p:spPr>
        <p:txBody>
          <a:bodyPr anchor="b">
            <a:normAutofit/>
          </a:bodyPr>
          <a:lstStyle>
            <a:lvl1pPr algn="l">
              <a:defRPr sz="66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1024128" y="4571999"/>
            <a:ext cx="10786872" cy="1851178"/>
          </a:xfrm>
        </p:spPr>
        <p:txBody>
          <a:bodyPr lIns="128016" tIns="91440" rIns="91440" anchor="t">
            <a:normAutofit/>
          </a:bodyPr>
          <a:lstStyle>
            <a:lvl1pPr marL="0" indent="0">
              <a:lnSpc>
                <a:spcPct val="100000"/>
              </a:lnSpc>
              <a:spcBef>
                <a:spcPts val="0"/>
              </a:spcBef>
              <a:buNone/>
              <a:defRPr sz="2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9/11/2021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9/11/2021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9/11/2021</a:t>
            </a:r>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9/11/2021</a:t>
            </a:r>
            <a:endParaRPr lang="en-US" dirty="0"/>
          </a:p>
        </p:txBody>
      </p:sp>
      <p:sp>
        <p:nvSpPr>
          <p:cNvPr id="4" name="Footer Placeholder 3"/>
          <p:cNvSpPr>
            <a:spLocks noGrp="1"/>
          </p:cNvSpPr>
          <p:nvPr>
            <p:ph type="ftr" sz="quarter" idx="11"/>
          </p:nvPr>
        </p:nvSpPr>
        <p:spPr/>
        <p:txBody>
          <a:bodyPr/>
          <a:lstStyle/>
          <a:p>
            <a:r>
              <a:rPr lang="en-US"/>
              <a:t>MINHAJUL@CSE.UIU.AC.BD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9/11/2021</a:t>
            </a:r>
            <a:endParaRPr lang="en-US" dirty="0"/>
          </a:p>
        </p:txBody>
      </p:sp>
      <p:sp>
        <p:nvSpPr>
          <p:cNvPr id="3" name="Footer Placeholder 2"/>
          <p:cNvSpPr>
            <a:spLocks noGrp="1"/>
          </p:cNvSpPr>
          <p:nvPr>
            <p:ph type="ftr" sz="quarter" idx="11"/>
          </p:nvPr>
        </p:nvSpPr>
        <p:spPr/>
        <p:txBody>
          <a:bodyPr/>
          <a:lstStyle/>
          <a:p>
            <a:r>
              <a:rPr lang="en-US"/>
              <a:t>MINHAJUL@CSE.UIU.AC.BD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9/11/2021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9/11/2021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r>
              <a:rPr lang="en-US"/>
              <a:t>9/11/2021</a:t>
            </a:r>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n-lt"/>
              </a:defRPr>
            </a:lvl1pPr>
          </a:lstStyle>
          <a:p>
            <a:r>
              <a:rPr lang="en-US"/>
              <a:t>MINHAJUL@CSE.UIU.AC.BD</a:t>
            </a:r>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esearch.aimultiple.com/ai-bia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024128" y="0"/>
            <a:ext cx="10786872" cy="457200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lt1"/>
              </a:buClr>
              <a:buSzPts val="7200"/>
              <a:buFont typeface="Twentieth Century"/>
              <a:buNone/>
            </a:pPr>
            <a:r>
              <a:rPr lang="en-US"/>
              <a:t>ETHICAL CONCERNS IN</a:t>
            </a:r>
            <a:br>
              <a:rPr lang="en-US"/>
            </a:br>
            <a:r>
              <a:rPr lang="en-US"/>
              <a:t>MACHINE LEARNING</a:t>
            </a:r>
            <a:endParaRPr/>
          </a:p>
        </p:txBody>
      </p:sp>
      <p:sp>
        <p:nvSpPr>
          <p:cNvPr id="94" name="Google Shape;94;p1"/>
          <p:cNvSpPr txBox="1">
            <a:spLocks noGrp="1"/>
          </p:cNvSpPr>
          <p:nvPr>
            <p:ph type="subTitle" idx="1"/>
          </p:nvPr>
        </p:nvSpPr>
        <p:spPr>
          <a:xfrm>
            <a:off x="1024128" y="4572000"/>
            <a:ext cx="10786872" cy="1851177"/>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dirty="0"/>
              <a:t>SOC 2101 – Society, Environment and Engineering Ethics</a:t>
            </a:r>
            <a:endParaRPr dirty="0"/>
          </a:p>
          <a:p>
            <a:pPr marL="0" lvl="0" indent="0" algn="l" rtl="0">
              <a:lnSpc>
                <a:spcPct val="100000"/>
              </a:lnSpc>
              <a:spcBef>
                <a:spcPts val="200"/>
              </a:spcBef>
              <a:spcAft>
                <a:spcPts val="0"/>
              </a:spcAft>
              <a:buSzPts val="2800"/>
              <a:buNone/>
            </a:pPr>
            <a:r>
              <a:rPr lang="en-US" dirty="0"/>
              <a:t>Course teacher: Saifur Rahman</a:t>
            </a:r>
            <a:endParaRPr dirty="0"/>
          </a:p>
        </p:txBody>
      </p:sp>
      <p:sp>
        <p:nvSpPr>
          <p:cNvPr id="97" name="Google Shape;97;p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560093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dirty="0"/>
              <a:t>PRIVACY AND SURVEILLANCE</a:t>
            </a:r>
            <a:endParaRPr dirty="0"/>
          </a:p>
        </p:txBody>
      </p:sp>
      <p:sp>
        <p:nvSpPr>
          <p:cNvPr id="176" name="Google Shape;176;p10"/>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Access to private data and personally identifiable data</a:t>
            </a:r>
            <a:endParaRPr dirty="0"/>
          </a:p>
          <a:p>
            <a:pPr marL="91440" lvl="0" indent="-139700" algn="l" rtl="0">
              <a:lnSpc>
                <a:spcPct val="90000"/>
              </a:lnSpc>
              <a:spcBef>
                <a:spcPts val="1400"/>
              </a:spcBef>
              <a:spcAft>
                <a:spcPts val="0"/>
              </a:spcAft>
              <a:buSzPts val="2200"/>
              <a:buChar char=" "/>
            </a:pPr>
            <a:r>
              <a:rPr lang="en-US" dirty="0"/>
              <a:t>Aspects of privacy –</a:t>
            </a:r>
            <a:endParaRPr dirty="0"/>
          </a:p>
          <a:p>
            <a:pPr marL="265176" lvl="1" indent="-137159" algn="l" rtl="0">
              <a:lnSpc>
                <a:spcPct val="90000"/>
              </a:lnSpc>
              <a:spcBef>
                <a:spcPts val="400"/>
              </a:spcBef>
              <a:spcAft>
                <a:spcPts val="0"/>
              </a:spcAft>
              <a:buSzPts val="1800"/>
              <a:buChar char="🢝"/>
            </a:pPr>
            <a:r>
              <a:rPr lang="en-US" dirty="0"/>
              <a:t>The right to be left alone</a:t>
            </a:r>
            <a:endParaRPr dirty="0"/>
          </a:p>
          <a:p>
            <a:pPr marL="265176" lvl="1" indent="-137159" algn="l" rtl="0">
              <a:lnSpc>
                <a:spcPct val="90000"/>
              </a:lnSpc>
              <a:spcBef>
                <a:spcPts val="600"/>
              </a:spcBef>
              <a:spcAft>
                <a:spcPts val="0"/>
              </a:spcAft>
              <a:buSzPts val="1800"/>
              <a:buChar char="🢝"/>
            </a:pPr>
            <a:r>
              <a:rPr lang="en-US" dirty="0"/>
              <a:t>Information privacy</a:t>
            </a:r>
            <a:endParaRPr dirty="0"/>
          </a:p>
          <a:p>
            <a:pPr marL="265176" lvl="1" indent="-137159" algn="l" rtl="0">
              <a:lnSpc>
                <a:spcPct val="90000"/>
              </a:lnSpc>
              <a:spcBef>
                <a:spcPts val="600"/>
              </a:spcBef>
              <a:spcAft>
                <a:spcPts val="0"/>
              </a:spcAft>
              <a:buSzPts val="1800"/>
              <a:buChar char="🢝"/>
            </a:pPr>
            <a:r>
              <a:rPr lang="en-US" dirty="0"/>
              <a:t>Control over information about oneself</a:t>
            </a:r>
            <a:endParaRPr dirty="0"/>
          </a:p>
          <a:p>
            <a:pPr marL="265176" lvl="1" indent="-137159" algn="l" rtl="0">
              <a:lnSpc>
                <a:spcPct val="90000"/>
              </a:lnSpc>
              <a:spcBef>
                <a:spcPts val="600"/>
              </a:spcBef>
              <a:spcAft>
                <a:spcPts val="0"/>
              </a:spcAft>
              <a:buSzPts val="1800"/>
              <a:buChar char="🢝"/>
            </a:pPr>
            <a:r>
              <a:rPr lang="en-US" dirty="0"/>
              <a:t>The right to secrecy</a:t>
            </a:r>
            <a:endParaRPr dirty="0"/>
          </a:p>
        </p:txBody>
      </p:sp>
      <p:sp>
        <p:nvSpPr>
          <p:cNvPr id="179" name="Google Shape;179;p1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66059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PRIVACY AND SURVEILLANCE</a:t>
            </a:r>
            <a:endParaRPr/>
          </a:p>
        </p:txBody>
      </p:sp>
      <p:sp>
        <p:nvSpPr>
          <p:cNvPr id="185" name="Google Shape;185;p11"/>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Our modern digital lifestyle leads to digital collection of our data</a:t>
            </a:r>
            <a:endParaRPr dirty="0"/>
          </a:p>
          <a:p>
            <a:pPr marL="91440" lvl="0" indent="-139700" algn="l" rtl="0">
              <a:lnSpc>
                <a:spcPct val="90000"/>
              </a:lnSpc>
              <a:spcBef>
                <a:spcPts val="1400"/>
              </a:spcBef>
              <a:spcAft>
                <a:spcPts val="0"/>
              </a:spcAft>
              <a:buSzPts val="2200"/>
              <a:buChar char=" "/>
            </a:pPr>
            <a:r>
              <a:rPr lang="en-US" dirty="0"/>
              <a:t>Possibilities of intelligent data collection, and data analysis</a:t>
            </a:r>
            <a:endParaRPr dirty="0"/>
          </a:p>
          <a:p>
            <a:pPr marL="91440" lvl="0" indent="-139700" algn="l" rtl="0">
              <a:lnSpc>
                <a:spcPct val="90000"/>
              </a:lnSpc>
              <a:spcBef>
                <a:spcPts val="1400"/>
              </a:spcBef>
              <a:spcAft>
                <a:spcPts val="0"/>
              </a:spcAft>
              <a:buSzPts val="2200"/>
              <a:buChar char=" "/>
            </a:pPr>
            <a:r>
              <a:rPr lang="en-US" dirty="0"/>
              <a:t>“In this vast ocean of data, there is a frighteningly complete picture of us”</a:t>
            </a:r>
            <a:endParaRPr dirty="0"/>
          </a:p>
        </p:txBody>
      </p:sp>
      <p:sp>
        <p:nvSpPr>
          <p:cNvPr id="188" name="Google Shape;188;p1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19957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dirty="0"/>
              <a:t>PRIVACY-PRESERVING TECHNIQUES</a:t>
            </a:r>
            <a:endParaRPr dirty="0"/>
          </a:p>
        </p:txBody>
      </p:sp>
      <p:sp>
        <p:nvSpPr>
          <p:cNvPr id="194" name="Google Shape;194;p1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Anonymization</a:t>
            </a:r>
            <a:endParaRPr dirty="0"/>
          </a:p>
          <a:p>
            <a:pPr marL="91440" lvl="0" indent="-139700" algn="l" rtl="0">
              <a:lnSpc>
                <a:spcPct val="90000"/>
              </a:lnSpc>
              <a:spcBef>
                <a:spcPts val="1400"/>
              </a:spcBef>
              <a:spcAft>
                <a:spcPts val="0"/>
              </a:spcAft>
              <a:buSzPts val="2200"/>
              <a:buChar char=" "/>
            </a:pPr>
            <a:r>
              <a:rPr lang="en-US" dirty="0"/>
              <a:t>Access control</a:t>
            </a:r>
            <a:endParaRPr dirty="0"/>
          </a:p>
          <a:p>
            <a:pPr marL="91440" lvl="0" indent="-139700" algn="l" rtl="0">
              <a:lnSpc>
                <a:spcPct val="90000"/>
              </a:lnSpc>
              <a:spcBef>
                <a:spcPts val="1400"/>
              </a:spcBef>
              <a:spcAft>
                <a:spcPts val="0"/>
              </a:spcAft>
              <a:buSzPts val="2200"/>
              <a:buChar char=" "/>
            </a:pPr>
            <a:r>
              <a:rPr lang="en-US" dirty="0"/>
              <a:t>Encryption</a:t>
            </a:r>
            <a:endParaRPr dirty="0"/>
          </a:p>
        </p:txBody>
      </p:sp>
      <p:sp>
        <p:nvSpPr>
          <p:cNvPr id="197" name="Google Shape;197;p1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9001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dirty="0"/>
              <a:t>MANIPULATION OF BEHAVIOR</a:t>
            </a:r>
            <a:endParaRPr dirty="0"/>
          </a:p>
        </p:txBody>
      </p:sp>
      <p:sp>
        <p:nvSpPr>
          <p:cNvPr id="203" name="Google Shape;203;p13"/>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Information collected may be used to manipulate behavior, online and offline</a:t>
            </a:r>
            <a:endParaRPr dirty="0"/>
          </a:p>
          <a:p>
            <a:pPr marL="91440" lvl="0" indent="-139700" algn="l" rtl="0">
              <a:lnSpc>
                <a:spcPct val="90000"/>
              </a:lnSpc>
              <a:spcBef>
                <a:spcPts val="1400"/>
              </a:spcBef>
              <a:spcAft>
                <a:spcPts val="0"/>
              </a:spcAft>
              <a:buSzPts val="2200"/>
              <a:buChar char=" "/>
            </a:pPr>
            <a:r>
              <a:rPr lang="en-US" dirty="0"/>
              <a:t>User’s intense interaction with data systems make him/her vulnerable to “nudges” especially designed for him/her</a:t>
            </a:r>
            <a:endParaRPr dirty="0"/>
          </a:p>
          <a:p>
            <a:pPr marL="265176" lvl="1" indent="-137159" algn="l" rtl="0">
              <a:lnSpc>
                <a:spcPct val="90000"/>
              </a:lnSpc>
              <a:spcBef>
                <a:spcPts val="400"/>
              </a:spcBef>
              <a:spcAft>
                <a:spcPts val="0"/>
              </a:spcAft>
              <a:buSzPts val="1800"/>
              <a:buChar char="🢝"/>
            </a:pPr>
            <a:r>
              <a:rPr lang="en-US" dirty="0"/>
              <a:t>Make one unintentionally purchase something/subscribe to some service</a:t>
            </a:r>
            <a:endParaRPr dirty="0"/>
          </a:p>
          <a:p>
            <a:pPr marL="265176" lvl="1" indent="-137159" algn="l" rtl="0">
              <a:lnSpc>
                <a:spcPct val="90000"/>
              </a:lnSpc>
              <a:spcBef>
                <a:spcPts val="600"/>
              </a:spcBef>
              <a:spcAft>
                <a:spcPts val="0"/>
              </a:spcAft>
              <a:buSzPts val="1800"/>
              <a:buChar char="🢝"/>
            </a:pPr>
            <a:r>
              <a:rPr lang="en-US" dirty="0"/>
              <a:t>Manipulate one’s thought process</a:t>
            </a:r>
            <a:endParaRPr dirty="0"/>
          </a:p>
        </p:txBody>
      </p:sp>
      <p:sp>
        <p:nvSpPr>
          <p:cNvPr id="206" name="Google Shape;206;p1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26939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dirty="0"/>
              <a:t>THE CAMBRIDGE ANALYTICA SCANDAL</a:t>
            </a:r>
            <a:endParaRPr dirty="0"/>
          </a:p>
        </p:txBody>
      </p:sp>
      <p:sp>
        <p:nvSpPr>
          <p:cNvPr id="212" name="Google Shape;212;p14"/>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a:t>The power of data-driven behavior manipulation</a:t>
            </a:r>
            <a:endParaRPr/>
          </a:p>
        </p:txBody>
      </p:sp>
      <p:sp>
        <p:nvSpPr>
          <p:cNvPr id="215" name="Google Shape;215;p1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28869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CAMBRIDGE ANALYTICA</a:t>
            </a:r>
            <a:endParaRPr/>
          </a:p>
        </p:txBody>
      </p:sp>
      <p:sp>
        <p:nvSpPr>
          <p:cNvPr id="221" name="Google Shape;221;p1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lnSpcReduction="10000"/>
          </a:bodyPr>
          <a:lstStyle/>
          <a:p>
            <a:pPr marL="91440" lvl="0" indent="-129222" algn="l" rtl="0">
              <a:lnSpc>
                <a:spcPct val="90000"/>
              </a:lnSpc>
              <a:spcBef>
                <a:spcPts val="0"/>
              </a:spcBef>
              <a:spcAft>
                <a:spcPts val="0"/>
              </a:spcAft>
              <a:buSzPct val="100000"/>
              <a:buChar char=" "/>
            </a:pPr>
            <a:r>
              <a:rPr lang="en-US"/>
              <a:t>A British political consulting firm which collected huge number of data from Facebook </a:t>
            </a:r>
            <a:endParaRPr/>
          </a:p>
          <a:p>
            <a:pPr marL="265176" lvl="1" indent="-137160" algn="l" rtl="0">
              <a:lnSpc>
                <a:spcPct val="90000"/>
              </a:lnSpc>
              <a:spcBef>
                <a:spcPts val="400"/>
              </a:spcBef>
              <a:spcAft>
                <a:spcPts val="0"/>
              </a:spcAft>
              <a:buSzPct val="100000"/>
              <a:buChar char="🢝"/>
            </a:pPr>
            <a:r>
              <a:rPr lang="en-US"/>
              <a:t>used them for building psychographic profiles of the users</a:t>
            </a:r>
            <a:endParaRPr/>
          </a:p>
          <a:p>
            <a:pPr marL="91440" lvl="0" indent="-129222" algn="l" rtl="0">
              <a:lnSpc>
                <a:spcPct val="90000"/>
              </a:lnSpc>
              <a:spcBef>
                <a:spcPts val="1600"/>
              </a:spcBef>
              <a:spcAft>
                <a:spcPts val="0"/>
              </a:spcAft>
              <a:buSzPct val="100000"/>
              <a:buChar char=" "/>
            </a:pPr>
            <a:r>
              <a:rPr lang="en-US"/>
              <a:t>Cambridge Analytica was a consultant of Donald Trump’s 2016 US Election campaign, and Leave.EU’s Brexit campaign!!</a:t>
            </a:r>
            <a:endParaRPr/>
          </a:p>
          <a:p>
            <a:pPr marL="91440" lvl="0" indent="0" algn="l" rtl="0">
              <a:lnSpc>
                <a:spcPct val="90000"/>
              </a:lnSpc>
              <a:spcBef>
                <a:spcPts val="1400"/>
              </a:spcBef>
              <a:spcAft>
                <a:spcPts val="0"/>
              </a:spcAft>
              <a:buSzPct val="100000"/>
              <a:buNone/>
            </a:pPr>
            <a:endParaRPr/>
          </a:p>
          <a:p>
            <a:pPr marL="91440" lvl="0" indent="-129222" algn="l" rtl="0">
              <a:lnSpc>
                <a:spcPct val="90000"/>
              </a:lnSpc>
              <a:spcBef>
                <a:spcPts val="1400"/>
              </a:spcBef>
              <a:spcAft>
                <a:spcPts val="0"/>
              </a:spcAft>
              <a:buSzPct val="100000"/>
              <a:buChar char=" "/>
            </a:pPr>
            <a:r>
              <a:rPr lang="en-US"/>
              <a:t>The campaign team used micro-targeting technique</a:t>
            </a:r>
            <a:endParaRPr/>
          </a:p>
          <a:p>
            <a:pPr marL="265176" lvl="1" indent="-137160" algn="l" rtl="0">
              <a:lnSpc>
                <a:spcPct val="90000"/>
              </a:lnSpc>
              <a:spcBef>
                <a:spcPts val="400"/>
              </a:spcBef>
              <a:spcAft>
                <a:spcPts val="0"/>
              </a:spcAft>
              <a:buSzPct val="100000"/>
              <a:buChar char="🢝"/>
            </a:pPr>
            <a:r>
              <a:rPr lang="en-US"/>
              <a:t>Trump supporters were shown triumphant visuals of him</a:t>
            </a:r>
            <a:endParaRPr/>
          </a:p>
          <a:p>
            <a:pPr marL="265176" lvl="1" indent="-137160" algn="l" rtl="0">
              <a:lnSpc>
                <a:spcPct val="90000"/>
              </a:lnSpc>
              <a:spcBef>
                <a:spcPts val="600"/>
              </a:spcBef>
              <a:spcAft>
                <a:spcPts val="0"/>
              </a:spcAft>
              <a:buSzPct val="100000"/>
              <a:buChar char="🢝"/>
            </a:pPr>
            <a:r>
              <a:rPr lang="en-US"/>
              <a:t>Swing voters were informed of Trump’s notable supporters, and negative ideas of his opponent</a:t>
            </a:r>
            <a:br>
              <a:rPr lang="en-US"/>
            </a:br>
            <a:r>
              <a:rPr lang="en-US"/>
              <a:t>Hillary Clinton</a:t>
            </a:r>
            <a:endParaRPr/>
          </a:p>
          <a:p>
            <a:pPr marL="128016" lvl="1" indent="0" algn="l" rtl="0">
              <a:lnSpc>
                <a:spcPct val="90000"/>
              </a:lnSpc>
              <a:spcBef>
                <a:spcPts val="600"/>
              </a:spcBef>
              <a:spcAft>
                <a:spcPts val="0"/>
              </a:spcAft>
              <a:buSzPct val="100000"/>
              <a:buNone/>
            </a:pPr>
            <a:endParaRPr sz="1800">
              <a:solidFill>
                <a:srgbClr val="FF0000"/>
              </a:solidFill>
            </a:endParaRPr>
          </a:p>
          <a:p>
            <a:pPr marL="128016" lvl="1" indent="0" algn="l" rtl="0">
              <a:lnSpc>
                <a:spcPct val="90000"/>
              </a:lnSpc>
              <a:spcBef>
                <a:spcPts val="600"/>
              </a:spcBef>
              <a:spcAft>
                <a:spcPts val="0"/>
              </a:spcAft>
              <a:buSzPct val="100000"/>
              <a:buNone/>
            </a:pPr>
            <a:r>
              <a:rPr lang="en-US" sz="2400">
                <a:solidFill>
                  <a:srgbClr val="FF0000"/>
                </a:solidFill>
              </a:rPr>
              <a:t>Was Cambridge Analytica’s works ethical? </a:t>
            </a:r>
            <a:endParaRPr/>
          </a:p>
          <a:p>
            <a:pPr marL="128016" lvl="1" indent="0" algn="l" rtl="0">
              <a:lnSpc>
                <a:spcPct val="90000"/>
              </a:lnSpc>
              <a:spcBef>
                <a:spcPts val="600"/>
              </a:spcBef>
              <a:spcAft>
                <a:spcPts val="0"/>
              </a:spcAft>
              <a:buSzPct val="100000"/>
              <a:buNone/>
            </a:pPr>
            <a:r>
              <a:rPr lang="en-US"/>
              <a:t>Let’s discuss</a:t>
            </a:r>
            <a:endParaRPr/>
          </a:p>
          <a:p>
            <a:pPr marL="91440" lvl="0" indent="0" algn="l" rtl="0">
              <a:lnSpc>
                <a:spcPct val="90000"/>
              </a:lnSpc>
              <a:spcBef>
                <a:spcPts val="1600"/>
              </a:spcBef>
              <a:spcAft>
                <a:spcPts val="0"/>
              </a:spcAft>
              <a:buSzPct val="100000"/>
              <a:buNone/>
            </a:pPr>
            <a:endParaRPr/>
          </a:p>
        </p:txBody>
      </p:sp>
      <p:sp>
        <p:nvSpPr>
          <p:cNvPr id="224" name="Google Shape;224;p1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pic>
        <p:nvPicPr>
          <p:cNvPr id="225" name="Google Shape;225;p15" descr="https://upload.wikimedia.org/wikipedia/commons/3/35/TRUMP_16_Make_America_Great_Again_sticker.jpg"/>
          <p:cNvPicPr preferRelativeResize="0"/>
          <p:nvPr/>
        </p:nvPicPr>
        <p:blipFill rotWithShape="1">
          <a:blip r:embed="rId3">
            <a:alphaModFix/>
          </a:blip>
          <a:srcRect/>
          <a:stretch/>
        </p:blipFill>
        <p:spPr>
          <a:xfrm>
            <a:off x="7429500" y="0"/>
            <a:ext cx="4762500" cy="1819276"/>
          </a:xfrm>
          <a:prstGeom prst="rect">
            <a:avLst/>
          </a:prstGeom>
          <a:noFill/>
          <a:ln>
            <a:noFill/>
          </a:ln>
        </p:spPr>
      </p:pic>
    </p:spTree>
    <p:extLst>
      <p:ext uri="{BB962C8B-B14F-4D97-AF65-F5344CB8AC3E}">
        <p14:creationId xmlns:p14="http://schemas.microsoft.com/office/powerpoint/2010/main" val="3639661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dirty="0"/>
              <a:t>BIAS IN DECISION SYSTEMS</a:t>
            </a:r>
            <a:endParaRPr dirty="0"/>
          </a:p>
        </p:txBody>
      </p:sp>
      <p:sp>
        <p:nvSpPr>
          <p:cNvPr id="231" name="Google Shape;231;p16"/>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Bias due to discriminatory preconception about members of a group</a:t>
            </a:r>
            <a:endParaRPr dirty="0"/>
          </a:p>
          <a:p>
            <a:pPr marL="91440" lvl="0" indent="-139700" algn="l" rtl="0">
              <a:lnSpc>
                <a:spcPct val="90000"/>
              </a:lnSpc>
              <a:spcBef>
                <a:spcPts val="1400"/>
              </a:spcBef>
              <a:spcAft>
                <a:spcPts val="0"/>
              </a:spcAft>
              <a:buSzPts val="2200"/>
              <a:buChar char=" "/>
            </a:pPr>
            <a:r>
              <a:rPr lang="en-US" dirty="0"/>
              <a:t>Cognitive biases</a:t>
            </a:r>
            <a:endParaRPr dirty="0"/>
          </a:p>
          <a:p>
            <a:pPr marL="91440" lvl="0" indent="-139700" algn="l" rtl="0">
              <a:lnSpc>
                <a:spcPct val="90000"/>
              </a:lnSpc>
              <a:spcBef>
                <a:spcPts val="1400"/>
              </a:spcBef>
              <a:spcAft>
                <a:spcPts val="0"/>
              </a:spcAft>
              <a:buSzPts val="2200"/>
              <a:buChar char=" "/>
            </a:pPr>
            <a:r>
              <a:rPr lang="en-US" dirty="0"/>
              <a:t>Statistical biases</a:t>
            </a:r>
            <a:endParaRPr dirty="0"/>
          </a:p>
          <a:p>
            <a:pPr marL="91440" lvl="0" indent="-139700" algn="l" rtl="0">
              <a:lnSpc>
                <a:spcPct val="90000"/>
              </a:lnSpc>
              <a:spcBef>
                <a:spcPts val="1400"/>
              </a:spcBef>
              <a:spcAft>
                <a:spcPts val="0"/>
              </a:spcAft>
              <a:buSzPts val="2200"/>
              <a:buChar char=" "/>
            </a:pPr>
            <a:r>
              <a:rPr lang="en-US" dirty="0"/>
              <a:t>Historical biases</a:t>
            </a:r>
            <a:endParaRPr dirty="0"/>
          </a:p>
        </p:txBody>
      </p:sp>
      <p:sp>
        <p:nvSpPr>
          <p:cNvPr id="234" name="Google Shape;234;p1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70460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dirty="0"/>
              <a:t>AMAZON’S BIASED RECRUITING TOOL</a:t>
            </a:r>
            <a:endParaRPr dirty="0"/>
          </a:p>
        </p:txBody>
      </p:sp>
      <p:sp>
        <p:nvSpPr>
          <p:cNvPr id="241" name="Google Shape;241;p17"/>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endParaRPr/>
          </a:p>
        </p:txBody>
      </p:sp>
      <p:sp>
        <p:nvSpPr>
          <p:cNvPr id="244" name="Google Shape;244;p1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3914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dirty="0"/>
              <a:t>AMAZON’S AUTOMATING RECRUITING PROCESS</a:t>
            </a:r>
            <a:endParaRPr dirty="0"/>
          </a:p>
        </p:txBody>
      </p:sp>
      <p:sp>
        <p:nvSpPr>
          <p:cNvPr id="251" name="Google Shape;251;p18"/>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AI reviewed job applicants’ resumes and rated applicants so that recruiters don’t spend much time on resume screening. </a:t>
            </a:r>
            <a:endParaRPr dirty="0"/>
          </a:p>
          <a:p>
            <a:pPr marL="91440" lvl="0" indent="-139700" algn="l" rtl="0">
              <a:lnSpc>
                <a:spcPct val="90000"/>
              </a:lnSpc>
              <a:spcBef>
                <a:spcPts val="1400"/>
              </a:spcBef>
              <a:spcAft>
                <a:spcPts val="0"/>
              </a:spcAft>
              <a:buSzPts val="2200"/>
              <a:buChar char=" "/>
            </a:pPr>
            <a:r>
              <a:rPr lang="en-US" dirty="0"/>
              <a:t>Amazon has used the last 10 years’ historical data to train its AI model. The data was male-dominated, as 60% of Amazon’s employees consisted of men.</a:t>
            </a:r>
            <a:endParaRPr dirty="0"/>
          </a:p>
          <a:p>
            <a:pPr marL="91440" lvl="0" indent="0" algn="l" rtl="0">
              <a:lnSpc>
                <a:spcPct val="90000"/>
              </a:lnSpc>
              <a:spcBef>
                <a:spcPts val="1400"/>
              </a:spcBef>
              <a:spcAft>
                <a:spcPts val="0"/>
              </a:spcAft>
              <a:buSzPts val="2200"/>
              <a:buNone/>
            </a:pPr>
            <a:endParaRPr dirty="0"/>
          </a:p>
          <a:p>
            <a:pPr marL="91440" lvl="0" indent="-127000" algn="l" rtl="0">
              <a:lnSpc>
                <a:spcPct val="90000"/>
              </a:lnSpc>
              <a:spcBef>
                <a:spcPts val="1400"/>
              </a:spcBef>
              <a:spcAft>
                <a:spcPts val="0"/>
              </a:spcAft>
              <a:buSzPts val="2000"/>
              <a:buChar char=" "/>
            </a:pPr>
            <a:r>
              <a:rPr lang="en-US" sz="2000" dirty="0">
                <a:solidFill>
                  <a:srgbClr val="FF0000"/>
                </a:solidFill>
              </a:rPr>
              <a:t>What kind of bias is likely to be introduced here?</a:t>
            </a:r>
            <a:endParaRPr dirty="0"/>
          </a:p>
          <a:p>
            <a:pPr marL="91440" lvl="0" indent="0" algn="l" rtl="0">
              <a:lnSpc>
                <a:spcPct val="90000"/>
              </a:lnSpc>
              <a:spcBef>
                <a:spcPts val="1400"/>
              </a:spcBef>
              <a:spcAft>
                <a:spcPts val="0"/>
              </a:spcAft>
              <a:buSzPts val="2000"/>
              <a:buNone/>
            </a:pPr>
            <a:endParaRPr sz="2000" dirty="0">
              <a:solidFill>
                <a:srgbClr val="FF0000"/>
              </a:solidFill>
            </a:endParaRPr>
          </a:p>
        </p:txBody>
      </p:sp>
      <p:sp>
        <p:nvSpPr>
          <p:cNvPr id="254" name="Google Shape;254;p1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592197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9"/>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dirty="0"/>
              <a:t>RACIAL BIAS IN HEALTHCARE RISK ALGORITHM</a:t>
            </a:r>
            <a:endParaRPr dirty="0"/>
          </a:p>
        </p:txBody>
      </p:sp>
      <p:sp>
        <p:nvSpPr>
          <p:cNvPr id="261" name="Google Shape;261;p19"/>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endParaRPr/>
          </a:p>
        </p:txBody>
      </p:sp>
      <p:sp>
        <p:nvSpPr>
          <p:cNvPr id="264" name="Google Shape;264;p1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12109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IMAGINE …</a:t>
            </a:r>
            <a:endParaRPr/>
          </a:p>
        </p:txBody>
      </p:sp>
      <p:sp>
        <p:nvSpPr>
          <p:cNvPr id="103" name="Google Shape;103;p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You are a Laravel* developer. Whenever you face any problem during your development, you Google your problem, and try to get the best solution. You usually get the best helps from the forum named </a:t>
            </a:r>
            <a:r>
              <a:rPr lang="en-US" dirty="0" err="1"/>
              <a:t>Laracast</a:t>
            </a:r>
            <a:r>
              <a:rPr lang="en-US" dirty="0"/>
              <a:t>, although there is another wonderful forum named </a:t>
            </a:r>
            <a:r>
              <a:rPr lang="en-US" dirty="0" err="1"/>
              <a:t>StackOverflow</a:t>
            </a:r>
            <a:r>
              <a:rPr lang="en-US" dirty="0"/>
              <a:t>.</a:t>
            </a:r>
            <a:endParaRPr dirty="0"/>
          </a:p>
          <a:p>
            <a:pPr marL="91440" lvl="0" indent="-139700" algn="l" rtl="0">
              <a:lnSpc>
                <a:spcPct val="90000"/>
              </a:lnSpc>
              <a:spcBef>
                <a:spcPts val="1400"/>
              </a:spcBef>
              <a:spcAft>
                <a:spcPts val="0"/>
              </a:spcAft>
              <a:buSzPts val="2200"/>
              <a:buChar char=" "/>
            </a:pPr>
            <a:r>
              <a:rPr lang="en-US" dirty="0"/>
              <a:t>If you search your Laravel problem on some random day, which website is the most likely to pop up as the first result?</a:t>
            </a:r>
            <a:endParaRPr dirty="0"/>
          </a:p>
        </p:txBody>
      </p:sp>
      <p:sp>
        <p:nvSpPr>
          <p:cNvPr id="106" name="Google Shape;106;p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85065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dirty="0"/>
              <a:t>RACIAL BIAS IN HEALTHCARE RISK ALGORITHM</a:t>
            </a:r>
            <a:endParaRPr dirty="0"/>
          </a:p>
        </p:txBody>
      </p:sp>
      <p:sp>
        <p:nvSpPr>
          <p:cNvPr id="271" name="Google Shape;271;p20"/>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AI predicts which patient is likely to need extra medical care. More than 200 million U.S. citizens data was used.</a:t>
            </a:r>
            <a:endParaRPr dirty="0"/>
          </a:p>
          <a:p>
            <a:pPr marL="91440" lvl="0" indent="0" algn="l" rtl="0">
              <a:lnSpc>
                <a:spcPct val="90000"/>
              </a:lnSpc>
              <a:spcBef>
                <a:spcPts val="1400"/>
              </a:spcBef>
              <a:spcAft>
                <a:spcPts val="0"/>
              </a:spcAft>
              <a:buSzPts val="2200"/>
              <a:buNone/>
            </a:pPr>
            <a:endParaRPr dirty="0"/>
          </a:p>
          <a:p>
            <a:pPr marL="91440" lvl="0" indent="-139700" algn="l" rtl="0">
              <a:lnSpc>
                <a:spcPct val="90000"/>
              </a:lnSpc>
              <a:spcBef>
                <a:spcPts val="1400"/>
              </a:spcBef>
              <a:spcAft>
                <a:spcPts val="0"/>
              </a:spcAft>
              <a:buSzPts val="2200"/>
              <a:buChar char=" "/>
            </a:pPr>
            <a:r>
              <a:rPr lang="en-US" dirty="0">
                <a:solidFill>
                  <a:srgbClr val="FF0000"/>
                </a:solidFill>
              </a:rPr>
              <a:t>What kind of bias is likely to be introduced here?</a:t>
            </a:r>
            <a:endParaRPr dirty="0"/>
          </a:p>
          <a:p>
            <a:pPr marL="91440" lvl="0" indent="0" algn="l" rtl="0">
              <a:lnSpc>
                <a:spcPct val="90000"/>
              </a:lnSpc>
              <a:spcBef>
                <a:spcPts val="1400"/>
              </a:spcBef>
              <a:spcAft>
                <a:spcPts val="0"/>
              </a:spcAft>
              <a:buSzPts val="2200"/>
              <a:buNone/>
            </a:pPr>
            <a:endParaRPr dirty="0">
              <a:solidFill>
                <a:srgbClr val="FF0000"/>
              </a:solidFill>
            </a:endParaRPr>
          </a:p>
          <a:p>
            <a:pPr marL="91440" lvl="0" indent="-139700" algn="l" rtl="0">
              <a:lnSpc>
                <a:spcPct val="90000"/>
              </a:lnSpc>
              <a:spcBef>
                <a:spcPts val="1400"/>
              </a:spcBef>
              <a:spcAft>
                <a:spcPts val="0"/>
              </a:spcAft>
              <a:buSzPts val="2200"/>
              <a:buChar char=" "/>
            </a:pPr>
            <a:r>
              <a:rPr lang="en-US" dirty="0">
                <a:solidFill>
                  <a:srgbClr val="FF0000"/>
                </a:solidFill>
              </a:rPr>
              <a:t>What was the reason for bias?</a:t>
            </a:r>
            <a:endParaRPr dirty="0"/>
          </a:p>
        </p:txBody>
      </p:sp>
      <p:sp>
        <p:nvSpPr>
          <p:cNvPr id="274" name="Google Shape;274;p2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287245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HOW TO FIX BIASES IN ML ALGORITHMS?</a:t>
            </a:r>
            <a:endParaRPr/>
          </a:p>
        </p:txBody>
      </p:sp>
      <p:sp>
        <p:nvSpPr>
          <p:cNvPr id="281" name="Google Shape;281;p21"/>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Remove data bias</a:t>
            </a:r>
            <a:endParaRPr dirty="0"/>
          </a:p>
          <a:p>
            <a:pPr marL="265176" lvl="1" indent="-137159" algn="l" rtl="0">
              <a:lnSpc>
                <a:spcPct val="90000"/>
              </a:lnSpc>
              <a:spcBef>
                <a:spcPts val="400"/>
              </a:spcBef>
              <a:spcAft>
                <a:spcPts val="0"/>
              </a:spcAft>
              <a:buSzPts val="1800"/>
              <a:buChar char="🢝"/>
            </a:pPr>
            <a:r>
              <a:rPr lang="en-US" dirty="0"/>
              <a:t>not fully possible</a:t>
            </a:r>
            <a:endParaRPr dirty="0"/>
          </a:p>
          <a:p>
            <a:pPr marL="91440" lvl="0" indent="-139700" algn="l" rtl="0">
              <a:lnSpc>
                <a:spcPct val="90000"/>
              </a:lnSpc>
              <a:spcBef>
                <a:spcPts val="1600"/>
              </a:spcBef>
              <a:spcAft>
                <a:spcPts val="0"/>
              </a:spcAft>
              <a:buSzPts val="2200"/>
              <a:buChar char=" "/>
            </a:pPr>
            <a:r>
              <a:rPr lang="en-US" dirty="0"/>
              <a:t>Remove algorithmic bias</a:t>
            </a:r>
            <a:endParaRPr dirty="0"/>
          </a:p>
          <a:p>
            <a:pPr marL="265176" lvl="1" indent="-137159" algn="l" rtl="0">
              <a:lnSpc>
                <a:spcPct val="90000"/>
              </a:lnSpc>
              <a:spcBef>
                <a:spcPts val="400"/>
              </a:spcBef>
              <a:spcAft>
                <a:spcPts val="0"/>
              </a:spcAft>
              <a:buSzPts val="1800"/>
              <a:buChar char="🢝"/>
            </a:pPr>
            <a:r>
              <a:rPr lang="en-US" dirty="0">
                <a:solidFill>
                  <a:srgbClr val="FF0000"/>
                </a:solidFill>
              </a:rPr>
              <a:t>Should we remove columns likely to cause bias (such as sex or race) ? </a:t>
            </a:r>
            <a:endParaRPr dirty="0"/>
          </a:p>
          <a:p>
            <a:pPr marL="91440" lvl="0" indent="-139700" algn="l" rtl="0">
              <a:lnSpc>
                <a:spcPct val="90000"/>
              </a:lnSpc>
              <a:spcBef>
                <a:spcPts val="1600"/>
              </a:spcBef>
              <a:spcAft>
                <a:spcPts val="0"/>
              </a:spcAft>
              <a:buSzPts val="2200"/>
              <a:buChar char=" "/>
            </a:pPr>
            <a:r>
              <a:rPr lang="en-US" dirty="0"/>
              <a:t>ML interpretability</a:t>
            </a:r>
            <a:endParaRPr dirty="0"/>
          </a:p>
          <a:p>
            <a:pPr marL="265176" lvl="1" indent="-137159" algn="l" rtl="0">
              <a:lnSpc>
                <a:spcPct val="90000"/>
              </a:lnSpc>
              <a:spcBef>
                <a:spcPts val="400"/>
              </a:spcBef>
              <a:spcAft>
                <a:spcPts val="0"/>
              </a:spcAft>
              <a:buSzPts val="1800"/>
              <a:buChar char="🢝"/>
            </a:pPr>
            <a:r>
              <a:rPr lang="en-US" dirty="0"/>
              <a:t>understand why a model is making a particular decision</a:t>
            </a:r>
            <a:endParaRPr dirty="0"/>
          </a:p>
          <a:p>
            <a:pPr marL="91440" lvl="0" indent="0" algn="l" rtl="0">
              <a:lnSpc>
                <a:spcPct val="90000"/>
              </a:lnSpc>
              <a:spcBef>
                <a:spcPts val="1600"/>
              </a:spcBef>
              <a:spcAft>
                <a:spcPts val="0"/>
              </a:spcAft>
              <a:buSzPts val="2200"/>
              <a:buNone/>
            </a:pPr>
            <a:endParaRPr dirty="0"/>
          </a:p>
          <a:p>
            <a:pPr marL="91440" lvl="0" indent="0" algn="l" rtl="0">
              <a:lnSpc>
                <a:spcPct val="90000"/>
              </a:lnSpc>
              <a:spcBef>
                <a:spcPts val="1400"/>
              </a:spcBef>
              <a:spcAft>
                <a:spcPts val="0"/>
              </a:spcAft>
              <a:buSzPts val="2200"/>
              <a:buNone/>
            </a:pPr>
            <a:endParaRPr dirty="0"/>
          </a:p>
        </p:txBody>
      </p:sp>
      <p:sp>
        <p:nvSpPr>
          <p:cNvPr id="284" name="Google Shape;284;p2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105043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OPACITY OF AI SYSTEMS</a:t>
            </a:r>
            <a:endParaRPr/>
          </a:p>
        </p:txBody>
      </p:sp>
      <p:sp>
        <p:nvSpPr>
          <p:cNvPr id="290" name="Google Shape;290;p2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AI systems will extract patterns from a given dataset</a:t>
            </a:r>
            <a:endParaRPr dirty="0"/>
          </a:p>
          <a:p>
            <a:pPr marL="265176" lvl="1" indent="-137159" algn="l" rtl="0">
              <a:lnSpc>
                <a:spcPct val="90000"/>
              </a:lnSpc>
              <a:spcBef>
                <a:spcPts val="400"/>
              </a:spcBef>
              <a:spcAft>
                <a:spcPts val="0"/>
              </a:spcAft>
              <a:buSzPts val="1800"/>
              <a:buChar char="🢝"/>
            </a:pPr>
            <a:r>
              <a:rPr lang="en-US" dirty="0"/>
              <a:t>Many AI systems are black boxes (such as deep neural network, random forest)</a:t>
            </a:r>
            <a:endParaRPr dirty="0"/>
          </a:p>
          <a:p>
            <a:pPr marL="265176" lvl="1" indent="-137159" algn="l" rtl="0">
              <a:lnSpc>
                <a:spcPct val="90000"/>
              </a:lnSpc>
              <a:spcBef>
                <a:spcPts val="600"/>
              </a:spcBef>
              <a:spcAft>
                <a:spcPts val="0"/>
              </a:spcAft>
              <a:buSzPts val="1800"/>
              <a:buChar char="🢝"/>
            </a:pPr>
            <a:r>
              <a:rPr lang="en-US" dirty="0"/>
              <a:t>Even programmers who designed the system do not know how the system identified a pattern </a:t>
            </a:r>
            <a:endParaRPr dirty="0"/>
          </a:p>
          <a:p>
            <a:pPr marL="265176" lvl="1" indent="-22859" algn="l" rtl="0">
              <a:lnSpc>
                <a:spcPct val="90000"/>
              </a:lnSpc>
              <a:spcBef>
                <a:spcPts val="600"/>
              </a:spcBef>
              <a:spcAft>
                <a:spcPts val="0"/>
              </a:spcAft>
              <a:buSzPts val="1800"/>
              <a:buNone/>
            </a:pPr>
            <a:endParaRPr dirty="0"/>
          </a:p>
          <a:p>
            <a:pPr marL="91440" lvl="0" indent="-139700" algn="l" rtl="0">
              <a:lnSpc>
                <a:spcPct val="90000"/>
              </a:lnSpc>
              <a:spcBef>
                <a:spcPts val="1600"/>
              </a:spcBef>
              <a:spcAft>
                <a:spcPts val="0"/>
              </a:spcAft>
              <a:buSzPts val="2200"/>
              <a:buChar char=" "/>
            </a:pPr>
            <a:r>
              <a:rPr lang="en-US" dirty="0"/>
              <a:t>AI systems are thus opaque to the user and </a:t>
            </a:r>
            <a:r>
              <a:rPr lang="en-US" u="sng" dirty="0"/>
              <a:t>even to the experts</a:t>
            </a:r>
            <a:r>
              <a:rPr lang="en-US" dirty="0"/>
              <a:t> usually</a:t>
            </a:r>
            <a:endParaRPr dirty="0"/>
          </a:p>
          <a:p>
            <a:pPr marL="265176" lvl="1" indent="-137159" algn="l" rtl="0">
              <a:lnSpc>
                <a:spcPct val="90000"/>
              </a:lnSpc>
              <a:spcBef>
                <a:spcPts val="400"/>
              </a:spcBef>
              <a:spcAft>
                <a:spcPts val="0"/>
              </a:spcAft>
              <a:buSzPts val="1800"/>
              <a:buChar char="🢝"/>
            </a:pPr>
            <a:r>
              <a:rPr lang="en-US" dirty="0">
                <a:solidFill>
                  <a:srgbClr val="FF0000"/>
                </a:solidFill>
              </a:rPr>
              <a:t> </a:t>
            </a:r>
            <a:r>
              <a:rPr lang="en-US" dirty="0"/>
              <a:t>What if they learn the wrong thing? </a:t>
            </a:r>
            <a:r>
              <a:rPr lang="en-US" dirty="0">
                <a:solidFill>
                  <a:srgbClr val="FF0000"/>
                </a:solidFill>
              </a:rPr>
              <a:t>Difficult to trust its decision</a:t>
            </a:r>
            <a:endParaRPr dirty="0"/>
          </a:p>
          <a:p>
            <a:pPr marL="265176" lvl="1" indent="-22859" algn="l" rtl="0">
              <a:lnSpc>
                <a:spcPct val="90000"/>
              </a:lnSpc>
              <a:spcBef>
                <a:spcPts val="600"/>
              </a:spcBef>
              <a:spcAft>
                <a:spcPts val="0"/>
              </a:spcAft>
              <a:buSzPts val="1800"/>
              <a:buNone/>
            </a:pPr>
            <a:endParaRPr dirty="0"/>
          </a:p>
          <a:p>
            <a:pPr marL="91440" lvl="0" indent="-139700" algn="l" rtl="0">
              <a:lnSpc>
                <a:spcPct val="90000"/>
              </a:lnSpc>
              <a:spcBef>
                <a:spcPts val="1600"/>
              </a:spcBef>
              <a:spcAft>
                <a:spcPts val="0"/>
              </a:spcAft>
              <a:buSzPts val="2200"/>
              <a:buChar char=" "/>
            </a:pPr>
            <a:r>
              <a:rPr lang="en-US" dirty="0"/>
              <a:t>We need explainable/interpretable ML in </a:t>
            </a:r>
            <a:r>
              <a:rPr lang="en-US" u="sng" dirty="0"/>
              <a:t>high-stakes decision makings</a:t>
            </a:r>
            <a:r>
              <a:rPr lang="en-US" dirty="0"/>
              <a:t> (e.g. medical diagnostic software)</a:t>
            </a:r>
            <a:endParaRPr dirty="0"/>
          </a:p>
          <a:p>
            <a:pPr marL="265176" lvl="1" indent="-137159" algn="l" rtl="0">
              <a:lnSpc>
                <a:spcPct val="90000"/>
              </a:lnSpc>
              <a:spcBef>
                <a:spcPts val="400"/>
              </a:spcBef>
              <a:spcAft>
                <a:spcPts val="0"/>
              </a:spcAft>
              <a:buSzPts val="1800"/>
              <a:buChar char="🢝"/>
            </a:pPr>
            <a:r>
              <a:rPr lang="en-US" dirty="0"/>
              <a:t>to make the system fair and transparent, and thus trustworthy</a:t>
            </a:r>
            <a:endParaRPr dirty="0"/>
          </a:p>
          <a:p>
            <a:pPr marL="265176" lvl="1" indent="-137159" algn="l" rtl="0">
              <a:lnSpc>
                <a:spcPct val="90000"/>
              </a:lnSpc>
              <a:spcBef>
                <a:spcPts val="600"/>
              </a:spcBef>
              <a:spcAft>
                <a:spcPts val="0"/>
              </a:spcAft>
              <a:buSzPts val="1800"/>
              <a:buChar char="🢝"/>
            </a:pPr>
            <a:r>
              <a:rPr lang="en-US" dirty="0"/>
              <a:t>to protect consumers</a:t>
            </a:r>
            <a:endParaRPr dirty="0"/>
          </a:p>
        </p:txBody>
      </p:sp>
      <p:sp>
        <p:nvSpPr>
          <p:cNvPr id="293" name="Google Shape;293;p2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030117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REFERENCES</a:t>
            </a:r>
            <a:endParaRPr/>
          </a:p>
        </p:txBody>
      </p:sp>
      <p:sp>
        <p:nvSpPr>
          <p:cNvPr id="299" name="Google Shape;299;p23"/>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Bias in AI: What it is, Types &amp; Examples of Bias &amp; Tools to fix it: </a:t>
            </a:r>
            <a:r>
              <a:rPr lang="en-US" u="sng">
                <a:solidFill>
                  <a:schemeClr val="hlink"/>
                </a:solidFill>
                <a:hlinkClick r:id="rId3"/>
              </a:rPr>
              <a:t>https://research.aimultiple.com/ai-bias/</a:t>
            </a:r>
            <a:r>
              <a:rPr lang="en-US"/>
              <a:t> </a:t>
            </a:r>
            <a:endParaRPr/>
          </a:p>
        </p:txBody>
      </p:sp>
      <p:sp>
        <p:nvSpPr>
          <p:cNvPr id="302" name="Google Shape;302;p2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417042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dirty="0"/>
              <a:t>GOOGLE IS LEARNING FROM OUR SEARCH HISTORY!!!</a:t>
            </a:r>
            <a:endParaRPr dirty="0"/>
          </a:p>
        </p:txBody>
      </p:sp>
      <p:sp>
        <p:nvSpPr>
          <p:cNvPr id="112" name="Google Shape;112;p3"/>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endParaRPr/>
          </a:p>
        </p:txBody>
      </p:sp>
      <p:sp>
        <p:nvSpPr>
          <p:cNvPr id="115" name="Google Shape;115;p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98162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MACHINE LEARNING</a:t>
            </a:r>
            <a:endParaRPr/>
          </a:p>
        </p:txBody>
      </p:sp>
      <p:sp>
        <p:nvSpPr>
          <p:cNvPr id="121" name="Google Shape;121;p4"/>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Teaching computers how to learn from </a:t>
            </a:r>
            <a:r>
              <a:rPr lang="en-US" dirty="0">
                <a:solidFill>
                  <a:srgbClr val="FF0000"/>
                </a:solidFill>
              </a:rPr>
              <a:t>data</a:t>
            </a:r>
            <a:r>
              <a:rPr lang="en-US" dirty="0"/>
              <a:t> to make </a:t>
            </a:r>
            <a:r>
              <a:rPr lang="en-US" dirty="0">
                <a:solidFill>
                  <a:srgbClr val="0070C0"/>
                </a:solidFill>
              </a:rPr>
              <a:t>decisions</a:t>
            </a:r>
            <a:r>
              <a:rPr lang="en-US" dirty="0"/>
              <a:t> or </a:t>
            </a:r>
            <a:r>
              <a:rPr lang="en-US" dirty="0">
                <a:solidFill>
                  <a:srgbClr val="0070C0"/>
                </a:solidFill>
              </a:rPr>
              <a:t>predictions</a:t>
            </a:r>
            <a:endParaRPr dirty="0"/>
          </a:p>
          <a:p>
            <a:pPr marL="91440" lvl="0" indent="-139700" algn="l" rtl="0">
              <a:lnSpc>
                <a:spcPct val="90000"/>
              </a:lnSpc>
              <a:spcBef>
                <a:spcPts val="1400"/>
              </a:spcBef>
              <a:spcAft>
                <a:spcPts val="0"/>
              </a:spcAft>
              <a:buSzPts val="2200"/>
              <a:buChar char=" "/>
            </a:pPr>
            <a:r>
              <a:rPr lang="en-US" dirty="0"/>
              <a:t>The computer must be able to learn to identify patterns </a:t>
            </a:r>
            <a:r>
              <a:rPr lang="en-US" u="sng" dirty="0"/>
              <a:t>without being explicitly programmed to</a:t>
            </a:r>
            <a:endParaRPr dirty="0"/>
          </a:p>
          <a:p>
            <a:pPr marL="91440" lvl="0" indent="-139700" algn="l" rtl="0">
              <a:lnSpc>
                <a:spcPct val="90000"/>
              </a:lnSpc>
              <a:spcBef>
                <a:spcPts val="1400"/>
              </a:spcBef>
              <a:spcAft>
                <a:spcPts val="0"/>
              </a:spcAft>
              <a:buSzPts val="2200"/>
              <a:buChar char=" "/>
            </a:pPr>
            <a:r>
              <a:rPr lang="en-US" dirty="0"/>
              <a:t>Part of the study of Artificial Intelligence</a:t>
            </a:r>
          </a:p>
          <a:p>
            <a:pPr marL="91440" lvl="0" indent="-139700" algn="l" rtl="0">
              <a:lnSpc>
                <a:spcPct val="90000"/>
              </a:lnSpc>
              <a:spcBef>
                <a:spcPts val="1400"/>
              </a:spcBef>
              <a:spcAft>
                <a:spcPts val="0"/>
              </a:spcAft>
              <a:buSzPts val="2200"/>
              <a:buChar char=" "/>
            </a:pPr>
            <a:endParaRPr lang="en-US" dirty="0"/>
          </a:p>
          <a:p>
            <a:pPr marL="91440" lvl="0" indent="-139700" algn="l" rtl="0">
              <a:lnSpc>
                <a:spcPct val="90000"/>
              </a:lnSpc>
              <a:spcBef>
                <a:spcPts val="1400"/>
              </a:spcBef>
              <a:spcAft>
                <a:spcPts val="0"/>
              </a:spcAft>
              <a:buSzPts val="2200"/>
              <a:buChar char=" "/>
            </a:pPr>
            <a:r>
              <a:rPr lang="en-GB" dirty="0"/>
              <a:t>Machine Learning (ML) is a branch of artificial intelligence (AI) that allows computers to learn from data and make decisions or predictions without being explicitly programmed for every task.</a:t>
            </a:r>
            <a:endParaRPr dirty="0"/>
          </a:p>
        </p:txBody>
      </p:sp>
      <p:sp>
        <p:nvSpPr>
          <p:cNvPr id="124" name="Google Shape;124;p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104562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MACHINE LEARNING WORKFLOW</a:t>
            </a:r>
            <a:endParaRPr/>
          </a:p>
        </p:txBody>
      </p:sp>
      <p:sp>
        <p:nvSpPr>
          <p:cNvPr id="130" name="Google Shape;130;p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
        <p:nvSpPr>
          <p:cNvPr id="133" name="Google Shape;133;p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pic>
        <p:nvPicPr>
          <p:cNvPr id="134" name="Google Shape;134;p5" descr="https://miro.medium.com/proxy/1*KzmIUYPmxgEHhXX7SlbP4w.jpeg"/>
          <p:cNvPicPr preferRelativeResize="0"/>
          <p:nvPr/>
        </p:nvPicPr>
        <p:blipFill rotWithShape="1">
          <a:blip r:embed="rId3">
            <a:alphaModFix/>
          </a:blip>
          <a:srcRect/>
          <a:stretch/>
        </p:blipFill>
        <p:spPr>
          <a:xfrm>
            <a:off x="1517903" y="2286000"/>
            <a:ext cx="8732520" cy="4023360"/>
          </a:xfrm>
          <a:prstGeom prst="rect">
            <a:avLst/>
          </a:prstGeom>
          <a:noFill/>
          <a:ln>
            <a:noFill/>
          </a:ln>
        </p:spPr>
      </p:pic>
    </p:spTree>
    <p:extLst>
      <p:ext uri="{BB962C8B-B14F-4D97-AF65-F5344CB8AC3E}">
        <p14:creationId xmlns:p14="http://schemas.microsoft.com/office/powerpoint/2010/main" val="182258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dirty="0"/>
              <a:t>WHAT DOES FACEBOOK SHOW YOU IN YOUR HOMEPAGE?</a:t>
            </a:r>
            <a:endParaRPr dirty="0"/>
          </a:p>
        </p:txBody>
      </p:sp>
      <p:sp>
        <p:nvSpPr>
          <p:cNvPr id="140" name="Google Shape;140;p6"/>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dirty="0"/>
              <a:t>To be more specific, stories of which friends do you see?</a:t>
            </a:r>
            <a:endParaRPr dirty="0"/>
          </a:p>
        </p:txBody>
      </p:sp>
      <p:sp>
        <p:nvSpPr>
          <p:cNvPr id="143" name="Google Shape;143;p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53755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FACEBOOK’S MACHINE LEARNING</a:t>
            </a:r>
            <a:endParaRPr/>
          </a:p>
        </p:txBody>
      </p:sp>
      <p:sp>
        <p:nvSpPr>
          <p:cNvPr id="149" name="Google Shape;149;p7"/>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Facebook’s policy is to show you contents of those friends who you interact with the most</a:t>
            </a:r>
            <a:endParaRPr dirty="0"/>
          </a:p>
          <a:p>
            <a:pPr marL="265176" lvl="1" indent="-137159" algn="l" rtl="0">
              <a:lnSpc>
                <a:spcPct val="90000"/>
              </a:lnSpc>
              <a:spcBef>
                <a:spcPts val="400"/>
              </a:spcBef>
              <a:spcAft>
                <a:spcPts val="0"/>
              </a:spcAft>
              <a:buSzPts val="1800"/>
              <a:buChar char="🢝"/>
            </a:pPr>
            <a:r>
              <a:rPr lang="en-US" dirty="0"/>
              <a:t>Reactions</a:t>
            </a:r>
            <a:endParaRPr dirty="0"/>
          </a:p>
          <a:p>
            <a:pPr marL="265176" lvl="1" indent="-137159" algn="l" rtl="0">
              <a:lnSpc>
                <a:spcPct val="90000"/>
              </a:lnSpc>
              <a:spcBef>
                <a:spcPts val="600"/>
              </a:spcBef>
              <a:spcAft>
                <a:spcPts val="0"/>
              </a:spcAft>
              <a:buSzPts val="1800"/>
              <a:buChar char="🢝"/>
            </a:pPr>
            <a:r>
              <a:rPr lang="en-US" dirty="0"/>
              <a:t>Comments</a:t>
            </a:r>
            <a:endParaRPr dirty="0"/>
          </a:p>
          <a:p>
            <a:pPr marL="265176" lvl="1" indent="-137159" algn="l" rtl="0">
              <a:lnSpc>
                <a:spcPct val="90000"/>
              </a:lnSpc>
              <a:spcBef>
                <a:spcPts val="600"/>
              </a:spcBef>
              <a:spcAft>
                <a:spcPts val="0"/>
              </a:spcAft>
              <a:buSzPts val="1800"/>
              <a:buChar char="🢝"/>
            </a:pPr>
            <a:r>
              <a:rPr lang="en-US" dirty="0"/>
              <a:t>Chats</a:t>
            </a:r>
            <a:endParaRPr dirty="0"/>
          </a:p>
          <a:p>
            <a:pPr marL="265176" lvl="1" indent="-137159" algn="l" rtl="0">
              <a:lnSpc>
                <a:spcPct val="90000"/>
              </a:lnSpc>
              <a:spcBef>
                <a:spcPts val="600"/>
              </a:spcBef>
              <a:spcAft>
                <a:spcPts val="0"/>
              </a:spcAft>
              <a:buSzPts val="1800"/>
              <a:buChar char="🢝"/>
            </a:pPr>
            <a:r>
              <a:rPr lang="en-US" dirty="0"/>
              <a:t>Post/comment/photo tags</a:t>
            </a:r>
            <a:endParaRPr dirty="0"/>
          </a:p>
          <a:p>
            <a:pPr marL="91440" lvl="0" indent="-139700" algn="l" rtl="0">
              <a:lnSpc>
                <a:spcPct val="90000"/>
              </a:lnSpc>
              <a:spcBef>
                <a:spcPts val="1600"/>
              </a:spcBef>
              <a:spcAft>
                <a:spcPts val="0"/>
              </a:spcAft>
              <a:buSzPts val="2200"/>
              <a:buChar char=" "/>
            </a:pPr>
            <a:r>
              <a:rPr lang="en-US" dirty="0"/>
              <a:t>If you reduce communicating with your (once) best friends, Facebook will probably make you forget them</a:t>
            </a:r>
            <a:endParaRPr dirty="0"/>
          </a:p>
          <a:p>
            <a:pPr marL="91440" lvl="0" indent="-139700" algn="l" rtl="0">
              <a:lnSpc>
                <a:spcPct val="90000"/>
              </a:lnSpc>
              <a:spcBef>
                <a:spcPts val="1400"/>
              </a:spcBef>
              <a:spcAft>
                <a:spcPts val="0"/>
              </a:spcAft>
              <a:buSzPts val="2200"/>
              <a:buChar char=" "/>
            </a:pPr>
            <a:r>
              <a:rPr lang="en-US" dirty="0"/>
              <a:t>If you are fond of memes, Facebook will show you more memes</a:t>
            </a:r>
            <a:endParaRPr dirty="0"/>
          </a:p>
          <a:p>
            <a:pPr marL="91440" lvl="0" indent="-139700" algn="l" rtl="0">
              <a:lnSpc>
                <a:spcPct val="90000"/>
              </a:lnSpc>
              <a:spcBef>
                <a:spcPts val="1400"/>
              </a:spcBef>
              <a:spcAft>
                <a:spcPts val="0"/>
              </a:spcAft>
              <a:buSzPts val="2200"/>
              <a:buChar char=" "/>
            </a:pPr>
            <a:r>
              <a:rPr lang="en-US" dirty="0"/>
              <a:t>If you are fond of propaganda news, Facebook will show you the same</a:t>
            </a:r>
            <a:endParaRPr dirty="0"/>
          </a:p>
          <a:p>
            <a:pPr marL="91440" lvl="0" indent="0" algn="l" rtl="0">
              <a:lnSpc>
                <a:spcPct val="90000"/>
              </a:lnSpc>
              <a:spcBef>
                <a:spcPts val="1400"/>
              </a:spcBef>
              <a:spcAft>
                <a:spcPts val="0"/>
              </a:spcAft>
              <a:buSzPts val="2200"/>
              <a:buNone/>
            </a:pPr>
            <a:endParaRPr dirty="0"/>
          </a:p>
        </p:txBody>
      </p:sp>
      <p:sp>
        <p:nvSpPr>
          <p:cNvPr id="152" name="Google Shape;152;p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60572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8"/>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a:t>FACEBOOK IS LEARNING FROM OUR INTERACTION WITH EVERY CONTENT!!!</a:t>
            </a:r>
            <a:endParaRPr/>
          </a:p>
        </p:txBody>
      </p:sp>
      <p:sp>
        <p:nvSpPr>
          <p:cNvPr id="158" name="Google Shape;158;p8"/>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endParaRPr/>
          </a:p>
        </p:txBody>
      </p:sp>
      <p:sp>
        <p:nvSpPr>
          <p:cNvPr id="161" name="Google Shape;161;p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45691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dirty="0"/>
              <a:t>ETHICAL CONCERNS IN MACHINE LEARNING</a:t>
            </a:r>
            <a:endParaRPr dirty="0"/>
          </a:p>
        </p:txBody>
      </p:sp>
      <p:sp>
        <p:nvSpPr>
          <p:cNvPr id="167" name="Google Shape;167;p9"/>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Is the target system ethical?</a:t>
            </a:r>
            <a:endParaRPr dirty="0"/>
          </a:p>
          <a:p>
            <a:pPr marL="91440" lvl="0" indent="-139700" algn="l" rtl="0">
              <a:lnSpc>
                <a:spcPct val="90000"/>
              </a:lnSpc>
              <a:spcBef>
                <a:spcPts val="1400"/>
              </a:spcBef>
              <a:spcAft>
                <a:spcPts val="0"/>
              </a:spcAft>
              <a:buSzPts val="2200"/>
              <a:buChar char=" "/>
            </a:pPr>
            <a:r>
              <a:rPr lang="en-US" dirty="0"/>
              <a:t>Is the process ethical?</a:t>
            </a:r>
            <a:endParaRPr dirty="0"/>
          </a:p>
          <a:p>
            <a:pPr marL="91440" lvl="0" indent="-139700" algn="l" rtl="0">
              <a:lnSpc>
                <a:spcPct val="90000"/>
              </a:lnSpc>
              <a:spcBef>
                <a:spcPts val="1400"/>
              </a:spcBef>
              <a:spcAft>
                <a:spcPts val="0"/>
              </a:spcAft>
              <a:buSzPts val="2200"/>
              <a:buChar char=" "/>
            </a:pPr>
            <a:r>
              <a:rPr lang="en-US" dirty="0"/>
              <a:t>Is the data source ethical?</a:t>
            </a:r>
            <a:endParaRPr dirty="0"/>
          </a:p>
          <a:p>
            <a:pPr marL="91440" lvl="0" indent="-139700" algn="l" rtl="0">
              <a:lnSpc>
                <a:spcPct val="90000"/>
              </a:lnSpc>
              <a:spcBef>
                <a:spcPts val="1400"/>
              </a:spcBef>
              <a:spcAft>
                <a:spcPts val="0"/>
              </a:spcAft>
              <a:buSzPts val="2200"/>
              <a:buChar char=" "/>
            </a:pPr>
            <a:r>
              <a:rPr lang="en-US" dirty="0"/>
              <a:t>Is the data ethical?</a:t>
            </a:r>
            <a:endParaRPr dirty="0"/>
          </a:p>
          <a:p>
            <a:pPr marL="91440" lvl="0" indent="-139700" algn="l" rtl="0">
              <a:lnSpc>
                <a:spcPct val="90000"/>
              </a:lnSpc>
              <a:spcBef>
                <a:spcPts val="1400"/>
              </a:spcBef>
              <a:spcAft>
                <a:spcPts val="0"/>
              </a:spcAft>
              <a:buSzPts val="2200"/>
              <a:buChar char=" "/>
            </a:pPr>
            <a:r>
              <a:rPr lang="en-US" dirty="0"/>
              <a:t>Is the impact ethical?</a:t>
            </a:r>
            <a:endParaRPr dirty="0"/>
          </a:p>
        </p:txBody>
      </p:sp>
      <p:sp>
        <p:nvSpPr>
          <p:cNvPr id="170" name="Google Shape;170;p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2869859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ctures-v3">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lectures-v3.potx" id="{31DC09EC-9876-43F3-B3C5-34B7AAF70CAA}" vid="{E5D0234B-1864-4CAD-B1A8-C5C46492CB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lectures-v3</Template>
  <TotalTime>129</TotalTime>
  <Words>1163</Words>
  <Application>Microsoft Office PowerPoint</Application>
  <PresentationFormat>Widescreen</PresentationFormat>
  <Paragraphs>152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Tw Cen MT</vt:lpstr>
      <vt:lpstr>Tw Cen MT Condensed</vt:lpstr>
      <vt:lpstr>Twentieth Century</vt:lpstr>
      <vt:lpstr>Wingdings 3</vt:lpstr>
      <vt:lpstr>lectures-v3</vt:lpstr>
      <vt:lpstr>ETHICAL CONCERNS IN MACHINE LEARNING</vt:lpstr>
      <vt:lpstr>IMAGINE …</vt:lpstr>
      <vt:lpstr>GOOGLE IS LEARNING FROM OUR SEARCH HISTORY!!!</vt:lpstr>
      <vt:lpstr>MACHINE LEARNING</vt:lpstr>
      <vt:lpstr>MACHINE LEARNING WORKFLOW</vt:lpstr>
      <vt:lpstr>WHAT DOES FACEBOOK SHOW YOU IN YOUR HOMEPAGE?</vt:lpstr>
      <vt:lpstr>FACEBOOK’S MACHINE LEARNING</vt:lpstr>
      <vt:lpstr>FACEBOOK IS LEARNING FROM OUR INTERACTION WITH EVERY CONTENT!!!</vt:lpstr>
      <vt:lpstr>ETHICAL CONCERNS IN MACHINE LEARNING</vt:lpstr>
      <vt:lpstr>PRIVACY AND SURVEILLANCE</vt:lpstr>
      <vt:lpstr>PRIVACY AND SURVEILLANCE</vt:lpstr>
      <vt:lpstr>PRIVACY-PRESERVING TECHNIQUES</vt:lpstr>
      <vt:lpstr>MANIPULATION OF BEHAVIOR</vt:lpstr>
      <vt:lpstr>THE CAMBRIDGE ANALYTICA SCANDAL</vt:lpstr>
      <vt:lpstr>CAMBRIDGE ANALYTICA</vt:lpstr>
      <vt:lpstr>BIAS IN DECISION SYSTEMS</vt:lpstr>
      <vt:lpstr>AMAZON’S BIASED RECRUITING TOOL</vt:lpstr>
      <vt:lpstr>AMAZON’S AUTOMATING RECRUITING PROCESS</vt:lpstr>
      <vt:lpstr>RACIAL BIAS IN HEALTHCARE RISK ALGORITHM</vt:lpstr>
      <vt:lpstr>RACIAL BIAS IN HEALTHCARE RISK ALGORITHM</vt:lpstr>
      <vt:lpstr>HOW TO FIX BIASES IN ML ALGORITHMS?</vt:lpstr>
      <vt:lpstr>OPACITY OF AI SYSTEMS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CONCERNS IN MACHINE LEARNING</dc:title>
  <dc:creator>Minhajul Bashir</dc:creator>
  <cp:lastModifiedBy>Saifur Rahman</cp:lastModifiedBy>
  <cp:revision>4</cp:revision>
  <dcterms:created xsi:type="dcterms:W3CDTF">2024-03-31T08:50:04Z</dcterms:created>
  <dcterms:modified xsi:type="dcterms:W3CDTF">2025-05-21T01:20:30Z</dcterms:modified>
</cp:coreProperties>
</file>