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2" r:id="rId3"/>
    <p:sldId id="277" r:id="rId4"/>
    <p:sldId id="278" r:id="rId5"/>
    <p:sldId id="276" r:id="rId6"/>
    <p:sldId id="259" r:id="rId7"/>
    <p:sldId id="263" r:id="rId8"/>
    <p:sldId id="279" r:id="rId9"/>
    <p:sldId id="265" r:id="rId10"/>
    <p:sldId id="266" r:id="rId11"/>
    <p:sldId id="280" r:id="rId12"/>
    <p:sldId id="270" r:id="rId13"/>
    <p:sldId id="274" r:id="rId14"/>
    <p:sldId id="273" r:id="rId15"/>
    <p:sldId id="275" r:id="rId16"/>
    <p:sldId id="267" r:id="rId17"/>
    <p:sldId id="269" r:id="rId18"/>
    <p:sldId id="271" r:id="rId19"/>
    <p:sldId id="27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026" autoAdjust="0"/>
  </p:normalViewPr>
  <p:slideViewPr>
    <p:cSldViewPr snapToGrid="0">
      <p:cViewPr varScale="1">
        <p:scale>
          <a:sx n="92" d="100"/>
          <a:sy n="92" d="100"/>
        </p:scale>
        <p:origin x="13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A19-BDD6-4313-9BC0-B0DFC878AB28}" type="slidenum">
              <a:rPr lang="en-US" smtClean="0"/>
              <a:t>2</a:t>
            </a:fld>
            <a:endParaRPr lang="en-US"/>
          </a:p>
        </p:txBody>
      </p:sp>
    </p:spTree>
    <p:extLst>
      <p:ext uri="{BB962C8B-B14F-4D97-AF65-F5344CB8AC3E}">
        <p14:creationId xmlns:p14="http://schemas.microsoft.com/office/powerpoint/2010/main" val="28320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A19-BDD6-4313-9BC0-B0DFC878AB28}" type="slidenum">
              <a:rPr lang="en-US" smtClean="0"/>
              <a:t>6</a:t>
            </a:fld>
            <a:endParaRPr lang="en-US"/>
          </a:p>
        </p:txBody>
      </p:sp>
    </p:spTree>
    <p:extLst>
      <p:ext uri="{BB962C8B-B14F-4D97-AF65-F5344CB8AC3E}">
        <p14:creationId xmlns:p14="http://schemas.microsoft.com/office/powerpoint/2010/main" val="150078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A19-BDD6-4313-9BC0-B0DFC878AB28}" type="slidenum">
              <a:rPr lang="en-US" smtClean="0"/>
              <a:t>7</a:t>
            </a:fld>
            <a:endParaRPr lang="en-US"/>
          </a:p>
        </p:txBody>
      </p:sp>
    </p:spTree>
    <p:extLst>
      <p:ext uri="{BB962C8B-B14F-4D97-AF65-F5344CB8AC3E}">
        <p14:creationId xmlns:p14="http://schemas.microsoft.com/office/powerpoint/2010/main" val="233659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A19-BDD6-4313-9BC0-B0DFC878AB28}" type="slidenum">
              <a:rPr lang="en-US" smtClean="0"/>
              <a:t>8</a:t>
            </a:fld>
            <a:endParaRPr lang="en-US"/>
          </a:p>
        </p:txBody>
      </p:sp>
    </p:spTree>
    <p:extLst>
      <p:ext uri="{BB962C8B-B14F-4D97-AF65-F5344CB8AC3E}">
        <p14:creationId xmlns:p14="http://schemas.microsoft.com/office/powerpoint/2010/main" val="131604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FAA19-BDD6-4313-9BC0-B0DFC878AB28}" type="slidenum">
              <a:rPr lang="en-US" smtClean="0"/>
              <a:t>9</a:t>
            </a:fld>
            <a:endParaRPr lang="en-US"/>
          </a:p>
        </p:txBody>
      </p:sp>
    </p:spTree>
    <p:extLst>
      <p:ext uri="{BB962C8B-B14F-4D97-AF65-F5344CB8AC3E}">
        <p14:creationId xmlns:p14="http://schemas.microsoft.com/office/powerpoint/2010/main" val="289583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CC21E8-2F96-4F95-8836-0C747872658C}" type="datetime1">
              <a:rPr lang="en-US" smtClean="0"/>
              <a:t>5/26/2025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82A60-32FD-4C13-B5E2-FC199B2F9F3C}" type="datetime1">
              <a:rPr lang="en-US" smtClean="0"/>
              <a:t>5/26/2025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5861-81CE-4163-AB04-E51EB41CB531}" type="datetime1">
              <a:rPr lang="en-US" smtClean="0"/>
              <a:t>5/26/2025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62F78-4561-42A3-95F2-030CA6FCAE5B}" type="datetime1">
              <a:rPr lang="en-US" smtClean="0"/>
              <a:t>5/26/2025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F3A856-E884-473F-826A-EFA0748AFBD0}" type="datetime1">
              <a:rPr lang="en-US" smtClean="0"/>
              <a:t>5/26/2025</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75094-8DD8-4A8C-8BBB-2C915F66A55D}" type="datetime1">
              <a:rPr lang="en-US" smtClean="0"/>
              <a:t>5/26/2025</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4454A-9BF7-4B7B-BBC6-565257232BFC}" type="datetime1">
              <a:rPr lang="en-US" smtClean="0"/>
              <a:t>5/26/2025</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7F0F88-F6B7-4771-853A-BBFBCBE86616}" type="datetime1">
              <a:rPr lang="en-US" smtClean="0"/>
              <a:t>5/26/2025</a:t>
            </a:fld>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188C7-6CBE-4B37-BE63-0D3E1F147751}" type="datetime1">
              <a:rPr lang="en-US" smtClean="0"/>
              <a:t>5/26/2025</a:t>
            </a:fld>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BC1FDE-DBFB-4C21-8D6D-A15EC06D43CA}" type="datetime1">
              <a:rPr lang="en-US" smtClean="0"/>
              <a:t>5/26/2025</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091B3B-FA37-47A0-9430-1BC5222D7826}" type="datetime1">
              <a:rPr lang="en-US" smtClean="0"/>
              <a:t>5/26/2025</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76EBA6F0-0843-43C1-B152-50366C0D03F3}" type="datetime1">
              <a:rPr lang="en-US" smtClean="0"/>
              <a:t>5/26/2025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slideplayer.com/slide/1369963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Ethics in social media Research</a:t>
            </a:r>
          </a:p>
        </p:txBody>
      </p:sp>
      <p:sp>
        <p:nvSpPr>
          <p:cNvPr id="3" name="Subtitle 2"/>
          <p:cNvSpPr>
            <a:spLocks noGrp="1"/>
          </p:cNvSpPr>
          <p:nvPr>
            <p:ph type="subTitle" idx="1"/>
          </p:nvPr>
        </p:nvSpPr>
        <p:spPr/>
        <p:txBody>
          <a:bodyPr/>
          <a:lstStyle/>
          <a:p>
            <a:r>
              <a:rPr lang="en-US" dirty="0"/>
              <a:t>SOC 2101 – Society, Environment and Engineering Ethics</a:t>
            </a:r>
          </a:p>
          <a:p>
            <a:r>
              <a:rPr lang="en-US" dirty="0"/>
              <a:t>Faculty: Shekh. Md. Saifur Rahman</a:t>
            </a:r>
          </a:p>
        </p:txBody>
      </p:sp>
      <p:sp>
        <p:nvSpPr>
          <p:cNvPr id="4" name="Date Placeholder 3"/>
          <p:cNvSpPr>
            <a:spLocks noGrp="1"/>
          </p:cNvSpPr>
          <p:nvPr>
            <p:ph type="dt" sz="half" idx="10"/>
          </p:nvPr>
        </p:nvSpPr>
        <p:spPr/>
        <p:txBody>
          <a:bodyPr/>
          <a:lstStyle/>
          <a:p>
            <a:fld id="{D7224E4E-5D21-4691-B288-06D17E12926E}" type="datetime1">
              <a:rPr lang="en-US" smtClean="0"/>
              <a:t>5/26/2025</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61037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6034-A948-47F6-A488-09A673B34441}"/>
              </a:ext>
            </a:extLst>
          </p:cNvPr>
          <p:cNvSpPr>
            <a:spLocks noGrp="1"/>
          </p:cNvSpPr>
          <p:nvPr>
            <p:ph type="title"/>
          </p:nvPr>
        </p:nvSpPr>
        <p:spPr/>
        <p:txBody>
          <a:bodyPr/>
          <a:lstStyle/>
          <a:p>
            <a:r>
              <a:rPr lang="en-US" dirty="0"/>
              <a:t>Risk of harm</a:t>
            </a:r>
          </a:p>
        </p:txBody>
      </p:sp>
      <p:sp>
        <p:nvSpPr>
          <p:cNvPr id="3" name="Content Placeholder 2">
            <a:extLst>
              <a:ext uri="{FF2B5EF4-FFF2-40B4-BE49-F238E27FC236}">
                <a16:creationId xmlns:a16="http://schemas.microsoft.com/office/drawing/2014/main" id="{A5FE3216-3013-45D6-8B59-C59B4508603B}"/>
              </a:ext>
            </a:extLst>
          </p:cNvPr>
          <p:cNvSpPr>
            <a:spLocks noGrp="1"/>
          </p:cNvSpPr>
          <p:nvPr>
            <p:ph idx="1"/>
          </p:nvPr>
        </p:nvSpPr>
        <p:spPr/>
        <p:txBody>
          <a:bodyPr/>
          <a:lstStyle/>
          <a:p>
            <a:r>
              <a:rPr lang="en-US" dirty="0"/>
              <a:t>More risk - needs more careful consideration</a:t>
            </a:r>
          </a:p>
          <a:p>
            <a:r>
              <a:rPr lang="en-US" dirty="0"/>
              <a:t>Consider vulnerability of participants </a:t>
            </a:r>
          </a:p>
          <a:p>
            <a:pPr lvl="1"/>
            <a:r>
              <a:rPr lang="en-US" dirty="0"/>
              <a:t>informed consent of underage person is not enough</a:t>
            </a:r>
          </a:p>
          <a:p>
            <a:pPr lvl="1"/>
            <a:endParaRPr lang="en-US" dirty="0"/>
          </a:p>
          <a:p>
            <a:r>
              <a:rPr lang="en-US" dirty="0"/>
              <a:t>Comments made ‘in the heat of the moment’</a:t>
            </a:r>
          </a:p>
          <a:p>
            <a:r>
              <a:rPr lang="en-US" dirty="0"/>
              <a:t>Using current/‘live’ data = more risk of harm</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E73AF138-A55E-4694-818B-B8E34E4F6D69}"/>
              </a:ext>
            </a:extLst>
          </p:cNvPr>
          <p:cNvSpPr>
            <a:spLocks noGrp="1"/>
          </p:cNvSpPr>
          <p:nvPr>
            <p:ph type="dt" sz="half" idx="10"/>
          </p:nvPr>
        </p:nvSpPr>
        <p:spPr/>
        <p:txBody>
          <a:bodyPr/>
          <a:lstStyle/>
          <a:p>
            <a:fld id="{B457937C-8E77-4F9A-9103-9EA79309F0D9}" type="datetime1">
              <a:rPr lang="en-US" smtClean="0"/>
              <a:t>5/26/2025</a:t>
            </a:fld>
            <a:endParaRPr lang="en-US" dirty="0"/>
          </a:p>
        </p:txBody>
      </p:sp>
      <p:sp>
        <p:nvSpPr>
          <p:cNvPr id="6" name="Slide Number Placeholder 5">
            <a:extLst>
              <a:ext uri="{FF2B5EF4-FFF2-40B4-BE49-F238E27FC236}">
                <a16:creationId xmlns:a16="http://schemas.microsoft.com/office/drawing/2014/main" id="{353F8835-E785-4E91-B480-BA6E26E32A81}"/>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94282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67797D-81B6-4CDD-8EC6-4151C85F4E8F}"/>
              </a:ext>
            </a:extLst>
          </p:cNvPr>
          <p:cNvSpPr>
            <a:spLocks noGrp="1"/>
          </p:cNvSpPr>
          <p:nvPr>
            <p:ph type="title"/>
          </p:nvPr>
        </p:nvSpPr>
        <p:spPr/>
        <p:txBody>
          <a:bodyPr/>
          <a:lstStyle/>
          <a:p>
            <a:r>
              <a:rPr lang="en-US" dirty="0"/>
              <a:t>Ethical Framework</a:t>
            </a:r>
          </a:p>
        </p:txBody>
      </p:sp>
      <p:sp>
        <p:nvSpPr>
          <p:cNvPr id="8" name="Text Placeholder 7">
            <a:extLst>
              <a:ext uri="{FF2B5EF4-FFF2-40B4-BE49-F238E27FC236}">
                <a16:creationId xmlns:a16="http://schemas.microsoft.com/office/drawing/2014/main" id="{D5266FDE-4C9C-42AD-A1A3-862E1386AE3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FF9FA38-F7BC-4F5D-833B-1E42B4A47108}"/>
              </a:ext>
            </a:extLst>
          </p:cNvPr>
          <p:cNvSpPr>
            <a:spLocks noGrp="1"/>
          </p:cNvSpPr>
          <p:nvPr>
            <p:ph type="dt" sz="half" idx="10"/>
          </p:nvPr>
        </p:nvSpPr>
        <p:spPr/>
        <p:txBody>
          <a:bodyPr/>
          <a:lstStyle/>
          <a:p>
            <a:fld id="{ABF3753C-8418-4724-8D77-45C10E0E4652}" type="datetime1">
              <a:rPr lang="en-US" smtClean="0"/>
              <a:t>5/26/2025</a:t>
            </a:fld>
            <a:endParaRPr lang="en-US" dirty="0"/>
          </a:p>
        </p:txBody>
      </p:sp>
      <p:sp>
        <p:nvSpPr>
          <p:cNvPr id="6" name="Slide Number Placeholder 5">
            <a:extLst>
              <a:ext uri="{FF2B5EF4-FFF2-40B4-BE49-F238E27FC236}">
                <a16:creationId xmlns:a16="http://schemas.microsoft.com/office/drawing/2014/main" id="{4A8921B3-9CDD-48A0-8045-483B84039372}"/>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5329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791C-F842-4FEE-8122-7FF90DBE1CF8}"/>
              </a:ext>
            </a:extLst>
          </p:cNvPr>
          <p:cNvSpPr>
            <a:spLocks noGrp="1"/>
          </p:cNvSpPr>
          <p:nvPr>
            <p:ph type="title"/>
          </p:nvPr>
        </p:nvSpPr>
        <p:spPr/>
        <p:txBody>
          <a:bodyPr/>
          <a:lstStyle/>
          <a:p>
            <a:r>
              <a:rPr lang="en-US" dirty="0"/>
              <a:t>Ethical Framework</a:t>
            </a:r>
          </a:p>
        </p:txBody>
      </p:sp>
      <p:sp>
        <p:nvSpPr>
          <p:cNvPr id="3" name="Content Placeholder 2">
            <a:extLst>
              <a:ext uri="{FF2B5EF4-FFF2-40B4-BE49-F238E27FC236}">
                <a16:creationId xmlns:a16="http://schemas.microsoft.com/office/drawing/2014/main" id="{D0C6EE53-7C95-47B4-A420-CC72F297FDC4}"/>
              </a:ext>
            </a:extLst>
          </p:cNvPr>
          <p:cNvSpPr>
            <a:spLocks noGrp="1"/>
          </p:cNvSpPr>
          <p:nvPr>
            <p:ph idx="1"/>
          </p:nvPr>
        </p:nvSpPr>
        <p:spPr/>
        <p:txBody>
          <a:bodyPr>
            <a:normAutofit/>
          </a:bodyPr>
          <a:lstStyle/>
          <a:p>
            <a:r>
              <a:rPr lang="en-US" dirty="0"/>
              <a:t>Read relevant terms, conditions and guidelines</a:t>
            </a:r>
          </a:p>
          <a:p>
            <a:pPr lvl="1"/>
            <a:r>
              <a:rPr lang="en-US" dirty="0"/>
              <a:t>T&amp;C aimed at users, at third-parties wishing to use data, at you from your organization etc.</a:t>
            </a:r>
          </a:p>
          <a:p>
            <a:pPr lvl="1"/>
            <a:r>
              <a:rPr lang="en-US" dirty="0"/>
              <a:t>T&amp;C may change over time</a:t>
            </a:r>
          </a:p>
          <a:p>
            <a:r>
              <a:rPr lang="en-US" dirty="0"/>
              <a:t>Assess </a:t>
            </a:r>
          </a:p>
          <a:p>
            <a:pPr lvl="1"/>
            <a:r>
              <a:rPr lang="en-US" dirty="0"/>
              <a:t>Is the data public? Are you dealing with young or vulnerable group?</a:t>
            </a:r>
          </a:p>
          <a:p>
            <a:pPr lvl="1"/>
            <a:r>
              <a:rPr lang="en-US" dirty="0"/>
              <a:t>Is the data sensitive (less sensitive: weather, recipes etc. more sensitive: driving offences, drug usage etc.)?</a:t>
            </a:r>
          </a:p>
          <a:p>
            <a:r>
              <a:rPr lang="en-US" dirty="0"/>
              <a:t>To republish</a:t>
            </a:r>
          </a:p>
          <a:p>
            <a:pPr lvl="1"/>
            <a:r>
              <a:rPr lang="en-US" dirty="0"/>
              <a:t>Seek informed consent</a:t>
            </a:r>
          </a:p>
          <a:p>
            <a:pPr lvl="1"/>
            <a:r>
              <a:rPr lang="en-US" dirty="0"/>
              <a:t>Paraphrase – Does paraphrasing acceptable in that particular research?</a:t>
            </a:r>
          </a:p>
          <a:p>
            <a:pPr lvl="1"/>
            <a:r>
              <a:rPr lang="en-US" dirty="0"/>
              <a:t>If it is media data – consider copyright issue.</a:t>
            </a:r>
          </a:p>
        </p:txBody>
      </p:sp>
      <p:sp>
        <p:nvSpPr>
          <p:cNvPr id="4" name="Date Placeholder 3">
            <a:extLst>
              <a:ext uri="{FF2B5EF4-FFF2-40B4-BE49-F238E27FC236}">
                <a16:creationId xmlns:a16="http://schemas.microsoft.com/office/drawing/2014/main" id="{E7F8AA44-CEFA-47EA-8DC4-B061A0413465}"/>
              </a:ext>
            </a:extLst>
          </p:cNvPr>
          <p:cNvSpPr>
            <a:spLocks noGrp="1"/>
          </p:cNvSpPr>
          <p:nvPr>
            <p:ph type="dt" sz="half" idx="10"/>
          </p:nvPr>
        </p:nvSpPr>
        <p:spPr/>
        <p:txBody>
          <a:bodyPr/>
          <a:lstStyle/>
          <a:p>
            <a:fld id="{5FDEC912-D3FC-454E-9CD9-E3F11BE4FCC2}" type="datetime1">
              <a:rPr lang="en-US" smtClean="0"/>
              <a:t>5/26/2025</a:t>
            </a:fld>
            <a:endParaRPr lang="en-US" dirty="0"/>
          </a:p>
        </p:txBody>
      </p:sp>
      <p:sp>
        <p:nvSpPr>
          <p:cNvPr id="6" name="Slide Number Placeholder 5">
            <a:extLst>
              <a:ext uri="{FF2B5EF4-FFF2-40B4-BE49-F238E27FC236}">
                <a16:creationId xmlns:a16="http://schemas.microsoft.com/office/drawing/2014/main" id="{D03B0BAE-0248-43D3-85B2-21621C917BAD}"/>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80881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49EC80-F53C-4E14-9ECC-294BDA05CD36}"/>
              </a:ext>
            </a:extLst>
          </p:cNvPr>
          <p:cNvSpPr>
            <a:spLocks noGrp="1"/>
          </p:cNvSpPr>
          <p:nvPr>
            <p:ph type="title"/>
          </p:nvPr>
        </p:nvSpPr>
        <p:spPr/>
        <p:txBody>
          <a:bodyPr/>
          <a:lstStyle/>
          <a:p>
            <a:r>
              <a:rPr lang="en-US" dirty="0"/>
              <a:t>Facebook emotion study</a:t>
            </a:r>
          </a:p>
        </p:txBody>
      </p:sp>
      <p:sp>
        <p:nvSpPr>
          <p:cNvPr id="8" name="Text Placeholder 7">
            <a:extLst>
              <a:ext uri="{FF2B5EF4-FFF2-40B4-BE49-F238E27FC236}">
                <a16:creationId xmlns:a16="http://schemas.microsoft.com/office/drawing/2014/main" id="{5A89EEDD-A9D9-46B0-A0C9-E928CD07336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E9A448A-51AB-491E-B92A-C36A08914AF3}"/>
              </a:ext>
            </a:extLst>
          </p:cNvPr>
          <p:cNvSpPr>
            <a:spLocks noGrp="1"/>
          </p:cNvSpPr>
          <p:nvPr>
            <p:ph type="dt" sz="half" idx="10"/>
          </p:nvPr>
        </p:nvSpPr>
        <p:spPr/>
        <p:txBody>
          <a:bodyPr/>
          <a:lstStyle/>
          <a:p>
            <a:fld id="{F9DFA562-582E-4FA3-8425-447679329C51}" type="datetime1">
              <a:rPr lang="en-US" smtClean="0"/>
              <a:t>5/26/2025</a:t>
            </a:fld>
            <a:endParaRPr lang="en-US" dirty="0"/>
          </a:p>
        </p:txBody>
      </p:sp>
      <p:sp>
        <p:nvSpPr>
          <p:cNvPr id="6" name="Slide Number Placeholder 5">
            <a:extLst>
              <a:ext uri="{FF2B5EF4-FFF2-40B4-BE49-F238E27FC236}">
                <a16:creationId xmlns:a16="http://schemas.microsoft.com/office/drawing/2014/main" id="{A6B6B83D-D579-4D8F-A003-00DE99EBD91E}"/>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20606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D21F278-B0A7-4517-8E96-CD7057454572}"/>
              </a:ext>
            </a:extLst>
          </p:cNvPr>
          <p:cNvSpPr>
            <a:spLocks noGrp="1"/>
          </p:cNvSpPr>
          <p:nvPr>
            <p:ph type="title"/>
          </p:nvPr>
        </p:nvSpPr>
        <p:spPr/>
        <p:txBody>
          <a:bodyPr/>
          <a:lstStyle/>
          <a:p>
            <a:endParaRPr lang="en-US"/>
          </a:p>
        </p:txBody>
      </p:sp>
      <p:sp>
        <p:nvSpPr>
          <p:cNvPr id="13" name="Content Placeholder 12">
            <a:extLst>
              <a:ext uri="{FF2B5EF4-FFF2-40B4-BE49-F238E27FC236}">
                <a16:creationId xmlns:a16="http://schemas.microsoft.com/office/drawing/2014/main" id="{562A7BDD-3CFF-4D5D-9C98-5642297A572B}"/>
              </a:ext>
            </a:extLst>
          </p:cNvPr>
          <p:cNvSpPr>
            <a:spLocks noGrp="1"/>
          </p:cNvSpPr>
          <p:nvPr>
            <p:ph idx="1"/>
          </p:nvPr>
        </p:nvSpPr>
        <p:spPr/>
        <p:txBody>
          <a:bodyPr>
            <a:normAutofit/>
          </a:bodyPr>
          <a:lstStyle/>
          <a:p>
            <a:r>
              <a:rPr lang="en-US" dirty="0"/>
              <a:t>The research was conducted on 689,000 Facebook users over a period of one week in 2012.</a:t>
            </a:r>
          </a:p>
          <a:p>
            <a:endParaRPr lang="en-US" dirty="0"/>
          </a:p>
          <a:p>
            <a:r>
              <a:rPr lang="en-US" dirty="0"/>
              <a:t>Reduced positive contents for a group of people. Reduced negative contents for another group of people.</a:t>
            </a:r>
          </a:p>
          <a:p>
            <a:endParaRPr lang="en-US" dirty="0"/>
          </a:p>
          <a:p>
            <a:r>
              <a:rPr lang="en-US" dirty="0"/>
              <a:t>To investigate the common worry that </a:t>
            </a:r>
            <a:r>
              <a:rPr lang="en-US" i="1" dirty="0"/>
              <a:t>seeing friends post positive content leads to people feeling negative or left out</a:t>
            </a:r>
          </a:p>
        </p:txBody>
      </p:sp>
      <p:sp>
        <p:nvSpPr>
          <p:cNvPr id="14" name="Text Placeholder 13">
            <a:extLst>
              <a:ext uri="{FF2B5EF4-FFF2-40B4-BE49-F238E27FC236}">
                <a16:creationId xmlns:a16="http://schemas.microsoft.com/office/drawing/2014/main" id="{41B9BDCA-FCC2-460B-A6C6-37C910BC4C4F}"/>
              </a:ext>
            </a:extLst>
          </p:cNvPr>
          <p:cNvSpPr>
            <a:spLocks noGrp="1"/>
          </p:cNvSpPr>
          <p:nvPr>
            <p:ph type="body" sz="half" idx="2"/>
          </p:nvPr>
        </p:nvSpPr>
        <p:spPr/>
        <p:txBody>
          <a:bodyPr/>
          <a:lstStyle/>
          <a:p>
            <a:endParaRPr lang="en-US" dirty="0"/>
          </a:p>
        </p:txBody>
      </p:sp>
      <p:sp>
        <p:nvSpPr>
          <p:cNvPr id="4" name="Date Placeholder 3">
            <a:extLst>
              <a:ext uri="{FF2B5EF4-FFF2-40B4-BE49-F238E27FC236}">
                <a16:creationId xmlns:a16="http://schemas.microsoft.com/office/drawing/2014/main" id="{5286079B-607A-422F-A09E-D4A54489B637}"/>
              </a:ext>
            </a:extLst>
          </p:cNvPr>
          <p:cNvSpPr>
            <a:spLocks noGrp="1"/>
          </p:cNvSpPr>
          <p:nvPr>
            <p:ph type="dt" sz="half" idx="10"/>
          </p:nvPr>
        </p:nvSpPr>
        <p:spPr/>
        <p:txBody>
          <a:bodyPr/>
          <a:lstStyle/>
          <a:p>
            <a:fld id="{80919310-2A91-4FB6-A7B4-C84D830840A3}" type="datetime1">
              <a:rPr lang="en-US" smtClean="0"/>
              <a:t>5/26/2025</a:t>
            </a:fld>
            <a:endParaRPr lang="en-US" dirty="0"/>
          </a:p>
        </p:txBody>
      </p:sp>
      <p:sp>
        <p:nvSpPr>
          <p:cNvPr id="6" name="Slide Number Placeholder 5">
            <a:extLst>
              <a:ext uri="{FF2B5EF4-FFF2-40B4-BE49-F238E27FC236}">
                <a16:creationId xmlns:a16="http://schemas.microsoft.com/office/drawing/2014/main" id="{25538831-9B98-4619-BEDB-9A3B891A385E}"/>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18" name="Picture 17">
            <a:extLst>
              <a:ext uri="{FF2B5EF4-FFF2-40B4-BE49-F238E27FC236}">
                <a16:creationId xmlns:a16="http://schemas.microsoft.com/office/drawing/2014/main" id="{90CB39F2-0ED4-42CD-A145-7A83D0661115}"/>
              </a:ext>
            </a:extLst>
          </p:cNvPr>
          <p:cNvPicPr>
            <a:picLocks noChangeAspect="1"/>
          </p:cNvPicPr>
          <p:nvPr/>
        </p:nvPicPr>
        <p:blipFill>
          <a:blip r:embed="rId2"/>
          <a:stretch>
            <a:fillRect/>
          </a:stretch>
        </p:blipFill>
        <p:spPr>
          <a:xfrm>
            <a:off x="531142" y="0"/>
            <a:ext cx="4882106" cy="6858000"/>
          </a:xfrm>
          <a:prstGeom prst="rect">
            <a:avLst/>
          </a:prstGeom>
        </p:spPr>
      </p:pic>
    </p:spTree>
    <p:extLst>
      <p:ext uri="{BB962C8B-B14F-4D97-AF65-F5344CB8AC3E}">
        <p14:creationId xmlns:p14="http://schemas.microsoft.com/office/powerpoint/2010/main" val="203992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D7C1FD-9BC0-40FD-96A2-CCC751EF0BF9}"/>
              </a:ext>
            </a:extLst>
          </p:cNvPr>
          <p:cNvSpPr>
            <a:spLocks noGrp="1"/>
          </p:cNvSpPr>
          <p:nvPr>
            <p:ph type="title"/>
          </p:nvPr>
        </p:nvSpPr>
        <p:spPr/>
        <p:txBody>
          <a:bodyPr/>
          <a:lstStyle/>
          <a:p>
            <a:r>
              <a:rPr lang="en-US" dirty="0"/>
              <a:t>case studies</a:t>
            </a:r>
          </a:p>
        </p:txBody>
      </p:sp>
      <p:sp>
        <p:nvSpPr>
          <p:cNvPr id="8" name="Text Placeholder 7">
            <a:extLst>
              <a:ext uri="{FF2B5EF4-FFF2-40B4-BE49-F238E27FC236}">
                <a16:creationId xmlns:a16="http://schemas.microsoft.com/office/drawing/2014/main" id="{83C997CD-78E2-4739-B429-7BA2DA0DD93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F5B8B94-9D03-4463-95C5-E5078BD2F461}"/>
              </a:ext>
            </a:extLst>
          </p:cNvPr>
          <p:cNvSpPr>
            <a:spLocks noGrp="1"/>
          </p:cNvSpPr>
          <p:nvPr>
            <p:ph type="dt" sz="half" idx="10"/>
          </p:nvPr>
        </p:nvSpPr>
        <p:spPr/>
        <p:txBody>
          <a:bodyPr/>
          <a:lstStyle/>
          <a:p>
            <a:fld id="{650B93BE-8693-4661-83F7-C3C3B55FCB0F}" type="datetime1">
              <a:rPr lang="en-US" smtClean="0"/>
              <a:t>5/26/2025</a:t>
            </a:fld>
            <a:endParaRPr lang="en-US" dirty="0"/>
          </a:p>
        </p:txBody>
      </p:sp>
      <p:sp>
        <p:nvSpPr>
          <p:cNvPr id="6" name="Slide Number Placeholder 5">
            <a:extLst>
              <a:ext uri="{FF2B5EF4-FFF2-40B4-BE49-F238E27FC236}">
                <a16:creationId xmlns:a16="http://schemas.microsoft.com/office/drawing/2014/main" id="{BAC2474B-9247-42ED-9F36-EA2CE352DA61}"/>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24724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8680-5A5F-40E8-89F0-189693C71A28}"/>
              </a:ext>
            </a:extLst>
          </p:cNvPr>
          <p:cNvSpPr>
            <a:spLocks noGrp="1"/>
          </p:cNvSpPr>
          <p:nvPr>
            <p:ph type="title"/>
          </p:nvPr>
        </p:nvSpPr>
        <p:spPr/>
        <p:txBody>
          <a:bodyPr/>
          <a:lstStyle/>
          <a:p>
            <a:r>
              <a:rPr lang="en-US" dirty="0"/>
              <a:t>Case study 1</a:t>
            </a:r>
          </a:p>
        </p:txBody>
      </p:sp>
      <p:sp>
        <p:nvSpPr>
          <p:cNvPr id="3" name="Content Placeholder 2">
            <a:extLst>
              <a:ext uri="{FF2B5EF4-FFF2-40B4-BE49-F238E27FC236}">
                <a16:creationId xmlns:a16="http://schemas.microsoft.com/office/drawing/2014/main" id="{32C5EA03-20AB-4108-8F01-1B12BE0BCE19}"/>
              </a:ext>
            </a:extLst>
          </p:cNvPr>
          <p:cNvSpPr>
            <a:spLocks noGrp="1"/>
          </p:cNvSpPr>
          <p:nvPr>
            <p:ph idx="1"/>
          </p:nvPr>
        </p:nvSpPr>
        <p:spPr/>
        <p:txBody>
          <a:bodyPr>
            <a:normAutofit/>
          </a:bodyPr>
          <a:lstStyle/>
          <a:p>
            <a:r>
              <a:rPr lang="en-US" dirty="0">
                <a:solidFill>
                  <a:schemeClr val="accent5">
                    <a:lumMod val="75000"/>
                  </a:schemeClr>
                </a:solidFill>
              </a:rPr>
              <a:t>Context:   </a:t>
            </a:r>
          </a:p>
          <a:p>
            <a:r>
              <a:rPr lang="en-US" dirty="0"/>
              <a:t>The researcher wants to study how members of a </a:t>
            </a:r>
            <a:r>
              <a:rPr lang="en-US" i="1" dirty="0"/>
              <a:t>mental health support forum </a:t>
            </a:r>
            <a:r>
              <a:rPr lang="en-US" dirty="0"/>
              <a:t>support each others in dealing with issues, such as depression and suicidal thought. This is private forum and there is a forum admin.</a:t>
            </a:r>
          </a:p>
          <a:p>
            <a:br>
              <a:rPr lang="en-US" dirty="0"/>
            </a:br>
            <a:r>
              <a:rPr lang="en-US" dirty="0">
                <a:solidFill>
                  <a:schemeClr val="accent5">
                    <a:lumMod val="75000"/>
                  </a:schemeClr>
                </a:solidFill>
              </a:rPr>
              <a:t>Concerns:   </a:t>
            </a:r>
          </a:p>
          <a:p>
            <a:r>
              <a:rPr lang="en-US" dirty="0"/>
              <a:t>The forum members expect privacy regarding their very sensitive data. This raises questions about the ethics of accessing data, and how to report the findings of the data if it is accessed.</a:t>
            </a:r>
          </a:p>
        </p:txBody>
      </p:sp>
      <p:sp>
        <p:nvSpPr>
          <p:cNvPr id="4" name="Date Placeholder 3">
            <a:extLst>
              <a:ext uri="{FF2B5EF4-FFF2-40B4-BE49-F238E27FC236}">
                <a16:creationId xmlns:a16="http://schemas.microsoft.com/office/drawing/2014/main" id="{0CA4FFE7-2C72-493B-9116-7849C2CEC547}"/>
              </a:ext>
            </a:extLst>
          </p:cNvPr>
          <p:cNvSpPr>
            <a:spLocks noGrp="1"/>
          </p:cNvSpPr>
          <p:nvPr>
            <p:ph type="dt" sz="half" idx="10"/>
          </p:nvPr>
        </p:nvSpPr>
        <p:spPr/>
        <p:txBody>
          <a:bodyPr/>
          <a:lstStyle/>
          <a:p>
            <a:fld id="{EF3BB5D4-799A-4C01-9811-51EC1AD441B7}" type="datetime1">
              <a:rPr lang="en-US" smtClean="0"/>
              <a:t>5/26/2025</a:t>
            </a:fld>
            <a:endParaRPr lang="en-US" dirty="0"/>
          </a:p>
        </p:txBody>
      </p:sp>
      <p:sp>
        <p:nvSpPr>
          <p:cNvPr id="6" name="Slide Number Placeholder 5">
            <a:extLst>
              <a:ext uri="{FF2B5EF4-FFF2-40B4-BE49-F238E27FC236}">
                <a16:creationId xmlns:a16="http://schemas.microsoft.com/office/drawing/2014/main" id="{5A74B181-EF9B-4EC1-B3CC-9F84B24A6766}"/>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30777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8680-5A5F-40E8-89F0-189693C71A28}"/>
              </a:ext>
            </a:extLst>
          </p:cNvPr>
          <p:cNvSpPr>
            <a:spLocks noGrp="1"/>
          </p:cNvSpPr>
          <p:nvPr>
            <p:ph type="title"/>
          </p:nvPr>
        </p:nvSpPr>
        <p:spPr/>
        <p:txBody>
          <a:bodyPr/>
          <a:lstStyle/>
          <a:p>
            <a:r>
              <a:rPr lang="en-US" dirty="0"/>
              <a:t>Case study 1</a:t>
            </a:r>
          </a:p>
        </p:txBody>
      </p:sp>
      <p:sp>
        <p:nvSpPr>
          <p:cNvPr id="3" name="Content Placeholder 2">
            <a:extLst>
              <a:ext uri="{FF2B5EF4-FFF2-40B4-BE49-F238E27FC236}">
                <a16:creationId xmlns:a16="http://schemas.microsoft.com/office/drawing/2014/main" id="{32C5EA03-20AB-4108-8F01-1B12BE0BCE19}"/>
              </a:ext>
            </a:extLst>
          </p:cNvPr>
          <p:cNvSpPr>
            <a:spLocks noGrp="1"/>
          </p:cNvSpPr>
          <p:nvPr>
            <p:ph idx="1"/>
          </p:nvPr>
        </p:nvSpPr>
        <p:spPr/>
        <p:txBody>
          <a:bodyPr>
            <a:normAutofit/>
          </a:bodyPr>
          <a:lstStyle/>
          <a:p>
            <a:r>
              <a:rPr lang="en-US" dirty="0">
                <a:solidFill>
                  <a:schemeClr val="accent5">
                    <a:lumMod val="75000"/>
                  </a:schemeClr>
                </a:solidFill>
              </a:rPr>
              <a:t>Solution:  </a:t>
            </a:r>
          </a:p>
          <a:p>
            <a:r>
              <a:rPr lang="en-US" dirty="0"/>
              <a:t>The researcher should treat this data as private. In access this data, she can seek consent of the group members with the help of forum admin, who can ask about forum members’ consent. </a:t>
            </a:r>
          </a:p>
          <a:p>
            <a:r>
              <a:rPr lang="en-US" dirty="0"/>
              <a:t>After getting consent to access data, there should be option for uncomfortable members to opt out. Those members should have separate safe place to use this forum as before.</a:t>
            </a:r>
          </a:p>
          <a:p>
            <a:r>
              <a:rPr lang="en-US" dirty="0"/>
              <a:t>If the researcher wants to republish some data, she needs to seek informed consent from each member whose data will be republished. Moreover, the data should be anonymized.</a:t>
            </a:r>
          </a:p>
        </p:txBody>
      </p:sp>
      <p:sp>
        <p:nvSpPr>
          <p:cNvPr id="4" name="Date Placeholder 3">
            <a:extLst>
              <a:ext uri="{FF2B5EF4-FFF2-40B4-BE49-F238E27FC236}">
                <a16:creationId xmlns:a16="http://schemas.microsoft.com/office/drawing/2014/main" id="{0CA4FFE7-2C72-493B-9116-7849C2CEC547}"/>
              </a:ext>
            </a:extLst>
          </p:cNvPr>
          <p:cNvSpPr>
            <a:spLocks noGrp="1"/>
          </p:cNvSpPr>
          <p:nvPr>
            <p:ph type="dt" sz="half" idx="10"/>
          </p:nvPr>
        </p:nvSpPr>
        <p:spPr/>
        <p:txBody>
          <a:bodyPr/>
          <a:lstStyle/>
          <a:p>
            <a:fld id="{21A64881-D4DC-43FC-9729-29439A29082C}" type="datetime1">
              <a:rPr lang="en-US" smtClean="0"/>
              <a:t>5/26/2025</a:t>
            </a:fld>
            <a:endParaRPr lang="en-US" dirty="0"/>
          </a:p>
        </p:txBody>
      </p:sp>
      <p:sp>
        <p:nvSpPr>
          <p:cNvPr id="6" name="Slide Number Placeholder 5">
            <a:extLst>
              <a:ext uri="{FF2B5EF4-FFF2-40B4-BE49-F238E27FC236}">
                <a16:creationId xmlns:a16="http://schemas.microsoft.com/office/drawing/2014/main" id="{5A74B181-EF9B-4EC1-B3CC-9F84B24A6766}"/>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03484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B338-77D8-43B9-8B42-70AA80BA9E2E}"/>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id="{48BD9D1D-2BD2-473A-88FE-3EA4961A207A}"/>
              </a:ext>
            </a:extLst>
          </p:cNvPr>
          <p:cNvSpPr>
            <a:spLocks noGrp="1"/>
          </p:cNvSpPr>
          <p:nvPr>
            <p:ph idx="1"/>
          </p:nvPr>
        </p:nvSpPr>
        <p:spPr/>
        <p:txBody>
          <a:bodyPr>
            <a:normAutofit/>
          </a:bodyPr>
          <a:lstStyle/>
          <a:p>
            <a:r>
              <a:rPr lang="en-US" b="1" dirty="0"/>
              <a:t>Context</a:t>
            </a:r>
            <a:r>
              <a:rPr lang="en-US" dirty="0"/>
              <a:t>:</a:t>
            </a:r>
          </a:p>
          <a:p>
            <a:r>
              <a:rPr lang="en-US" dirty="0"/>
              <a:t>A researcher wish to identify the tone of social media postings of Olympic athletes on their Facebook and twitter profile. Those profiles are public and have many followers. </a:t>
            </a:r>
            <a:br>
              <a:rPr lang="en-US" dirty="0"/>
            </a:br>
            <a:br>
              <a:rPr lang="en-US" dirty="0"/>
            </a:br>
            <a:r>
              <a:rPr lang="en-US" b="1" dirty="0"/>
              <a:t>Concerns</a:t>
            </a:r>
            <a:r>
              <a:rPr lang="en-US" dirty="0"/>
              <a:t>:</a:t>
            </a:r>
          </a:p>
          <a:p>
            <a:r>
              <a:rPr lang="en-US" dirty="0"/>
              <a:t>Can those posts be considered public and can those be republished without modification? </a:t>
            </a:r>
          </a:p>
        </p:txBody>
      </p:sp>
      <p:sp>
        <p:nvSpPr>
          <p:cNvPr id="4" name="Date Placeholder 3">
            <a:extLst>
              <a:ext uri="{FF2B5EF4-FFF2-40B4-BE49-F238E27FC236}">
                <a16:creationId xmlns:a16="http://schemas.microsoft.com/office/drawing/2014/main" id="{2FF493DE-9505-4BFF-B098-243D743B5EC2}"/>
              </a:ext>
            </a:extLst>
          </p:cNvPr>
          <p:cNvSpPr>
            <a:spLocks noGrp="1"/>
          </p:cNvSpPr>
          <p:nvPr>
            <p:ph type="dt" sz="half" idx="10"/>
          </p:nvPr>
        </p:nvSpPr>
        <p:spPr/>
        <p:txBody>
          <a:bodyPr/>
          <a:lstStyle/>
          <a:p>
            <a:fld id="{A962366E-0485-4849-8BAD-902485B80CE8}" type="datetime1">
              <a:rPr lang="en-US" smtClean="0"/>
              <a:t>5/26/2025</a:t>
            </a:fld>
            <a:endParaRPr lang="en-US" dirty="0"/>
          </a:p>
        </p:txBody>
      </p:sp>
      <p:sp>
        <p:nvSpPr>
          <p:cNvPr id="6" name="Slide Number Placeholder 5">
            <a:extLst>
              <a:ext uri="{FF2B5EF4-FFF2-40B4-BE49-F238E27FC236}">
                <a16:creationId xmlns:a16="http://schemas.microsoft.com/office/drawing/2014/main" id="{4293FC05-5D03-4D80-8678-F1B03BFA2831}"/>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03026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B338-77D8-43B9-8B42-70AA80BA9E2E}"/>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id="{48BD9D1D-2BD2-473A-88FE-3EA4961A207A}"/>
              </a:ext>
            </a:extLst>
          </p:cNvPr>
          <p:cNvSpPr>
            <a:spLocks noGrp="1"/>
          </p:cNvSpPr>
          <p:nvPr>
            <p:ph idx="1"/>
          </p:nvPr>
        </p:nvSpPr>
        <p:spPr/>
        <p:txBody>
          <a:bodyPr>
            <a:normAutofit/>
          </a:bodyPr>
          <a:lstStyle/>
          <a:p>
            <a:r>
              <a:rPr lang="en-US" b="1" dirty="0"/>
              <a:t>Solution</a:t>
            </a:r>
            <a:r>
              <a:rPr lang="en-US" dirty="0"/>
              <a:t>:  </a:t>
            </a:r>
          </a:p>
          <a:p>
            <a:r>
              <a:rPr lang="en-US" dirty="0"/>
              <a:t>The sportspersons are posting using a public profile aiming to increase their reach. So, it is reasonable to consider the data public and republish is without anonymizing. Also, given that they have already a large followers, the republished data is unlikely to pose any additional potential harm on the sportspersons.</a:t>
            </a:r>
            <a:br>
              <a:rPr lang="en-US" dirty="0"/>
            </a:br>
            <a:endParaRPr lang="en-US" dirty="0"/>
          </a:p>
        </p:txBody>
      </p:sp>
      <p:sp>
        <p:nvSpPr>
          <p:cNvPr id="4" name="Date Placeholder 3">
            <a:extLst>
              <a:ext uri="{FF2B5EF4-FFF2-40B4-BE49-F238E27FC236}">
                <a16:creationId xmlns:a16="http://schemas.microsoft.com/office/drawing/2014/main" id="{2FF493DE-9505-4BFF-B098-243D743B5EC2}"/>
              </a:ext>
            </a:extLst>
          </p:cNvPr>
          <p:cNvSpPr>
            <a:spLocks noGrp="1"/>
          </p:cNvSpPr>
          <p:nvPr>
            <p:ph type="dt" sz="half" idx="10"/>
          </p:nvPr>
        </p:nvSpPr>
        <p:spPr/>
        <p:txBody>
          <a:bodyPr/>
          <a:lstStyle/>
          <a:p>
            <a:fld id="{4FFA79EA-D042-4889-AF7D-2792B2B436B0}" type="datetime1">
              <a:rPr lang="en-US" smtClean="0"/>
              <a:t>5/26/2025</a:t>
            </a:fld>
            <a:endParaRPr lang="en-US" dirty="0"/>
          </a:p>
        </p:txBody>
      </p:sp>
      <p:sp>
        <p:nvSpPr>
          <p:cNvPr id="6" name="Slide Number Placeholder 5">
            <a:extLst>
              <a:ext uri="{FF2B5EF4-FFF2-40B4-BE49-F238E27FC236}">
                <a16:creationId xmlns:a16="http://schemas.microsoft.com/office/drawing/2014/main" id="{4293FC05-5D03-4D80-8678-F1B03BFA2831}"/>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55893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8D26-D73B-4FF9-87D2-AC6C3F604001}"/>
              </a:ext>
            </a:extLst>
          </p:cNvPr>
          <p:cNvSpPr>
            <a:spLocks noGrp="1"/>
          </p:cNvSpPr>
          <p:nvPr>
            <p:ph type="title"/>
          </p:nvPr>
        </p:nvSpPr>
        <p:spPr/>
        <p:txBody>
          <a:bodyPr/>
          <a:lstStyle/>
          <a:p>
            <a:r>
              <a:rPr lang="en-US" dirty="0"/>
              <a:t>What is social media research</a:t>
            </a:r>
          </a:p>
        </p:txBody>
      </p:sp>
      <p:sp>
        <p:nvSpPr>
          <p:cNvPr id="3" name="Content Placeholder 2">
            <a:extLst>
              <a:ext uri="{FF2B5EF4-FFF2-40B4-BE49-F238E27FC236}">
                <a16:creationId xmlns:a16="http://schemas.microsoft.com/office/drawing/2014/main" id="{B3C01F09-C3DE-4D19-913E-2D0E5A5F646D}"/>
              </a:ext>
            </a:extLst>
          </p:cNvPr>
          <p:cNvSpPr>
            <a:spLocks noGrp="1"/>
          </p:cNvSpPr>
          <p:nvPr>
            <p:ph sz="half" idx="1"/>
          </p:nvPr>
        </p:nvSpPr>
        <p:spPr/>
        <p:txBody>
          <a:bodyPr>
            <a:normAutofit/>
          </a:bodyPr>
          <a:lstStyle/>
          <a:p>
            <a:r>
              <a:rPr lang="en-US" dirty="0"/>
              <a:t>Any form of research that uses data derived from social media sources</a:t>
            </a:r>
          </a:p>
          <a:p>
            <a:pPr lvl="1"/>
            <a:r>
              <a:rPr lang="en-US" dirty="0"/>
              <a:t>using social media as a research tool (e.g., survey) </a:t>
            </a:r>
          </a:p>
          <a:p>
            <a:pPr lvl="1"/>
            <a:r>
              <a:rPr lang="en-US" dirty="0"/>
              <a:t>research on the activity and content of social media itself</a:t>
            </a:r>
          </a:p>
          <a:p>
            <a:r>
              <a:rPr lang="en-US" dirty="0"/>
              <a:t>Social media data is valuable</a:t>
            </a:r>
          </a:p>
          <a:p>
            <a:pPr lvl="1"/>
            <a:r>
              <a:rPr lang="en-US" dirty="0"/>
              <a:t>haven of  rich, natural attitude and behavioral data</a:t>
            </a:r>
          </a:p>
        </p:txBody>
      </p:sp>
      <p:sp>
        <p:nvSpPr>
          <p:cNvPr id="4" name="Date Placeholder 3">
            <a:extLst>
              <a:ext uri="{FF2B5EF4-FFF2-40B4-BE49-F238E27FC236}">
                <a16:creationId xmlns:a16="http://schemas.microsoft.com/office/drawing/2014/main" id="{7ED2FD66-E09E-4288-9A75-F93B8879E1C0}"/>
              </a:ext>
            </a:extLst>
          </p:cNvPr>
          <p:cNvSpPr>
            <a:spLocks noGrp="1"/>
          </p:cNvSpPr>
          <p:nvPr>
            <p:ph type="dt" sz="half" idx="10"/>
          </p:nvPr>
        </p:nvSpPr>
        <p:spPr/>
        <p:txBody>
          <a:bodyPr/>
          <a:lstStyle/>
          <a:p>
            <a:fld id="{898D6BD0-0DDF-45C6-9047-DDE5497C3422}" type="datetime1">
              <a:rPr lang="en-US" smtClean="0"/>
              <a:t>5/26/2025</a:t>
            </a:fld>
            <a:endParaRPr lang="en-US" dirty="0"/>
          </a:p>
        </p:txBody>
      </p:sp>
      <p:sp>
        <p:nvSpPr>
          <p:cNvPr id="6" name="Slide Number Placeholder 5">
            <a:extLst>
              <a:ext uri="{FF2B5EF4-FFF2-40B4-BE49-F238E27FC236}">
                <a16:creationId xmlns:a16="http://schemas.microsoft.com/office/drawing/2014/main" id="{BE832390-A910-4F99-B789-71583143776A}"/>
              </a:ext>
            </a:extLst>
          </p:cNvPr>
          <p:cNvSpPr>
            <a:spLocks noGrp="1"/>
          </p:cNvSpPr>
          <p:nvPr>
            <p:ph type="sldNum" sz="quarter" idx="12"/>
          </p:nvPr>
        </p:nvSpPr>
        <p:spPr/>
        <p:txBody>
          <a:bodyPr/>
          <a:lstStyle/>
          <a:p>
            <a:fld id="{4FAB73BC-B049-4115-A692-8D63A059BFB8}" type="slidenum">
              <a:rPr lang="en-US" smtClean="0"/>
              <a:t>2</a:t>
            </a:fld>
            <a:endParaRPr lang="en-US" dirty="0"/>
          </a:p>
        </p:txBody>
      </p:sp>
      <p:pic>
        <p:nvPicPr>
          <p:cNvPr id="8" name="Picture 7">
            <a:extLst>
              <a:ext uri="{FF2B5EF4-FFF2-40B4-BE49-F238E27FC236}">
                <a16:creationId xmlns:a16="http://schemas.microsoft.com/office/drawing/2014/main" id="{742DC8B7-2CC2-439E-9EAF-2AACB606C469}"/>
              </a:ext>
            </a:extLst>
          </p:cNvPr>
          <p:cNvPicPr>
            <a:picLocks noChangeAspect="1"/>
          </p:cNvPicPr>
          <p:nvPr/>
        </p:nvPicPr>
        <p:blipFill>
          <a:blip r:embed="rId3"/>
          <a:stretch>
            <a:fillRect/>
          </a:stretch>
        </p:blipFill>
        <p:spPr>
          <a:xfrm>
            <a:off x="6744479" y="3778584"/>
            <a:ext cx="4210033" cy="2189031"/>
          </a:xfrm>
          <a:prstGeom prst="rect">
            <a:avLst/>
          </a:prstGeom>
        </p:spPr>
      </p:pic>
      <p:pic>
        <p:nvPicPr>
          <p:cNvPr id="11" name="Picture 10">
            <a:extLst>
              <a:ext uri="{FF2B5EF4-FFF2-40B4-BE49-F238E27FC236}">
                <a16:creationId xmlns:a16="http://schemas.microsoft.com/office/drawing/2014/main" id="{951905C9-5546-4F69-B684-0E295E881955}"/>
              </a:ext>
            </a:extLst>
          </p:cNvPr>
          <p:cNvPicPr>
            <a:picLocks noChangeAspect="1"/>
          </p:cNvPicPr>
          <p:nvPr/>
        </p:nvPicPr>
        <p:blipFill>
          <a:blip r:embed="rId4"/>
          <a:stretch>
            <a:fillRect/>
          </a:stretch>
        </p:blipFill>
        <p:spPr>
          <a:xfrm>
            <a:off x="6168128" y="1820936"/>
            <a:ext cx="5362733" cy="1791393"/>
          </a:xfrm>
          <a:prstGeom prst="rect">
            <a:avLst/>
          </a:prstGeom>
          <a:ln>
            <a:solidFill>
              <a:schemeClr val="accent2">
                <a:lumMod val="75000"/>
              </a:schemeClr>
            </a:solidFill>
          </a:ln>
        </p:spPr>
      </p:pic>
    </p:spTree>
    <p:extLst>
      <p:ext uri="{BB962C8B-B14F-4D97-AF65-F5344CB8AC3E}">
        <p14:creationId xmlns:p14="http://schemas.microsoft.com/office/powerpoint/2010/main" val="304785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261A-CFC0-4E27-9A16-9B1A968C78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8E5CCD-8170-4A09-A8E2-2E9E45F44D1A}"/>
              </a:ext>
            </a:extLst>
          </p:cNvPr>
          <p:cNvSpPr>
            <a:spLocks noGrp="1"/>
          </p:cNvSpPr>
          <p:nvPr>
            <p:ph idx="1"/>
          </p:nvPr>
        </p:nvSpPr>
        <p:spPr/>
        <p:txBody>
          <a:bodyPr/>
          <a:lstStyle/>
          <a:p>
            <a:r>
              <a:rPr lang="en-US" dirty="0"/>
              <a:t>Social Media Research: A Guide to Ethics - Dr. Leanne Townsend and Prof. Claire Wallace</a:t>
            </a:r>
          </a:p>
          <a:p>
            <a:endParaRPr lang="en-US" dirty="0"/>
          </a:p>
          <a:p>
            <a:r>
              <a:rPr lang="en-US" dirty="0"/>
              <a:t>Ethics, Social Media Research, and Users’ Views Presentation</a:t>
            </a:r>
          </a:p>
          <a:p>
            <a:pPr lvl="1"/>
            <a:r>
              <a:rPr lang="en-US" dirty="0">
                <a:hlinkClick r:id="rId2"/>
              </a:rPr>
              <a:t>https://slideplayer.com/slide/13699638/</a:t>
            </a:r>
            <a:r>
              <a:rPr lang="en-US" dirty="0"/>
              <a:t> </a:t>
            </a:r>
          </a:p>
        </p:txBody>
      </p:sp>
      <p:sp>
        <p:nvSpPr>
          <p:cNvPr id="4" name="Date Placeholder 3">
            <a:extLst>
              <a:ext uri="{FF2B5EF4-FFF2-40B4-BE49-F238E27FC236}">
                <a16:creationId xmlns:a16="http://schemas.microsoft.com/office/drawing/2014/main" id="{60753838-13C3-44E2-A85C-C9C441CEF0D2}"/>
              </a:ext>
            </a:extLst>
          </p:cNvPr>
          <p:cNvSpPr>
            <a:spLocks noGrp="1"/>
          </p:cNvSpPr>
          <p:nvPr>
            <p:ph type="dt" sz="half" idx="10"/>
          </p:nvPr>
        </p:nvSpPr>
        <p:spPr/>
        <p:txBody>
          <a:bodyPr/>
          <a:lstStyle/>
          <a:p>
            <a:fld id="{41383D4F-A20F-40EB-B90B-D22E853C55DB}" type="datetime1">
              <a:rPr lang="en-US" smtClean="0"/>
              <a:t>5/26/2025</a:t>
            </a:fld>
            <a:endParaRPr lang="en-US" dirty="0"/>
          </a:p>
        </p:txBody>
      </p:sp>
      <p:sp>
        <p:nvSpPr>
          <p:cNvPr id="6" name="Slide Number Placeholder 5">
            <a:extLst>
              <a:ext uri="{FF2B5EF4-FFF2-40B4-BE49-F238E27FC236}">
                <a16:creationId xmlns:a16="http://schemas.microsoft.com/office/drawing/2014/main" id="{71D892A4-8EC6-487A-99FD-CAC85AA41D37}"/>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88405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16C8DD-36BD-432E-963B-FCBEFDB9F949}"/>
              </a:ext>
            </a:extLst>
          </p:cNvPr>
          <p:cNvSpPr>
            <a:spLocks noGrp="1"/>
          </p:cNvSpPr>
          <p:nvPr>
            <p:ph type="title"/>
          </p:nvPr>
        </p:nvSpPr>
        <p:spPr/>
        <p:txBody>
          <a:bodyPr>
            <a:normAutofit/>
          </a:bodyPr>
          <a:lstStyle/>
          <a:p>
            <a:r>
              <a:rPr lang="en-US" dirty="0"/>
              <a:t>social media research Areas</a:t>
            </a:r>
          </a:p>
        </p:txBody>
      </p:sp>
      <p:sp>
        <p:nvSpPr>
          <p:cNvPr id="9" name="Content Placeholder 8">
            <a:extLst>
              <a:ext uri="{FF2B5EF4-FFF2-40B4-BE49-F238E27FC236}">
                <a16:creationId xmlns:a16="http://schemas.microsoft.com/office/drawing/2014/main" id="{5DE48F6D-5FB8-4F48-AEF1-A10C6998A5B0}"/>
              </a:ext>
            </a:extLst>
          </p:cNvPr>
          <p:cNvSpPr>
            <a:spLocks noGrp="1"/>
          </p:cNvSpPr>
          <p:nvPr>
            <p:ph idx="1"/>
          </p:nvPr>
        </p:nvSpPr>
        <p:spPr>
          <a:xfrm>
            <a:off x="1024128" y="2286000"/>
            <a:ext cx="7147007" cy="4023360"/>
          </a:xfrm>
        </p:spPr>
        <p:txBody>
          <a:bodyPr/>
          <a:lstStyle/>
          <a:p>
            <a:r>
              <a:rPr lang="en-US" dirty="0"/>
              <a:t>Collecting data </a:t>
            </a:r>
          </a:p>
          <a:p>
            <a:pPr lvl="1"/>
            <a:r>
              <a:rPr lang="en-US" dirty="0"/>
              <a:t>Data is collected through interview, focus group, and survey methodologies</a:t>
            </a:r>
          </a:p>
          <a:p>
            <a:pPr lvl="1"/>
            <a:r>
              <a:rPr lang="en-US" dirty="0"/>
              <a:t>Example: a survey on diabetes related FB groups to observe how patients and their close people share information and receive emotional support</a:t>
            </a:r>
          </a:p>
          <a:p>
            <a:r>
              <a:rPr lang="en-US" dirty="0"/>
              <a:t>Content analysis </a:t>
            </a:r>
          </a:p>
          <a:p>
            <a:pPr lvl="1"/>
            <a:r>
              <a:rPr lang="en-US" dirty="0"/>
              <a:t>Facebook posts, Tweets, YouTube videos are used as a data source. </a:t>
            </a:r>
          </a:p>
          <a:p>
            <a:pPr lvl="1"/>
            <a:r>
              <a:rPr lang="en-US" dirty="0"/>
              <a:t>Example: behavioral patterns of drug addicted young adults on social media websites</a:t>
            </a:r>
          </a:p>
        </p:txBody>
      </p:sp>
      <p:sp>
        <p:nvSpPr>
          <p:cNvPr id="5" name="Date Placeholder 4">
            <a:extLst>
              <a:ext uri="{FF2B5EF4-FFF2-40B4-BE49-F238E27FC236}">
                <a16:creationId xmlns:a16="http://schemas.microsoft.com/office/drawing/2014/main" id="{02FF22FA-19D8-4CF2-A63F-D929DC2E65ED}"/>
              </a:ext>
            </a:extLst>
          </p:cNvPr>
          <p:cNvSpPr>
            <a:spLocks noGrp="1"/>
          </p:cNvSpPr>
          <p:nvPr>
            <p:ph type="dt" sz="half" idx="10"/>
          </p:nvPr>
        </p:nvSpPr>
        <p:spPr/>
        <p:txBody>
          <a:bodyPr/>
          <a:lstStyle/>
          <a:p>
            <a:fld id="{D47CFC08-88F3-424A-BDA4-DDA9A327AD64}" type="datetime1">
              <a:rPr lang="en-US" smtClean="0"/>
              <a:t>5/26/2025</a:t>
            </a:fld>
            <a:endParaRPr lang="en-US" dirty="0"/>
          </a:p>
        </p:txBody>
      </p:sp>
      <p:sp>
        <p:nvSpPr>
          <p:cNvPr id="7" name="Slide Number Placeholder 6">
            <a:extLst>
              <a:ext uri="{FF2B5EF4-FFF2-40B4-BE49-F238E27FC236}">
                <a16:creationId xmlns:a16="http://schemas.microsoft.com/office/drawing/2014/main" id="{CE162344-31A0-450E-A8D5-2CAE9AA8FF01}"/>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1028" name="Picture 4" descr="70,210 Data Collection Stock Photos, Pictures &amp;amp; Royalty-Free Images - iStock">
            <a:extLst>
              <a:ext uri="{FF2B5EF4-FFF2-40B4-BE49-F238E27FC236}">
                <a16:creationId xmlns:a16="http://schemas.microsoft.com/office/drawing/2014/main" id="{1A9D5EE6-4775-4A78-A48D-B1E8D0148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795" y="1175605"/>
            <a:ext cx="1925416" cy="1922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380,876 Data analysis Stock Photos | Free &amp;amp; Royalty-free Data analysis  Images | Depositphotos">
            <a:extLst>
              <a:ext uri="{FF2B5EF4-FFF2-40B4-BE49-F238E27FC236}">
                <a16:creationId xmlns:a16="http://schemas.microsoft.com/office/drawing/2014/main" id="{054CBDF7-7C9E-45DB-8184-C749BC21F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8293" y="3606046"/>
            <a:ext cx="3039514" cy="229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2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DEF7-CE01-4939-A02E-968996B950B4}"/>
              </a:ext>
            </a:extLst>
          </p:cNvPr>
          <p:cNvSpPr>
            <a:spLocks noGrp="1"/>
          </p:cNvSpPr>
          <p:nvPr>
            <p:ph type="title"/>
          </p:nvPr>
        </p:nvSpPr>
        <p:spPr/>
        <p:txBody>
          <a:bodyPr/>
          <a:lstStyle/>
          <a:p>
            <a:r>
              <a:rPr lang="en-US" dirty="0"/>
              <a:t>Why is privacy important in social media research?</a:t>
            </a:r>
          </a:p>
        </p:txBody>
      </p:sp>
      <p:sp>
        <p:nvSpPr>
          <p:cNvPr id="3" name="Content Placeholder 2">
            <a:extLst>
              <a:ext uri="{FF2B5EF4-FFF2-40B4-BE49-F238E27FC236}">
                <a16:creationId xmlns:a16="http://schemas.microsoft.com/office/drawing/2014/main" id="{1269F822-87C2-491A-A937-453E585FF77C}"/>
              </a:ext>
            </a:extLst>
          </p:cNvPr>
          <p:cNvSpPr>
            <a:spLocks noGrp="1"/>
          </p:cNvSpPr>
          <p:nvPr>
            <p:ph idx="1"/>
          </p:nvPr>
        </p:nvSpPr>
        <p:spPr/>
        <p:txBody>
          <a:bodyPr>
            <a:normAutofit/>
          </a:bodyPr>
          <a:lstStyle/>
          <a:p>
            <a:pPr algn="l"/>
            <a:r>
              <a:rPr lang="en-US" dirty="0"/>
              <a:t>Our social media profile can impact </a:t>
            </a:r>
          </a:p>
          <a:p>
            <a:pPr lvl="1"/>
            <a:r>
              <a:rPr lang="en-US" dirty="0"/>
              <a:t>Our reputation Management</a:t>
            </a:r>
          </a:p>
          <a:p>
            <a:pPr lvl="1"/>
            <a:r>
              <a:rPr lang="en-US" dirty="0"/>
              <a:t>Control over our Life</a:t>
            </a:r>
          </a:p>
          <a:p>
            <a:pPr lvl="1"/>
            <a:r>
              <a:rPr lang="en-US" dirty="0"/>
              <a:t>Our freedom of Thought and Speech</a:t>
            </a:r>
          </a:p>
          <a:p>
            <a:pPr marL="0" indent="0">
              <a:buNone/>
            </a:pPr>
            <a:endParaRPr lang="en-US" dirty="0"/>
          </a:p>
        </p:txBody>
      </p:sp>
      <p:sp>
        <p:nvSpPr>
          <p:cNvPr id="4" name="Date Placeholder 3">
            <a:extLst>
              <a:ext uri="{FF2B5EF4-FFF2-40B4-BE49-F238E27FC236}">
                <a16:creationId xmlns:a16="http://schemas.microsoft.com/office/drawing/2014/main" id="{B3CF253A-F64C-4381-8767-67AD855297E1}"/>
              </a:ext>
            </a:extLst>
          </p:cNvPr>
          <p:cNvSpPr>
            <a:spLocks noGrp="1"/>
          </p:cNvSpPr>
          <p:nvPr>
            <p:ph type="dt" sz="half" idx="10"/>
          </p:nvPr>
        </p:nvSpPr>
        <p:spPr/>
        <p:txBody>
          <a:bodyPr/>
          <a:lstStyle/>
          <a:p>
            <a:fld id="{2CC5CA96-1661-445C-8938-8E0228D71C63}" type="datetime1">
              <a:rPr lang="en-US" smtClean="0"/>
              <a:t>5/26/2025</a:t>
            </a:fld>
            <a:endParaRPr lang="en-US" dirty="0"/>
          </a:p>
        </p:txBody>
      </p:sp>
      <p:sp>
        <p:nvSpPr>
          <p:cNvPr id="6" name="Slide Number Placeholder 5">
            <a:extLst>
              <a:ext uri="{FF2B5EF4-FFF2-40B4-BE49-F238E27FC236}">
                <a16:creationId xmlns:a16="http://schemas.microsoft.com/office/drawing/2014/main" id="{A0C57E03-B9E8-420B-9A03-3B241A929C73}"/>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99731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4FBA-6609-4C51-98F8-D2BB8F373D14}"/>
              </a:ext>
            </a:extLst>
          </p:cNvPr>
          <p:cNvSpPr>
            <a:spLocks noGrp="1"/>
          </p:cNvSpPr>
          <p:nvPr>
            <p:ph type="title"/>
          </p:nvPr>
        </p:nvSpPr>
        <p:spPr/>
        <p:txBody>
          <a:bodyPr>
            <a:normAutofit/>
          </a:bodyPr>
          <a:lstStyle/>
          <a:p>
            <a:r>
              <a:rPr lang="en-US" dirty="0"/>
              <a:t>Facebook data leakage: </a:t>
            </a:r>
            <a:br>
              <a:rPr lang="en-US" dirty="0"/>
            </a:br>
            <a:r>
              <a:rPr lang="en-US" sz="4400" dirty="0"/>
              <a:t>what could be its consequence?</a:t>
            </a:r>
            <a:endParaRPr lang="en-US" dirty="0"/>
          </a:p>
        </p:txBody>
      </p:sp>
      <p:sp>
        <p:nvSpPr>
          <p:cNvPr id="20" name="Content Placeholder 19">
            <a:extLst>
              <a:ext uri="{FF2B5EF4-FFF2-40B4-BE49-F238E27FC236}">
                <a16:creationId xmlns:a16="http://schemas.microsoft.com/office/drawing/2014/main" id="{7DCFB1CF-E09C-4907-BAF8-ABF3C2A65156}"/>
              </a:ext>
            </a:extLst>
          </p:cNvPr>
          <p:cNvSpPr>
            <a:spLocks noGrp="1"/>
          </p:cNvSpPr>
          <p:nvPr>
            <p:ph sz="half" idx="2"/>
          </p:nvPr>
        </p:nvSpPr>
        <p:spPr/>
        <p:txBody>
          <a:bodyPr/>
          <a:lstStyle/>
          <a:p>
            <a:r>
              <a:rPr lang="en-US" dirty="0"/>
              <a:t>valuable to cybercriminals in impersonate those users or to scam them by social engineering</a:t>
            </a:r>
          </a:p>
          <a:p>
            <a:pPr lvl="1"/>
            <a:r>
              <a:rPr lang="en-US" dirty="0"/>
              <a:t>your credit card info can be scammed through this</a:t>
            </a:r>
          </a:p>
        </p:txBody>
      </p:sp>
      <p:sp>
        <p:nvSpPr>
          <p:cNvPr id="5" name="Date Placeholder 4">
            <a:extLst>
              <a:ext uri="{FF2B5EF4-FFF2-40B4-BE49-F238E27FC236}">
                <a16:creationId xmlns:a16="http://schemas.microsoft.com/office/drawing/2014/main" id="{757E7C84-A649-41ED-BADA-C7A0E6573389}"/>
              </a:ext>
            </a:extLst>
          </p:cNvPr>
          <p:cNvSpPr>
            <a:spLocks noGrp="1"/>
          </p:cNvSpPr>
          <p:nvPr>
            <p:ph type="dt" sz="half" idx="10"/>
          </p:nvPr>
        </p:nvSpPr>
        <p:spPr/>
        <p:txBody>
          <a:bodyPr/>
          <a:lstStyle/>
          <a:p>
            <a:fld id="{5D8B59D5-2951-4D64-87BC-3B8BA8E5B5C2}" type="datetime1">
              <a:rPr lang="en-US" smtClean="0"/>
              <a:t>5/26/2025</a:t>
            </a:fld>
            <a:endParaRPr lang="en-US" dirty="0"/>
          </a:p>
        </p:txBody>
      </p:sp>
      <p:sp>
        <p:nvSpPr>
          <p:cNvPr id="7" name="Slide Number Placeholder 6">
            <a:extLst>
              <a:ext uri="{FF2B5EF4-FFF2-40B4-BE49-F238E27FC236}">
                <a16:creationId xmlns:a16="http://schemas.microsoft.com/office/drawing/2014/main" id="{22148F5D-B57A-4C33-92EA-F31DA9ACFBDA}"/>
              </a:ext>
            </a:extLst>
          </p:cNvPr>
          <p:cNvSpPr>
            <a:spLocks noGrp="1"/>
          </p:cNvSpPr>
          <p:nvPr>
            <p:ph type="sldNum" sz="quarter" idx="12"/>
          </p:nvPr>
        </p:nvSpPr>
        <p:spPr/>
        <p:txBody>
          <a:bodyPr/>
          <a:lstStyle/>
          <a:p>
            <a:fld id="{4FAB73BC-B049-4115-A692-8D63A059BFB8}" type="slidenum">
              <a:rPr lang="en-US" smtClean="0"/>
              <a:t>5</a:t>
            </a:fld>
            <a:endParaRPr lang="en-US" dirty="0"/>
          </a:p>
        </p:txBody>
      </p:sp>
      <p:grpSp>
        <p:nvGrpSpPr>
          <p:cNvPr id="4" name="Group 3">
            <a:extLst>
              <a:ext uri="{FF2B5EF4-FFF2-40B4-BE49-F238E27FC236}">
                <a16:creationId xmlns:a16="http://schemas.microsoft.com/office/drawing/2014/main" id="{E0B0F095-B706-4817-A9A5-6AB0DA7BCA8D}"/>
              </a:ext>
            </a:extLst>
          </p:cNvPr>
          <p:cNvGrpSpPr/>
          <p:nvPr/>
        </p:nvGrpSpPr>
        <p:grpSpPr>
          <a:xfrm>
            <a:off x="1135065" y="2359573"/>
            <a:ext cx="4749099" cy="3610303"/>
            <a:chOff x="1240221" y="2286000"/>
            <a:chExt cx="4749099" cy="3610303"/>
          </a:xfrm>
        </p:grpSpPr>
        <p:grpSp>
          <p:nvGrpSpPr>
            <p:cNvPr id="24" name="Group 23">
              <a:extLst>
                <a:ext uri="{FF2B5EF4-FFF2-40B4-BE49-F238E27FC236}">
                  <a16:creationId xmlns:a16="http://schemas.microsoft.com/office/drawing/2014/main" id="{1A737CA3-6C4A-4F3D-9DDB-D60DBE9CE269}"/>
                </a:ext>
              </a:extLst>
            </p:cNvPr>
            <p:cNvGrpSpPr/>
            <p:nvPr/>
          </p:nvGrpSpPr>
          <p:grpSpPr>
            <a:xfrm>
              <a:off x="1349110" y="2385749"/>
              <a:ext cx="4640210" cy="3401728"/>
              <a:chOff x="6674066" y="2387319"/>
              <a:chExt cx="5517934" cy="4045186"/>
            </a:xfrm>
          </p:grpSpPr>
          <p:pic>
            <p:nvPicPr>
              <p:cNvPr id="25" name="Picture 24">
                <a:extLst>
                  <a:ext uri="{FF2B5EF4-FFF2-40B4-BE49-F238E27FC236}">
                    <a16:creationId xmlns:a16="http://schemas.microsoft.com/office/drawing/2014/main" id="{6016F854-F578-44F4-919C-A4A796C4DAA9}"/>
                  </a:ext>
                </a:extLst>
              </p:cNvPr>
              <p:cNvPicPr>
                <a:picLocks noChangeAspect="1"/>
              </p:cNvPicPr>
              <p:nvPr/>
            </p:nvPicPr>
            <p:blipFill>
              <a:blip r:embed="rId2"/>
              <a:stretch>
                <a:fillRect/>
              </a:stretch>
            </p:blipFill>
            <p:spPr>
              <a:xfrm>
                <a:off x="6674066" y="2387319"/>
                <a:ext cx="5517934" cy="2083362"/>
              </a:xfrm>
              <a:prstGeom prst="rect">
                <a:avLst/>
              </a:prstGeom>
            </p:spPr>
          </p:pic>
          <p:pic>
            <p:nvPicPr>
              <p:cNvPr id="26" name="Picture 25">
                <a:extLst>
                  <a:ext uri="{FF2B5EF4-FFF2-40B4-BE49-F238E27FC236}">
                    <a16:creationId xmlns:a16="http://schemas.microsoft.com/office/drawing/2014/main" id="{0A9F15F9-7909-4A94-A1E4-8A05C097EC4A}"/>
                  </a:ext>
                </a:extLst>
              </p:cNvPr>
              <p:cNvPicPr>
                <a:picLocks noChangeAspect="1"/>
              </p:cNvPicPr>
              <p:nvPr/>
            </p:nvPicPr>
            <p:blipFill>
              <a:blip r:embed="rId3"/>
              <a:stretch>
                <a:fillRect/>
              </a:stretch>
            </p:blipFill>
            <p:spPr>
              <a:xfrm>
                <a:off x="6679052" y="4470681"/>
                <a:ext cx="5278723" cy="1961824"/>
              </a:xfrm>
              <a:prstGeom prst="rect">
                <a:avLst/>
              </a:prstGeom>
            </p:spPr>
          </p:pic>
        </p:grpSp>
        <p:sp>
          <p:nvSpPr>
            <p:cNvPr id="3" name="Rectangle 2">
              <a:extLst>
                <a:ext uri="{FF2B5EF4-FFF2-40B4-BE49-F238E27FC236}">
                  <a16:creationId xmlns:a16="http://schemas.microsoft.com/office/drawing/2014/main" id="{66472D31-12A3-4999-B697-F2E81D1D3B13}"/>
                </a:ext>
              </a:extLst>
            </p:cNvPr>
            <p:cNvSpPr/>
            <p:nvPr/>
          </p:nvSpPr>
          <p:spPr>
            <a:xfrm>
              <a:off x="1240221" y="2286000"/>
              <a:ext cx="4749099" cy="3610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960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D06A-ECED-4EBA-AA3F-40587CB7A4AF}"/>
              </a:ext>
            </a:extLst>
          </p:cNvPr>
          <p:cNvSpPr>
            <a:spLocks noGrp="1"/>
          </p:cNvSpPr>
          <p:nvPr>
            <p:ph type="title"/>
          </p:nvPr>
        </p:nvSpPr>
        <p:spPr/>
        <p:txBody>
          <a:bodyPr/>
          <a:lstStyle/>
          <a:p>
            <a:r>
              <a:rPr lang="en-US" dirty="0"/>
              <a:t>Key concerns</a:t>
            </a:r>
          </a:p>
        </p:txBody>
      </p:sp>
      <p:sp>
        <p:nvSpPr>
          <p:cNvPr id="3" name="Content Placeholder 2">
            <a:extLst>
              <a:ext uri="{FF2B5EF4-FFF2-40B4-BE49-F238E27FC236}">
                <a16:creationId xmlns:a16="http://schemas.microsoft.com/office/drawing/2014/main" id="{356EAEF8-F0D4-4CA7-BC5C-9538C3E9BACF}"/>
              </a:ext>
            </a:extLst>
          </p:cNvPr>
          <p:cNvSpPr>
            <a:spLocks noGrp="1"/>
          </p:cNvSpPr>
          <p:nvPr>
            <p:ph idx="1"/>
          </p:nvPr>
        </p:nvSpPr>
        <p:spPr/>
        <p:txBody>
          <a:bodyPr/>
          <a:lstStyle/>
          <a:p>
            <a:r>
              <a:rPr lang="en-US" dirty="0"/>
              <a:t>Private vs. public?</a:t>
            </a:r>
          </a:p>
          <a:p>
            <a:r>
              <a:rPr lang="en-US" dirty="0"/>
              <a:t>Informed consent</a:t>
            </a:r>
          </a:p>
          <a:p>
            <a:r>
              <a:rPr lang="en-US" dirty="0"/>
              <a:t>Data ownership, Anonymity</a:t>
            </a:r>
          </a:p>
          <a:p>
            <a:r>
              <a:rPr lang="en-US" dirty="0"/>
              <a:t>Risk of harm</a:t>
            </a:r>
          </a:p>
          <a:p>
            <a:r>
              <a:rPr lang="en-US" dirty="0"/>
              <a:t>and many more…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2B2A81D-539F-4050-8B07-4D91EC7F54DD}"/>
              </a:ext>
            </a:extLst>
          </p:cNvPr>
          <p:cNvSpPr>
            <a:spLocks noGrp="1"/>
          </p:cNvSpPr>
          <p:nvPr>
            <p:ph type="dt" sz="half" idx="10"/>
          </p:nvPr>
        </p:nvSpPr>
        <p:spPr/>
        <p:txBody>
          <a:bodyPr/>
          <a:lstStyle/>
          <a:p>
            <a:fld id="{125D4ED9-350C-4C13-AA92-D40D2C5143FA}" type="datetime1">
              <a:rPr lang="en-US" smtClean="0"/>
              <a:t>5/26/2025</a:t>
            </a:fld>
            <a:endParaRPr lang="en-US" dirty="0"/>
          </a:p>
        </p:txBody>
      </p:sp>
      <p:sp>
        <p:nvSpPr>
          <p:cNvPr id="6" name="Slide Number Placeholder 5">
            <a:extLst>
              <a:ext uri="{FF2B5EF4-FFF2-40B4-BE49-F238E27FC236}">
                <a16:creationId xmlns:a16="http://schemas.microsoft.com/office/drawing/2014/main" id="{38FA9441-8E69-4475-90D7-C4B51B4225C6}"/>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3074" name="Picture 2" descr="273,930 Privacy Stock Photos | Free &amp;amp; Royalty-free Privacy Images |  Depositphotos">
            <a:extLst>
              <a:ext uri="{FF2B5EF4-FFF2-40B4-BE49-F238E27FC236}">
                <a16:creationId xmlns:a16="http://schemas.microsoft.com/office/drawing/2014/main" id="{C25D0272-AB11-4F4C-87CD-97C75B252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690" y="2249539"/>
            <a:ext cx="3300248" cy="2475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11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D06A-ECED-4EBA-AA3F-40587CB7A4AF}"/>
              </a:ext>
            </a:extLst>
          </p:cNvPr>
          <p:cNvSpPr>
            <a:spLocks noGrp="1"/>
          </p:cNvSpPr>
          <p:nvPr>
            <p:ph type="title"/>
          </p:nvPr>
        </p:nvSpPr>
        <p:spPr/>
        <p:txBody>
          <a:bodyPr/>
          <a:lstStyle/>
          <a:p>
            <a:r>
              <a:rPr lang="en-US" dirty="0"/>
              <a:t>Are Social media SITES Private vs. public?</a:t>
            </a:r>
          </a:p>
        </p:txBody>
      </p:sp>
      <p:sp>
        <p:nvSpPr>
          <p:cNvPr id="3" name="Content Placeholder 2">
            <a:extLst>
              <a:ext uri="{FF2B5EF4-FFF2-40B4-BE49-F238E27FC236}">
                <a16:creationId xmlns:a16="http://schemas.microsoft.com/office/drawing/2014/main" id="{356EAEF8-F0D4-4CA7-BC5C-9538C3E9BACF}"/>
              </a:ext>
            </a:extLst>
          </p:cNvPr>
          <p:cNvSpPr>
            <a:spLocks noGrp="1"/>
          </p:cNvSpPr>
          <p:nvPr>
            <p:ph idx="1"/>
          </p:nvPr>
        </p:nvSpPr>
        <p:spPr/>
        <p:txBody>
          <a:bodyPr>
            <a:normAutofit/>
          </a:bodyPr>
          <a:lstStyle/>
          <a:p>
            <a:r>
              <a:rPr lang="en-US" dirty="0"/>
              <a:t>depends on the online setting itself, and whether there is a reasonable </a:t>
            </a:r>
            <a:r>
              <a:rPr lang="en-US" u="sng" dirty="0"/>
              <a:t>expectation of privacy</a:t>
            </a:r>
            <a:r>
              <a:rPr lang="en-US" dirty="0"/>
              <a:t> on behalf of the social media user (British Psychological Society 2013)</a:t>
            </a:r>
          </a:p>
          <a:p>
            <a:r>
              <a:rPr lang="en-US" dirty="0"/>
              <a:t>“… it is problematic for researchers to justify their actions as ethical simply because the data are accessible… The process of evaluating the research ethics cannot be ignored simply because the data are seemingly public” (</a:t>
            </a:r>
            <a:r>
              <a:rPr lang="en-US" dirty="0" err="1"/>
              <a:t>boyd</a:t>
            </a:r>
            <a:r>
              <a:rPr lang="en-US" dirty="0"/>
              <a:t> and Crawford 2012, p672)</a:t>
            </a:r>
          </a:p>
          <a:p>
            <a:r>
              <a:rPr lang="en-US" dirty="0">
                <a:solidFill>
                  <a:schemeClr val="accent5">
                    <a:lumMod val="75000"/>
                  </a:schemeClr>
                </a:solidFill>
              </a:rPr>
              <a:t>Is the data of a password protected ‘private’ Facebook group can be considered public? </a:t>
            </a:r>
          </a:p>
          <a:p>
            <a:r>
              <a:rPr lang="en-US" dirty="0">
                <a:solidFill>
                  <a:schemeClr val="accent5">
                    <a:lumMod val="75000"/>
                  </a:schemeClr>
                </a:solidFill>
              </a:rPr>
              <a:t>Is an Open discussion on Twitter using a hashtag can be considered public?</a:t>
            </a:r>
          </a:p>
          <a:p>
            <a:r>
              <a:rPr lang="en-US" dirty="0">
                <a:solidFill>
                  <a:srgbClr val="C00000"/>
                </a:solidFill>
              </a:rPr>
              <a:t>what do you think?</a:t>
            </a:r>
          </a:p>
        </p:txBody>
      </p:sp>
      <p:sp>
        <p:nvSpPr>
          <p:cNvPr id="4" name="Date Placeholder 3">
            <a:extLst>
              <a:ext uri="{FF2B5EF4-FFF2-40B4-BE49-F238E27FC236}">
                <a16:creationId xmlns:a16="http://schemas.microsoft.com/office/drawing/2014/main" id="{C2B2A81D-539F-4050-8B07-4D91EC7F54DD}"/>
              </a:ext>
            </a:extLst>
          </p:cNvPr>
          <p:cNvSpPr>
            <a:spLocks noGrp="1"/>
          </p:cNvSpPr>
          <p:nvPr>
            <p:ph type="dt" sz="half" idx="10"/>
          </p:nvPr>
        </p:nvSpPr>
        <p:spPr/>
        <p:txBody>
          <a:bodyPr/>
          <a:lstStyle/>
          <a:p>
            <a:fld id="{0A014D5B-FD8C-4B6F-B7BD-45626A91D44B}" type="datetime1">
              <a:rPr lang="en-US" smtClean="0"/>
              <a:t>5/26/2025</a:t>
            </a:fld>
            <a:endParaRPr lang="en-US" dirty="0"/>
          </a:p>
        </p:txBody>
      </p:sp>
      <p:sp>
        <p:nvSpPr>
          <p:cNvPr id="6" name="Slide Number Placeholder 5">
            <a:extLst>
              <a:ext uri="{FF2B5EF4-FFF2-40B4-BE49-F238E27FC236}">
                <a16:creationId xmlns:a16="http://schemas.microsoft.com/office/drawing/2014/main" id="{38FA9441-8E69-4475-90D7-C4B51B4225C6}"/>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7152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D06A-ECED-4EBA-AA3F-40587CB7A4AF}"/>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356EAEF8-F0D4-4CA7-BC5C-9538C3E9BACF}"/>
              </a:ext>
            </a:extLst>
          </p:cNvPr>
          <p:cNvSpPr>
            <a:spLocks noGrp="1"/>
          </p:cNvSpPr>
          <p:nvPr>
            <p:ph idx="1"/>
          </p:nvPr>
        </p:nvSpPr>
        <p:spPr/>
        <p:txBody>
          <a:bodyPr>
            <a:normAutofit/>
          </a:bodyPr>
          <a:lstStyle/>
          <a:p>
            <a:r>
              <a:rPr lang="en-US" dirty="0"/>
              <a:t>Ticking agreed to the terms and services is not the same as informed consent</a:t>
            </a:r>
          </a:p>
          <a:p>
            <a:pPr lvl="1"/>
            <a:r>
              <a:rPr lang="en-US" dirty="0"/>
              <a:t>Many users do not read  those properly.</a:t>
            </a:r>
          </a:p>
          <a:p>
            <a:endParaRPr lang="en-US" dirty="0"/>
          </a:p>
          <a:p>
            <a:r>
              <a:rPr lang="en-US" dirty="0"/>
              <a:t>Even if the terms and services include clauses on the accessing and re‐use of data by third parties, in many cases ‘Participants’ are rarely aware of their participation.  </a:t>
            </a:r>
          </a:p>
          <a:p>
            <a:endParaRPr lang="en-US" dirty="0"/>
          </a:p>
          <a:p>
            <a:r>
              <a:rPr lang="en-US" dirty="0"/>
              <a:t>Informed  consent include the right to withdraw (the right to be forgotten)</a:t>
            </a:r>
          </a:p>
          <a:p>
            <a:pPr lvl="1"/>
            <a:r>
              <a:rPr lang="en-US" dirty="0">
                <a:solidFill>
                  <a:srgbClr val="FF0000"/>
                </a:solidFill>
              </a:rPr>
              <a:t>does deleting a post or account equate with a withdrawal from research, and is a researcher aware when this happens? </a:t>
            </a:r>
          </a:p>
        </p:txBody>
      </p:sp>
      <p:sp>
        <p:nvSpPr>
          <p:cNvPr id="4" name="Date Placeholder 3">
            <a:extLst>
              <a:ext uri="{FF2B5EF4-FFF2-40B4-BE49-F238E27FC236}">
                <a16:creationId xmlns:a16="http://schemas.microsoft.com/office/drawing/2014/main" id="{C2B2A81D-539F-4050-8B07-4D91EC7F54DD}"/>
              </a:ext>
            </a:extLst>
          </p:cNvPr>
          <p:cNvSpPr>
            <a:spLocks noGrp="1"/>
          </p:cNvSpPr>
          <p:nvPr>
            <p:ph type="dt" sz="half" idx="10"/>
          </p:nvPr>
        </p:nvSpPr>
        <p:spPr/>
        <p:txBody>
          <a:bodyPr/>
          <a:lstStyle/>
          <a:p>
            <a:fld id="{B823801D-9FF9-454D-9945-B2F23521B0DD}" type="datetime1">
              <a:rPr lang="en-US" smtClean="0"/>
              <a:t>5/26/2025</a:t>
            </a:fld>
            <a:endParaRPr lang="en-US" dirty="0"/>
          </a:p>
        </p:txBody>
      </p:sp>
      <p:sp>
        <p:nvSpPr>
          <p:cNvPr id="6" name="Slide Number Placeholder 5">
            <a:extLst>
              <a:ext uri="{FF2B5EF4-FFF2-40B4-BE49-F238E27FC236}">
                <a16:creationId xmlns:a16="http://schemas.microsoft.com/office/drawing/2014/main" id="{38FA9441-8E69-4475-90D7-C4B51B4225C6}"/>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50318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FA6D-085E-4985-81C6-243D0BC0EAFB}"/>
              </a:ext>
            </a:extLst>
          </p:cNvPr>
          <p:cNvSpPr>
            <a:spLocks noGrp="1"/>
          </p:cNvSpPr>
          <p:nvPr>
            <p:ph type="title"/>
          </p:nvPr>
        </p:nvSpPr>
        <p:spPr/>
        <p:txBody>
          <a:bodyPr/>
          <a:lstStyle/>
          <a:p>
            <a:r>
              <a:rPr lang="en-US" dirty="0"/>
              <a:t>Anonymity</a:t>
            </a:r>
          </a:p>
        </p:txBody>
      </p:sp>
      <p:sp>
        <p:nvSpPr>
          <p:cNvPr id="3" name="Content Placeholder 2">
            <a:extLst>
              <a:ext uri="{FF2B5EF4-FFF2-40B4-BE49-F238E27FC236}">
                <a16:creationId xmlns:a16="http://schemas.microsoft.com/office/drawing/2014/main" id="{AAEA9E32-5504-43DA-8CDD-26446A9166DA}"/>
              </a:ext>
            </a:extLst>
          </p:cNvPr>
          <p:cNvSpPr>
            <a:spLocks noGrp="1"/>
          </p:cNvSpPr>
          <p:nvPr>
            <p:ph idx="1"/>
          </p:nvPr>
        </p:nvSpPr>
        <p:spPr/>
        <p:txBody>
          <a:bodyPr>
            <a:normAutofit/>
          </a:bodyPr>
          <a:lstStyle/>
          <a:p>
            <a:r>
              <a:rPr lang="en-US" dirty="0"/>
              <a:t>Anonymity must be ensured, if there is no </a:t>
            </a:r>
            <a:r>
              <a:rPr lang="en-GB" dirty="0"/>
              <a:t>explicit consent</a:t>
            </a:r>
          </a:p>
          <a:p>
            <a:pPr lvl="1"/>
            <a:r>
              <a:rPr lang="en-GB" dirty="0"/>
              <a:t>Exception: public figures acting in public capacity</a:t>
            </a:r>
          </a:p>
          <a:p>
            <a:r>
              <a:rPr lang="en-GB" dirty="0"/>
              <a:t>Social media data is searchable </a:t>
            </a:r>
          </a:p>
          <a:p>
            <a:pPr lvl="1"/>
            <a:r>
              <a:rPr lang="en-GB" dirty="0"/>
              <a:t>Difficult to anonymize</a:t>
            </a:r>
          </a:p>
          <a:p>
            <a:pPr lvl="1"/>
            <a:endParaRPr lang="en-GB" dirty="0"/>
          </a:p>
          <a:p>
            <a:pPr marL="0" indent="0" algn="ctr">
              <a:buNone/>
            </a:pPr>
            <a:r>
              <a:rPr lang="en-GB" dirty="0">
                <a:solidFill>
                  <a:schemeClr val="accent5">
                    <a:lumMod val="75000"/>
                  </a:schemeClr>
                </a:solidFill>
              </a:rPr>
              <a:t>image of model from a professional photoshoot </a:t>
            </a:r>
          </a:p>
          <a:p>
            <a:pPr marL="0" indent="0" algn="ctr">
              <a:buNone/>
            </a:pPr>
            <a:r>
              <a:rPr lang="en-GB" dirty="0"/>
              <a:t>vs</a:t>
            </a:r>
          </a:p>
          <a:p>
            <a:pPr marL="0" indent="0" algn="ctr">
              <a:buNone/>
            </a:pPr>
            <a:r>
              <a:rPr lang="en-GB" dirty="0">
                <a:solidFill>
                  <a:schemeClr val="accent5">
                    <a:lumMod val="75000"/>
                  </a:schemeClr>
                </a:solidFill>
              </a:rPr>
              <a:t>photo of people taking part in a public protest</a:t>
            </a:r>
          </a:p>
          <a:p>
            <a:pPr marL="0" indent="0" algn="ctr">
              <a:buNone/>
            </a:pPr>
            <a:r>
              <a:rPr lang="en-GB" dirty="0">
                <a:solidFill>
                  <a:srgbClr val="C00000"/>
                </a:solidFill>
              </a:rPr>
              <a:t>which one do you think needs to be anonymized?</a:t>
            </a:r>
          </a:p>
          <a:p>
            <a:endParaRPr lang="en-US" dirty="0"/>
          </a:p>
        </p:txBody>
      </p:sp>
      <p:sp>
        <p:nvSpPr>
          <p:cNvPr id="4" name="Date Placeholder 3">
            <a:extLst>
              <a:ext uri="{FF2B5EF4-FFF2-40B4-BE49-F238E27FC236}">
                <a16:creationId xmlns:a16="http://schemas.microsoft.com/office/drawing/2014/main" id="{62AA9CC2-DFA8-4EA8-A0F8-2DFB6E858FBA}"/>
              </a:ext>
            </a:extLst>
          </p:cNvPr>
          <p:cNvSpPr>
            <a:spLocks noGrp="1"/>
          </p:cNvSpPr>
          <p:nvPr>
            <p:ph type="dt" sz="half" idx="10"/>
          </p:nvPr>
        </p:nvSpPr>
        <p:spPr/>
        <p:txBody>
          <a:bodyPr/>
          <a:lstStyle/>
          <a:p>
            <a:fld id="{7CF782B9-8D7F-41E0-80F0-19CB40AE0CE9}" type="datetime1">
              <a:rPr lang="en-US" smtClean="0"/>
              <a:t>5/26/2025</a:t>
            </a:fld>
            <a:endParaRPr lang="en-US" dirty="0"/>
          </a:p>
        </p:txBody>
      </p:sp>
      <p:sp>
        <p:nvSpPr>
          <p:cNvPr id="6" name="Slide Number Placeholder 5">
            <a:extLst>
              <a:ext uri="{FF2B5EF4-FFF2-40B4-BE49-F238E27FC236}">
                <a16:creationId xmlns:a16="http://schemas.microsoft.com/office/drawing/2014/main" id="{ACCF519A-DF73-4DFF-AE0B-01C6C68D481D}"/>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47067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lectures-v3.potx" id="{9A7EDDD1-641E-4170-8989-966F2CFF3871}" vid="{76989AE6-313A-4A06-8D5E-689684E8A3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2082</TotalTime>
  <Words>1090</Words>
  <Application>Microsoft Office PowerPoint</Application>
  <PresentationFormat>Widescreen</PresentationFormat>
  <Paragraphs>149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Tw Cen MT</vt:lpstr>
      <vt:lpstr>Tw Cen MT Condensed</vt:lpstr>
      <vt:lpstr>Wingdings 3</vt:lpstr>
      <vt:lpstr>Integral</vt:lpstr>
      <vt:lpstr>Ethics in social media Research</vt:lpstr>
      <vt:lpstr>What is social media research</vt:lpstr>
      <vt:lpstr>social media research Areas</vt:lpstr>
      <vt:lpstr>Why is privacy important in social media research?</vt:lpstr>
      <vt:lpstr>Facebook data leakage:  what could be its consequence?</vt:lpstr>
      <vt:lpstr>Key concerns</vt:lpstr>
      <vt:lpstr>Are Social media SITES Private vs. public?</vt:lpstr>
      <vt:lpstr>Informed consent</vt:lpstr>
      <vt:lpstr>Anonymity</vt:lpstr>
      <vt:lpstr>Risk of harm</vt:lpstr>
      <vt:lpstr>Ethical Framework</vt:lpstr>
      <vt:lpstr>Ethical Framework</vt:lpstr>
      <vt:lpstr>Facebook emotion study</vt:lpstr>
      <vt:lpstr>PowerPoint Presentation</vt:lpstr>
      <vt:lpstr>case studies</vt:lpstr>
      <vt:lpstr>Case study 1</vt:lpstr>
      <vt:lpstr>Case study 1</vt:lpstr>
      <vt:lpstr>Case study 2</vt:lpstr>
      <vt:lpstr>Case study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Concerns in Machine Learning Research</dc:title>
  <dc:creator>Minhajul Bashir</dc:creator>
  <cp:lastModifiedBy>Saifur Rahman</cp:lastModifiedBy>
  <cp:revision>146</cp:revision>
  <dcterms:created xsi:type="dcterms:W3CDTF">2021-04-16T17:05:42Z</dcterms:created>
  <dcterms:modified xsi:type="dcterms:W3CDTF">2025-05-25T18:52:36Z</dcterms:modified>
</cp:coreProperties>
</file>