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6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D33A271-44CF-DC49-14AA-BC2B3ACB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39D43D17-B717-4075-3FD1-85EDAA0F8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A82E75E4-A45D-1005-836A-F643BC758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9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56699AB-2211-27C1-58D5-6C2DB938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6124FF1-0E5A-E42E-7C08-C84329C6E3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81C3396-BA52-50C4-D944-735F657A7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5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ADA39E4-5D62-CA3C-9EBC-7D57099E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3D092DA7-EAE5-1CBF-0242-3E05EE67D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2B63CD0B-A10F-C956-F442-938678A5B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1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FBCE64D-6A1D-50BD-8392-C074E721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69E7D92-C535-1143-F5B4-260D8D0D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AA99B51-4B68-9544-96E0-15FB4DAF4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22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27869E04-AB64-6F4D-A1BA-C4C3BC69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33BBA0C-9C37-D870-4F93-3F7AE7B8D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16148512-A46E-A7CE-DEC8-00FC98D86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25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00203BFE-BB7C-BE6F-BAE9-97222F4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B519C80-DC94-1C96-45F0-17BCE4A76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3F2F0B56-A58E-3717-C102-063ACB28B4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2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6AAD0B6-1E6A-36F7-8354-FE284A8A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9DDBBD5-D13E-8B4B-8EA0-8255102A9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17F58D4E-68E5-96F8-F9A6-D7559BCFC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61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5326E898-FC2A-200A-7374-F84591EA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AC9F36B-10C0-0C62-0F4D-BAAD6FE11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D1976D9-5AE6-405E-C5ED-7166F3E88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54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63D4D4C-5971-8077-D791-4682B22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4B381AC3-B310-7F71-667F-BD9EF248A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EE58C4C-8EE3-8288-A8A2-A3ADA94F5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08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17C1419D-093A-4613-1A6A-6154AC83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8B893E9-4BC4-EAE2-1E75-7FF0B3AB0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72123960-88E0-4540-53A4-C6749E49D7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613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BF1179C-6517-57A9-75F5-DB18C1D3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AC21049-7283-F0D3-D476-3CD7348F3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7DD09742-A89D-12D5-2A94-FFC387D7F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38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9DA3591F-9342-22C7-E492-951FAFAF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FFF183C5-C912-9C3C-7695-17CE3C9F7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34E76BBD-9700-C9C4-EA73-67BCDC475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137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62CCBB5A-EA93-D5C3-DA65-E21A4233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EC045FD-48CD-2588-E49B-9C5C4B2F4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D90E8D83-805A-3533-4FF3-A3CADEE69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352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F582A68-F950-9A23-EB09-70708AC8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8390F807-262E-CD58-F225-9F3096DA2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920975EB-A9CA-9786-6E7D-97F7A965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434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9757B0B7-377B-08D1-0990-762A4561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9E6DED3-37B5-3532-CC85-43061648C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47ABAD8B-5094-668A-A895-0C0C5D48C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20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351295E-FBF4-176E-FE65-13A2E6210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D69B358-CCA5-CB7F-ED50-7FFDEFDBC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4F9C266B-0E45-417E-AF8E-13D97C22E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4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C012037-B426-A058-CA91-B2EFF330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855226-3DF8-8F02-086D-E030A2F98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7EA711F9-45D4-DB24-ED09-04D58D424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80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AD37795-F671-1356-FC5C-3C96083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F74C37-2681-A9B1-C34C-717D8CC5D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DDC78A3D-16A1-48DB-F28E-0A5B217F0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0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ED7FE30-60ED-3559-F2A9-8CB111D2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173A0DB-CDEE-B7FE-BC21-A96B52414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C5653A91-8EC8-1ACF-E550-B7661BC73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44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51D2185-CC92-A183-3B47-2741D6FE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567397E-AE00-9910-3E74-21C8CDFC9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375AB6E0-2EE2-93AC-3AF2-3ED79478F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41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8E335FA-2C03-DFC5-2028-D0E015D9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2AE56E9E-F5E9-B6EC-B6FC-F438BEF75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A7BB2BD-9734-D4FC-B2D4-1461C9924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Arrays: Memory Mapping, Linear and Binary Search, Linear Time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Sorting (Counting Sort)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6E597A-E3FE-1521-7822-5C6B9593B34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40E4445-4C96-FCC6-7A78-FB379CAC2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3CBDE12-8A9B-EB76-6DA8-A130631D4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2C7536E-4F9F-A09E-E10F-2165742F2AE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D0F5-1C29-9BF1-C78A-375AAA0B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3106"/>
            <a:ext cx="7755583" cy="33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B8A361E-8B86-1286-31C2-ACF1EA05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1E9E38DF-BCE3-22EF-903A-DD39DBEE8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100A4EC-2279-96DA-EF47-CD22BF9DF7A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535CE-CF81-124E-DA99-6E0E4B88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61686"/>
            <a:ext cx="7895125" cy="33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on Arrays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E6E12C-68E2-5BE8-F2BB-4DF80CCD081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1EAB2-F105-8C0F-CF09-6566A9F2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5960"/>
            <a:ext cx="7589520" cy="46555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EFA2031-3A6A-5FD1-F341-D93AD8AA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b33b41a2_0_0">
            <a:extLst>
              <a:ext uri="{FF2B5EF4-FFF2-40B4-BE49-F238E27FC236}">
                <a16:creationId xmlns:a16="http://schemas.microsoft.com/office/drawing/2014/main" id="{74EB7501-D2A1-9FDF-E9ED-9ADB36322B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Searching Algorithms: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Linear Search, Binary Search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807897A-8C2B-5BF9-2554-8A31CE9DA761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8451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A3C058F-6212-4FCE-9900-440857511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4D3F1F-622F-B641-0553-E911A9E4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" y="1023602"/>
            <a:ext cx="8383170" cy="4810796"/>
          </a:xfrm>
          <a:prstGeom prst="rect">
            <a:avLst/>
          </a:prstGeom>
        </p:spPr>
      </p:pic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B722DD89-46FB-069C-CCD9-B6A7DFF66BD2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The Searching Problem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346791E-7E60-D849-8948-AFEBB70BEAC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17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88179C3-D0A3-02FF-1452-D65ACF46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BC706242-C0A0-2C79-E842-635CDFD81F9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BDF8964-67AF-DA51-48B0-39912BBCDB6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CA918-7B16-16F2-0562-F46B05CD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8" y="1666629"/>
            <a:ext cx="783064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15EA4CC-6B87-90EB-CD2F-3469154D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9A8AFA8F-D968-5638-4F5F-AB70F46B7D0A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6E1CD6F-BB89-7161-A19C-D1EDB647600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38CB3-617E-7C5A-615E-B35A6E17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795"/>
            <a:ext cx="7444969" cy="44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20B3B84-7947-1530-0F56-D0C01296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7C5379E6-FB8F-9402-B97F-F68F1FFF80E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802A5B6-5499-7992-2EED-30BC5518F95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B1E4-526E-386E-B0D0-F8EB7C8D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4433"/>
            <a:ext cx="3700272" cy="23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3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7E4FF1B-3508-85A3-7152-B12F17D5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AB55EF64-28D8-71F8-F4D3-CE7AA98D510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BB30C1F-7C9F-10EB-9DBD-D241AF2FB4D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911D-5C32-3B27-11A6-C582A66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3486"/>
            <a:ext cx="747816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44876F9-9340-CC42-EE72-7A2C2068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FD95BC9E-19FC-1116-62B3-27C3927B2BD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7B232F8-A59C-80C6-2F17-A7DD93D118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57FA1-376D-7943-4C2C-0DCE49CE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0" y="1290339"/>
            <a:ext cx="623021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82880" indent="-170815">
              <a:lnSpc>
                <a:spcPct val="100000"/>
              </a:lnSpc>
              <a:spcBef>
                <a:spcPts val="439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15" dirty="0">
                <a:cs typeface="Times New Roman"/>
              </a:rPr>
              <a:t>An </a:t>
            </a:r>
            <a:r>
              <a:rPr lang="en-GB" sz="2200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spc="-5" dirty="0">
                <a:cs typeface="Times New Roman"/>
              </a:rPr>
              <a:t>an </a:t>
            </a:r>
            <a:r>
              <a:rPr lang="en-GB" sz="2200" spc="-15" dirty="0">
                <a:cs typeface="Times New Roman"/>
              </a:rPr>
              <a:t>indexed </a:t>
            </a:r>
            <a:r>
              <a:rPr lang="en-GB" sz="2200" spc="-10" dirty="0">
                <a:cs typeface="Times New Roman"/>
              </a:rPr>
              <a:t>sequence </a:t>
            </a:r>
            <a:r>
              <a:rPr lang="en-GB" sz="2200" spc="10" dirty="0">
                <a:cs typeface="Times New Roman"/>
              </a:rPr>
              <a:t>of</a:t>
            </a:r>
            <a:r>
              <a:rPr lang="en-GB" sz="2200" spc="-75" dirty="0">
                <a:cs typeface="Times New Roman"/>
              </a:rPr>
              <a:t> </a:t>
            </a:r>
            <a:r>
              <a:rPr lang="en-GB" sz="2200" spc="-5" dirty="0">
                <a:cs typeface="Times New Roman"/>
              </a:rPr>
              <a:t>components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SzPct val="81818"/>
              <a:buChar char="■"/>
              <a:tabLst>
                <a:tab pos="384810" algn="l"/>
              </a:tabLs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are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r>
              <a:rPr lang="en-GB"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70815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Typically,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occupies sequential </a:t>
            </a:r>
            <a:r>
              <a:rPr lang="en-GB" sz="2200" spc="5" dirty="0">
                <a:cs typeface="Times New Roman"/>
              </a:rPr>
              <a:t>storage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locations</a:t>
            </a:r>
            <a:endParaRPr lang="en-GB" sz="2200" dirty="0">
              <a:cs typeface="Times New Roman"/>
            </a:endParaRPr>
          </a:p>
          <a:p>
            <a:pPr marL="182880" marR="50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5" dirty="0">
                <a:cs typeface="Times New Roman"/>
              </a:rPr>
              <a:t>static </a:t>
            </a:r>
            <a:r>
              <a:rPr lang="en-GB" sz="2200" spc="5" dirty="0">
                <a:cs typeface="Times New Roman"/>
              </a:rPr>
              <a:t>data </a:t>
            </a:r>
            <a:r>
              <a:rPr lang="en-GB" sz="2200" dirty="0">
                <a:cs typeface="Times New Roman"/>
              </a:rPr>
              <a:t>structure, </a:t>
            </a:r>
            <a:r>
              <a:rPr lang="en-GB" sz="2200" spc="-5" dirty="0">
                <a:cs typeface="Times New Roman"/>
              </a:rPr>
              <a:t>that </a:t>
            </a:r>
            <a:r>
              <a:rPr lang="en-GB" sz="2200" spc="-20" dirty="0">
                <a:cs typeface="Times New Roman"/>
              </a:rPr>
              <a:t>is, </a:t>
            </a:r>
            <a:r>
              <a:rPr lang="en-GB" sz="2200" dirty="0">
                <a:cs typeface="Times New Roman"/>
              </a:rPr>
              <a:t>the </a:t>
            </a:r>
            <a:r>
              <a:rPr lang="en-GB" sz="2200" spc="-10" dirty="0">
                <a:cs typeface="Times New Roman"/>
              </a:rPr>
              <a:t>length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 </a:t>
            </a:r>
            <a:r>
              <a:rPr lang="en-GB" sz="2200" spc="-15" dirty="0">
                <a:cs typeface="Times New Roman"/>
              </a:rPr>
              <a:t>determined </a:t>
            </a:r>
            <a:r>
              <a:rPr lang="en-GB" sz="2200" spc="-10" dirty="0">
                <a:cs typeface="Times New Roman"/>
              </a:rPr>
              <a:t>when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created, </a:t>
            </a:r>
            <a:r>
              <a:rPr lang="en-GB" sz="2200" spc="-10" dirty="0">
                <a:cs typeface="Times New Roman"/>
              </a:rPr>
              <a:t>and cannot </a:t>
            </a:r>
            <a:r>
              <a:rPr lang="en-GB" sz="2200" spc="-15" dirty="0">
                <a:cs typeface="Times New Roman"/>
              </a:rPr>
              <a:t>be</a:t>
            </a:r>
            <a:r>
              <a:rPr lang="en-GB" sz="2200" spc="2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changed</a:t>
            </a:r>
            <a:endParaRPr lang="en-GB" sz="2200" dirty="0">
              <a:cs typeface="Times New Roman"/>
            </a:endParaRPr>
          </a:p>
          <a:p>
            <a:pPr marL="1828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Each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has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20" dirty="0">
                <a:cs typeface="Times New Roman"/>
              </a:rPr>
              <a:t>fixed,  </a:t>
            </a:r>
            <a:r>
              <a:rPr lang="en-GB" sz="2200" spc="-15" dirty="0">
                <a:cs typeface="Times New Roman"/>
              </a:rPr>
              <a:t>unique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20" dirty="0">
                <a:latin typeface="Arial MT"/>
                <a:cs typeface="Times New Roman"/>
              </a:rPr>
              <a:t>Indices  </a:t>
            </a:r>
            <a:r>
              <a:rPr lang="en-GB" sz="2200" spc="-5" dirty="0">
                <a:latin typeface="Arial MT"/>
                <a:cs typeface="Times New Roman"/>
              </a:rPr>
              <a:t>range from </a:t>
            </a:r>
            <a:r>
              <a:rPr lang="en-GB" sz="2200" dirty="0">
                <a:latin typeface="Arial MT"/>
                <a:cs typeface="Times New Roman"/>
              </a:rPr>
              <a:t>a </a:t>
            </a:r>
            <a:r>
              <a:rPr lang="en-GB" sz="2200" spc="-25" dirty="0">
                <a:latin typeface="Arial MT"/>
                <a:cs typeface="Times New Roman"/>
              </a:rPr>
              <a:t>lower </a:t>
            </a:r>
            <a:r>
              <a:rPr lang="en-GB" sz="2200" spc="-10" dirty="0">
                <a:latin typeface="Arial MT"/>
                <a:cs typeface="Times New Roman"/>
              </a:rPr>
              <a:t>bound </a:t>
            </a:r>
            <a:r>
              <a:rPr lang="en-GB" sz="2200" dirty="0">
                <a:latin typeface="Arial MT"/>
                <a:cs typeface="Times New Roman"/>
              </a:rPr>
              <a:t>to </a:t>
            </a:r>
            <a:r>
              <a:rPr lang="en-GB" sz="2200" spc="5" dirty="0">
                <a:latin typeface="Arial MT"/>
                <a:cs typeface="Times New Roman"/>
              </a:rPr>
              <a:t>an </a:t>
            </a:r>
            <a:r>
              <a:rPr lang="en-GB" sz="2200" spc="-10" dirty="0">
                <a:latin typeface="Arial MT"/>
                <a:cs typeface="Times New Roman"/>
              </a:rPr>
              <a:t>upper</a:t>
            </a:r>
            <a:r>
              <a:rPr lang="en-GB" sz="2200" spc="35" dirty="0">
                <a:latin typeface="Arial MT"/>
                <a:cs typeface="Times New Roman"/>
              </a:rPr>
              <a:t> </a:t>
            </a:r>
            <a:r>
              <a:rPr lang="en-GB" sz="2200" spc="-10" dirty="0">
                <a:latin typeface="Arial MT"/>
                <a:cs typeface="Times New Roman"/>
              </a:rPr>
              <a:t>bound</a:t>
            </a:r>
            <a:endParaRPr lang="en-GB" sz="2200" dirty="0">
              <a:latin typeface="Arial MT"/>
              <a:cs typeface="Times New Roman"/>
            </a:endParaRPr>
          </a:p>
          <a:p>
            <a:pPr marL="182880" marR="19177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Any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5" dirty="0">
                <a:cs typeface="Times New Roman"/>
              </a:rPr>
              <a:t>can </a:t>
            </a:r>
            <a:r>
              <a:rPr lang="en-GB" sz="2200" spc="-15" dirty="0">
                <a:cs typeface="Times New Roman"/>
              </a:rPr>
              <a:t>be </a:t>
            </a:r>
            <a:r>
              <a:rPr lang="en-GB" sz="2200" spc="-10" dirty="0">
                <a:cs typeface="Times New Roman"/>
              </a:rPr>
              <a:t>inspected </a:t>
            </a:r>
            <a:r>
              <a:rPr lang="en-GB" sz="2200" spc="10" dirty="0">
                <a:cs typeface="Times New Roman"/>
              </a:rPr>
              <a:t>or </a:t>
            </a:r>
            <a:r>
              <a:rPr lang="en-GB" sz="2200" dirty="0">
                <a:cs typeface="Times New Roman"/>
              </a:rPr>
              <a:t>updated </a:t>
            </a:r>
            <a:r>
              <a:rPr lang="en-GB" sz="2200" spc="-15" dirty="0">
                <a:cs typeface="Times New Roman"/>
              </a:rPr>
              <a:t>by  </a:t>
            </a:r>
            <a:r>
              <a:rPr lang="en-GB" sz="2200" spc="-20" dirty="0">
                <a:cs typeface="Times New Roman"/>
              </a:rPr>
              <a:t>using </a:t>
            </a:r>
            <a:r>
              <a:rPr lang="en-GB" sz="2200" spc="-10" dirty="0">
                <a:cs typeface="Times New Roman"/>
              </a:rPr>
              <a:t>its</a:t>
            </a:r>
            <a:r>
              <a:rPr lang="en-GB" sz="2200" spc="7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GB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endParaRPr sz="22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6EE9D7C-534E-D526-EACE-92799AFE94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4EE46-8594-4954-9F4C-2BBFAFC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13" y="5415675"/>
            <a:ext cx="6903173" cy="7795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53430C3A-98B2-BEA5-F1BE-290F53791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E12EA177-B431-D4BE-F517-F50A93432CE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7C4E480-1CA0-5DB0-91EC-FA28D9451F8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8BA14-83D8-0109-6FB2-C9C3B4D2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4251"/>
            <a:ext cx="354379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9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C187013-BBAC-0B98-F00B-6AA50375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b33b41a2_0_0">
            <a:extLst>
              <a:ext uri="{FF2B5EF4-FFF2-40B4-BE49-F238E27FC236}">
                <a16:creationId xmlns:a16="http://schemas.microsoft.com/office/drawing/2014/main" id="{E4FD5926-7D0E-D680-10DB-B135D746BF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Linear-Time Sorting Algorithm: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Counting Sort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5C39C9B-EEAE-859B-CAD6-341B4AFAF1FB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8950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5C3D0AE7-626B-F9C3-DB25-968E1B62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6A412F0C-565E-A3B7-0F28-1D09DDAF3D2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Sorting in Linear Time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653EE34-AD9D-ACF5-C47E-6C5B4F24790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7D41C-FD0E-D67F-323E-AF3224ED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1057"/>
            <a:ext cx="7240939" cy="38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F7E3F1A-1504-3EB5-7705-7B46084C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A717D46A-67C9-86B1-D28A-872B83CC2B19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118D-3352-EBE8-1303-43EA635D1C1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4EF68-0EBE-4635-7DCB-36A5E095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7" y="868802"/>
            <a:ext cx="777348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1D1403E-DD19-FFA5-D980-C6A232D6F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20367373-E377-2A78-F234-2CCF399A9BC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C88433-0F72-A515-F3A9-50FAB5D85BE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F8CD6-EA70-2CA6-115A-C4149591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5" y="907752"/>
            <a:ext cx="7213790" cy="53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8EBC8CB-5DAB-DDDD-C481-2B71E8F5B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837E266E-C8E2-C860-EA50-63CEADCA8FD5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DEE16C6-BC4E-CDC2-B413-C141EE0E59B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6104A-276A-3B69-5C65-D61281DD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923"/>
            <a:ext cx="72971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2BA742F-BFA3-26EF-B6C5-52D89405798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F353-FF2B-5234-E65A-34F1EFA5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063"/>
            <a:ext cx="7071360" cy="4361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39B44D0-17A1-4CD0-B46B-D1867DC4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0C7B1D78-E001-F307-114F-6A428B14A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1A7DEE8-C899-7079-0501-8E9537A6419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02E74-85DC-E246-4947-FFE78A1E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6418"/>
            <a:ext cx="6292023" cy="45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F446251-C1BA-3177-2180-EE8D77B9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4DF5988F-D5C8-D34E-DE56-127810E02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6BC3B2C-D290-D329-2882-F993564B602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C40F-2838-2E6B-E665-2C03D0B4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1087705"/>
            <a:ext cx="7260336" cy="4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A5A3590-FBE4-E6BF-C36E-221368FC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A88DCA56-C46A-AFC9-4D73-449B0BBAA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28B2175-B5D4-9C18-0AC6-08F1D422F65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335F8-6815-1C0E-D2D1-F738DB93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8" y="1116024"/>
            <a:ext cx="7110024" cy="46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AF9A73D-B28E-2BDF-71AB-E532463A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6177A41D-D6DF-B313-9AD1-16E5B8E3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Representation of Arrays in Memory: Parameters</a:t>
            </a:r>
            <a:endParaRPr sz="32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2DAD0BF-B045-3567-C420-FD77E70D0FD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0C99-2F65-4F73-B702-28E198BF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4633"/>
            <a:ext cx="7663642" cy="3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6C2611-EBED-F34E-386C-FE7B299A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BA456B5-841E-B179-1703-D496F424C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42A5135-4E68-40D3-B923-31CA26EE1B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825D9-E864-0CFF-03F0-3C9BE857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924"/>
            <a:ext cx="7369787" cy="31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27AAE13-A914-63EB-8B1C-E3F99450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533AFAE1-CB76-A3F2-B018-156BCDE26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737767A-DA0E-4BAA-6888-9A29F13061E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C8595-6541-5627-14AF-526CAA83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31009"/>
            <a:ext cx="7652797" cy="3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42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513</Words>
  <Application>Microsoft Office PowerPoint</Application>
  <PresentationFormat>On-screen Show (4:3)</PresentationFormat>
  <Paragraphs>62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Arial</vt:lpstr>
      <vt:lpstr>Aptos Display</vt:lpstr>
      <vt:lpstr>Cambria</vt:lpstr>
      <vt:lpstr>Arial MT</vt:lpstr>
      <vt:lpstr>computer-bunny.blue</vt:lpstr>
      <vt:lpstr>Data Structure and Algorithms-I</vt:lpstr>
      <vt:lpstr>Arrays</vt:lpstr>
      <vt:lpstr>Representation of Arrays in Memory</vt:lpstr>
      <vt:lpstr>Representation of Arrays in Memory</vt:lpstr>
      <vt:lpstr>Representation of Arrays in Memory</vt:lpstr>
      <vt:lpstr>Representation of Arrays in Memory</vt:lpstr>
      <vt:lpstr>Representation of Arrays in Memory: Parameters</vt:lpstr>
      <vt:lpstr>Representation of Arrays in Memory</vt:lpstr>
      <vt:lpstr>Representation of Arrays in Memory</vt:lpstr>
      <vt:lpstr>Representation of Arrays in Memory</vt:lpstr>
      <vt:lpstr>Representation of Arrays in Memory</vt:lpstr>
      <vt:lpstr>Summary on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5</cp:revision>
  <dcterms:created xsi:type="dcterms:W3CDTF">1998-11-02T19:17:54Z</dcterms:created>
  <dcterms:modified xsi:type="dcterms:W3CDTF">2025-03-04T00:58:12Z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