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292353"/>
            <a:ext cx="915797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3839" y="635000"/>
            <a:ext cx="9944455" cy="10360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683232"/>
            <a:ext cx="9932670" cy="3647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38452" y="1849958"/>
            <a:ext cx="5459730" cy="2282190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spc="-10" dirty="0">
                <a:solidFill>
                  <a:srgbClr val="252525"/>
                </a:solidFill>
              </a:rPr>
              <a:t>REGULAR </a:t>
            </a:r>
            <a:r>
              <a:rPr sz="8000" spc="-60" dirty="0">
                <a:solidFill>
                  <a:srgbClr val="252525"/>
                </a:solidFill>
              </a:rPr>
              <a:t>EXPRESSIONS</a:t>
            </a:r>
            <a:endParaRPr sz="800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F5D5FF4-523A-7D42-E143-FE08FE02BD60}"/>
              </a:ext>
            </a:extLst>
          </p:cNvPr>
          <p:cNvSpPr txBox="1"/>
          <p:nvPr/>
        </p:nvSpPr>
        <p:spPr>
          <a:xfrm>
            <a:off x="1338452" y="4656582"/>
            <a:ext cx="3919348" cy="13512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Shekh. Md. Saifur Rahman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Lecturer, CSE Department</a:t>
            </a:r>
          </a:p>
          <a:p>
            <a:pPr marL="12700" marR="5080">
              <a:lnSpc>
                <a:spcPct val="133200"/>
              </a:lnSpc>
              <a:spcBef>
                <a:spcPts val="100"/>
              </a:spcBef>
            </a:pPr>
            <a:r>
              <a:rPr lang="en-US" sz="2200" dirty="0">
                <a:latin typeface="Calibri Light"/>
                <a:cs typeface="Calibri Light"/>
              </a:rPr>
              <a:t>UIU</a:t>
            </a:r>
            <a:endParaRPr sz="22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Let’s</a:t>
            </a:r>
            <a:r>
              <a:rPr spc="-204" dirty="0"/>
              <a:t> </a:t>
            </a:r>
            <a:r>
              <a:rPr spc="-10" dirty="0"/>
              <a:t>get</a:t>
            </a:r>
            <a:r>
              <a:rPr spc="-229" dirty="0"/>
              <a:t> </a:t>
            </a:r>
            <a:r>
              <a:rPr dirty="0"/>
              <a:t>our</a:t>
            </a:r>
            <a:r>
              <a:rPr spc="-220" dirty="0"/>
              <a:t> </a:t>
            </a:r>
            <a:r>
              <a:rPr spc="-45" dirty="0"/>
              <a:t>hands</a:t>
            </a:r>
            <a:r>
              <a:rPr spc="-200" dirty="0"/>
              <a:t> </a:t>
            </a:r>
            <a:r>
              <a:rPr spc="-10" dirty="0"/>
              <a:t>dirty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675" y="1839594"/>
            <a:ext cx="6576059" cy="3822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instances,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assume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9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i="1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900">
              <a:latin typeface="Calibri"/>
              <a:cs typeface="Calibri"/>
            </a:endParaRPr>
          </a:p>
          <a:p>
            <a:pPr marL="207645" indent="-198120">
              <a:lnSpc>
                <a:spcPct val="100000"/>
              </a:lnSpc>
              <a:buSzPct val="94736"/>
              <a:buAutoNum type="arabicParenR"/>
              <a:tabLst>
                <a:tab pos="20764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endParaRPr sz="1900">
              <a:latin typeface="Calibri"/>
              <a:cs typeface="Calibri"/>
            </a:endParaRPr>
          </a:p>
          <a:p>
            <a:pPr marL="1054100" lvl="1" indent="-127000">
              <a:lnSpc>
                <a:spcPct val="100000"/>
              </a:lnSpc>
              <a:spcBef>
                <a:spcPts val="940"/>
              </a:spcBef>
              <a:buChar char="-"/>
              <a:tabLst>
                <a:tab pos="1054100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207645" indent="-198755">
              <a:lnSpc>
                <a:spcPct val="100000"/>
              </a:lnSpc>
              <a:spcBef>
                <a:spcPts val="950"/>
              </a:spcBef>
              <a:buSzPct val="94736"/>
              <a:buAutoNum type="arabicParenR"/>
              <a:tabLst>
                <a:tab pos="20764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0*</a:t>
            </a:r>
            <a:endParaRPr sz="1900">
              <a:latin typeface="Calibri"/>
              <a:cs typeface="Calibri"/>
            </a:endParaRPr>
          </a:p>
          <a:p>
            <a:pPr marL="1054100" lvl="1" indent="-127000">
              <a:lnSpc>
                <a:spcPct val="100000"/>
              </a:lnSpc>
              <a:spcBef>
                <a:spcPts val="944"/>
              </a:spcBef>
              <a:buChar char="-"/>
              <a:tabLst>
                <a:tab pos="1054100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9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exactly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260985" indent="-248285">
              <a:lnSpc>
                <a:spcPct val="100000"/>
              </a:lnSpc>
              <a:spcBef>
                <a:spcPts val="935"/>
              </a:spcBef>
              <a:buSzPct val="94736"/>
              <a:buAutoNum type="arabicParenR"/>
              <a:tabLst>
                <a:tab pos="2609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9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054100" lvl="1" indent="-127000">
              <a:lnSpc>
                <a:spcPct val="100000"/>
              </a:lnSpc>
              <a:spcBef>
                <a:spcPts val="955"/>
              </a:spcBef>
              <a:buFont typeface="Calibri"/>
              <a:buChar char="-"/>
              <a:tabLst>
                <a:tab pos="1054100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  <a:p>
            <a:pPr marL="260985" indent="-248285">
              <a:lnSpc>
                <a:spcPct val="100000"/>
              </a:lnSpc>
              <a:spcBef>
                <a:spcPts val="944"/>
              </a:spcBef>
              <a:buSzPct val="94736"/>
              <a:buAutoNum type="arabicParenR"/>
              <a:tabLst>
                <a:tab pos="260985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i="1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9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i="1" spc="-25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054100" lvl="1" indent="-127000">
              <a:lnSpc>
                <a:spcPct val="100000"/>
              </a:lnSpc>
              <a:spcBef>
                <a:spcPts val="935"/>
              </a:spcBef>
              <a:buFont typeface="Calibri"/>
              <a:buChar char="-"/>
              <a:tabLst>
                <a:tab pos="1054100" algn="l"/>
              </a:tabLst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substring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8F4BAC0-DDFF-4A45-4149-8FB5932FA90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  <a:r>
              <a:rPr spc="-1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3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6516370" cy="364426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5590" indent="-262890">
              <a:lnSpc>
                <a:spcPct val="100000"/>
              </a:lnSpc>
              <a:spcBef>
                <a:spcPts val="1260"/>
              </a:spcBef>
              <a:buAutoNum type="arabicParenR" startAt="5"/>
              <a:tabLst>
                <a:tab pos="2755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three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1)*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1)*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1)*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1)*</a:t>
            </a:r>
            <a:endParaRPr sz="2000">
              <a:latin typeface="Calibri"/>
              <a:cs typeface="Calibri"/>
            </a:endParaRPr>
          </a:p>
          <a:p>
            <a:pPr marL="275590" indent="-262890">
              <a:lnSpc>
                <a:spcPct val="100000"/>
              </a:lnSpc>
              <a:spcBef>
                <a:spcPts val="1155"/>
              </a:spcBef>
              <a:buAutoNum type="arabicParenR" startAt="6"/>
              <a:tabLst>
                <a:tab pos="2755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endParaRPr sz="2000">
              <a:latin typeface="Calibri"/>
              <a:cs typeface="Calibri"/>
            </a:endParaRPr>
          </a:p>
          <a:p>
            <a:pPr marL="275590" indent="-262890">
              <a:lnSpc>
                <a:spcPct val="100000"/>
              </a:lnSpc>
              <a:spcBef>
                <a:spcPts val="1165"/>
              </a:spcBef>
              <a:buAutoNum type="arabicParenR" startAt="7"/>
              <a:tabLst>
                <a:tab pos="27559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4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(0*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0*)*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endParaRPr sz="2000">
              <a:latin typeface="Calibri"/>
              <a:cs typeface="Calibri"/>
            </a:endParaRPr>
          </a:p>
          <a:p>
            <a:pPr marL="274955" indent="-262255">
              <a:lnSpc>
                <a:spcPct val="100000"/>
              </a:lnSpc>
              <a:spcBef>
                <a:spcPts val="1165"/>
              </a:spcBef>
              <a:buAutoNum type="arabicParenR" startAt="8"/>
              <a:tabLst>
                <a:tab pos="2749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evenly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)*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0*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D28E9F4F-0E3E-3554-A219-34B902505D8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Example</a:t>
            </a:r>
            <a:r>
              <a:rPr spc="-130" dirty="0"/>
              <a:t> </a:t>
            </a:r>
            <a:r>
              <a:rPr dirty="0"/>
              <a:t>-</a:t>
            </a:r>
            <a:r>
              <a:rPr spc="-145" dirty="0"/>
              <a:t> </a:t>
            </a:r>
            <a:r>
              <a:rPr spc="-35" dirty="0"/>
              <a:t>Continued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4490720" cy="183515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74955" indent="-262255">
              <a:lnSpc>
                <a:spcPct val="100000"/>
              </a:lnSpc>
              <a:spcBef>
                <a:spcPts val="1260"/>
              </a:spcBef>
              <a:buAutoNum type="arabicParenR" startAt="9"/>
              <a:tabLst>
                <a:tab pos="27495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(ΣΣ)*</a:t>
            </a:r>
            <a:endParaRPr sz="2000">
              <a:latin typeface="Calibri"/>
              <a:cs typeface="Calibri"/>
            </a:endParaRPr>
          </a:p>
          <a:p>
            <a:pPr marL="460375" indent="-447675">
              <a:lnSpc>
                <a:spcPct val="100000"/>
              </a:lnSpc>
              <a:spcBef>
                <a:spcPts val="1155"/>
              </a:spcBef>
              <a:buAutoNum type="arabicParenR" startAt="10"/>
              <a:tabLst>
                <a:tab pos="46037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(ΣΣΣ)*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9C2EBEB-7D8E-B934-C478-FF448E36FBD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Practices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896" y="1944623"/>
            <a:ext cx="8977884" cy="370179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86895026-FB56-8BB6-53A6-9BF1C74A3D6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Practices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3375" y="1845564"/>
            <a:ext cx="8988552" cy="3243072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8A601FC-85C6-8293-8290-E4A9A49D8CA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20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spc="-70" dirty="0"/>
              <a:t>Equivalence</a:t>
            </a:r>
            <a:r>
              <a:rPr spc="-175" dirty="0"/>
              <a:t> </a:t>
            </a:r>
            <a:r>
              <a:rPr spc="-10" dirty="0"/>
              <a:t>with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80" dirty="0"/>
              <a:t> </a:t>
            </a:r>
            <a:r>
              <a:rPr spc="-20" dirty="0"/>
              <a:t>Automata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07591"/>
            <a:ext cx="6078220" cy="35471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 marR="130175">
              <a:lnSpc>
                <a:spcPts val="1920"/>
              </a:lnSpc>
              <a:spcBef>
                <a:spcPts val="5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expressions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0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descriptive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power.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000">
              <a:latin typeface="Calibri"/>
              <a:cs typeface="Calibri"/>
            </a:endParaRPr>
          </a:p>
          <a:p>
            <a:pPr marL="12700" marR="110489">
              <a:lnSpc>
                <a:spcPts val="192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surprising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regular expressions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superficially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appear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rather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different.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5"/>
              </a:spcBef>
            </a:pP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However,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converted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describes,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vice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versa.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000">
              <a:latin typeface="Calibri"/>
              <a:cs typeface="Calibri"/>
            </a:endParaRPr>
          </a:p>
          <a:p>
            <a:pPr marL="12700" marR="165100">
              <a:lnSpc>
                <a:spcPts val="192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Recall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by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1C32A5A-8106-4334-69C1-8623995DF96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200" dirty="0"/>
              <a:t> </a:t>
            </a:r>
            <a:r>
              <a:rPr dirty="0"/>
              <a:t>–</a:t>
            </a:r>
            <a:r>
              <a:rPr spc="-185" dirty="0"/>
              <a:t> </a:t>
            </a:r>
            <a:r>
              <a:rPr spc="-70" dirty="0"/>
              <a:t>Equivalence</a:t>
            </a:r>
            <a:r>
              <a:rPr spc="-175" dirty="0"/>
              <a:t> </a:t>
            </a:r>
            <a:r>
              <a:rPr spc="-10" dirty="0"/>
              <a:t>with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80" dirty="0"/>
              <a:t> </a:t>
            </a:r>
            <a:r>
              <a:rPr spc="-20" dirty="0"/>
              <a:t>Automata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2324" y="2595752"/>
            <a:ext cx="8011936" cy="685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90925" y="4251197"/>
            <a:ext cx="500380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theorem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directions.</a:t>
            </a:r>
            <a:endParaRPr sz="1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direction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separate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lemma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135F76F-797C-41D6-EEBF-FE009AF35D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6255" y="1731264"/>
            <a:ext cx="8554212" cy="14965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21155" y="3483102"/>
            <a:ext cx="8274684" cy="2681605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 marR="1877060">
              <a:lnSpc>
                <a:spcPct val="80000"/>
              </a:lnSpc>
              <a:spcBef>
                <a:spcPts val="62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describing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some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how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recognizing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520"/>
              </a:lnSpc>
              <a:spcBef>
                <a:spcPts val="25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previously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learned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regular.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Let’s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convert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2700" marR="1530985">
              <a:lnSpc>
                <a:spcPts val="2110"/>
              </a:lnSpc>
              <a:spcBef>
                <a:spcPts val="1120"/>
              </a:spcBef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consider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six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definition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regular expressions.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6165F88-09F8-1DE5-6BC7-9665E605562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RE</a:t>
            </a:r>
            <a:r>
              <a:rPr sz="480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→</a:t>
            </a:r>
            <a:r>
              <a:rPr sz="4800" spc="-15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NFA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80" y="1687804"/>
            <a:ext cx="4359910" cy="92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0" marR="5080" indent="-915035">
              <a:lnSpc>
                <a:spcPct val="148000"/>
              </a:lnSpc>
              <a:spcBef>
                <a:spcPts val="100"/>
              </a:spcBef>
              <a:tabLst>
                <a:tab pos="469900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1.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some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∈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Σ.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4466" y="3560210"/>
            <a:ext cx="2925192" cy="82947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B1234C60-8FDC-422F-C0B8-1987119EE87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7804"/>
            <a:ext cx="4359910" cy="9277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0"/>
              </a:spcBef>
              <a:tabLst>
                <a:tab pos="469900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2.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},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88856" y="3359170"/>
            <a:ext cx="1629586" cy="105671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1BF90B5-0B4A-38E9-D0A6-993C4518889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Introduction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807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260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called</a:t>
            </a:r>
            <a:r>
              <a:rPr spc="-3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dirty="0"/>
              <a:t>some</a:t>
            </a:r>
            <a:r>
              <a:rPr spc="-30" dirty="0"/>
              <a:t> </a:t>
            </a:r>
            <a:r>
              <a:rPr dirty="0"/>
              <a:t>finite </a:t>
            </a:r>
            <a:r>
              <a:rPr spc="-20" dirty="0"/>
              <a:t>automaton(DFA)</a:t>
            </a:r>
            <a:r>
              <a:rPr spc="-25" dirty="0"/>
              <a:t> </a:t>
            </a:r>
            <a:r>
              <a:rPr spc="-10" dirty="0"/>
              <a:t>recognizes</a:t>
            </a:r>
            <a:r>
              <a:rPr spc="-45" dirty="0"/>
              <a:t> </a:t>
            </a:r>
            <a:r>
              <a:rPr spc="-25" dirty="0"/>
              <a:t>it.</a:t>
            </a:r>
          </a:p>
          <a:p>
            <a:pPr marL="109855">
              <a:lnSpc>
                <a:spcPct val="100000"/>
              </a:lnSpc>
              <a:spcBef>
                <a:spcPts val="1165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language</a:t>
            </a:r>
            <a:r>
              <a:rPr spc="-5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dirty="0"/>
              <a:t>only</a:t>
            </a:r>
            <a:r>
              <a:rPr spc="-45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some</a:t>
            </a:r>
            <a:r>
              <a:rPr spc="-15" dirty="0"/>
              <a:t> </a:t>
            </a:r>
            <a:r>
              <a:rPr spc="-10" dirty="0"/>
              <a:t>nondeterministic </a:t>
            </a:r>
            <a:r>
              <a:rPr dirty="0"/>
              <a:t>finite</a:t>
            </a:r>
            <a:r>
              <a:rPr spc="-15" dirty="0"/>
              <a:t> </a:t>
            </a:r>
            <a:r>
              <a:rPr spc="-20" dirty="0"/>
              <a:t>automaton(NFA)</a:t>
            </a:r>
            <a:r>
              <a:rPr spc="-30" dirty="0"/>
              <a:t> </a:t>
            </a:r>
            <a:r>
              <a:rPr spc="-10" dirty="0"/>
              <a:t>recognizes</a:t>
            </a:r>
            <a:r>
              <a:rPr spc="-40" dirty="0"/>
              <a:t> </a:t>
            </a:r>
            <a:r>
              <a:rPr spc="-25" dirty="0"/>
              <a:t>it.</a:t>
            </a:r>
          </a:p>
          <a:p>
            <a:pPr marL="109855">
              <a:lnSpc>
                <a:spcPct val="100000"/>
              </a:lnSpc>
              <a:spcBef>
                <a:spcPts val="1155"/>
              </a:spcBef>
            </a:pPr>
            <a:r>
              <a:rPr dirty="0"/>
              <a:t>If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language</a:t>
            </a:r>
            <a:r>
              <a:rPr spc="-45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described</a:t>
            </a:r>
            <a:r>
              <a:rPr spc="-20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a</a:t>
            </a:r>
            <a:r>
              <a:rPr spc="-25" dirty="0"/>
              <a:t> </a:t>
            </a:r>
            <a:r>
              <a:rPr dirty="0"/>
              <a:t>regular</a:t>
            </a:r>
            <a:r>
              <a:rPr spc="-35" dirty="0"/>
              <a:t> </a:t>
            </a:r>
            <a:r>
              <a:rPr spc="-10" dirty="0"/>
              <a:t>expression </a:t>
            </a:r>
            <a:r>
              <a:rPr dirty="0"/>
              <a:t>(RE),</a:t>
            </a:r>
            <a:r>
              <a:rPr spc="-40" dirty="0"/>
              <a:t> </a:t>
            </a:r>
            <a:r>
              <a:rPr dirty="0"/>
              <a:t>then</a:t>
            </a:r>
            <a:r>
              <a:rPr spc="-3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also</a:t>
            </a:r>
            <a:r>
              <a:rPr spc="-20" dirty="0"/>
              <a:t> </a:t>
            </a:r>
            <a:r>
              <a:rPr spc="-10" dirty="0"/>
              <a:t>regular.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6618" y="4151376"/>
            <a:ext cx="2141680" cy="196596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0230DD2-F2A2-83B4-87AE-F4357E2C019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6280"/>
            <a:ext cx="233045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  <a:tabLst>
                <a:tab pos="526415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3.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𝜙</a:t>
            </a:r>
            <a:r>
              <a:rPr sz="2000" spc="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mbria Math"/>
                <a:cs typeface="Cambria Math"/>
              </a:rPr>
              <a:t>𝜙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8523" y="3363136"/>
            <a:ext cx="1599354" cy="104803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B1A6390-52DF-9664-317B-BDC1A3911EB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68" y="2739618"/>
            <a:ext cx="5982335" cy="9277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  <a:tabLst>
                <a:tab pos="494665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4.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330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L(R)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endParaRPr sz="2000">
              <a:latin typeface="Calibri"/>
              <a:cs typeface="Calibri"/>
            </a:endParaRPr>
          </a:p>
          <a:p>
            <a:pPr marL="951865">
              <a:lnSpc>
                <a:spcPct val="100000"/>
              </a:lnSpc>
              <a:spcBef>
                <a:spcPts val="1150"/>
              </a:spcBef>
            </a:pP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𝑁𝐹𝐴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284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𝑁𝐹𝐴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175" spc="284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spc="-1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58207" y="1853183"/>
            <a:ext cx="4033216" cy="383717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DBD54DC-46C7-672B-7B43-C7AD1A93B6E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9968" y="2739618"/>
            <a:ext cx="5281295" cy="92773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0"/>
              </a:spcBef>
              <a:tabLst>
                <a:tab pos="494665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5.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 =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330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175" spc="352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175" spc="254" baseline="-15325" dirty="0">
                <a:solidFill>
                  <a:srgbClr val="404040"/>
                </a:solidFill>
                <a:latin typeface="Cambria Math"/>
                <a:cs typeface="Cambria Math"/>
              </a:rPr>
              <a:t> 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o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 = </a:t>
            </a:r>
            <a:r>
              <a:rPr sz="2000" spc="-20" dirty="0">
                <a:solidFill>
                  <a:srgbClr val="404040"/>
                </a:solidFill>
                <a:latin typeface="Cambria Math"/>
                <a:cs typeface="Cambria Math"/>
              </a:rPr>
              <a:t>𝑁𝐹𝐴</a:t>
            </a:r>
            <a:r>
              <a:rPr sz="2175" spc="-30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  <a:p>
            <a:pPr marL="951865">
              <a:lnSpc>
                <a:spcPct val="100000"/>
              </a:lnSpc>
              <a:spcBef>
                <a:spcPts val="1150"/>
              </a:spcBef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𝑁𝐹𝐴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175" spc="307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spc="-1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75917" y="2199131"/>
            <a:ext cx="4452467" cy="335650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016BE9D-E86F-6DB3-7737-B5DBC550076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RE</a:t>
            </a:r>
            <a:r>
              <a:rPr sz="4800" spc="-170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dirty="0">
                <a:solidFill>
                  <a:srgbClr val="404040"/>
                </a:solidFill>
                <a:latin typeface="Calibri Light"/>
                <a:cs typeface="Calibri Light"/>
              </a:rPr>
              <a:t>→</a:t>
            </a:r>
            <a:r>
              <a:rPr sz="4800" spc="-155" dirty="0">
                <a:solidFill>
                  <a:srgbClr val="404040"/>
                </a:solidFill>
                <a:latin typeface="Calibri Light"/>
                <a:cs typeface="Calibri Light"/>
              </a:rPr>
              <a:t> </a:t>
            </a:r>
            <a:r>
              <a:rPr sz="4800" spc="-90" dirty="0">
                <a:solidFill>
                  <a:srgbClr val="404040"/>
                </a:solidFill>
                <a:latin typeface="Calibri Light"/>
                <a:cs typeface="Calibri Light"/>
              </a:rPr>
              <a:t>NFA</a:t>
            </a:r>
            <a:endParaRPr sz="48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5775" y="1841119"/>
            <a:ext cx="5136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494665" algn="l"/>
              </a:tabLst>
            </a:pPr>
            <a:r>
              <a:rPr sz="2000" spc="-25" dirty="0">
                <a:solidFill>
                  <a:srgbClr val="E38312"/>
                </a:solidFill>
                <a:latin typeface="Calibri"/>
                <a:cs typeface="Calibri"/>
              </a:rPr>
              <a:t>6.</a:t>
            </a: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292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)*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𝑁𝐹𝐴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277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L(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spc="-1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))*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855" y="2895600"/>
            <a:ext cx="5630003" cy="285715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361EC49-056E-A1DB-2DB9-F0D03A68DF8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24104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70" dirty="0"/>
              <a:t> </a:t>
            </a:r>
            <a:r>
              <a:rPr dirty="0"/>
              <a:t>→</a:t>
            </a:r>
            <a:r>
              <a:rPr spc="-155" dirty="0"/>
              <a:t> </a:t>
            </a:r>
            <a:r>
              <a:rPr spc="-90" dirty="0"/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8224" y="1831975"/>
            <a:ext cx="6100445" cy="21558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0800" marR="177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constructions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proofs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class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under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regular operations.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000">
              <a:latin typeface="Calibri"/>
              <a:cs typeface="Calibri"/>
            </a:endParaRPr>
          </a:p>
          <a:p>
            <a:pPr marL="50800" marR="81280">
              <a:lnSpc>
                <a:spcPts val="216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words,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construct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NFA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0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NFA’s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300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2</a:t>
            </a:r>
            <a:r>
              <a:rPr sz="2175" spc="277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𝑅</a:t>
            </a:r>
            <a:r>
              <a:rPr sz="2175" baseline="-15325" dirty="0">
                <a:solidFill>
                  <a:srgbClr val="404040"/>
                </a:solidFill>
                <a:latin typeface="Cambria Math"/>
                <a:cs typeface="Cambria Math"/>
              </a:rPr>
              <a:t>1</a:t>
            </a:r>
            <a:r>
              <a:rPr sz="2175" spc="300" baseline="-153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appropriate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closure</a:t>
            </a:r>
            <a:r>
              <a:rPr sz="20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construction.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96A48FB-49CF-5A7F-A177-0130BB9C141E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60" dirty="0">
                <a:solidFill>
                  <a:srgbClr val="000000"/>
                </a:solidFill>
              </a:rPr>
              <a:t>Convert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following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equivalent </a:t>
            </a:r>
            <a:r>
              <a:rPr spc="-25" dirty="0">
                <a:solidFill>
                  <a:srgbClr val="000000"/>
                </a:solidFill>
              </a:rPr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2608" y="1831975"/>
            <a:ext cx="8851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a)*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1444" y="3235925"/>
            <a:ext cx="3488982" cy="3620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7446" y="4586925"/>
            <a:ext cx="3438188" cy="381471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809334AB-068A-C3CE-586F-971A1D2574A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pc="-60" dirty="0">
                <a:solidFill>
                  <a:srgbClr val="000000"/>
                </a:solidFill>
              </a:rPr>
              <a:t>Convert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following</a:t>
            </a:r>
            <a:r>
              <a:rPr spc="-21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20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equivalent </a:t>
            </a:r>
            <a:r>
              <a:rPr spc="-25" dirty="0">
                <a:solidFill>
                  <a:srgbClr val="000000"/>
                </a:solidFill>
              </a:rPr>
              <a:t>NFA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626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(ab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</a:t>
            </a:r>
            <a:r>
              <a:rPr sz="2000" spc="-25" dirty="0">
                <a:latin typeface="Calibri"/>
                <a:cs typeface="Calibri"/>
              </a:rPr>
              <a:t> a)*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5077" y="2811957"/>
            <a:ext cx="8230326" cy="3908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003" y="3981380"/>
            <a:ext cx="5412481" cy="3798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8885" y="5207508"/>
            <a:ext cx="5382312" cy="847725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FB7E70A2-EF8D-AA9F-4A25-A998E304D02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4983" y="1493519"/>
            <a:ext cx="8630412" cy="6431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96" rIns="0" bIns="0" rtlCol="0">
            <a:spAutoFit/>
          </a:bodyPr>
          <a:lstStyle/>
          <a:p>
            <a:pPr marL="55244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(ab</a:t>
            </a:r>
            <a:r>
              <a:rPr sz="2000" spc="-3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spc="-25" dirty="0">
                <a:solidFill>
                  <a:srgbClr val="000000"/>
                </a:solidFill>
                <a:latin typeface="Calibri"/>
                <a:cs typeface="Calibri"/>
              </a:rPr>
              <a:t> a)*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0383" y="2570156"/>
            <a:ext cx="5412481" cy="3798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6682" y="3715511"/>
            <a:ext cx="5382312" cy="8477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6116" y="4667428"/>
            <a:ext cx="5935035" cy="1317645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E21B26AB-D5E6-E4BC-AFC1-ADD974E58B8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2439" y="2026666"/>
            <a:ext cx="1220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sz="200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b)*aba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984" y="2949668"/>
            <a:ext cx="3448736" cy="1790412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47819A8-E7D4-980E-B6FC-C68AAE486F6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8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b)*aba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1156" y="2288387"/>
            <a:ext cx="3448736" cy="179156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4438" y="4451603"/>
            <a:ext cx="4419960" cy="129506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B0B4D44-6632-9A82-BEC3-A8A201E44FC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588500" cy="33204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3360" indent="-205104">
              <a:lnSpc>
                <a:spcPct val="100000"/>
              </a:lnSpc>
              <a:spcBef>
                <a:spcPts val="10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arithmetic,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×</a:t>
            </a:r>
            <a:r>
              <a:rPr sz="20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expressions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(5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×</a:t>
            </a:r>
            <a:r>
              <a:rPr sz="20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4.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75"/>
              </a:spcBef>
              <a:buClr>
                <a:srgbClr val="E38312"/>
              </a:buClr>
              <a:buFont typeface="Wingdings"/>
              <a:buChar char=""/>
            </a:pPr>
            <a:endParaRPr sz="2000">
              <a:latin typeface="Calibri"/>
              <a:cs typeface="Calibri"/>
            </a:endParaRPr>
          </a:p>
          <a:p>
            <a:pPr marL="213360" indent="-205104">
              <a:lnSpc>
                <a:spcPct val="100000"/>
              </a:lnSpc>
              <a:buClr>
                <a:srgbClr val="E3831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Similarly,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build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up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expressions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describing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85"/>
              </a:spcBef>
              <a:buClr>
                <a:srgbClr val="E38312"/>
              </a:buClr>
              <a:buFont typeface="Wingdings"/>
              <a:buChar char=""/>
            </a:pPr>
            <a:endParaRPr sz="2000">
              <a:latin typeface="Calibri"/>
              <a:cs typeface="Calibri"/>
            </a:endParaRPr>
          </a:p>
          <a:p>
            <a:pPr marL="213360" indent="-205104">
              <a:lnSpc>
                <a:spcPct val="100000"/>
              </a:lnSpc>
              <a:buClr>
                <a:srgbClr val="E3831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expressions.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75"/>
              </a:spcBef>
              <a:buClr>
                <a:srgbClr val="E38312"/>
              </a:buClr>
              <a:buFont typeface="Wingdings"/>
              <a:buChar char=""/>
            </a:pPr>
            <a:endParaRPr sz="2000">
              <a:latin typeface="Calibri"/>
              <a:cs typeface="Calibri"/>
            </a:endParaRPr>
          </a:p>
          <a:p>
            <a:pPr marL="213360" indent="-205104">
              <a:lnSpc>
                <a:spcPts val="2285"/>
              </a:lnSpc>
              <a:spcBef>
                <a:spcPts val="5"/>
              </a:spcBef>
              <a:buClr>
                <a:srgbClr val="E38312"/>
              </a:buClr>
              <a:buSzPct val="95000"/>
              <a:buFont typeface="Wingdings"/>
              <a:buChar char=""/>
              <a:tabLst>
                <a:tab pos="21336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is:</a:t>
            </a:r>
            <a:endParaRPr sz="2000">
              <a:latin typeface="Calibri"/>
              <a:cs typeface="Calibri"/>
            </a:endParaRPr>
          </a:p>
          <a:p>
            <a:pPr marL="1841500">
              <a:lnSpc>
                <a:spcPts val="2285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(0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⋃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1)0*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367855B-84C4-00BD-9F56-ABF1C56ED64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58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b)*aba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5572" y="2106167"/>
            <a:ext cx="6325304" cy="2133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31311" y="4945955"/>
            <a:ext cx="7868756" cy="447277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27386019-4997-5222-E8CC-1F8AD562FE6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(a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2000" spc="-1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Calibri"/>
                <a:cs typeface="Calibri"/>
              </a:rPr>
              <a:t>b)*aba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494" y="2148850"/>
            <a:ext cx="9165280" cy="247684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51DE80F8-62CA-2B46-3A25-FD9F5BA9ABD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49498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</a:t>
            </a:r>
            <a:r>
              <a:rPr spc="-155" dirty="0"/>
              <a:t> </a:t>
            </a:r>
            <a:r>
              <a:rPr dirty="0"/>
              <a:t>→</a:t>
            </a:r>
            <a:r>
              <a:rPr spc="-130" dirty="0"/>
              <a:t> </a:t>
            </a:r>
            <a:r>
              <a:rPr spc="-120" dirty="0"/>
              <a:t>NFA</a:t>
            </a:r>
            <a:r>
              <a:rPr spc="-150" dirty="0"/>
              <a:t> </a:t>
            </a:r>
            <a:r>
              <a:rPr dirty="0"/>
              <a:t>:</a:t>
            </a:r>
            <a:r>
              <a:rPr spc="-135" dirty="0"/>
              <a:t> </a:t>
            </a:r>
            <a:r>
              <a:rPr spc="-5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6830" y="1535937"/>
            <a:ext cx="147955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6830" y="1822983"/>
            <a:ext cx="5868035" cy="421322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)*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Σ* 0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Σ* where</a:t>
            </a:r>
            <a:r>
              <a:rPr sz="19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)*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 0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2700" marR="4380865">
              <a:lnSpc>
                <a:spcPts val="3000"/>
              </a:lnSpc>
              <a:spcBef>
                <a:spcPts val="209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b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a+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b+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a+</a:t>
            </a:r>
            <a:r>
              <a:rPr sz="19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b+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[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Hint: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a+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(a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a*)</a:t>
            </a:r>
            <a:r>
              <a:rPr sz="19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]</a:t>
            </a:r>
            <a:endParaRPr sz="1900">
              <a:latin typeface="Calibri"/>
              <a:cs typeface="Calibri"/>
            </a:endParaRPr>
          </a:p>
          <a:p>
            <a:pPr marL="12700" marR="4812030">
              <a:lnSpc>
                <a:spcPts val="3000"/>
              </a:lnSpc>
              <a:spcBef>
                <a:spcPts val="209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1*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1+)*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Σ*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Σ*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5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19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705"/>
              </a:spcBef>
            </a:pPr>
            <a:r>
              <a:rPr sz="1900" spc="-25" dirty="0">
                <a:solidFill>
                  <a:srgbClr val="404040"/>
                </a:solidFill>
                <a:latin typeface="Cambria Math"/>
                <a:cs typeface="Cambria Math"/>
              </a:rPr>
              <a:t>𝜙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9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19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19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404040"/>
                </a:solidFill>
                <a:latin typeface="Cambria Math"/>
                <a:cs typeface="Cambria Math"/>
              </a:rPr>
              <a:t>𝜀 </a:t>
            </a:r>
            <a:r>
              <a:rPr sz="19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9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900" spc="-25" dirty="0">
                <a:solidFill>
                  <a:srgbClr val="404040"/>
                </a:solidFill>
                <a:latin typeface="Calibri"/>
                <a:cs typeface="Calibri"/>
              </a:rPr>
              <a:t>1*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4057F6B-3F01-F13C-98DB-97271D1FF0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170" dirty="0"/>
              <a:t>FA</a:t>
            </a:r>
            <a:r>
              <a:rPr spc="-110" dirty="0"/>
              <a:t> </a:t>
            </a:r>
            <a:r>
              <a:rPr dirty="0"/>
              <a:t>→</a:t>
            </a:r>
            <a:r>
              <a:rPr spc="-175" dirty="0"/>
              <a:t> </a:t>
            </a:r>
            <a:r>
              <a:rPr dirty="0"/>
              <a:t>RE</a:t>
            </a:r>
            <a:r>
              <a:rPr spc="-145" dirty="0"/>
              <a:t> </a:t>
            </a:r>
            <a:r>
              <a:rPr spc="-50" dirty="0"/>
              <a:t>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4151" y="3205352"/>
            <a:ext cx="8088162" cy="70485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3598981B-80DF-EAF4-2DF8-86A26B55D0C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Steps</a:t>
            </a:r>
            <a:r>
              <a:rPr spc="-190" dirty="0"/>
              <a:t> </a:t>
            </a:r>
            <a:r>
              <a:rPr dirty="0"/>
              <a:t>to</a:t>
            </a:r>
            <a:r>
              <a:rPr spc="-190" dirty="0"/>
              <a:t> </a:t>
            </a:r>
            <a:r>
              <a:rPr spc="-50" dirty="0"/>
              <a:t>follow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73498" y="2359538"/>
            <a:ext cx="5778933" cy="2850998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BA3D45AC-CE51-AA66-C50E-EFBC4E9459E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5268" y="1024890"/>
            <a:ext cx="5967730" cy="96075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8100" marR="30480">
              <a:lnSpc>
                <a:spcPct val="73000"/>
              </a:lnSpc>
              <a:spcBef>
                <a:spcPts val="1655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55" dirty="0">
                <a:latin typeface="Calibri"/>
                <a:cs typeface="Calibri"/>
              </a:rPr>
              <a:t>G</a:t>
            </a:r>
            <a:r>
              <a:rPr sz="7200" spc="-3757" baseline="9837" dirty="0"/>
              <a:t>G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spc="-114" dirty="0">
                <a:latin typeface="Calibri"/>
                <a:cs typeface="Calibri"/>
              </a:rPr>
              <a:t>F</a:t>
            </a:r>
            <a:r>
              <a:rPr sz="2000" spc="-860" dirty="0">
                <a:latin typeface="Calibri"/>
                <a:cs typeface="Calibri"/>
              </a:rPr>
              <a:t>A</a:t>
            </a:r>
            <a:r>
              <a:rPr sz="7200" spc="-2662" baseline="9837" dirty="0"/>
              <a:t>N</a:t>
            </a:r>
            <a:r>
              <a:rPr sz="2000" spc="-2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960" dirty="0">
                <a:latin typeface="Calibri"/>
                <a:cs typeface="Calibri"/>
              </a:rPr>
              <a:t>a</a:t>
            </a:r>
            <a:r>
              <a:rPr sz="7200" spc="-1252" baseline="9837" dirty="0"/>
              <a:t>F</a:t>
            </a:r>
            <a:r>
              <a:rPr sz="2000" spc="-555" dirty="0">
                <a:latin typeface="Calibri"/>
                <a:cs typeface="Calibri"/>
              </a:rPr>
              <a:t>n</a:t>
            </a:r>
            <a:r>
              <a:rPr sz="7200" spc="-3247" baseline="9837" dirty="0"/>
              <a:t>A</a:t>
            </a:r>
            <a:r>
              <a:rPr sz="2000" spc="-10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er</a:t>
            </a:r>
            <a:r>
              <a:rPr sz="2000" spc="-20" dirty="0">
                <a:latin typeface="Calibri"/>
                <a:cs typeface="Calibri"/>
              </a:rPr>
              <a:t>m</a:t>
            </a:r>
            <a:r>
              <a:rPr sz="2000" spc="-15" dirty="0">
                <a:latin typeface="Calibri"/>
                <a:cs typeface="Calibri"/>
              </a:rPr>
              <a:t>ini</a:t>
            </a:r>
            <a:r>
              <a:rPr sz="2000" spc="-45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tic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finite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automaton(NFA)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transition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labeled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regular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expression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0668" y="1928317"/>
            <a:ext cx="5867400" cy="30600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5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instead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members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5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6350">
              <a:lnSpc>
                <a:spcPts val="216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initial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outgoing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incoming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39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final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without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outgoing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all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possible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incoming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transitions.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  <a:p>
            <a:pPr marL="12700" marR="217804">
              <a:lnSpc>
                <a:spcPts val="2160"/>
              </a:lnSpc>
              <a:spcBef>
                <a:spcPts val="14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including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loops.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19" y="2570710"/>
            <a:ext cx="4034834" cy="278081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DFAE080-917B-9308-1BE5-0B542823E39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3439" y="1703832"/>
            <a:ext cx="9008364" cy="40568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Formal</a:t>
            </a:r>
            <a:r>
              <a:rPr spc="-220" dirty="0"/>
              <a:t> </a:t>
            </a:r>
            <a:r>
              <a:rPr spc="-40" dirty="0"/>
              <a:t>Definition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C782214-A38E-DBC4-5807-F9A11C95A4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GNFA</a:t>
            </a:r>
            <a:r>
              <a:rPr spc="-170" dirty="0"/>
              <a:t> </a:t>
            </a:r>
            <a:r>
              <a:rPr dirty="0"/>
              <a:t>–</a:t>
            </a:r>
            <a:r>
              <a:rPr spc="-175" dirty="0"/>
              <a:t> </a:t>
            </a:r>
            <a:r>
              <a:rPr spc="-70" dirty="0"/>
              <a:t>State</a:t>
            </a:r>
            <a:r>
              <a:rPr spc="-155" dirty="0"/>
              <a:t> </a:t>
            </a:r>
            <a:r>
              <a:rPr spc="-65" dirty="0"/>
              <a:t>Minimization</a:t>
            </a:r>
            <a:r>
              <a:rPr spc="-140" dirty="0"/>
              <a:t> </a:t>
            </a:r>
            <a:r>
              <a:rPr spc="-20" dirty="0"/>
              <a:t>Rule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2215" y="2243380"/>
            <a:ext cx="7497224" cy="3887277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9B1C3E25-618B-B298-9620-E934CEA5CD1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71901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60" dirty="0"/>
              <a:t> </a:t>
            </a:r>
            <a:r>
              <a:rPr dirty="0"/>
              <a:t>→</a:t>
            </a:r>
            <a:r>
              <a:rPr spc="-165" dirty="0"/>
              <a:t> </a:t>
            </a:r>
            <a:r>
              <a:rPr spc="-105" dirty="0"/>
              <a:t>GNFA</a:t>
            </a:r>
            <a:r>
              <a:rPr spc="-155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55" dirty="0"/>
              <a:t>Steps</a:t>
            </a:r>
            <a:r>
              <a:rPr spc="-150" dirty="0"/>
              <a:t> </a:t>
            </a:r>
            <a:r>
              <a:rPr dirty="0"/>
              <a:t>to</a:t>
            </a:r>
            <a:r>
              <a:rPr spc="-155" dirty="0"/>
              <a:t> </a:t>
            </a:r>
            <a:r>
              <a:rPr spc="-25" dirty="0"/>
              <a:t>follow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1672" y="1884019"/>
            <a:ext cx="6116320" cy="2656205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old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12700" marR="161925">
              <a:lnSpc>
                <a:spcPts val="2150"/>
              </a:lnSpc>
              <a:spcBef>
                <a:spcPts val="144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𝜀</a:t>
            </a:r>
            <a:r>
              <a:rPr sz="2000" spc="-2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old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accept states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160"/>
              </a:lnSpc>
              <a:spcBef>
                <a:spcPts val="139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replace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previous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labels</a:t>
            </a:r>
            <a:endParaRPr sz="2000">
              <a:latin typeface="Calibri"/>
              <a:cs typeface="Calibri"/>
            </a:endParaRPr>
          </a:p>
          <a:p>
            <a:pPr marL="12700" marR="156210">
              <a:lnSpc>
                <a:spcPts val="2150"/>
              </a:lnSpc>
              <a:spcBef>
                <a:spcPts val="142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arrows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labeled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𝜙</a:t>
            </a:r>
            <a:r>
              <a:rPr sz="2000" spc="-3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between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arrows.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[better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show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diagram,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simplicity]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7463" y="2852324"/>
            <a:ext cx="4249497" cy="180828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8DD052DA-6693-6FB6-9715-67DEB862321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GNFA</a:t>
            </a:r>
            <a:r>
              <a:rPr spc="-160" dirty="0"/>
              <a:t> </a:t>
            </a:r>
            <a:r>
              <a:rPr dirty="0"/>
              <a:t>→</a:t>
            </a:r>
            <a:r>
              <a:rPr spc="-140" dirty="0"/>
              <a:t> </a:t>
            </a:r>
            <a:r>
              <a:rPr dirty="0"/>
              <a:t>RE</a:t>
            </a:r>
            <a:r>
              <a:rPr spc="-145" dirty="0"/>
              <a:t> </a:t>
            </a:r>
            <a:r>
              <a:rPr dirty="0"/>
              <a:t>-</a:t>
            </a:r>
            <a:r>
              <a:rPr spc="-140" dirty="0"/>
              <a:t> </a:t>
            </a:r>
            <a:r>
              <a:rPr spc="-35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59" y="2052827"/>
            <a:ext cx="10221024" cy="4192524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6F928189-35E9-383D-9BCD-F0FF9A5177F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Importance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96367" rIns="0" bIns="0" rtlCol="0">
            <a:spAutoFit/>
          </a:bodyPr>
          <a:lstStyle/>
          <a:p>
            <a:pPr marL="104139" marR="36830" indent="55880">
              <a:lnSpc>
                <a:spcPts val="2160"/>
              </a:lnSpc>
              <a:spcBef>
                <a:spcPts val="375"/>
              </a:spcBef>
            </a:pPr>
            <a:r>
              <a:rPr dirty="0"/>
              <a:t>REs</a:t>
            </a:r>
            <a:r>
              <a:rPr spc="-65" dirty="0"/>
              <a:t> </a:t>
            </a:r>
            <a:r>
              <a:rPr dirty="0"/>
              <a:t>have</a:t>
            </a:r>
            <a:r>
              <a:rPr spc="-45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important</a:t>
            </a:r>
            <a:r>
              <a:rPr spc="-55" dirty="0"/>
              <a:t> </a:t>
            </a:r>
            <a:r>
              <a:rPr dirty="0"/>
              <a:t>role</a:t>
            </a:r>
            <a:r>
              <a:rPr spc="-4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computer</a:t>
            </a:r>
            <a:r>
              <a:rPr spc="-65" dirty="0"/>
              <a:t> </a:t>
            </a:r>
            <a:r>
              <a:rPr dirty="0"/>
              <a:t>science</a:t>
            </a:r>
            <a:r>
              <a:rPr spc="-45" dirty="0"/>
              <a:t> </a:t>
            </a:r>
            <a:r>
              <a:rPr dirty="0"/>
              <a:t>applications.</a:t>
            </a:r>
            <a:r>
              <a:rPr spc="-55" dirty="0"/>
              <a:t> </a:t>
            </a:r>
            <a:r>
              <a:rPr dirty="0"/>
              <a:t>It</a:t>
            </a:r>
            <a:r>
              <a:rPr spc="-65" dirty="0"/>
              <a:t> </a:t>
            </a:r>
            <a:r>
              <a:rPr dirty="0"/>
              <a:t>provides</a:t>
            </a:r>
            <a:r>
              <a:rPr spc="-45" dirty="0"/>
              <a:t> </a:t>
            </a:r>
            <a:r>
              <a:rPr dirty="0"/>
              <a:t>powerful</a:t>
            </a:r>
            <a:r>
              <a:rPr spc="-70" dirty="0"/>
              <a:t> </a:t>
            </a:r>
            <a:r>
              <a:rPr dirty="0"/>
              <a:t>methods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dirty="0"/>
              <a:t>describe</a:t>
            </a:r>
            <a:r>
              <a:rPr spc="-50" dirty="0"/>
              <a:t> </a:t>
            </a:r>
            <a:r>
              <a:rPr spc="-10" dirty="0"/>
              <a:t>different</a:t>
            </a:r>
            <a:r>
              <a:rPr spc="-35" dirty="0"/>
              <a:t> </a:t>
            </a:r>
            <a:r>
              <a:rPr dirty="0"/>
              <a:t>string</a:t>
            </a:r>
            <a:r>
              <a:rPr spc="-40" dirty="0"/>
              <a:t> </a:t>
            </a:r>
            <a:r>
              <a:rPr spc="-10" dirty="0"/>
              <a:t>patterns</a:t>
            </a:r>
            <a:r>
              <a:rPr spc="-4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UNIX</a:t>
            </a:r>
            <a:r>
              <a:rPr spc="-65" dirty="0"/>
              <a:t> </a:t>
            </a:r>
            <a:r>
              <a:rPr dirty="0"/>
              <a:t>commands,</a:t>
            </a:r>
            <a:r>
              <a:rPr spc="-55" dirty="0"/>
              <a:t> </a:t>
            </a:r>
            <a:r>
              <a:rPr dirty="0"/>
              <a:t>modern</a:t>
            </a:r>
            <a:r>
              <a:rPr spc="-45" dirty="0"/>
              <a:t> </a:t>
            </a:r>
            <a:r>
              <a:rPr spc="-10" dirty="0"/>
              <a:t>programming</a:t>
            </a:r>
            <a:r>
              <a:rPr spc="-65" dirty="0"/>
              <a:t> </a:t>
            </a:r>
            <a:r>
              <a:rPr dirty="0"/>
              <a:t>languages,</a:t>
            </a:r>
            <a:r>
              <a:rPr spc="-70" dirty="0"/>
              <a:t> </a:t>
            </a:r>
            <a:r>
              <a:rPr spc="-20" dirty="0"/>
              <a:t>text </a:t>
            </a:r>
            <a:r>
              <a:rPr dirty="0"/>
              <a:t>editors</a:t>
            </a:r>
            <a:r>
              <a:rPr spc="-100" dirty="0"/>
              <a:t> </a:t>
            </a:r>
            <a:r>
              <a:rPr spc="-20" dirty="0"/>
              <a:t>etc.</a:t>
            </a:r>
          </a:p>
          <a:p>
            <a:pPr marL="104139">
              <a:lnSpc>
                <a:spcPct val="100000"/>
              </a:lnSpc>
              <a:spcBef>
                <a:spcPts val="1135"/>
              </a:spcBef>
            </a:pPr>
            <a:r>
              <a:rPr dirty="0"/>
              <a:t>REs</a:t>
            </a:r>
            <a:r>
              <a:rPr spc="-5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heavily</a:t>
            </a:r>
            <a:r>
              <a:rPr spc="-35" dirty="0"/>
              <a:t> </a:t>
            </a:r>
            <a:r>
              <a:rPr dirty="0"/>
              <a:t>used</a:t>
            </a:r>
            <a:r>
              <a:rPr spc="-4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10" dirty="0"/>
              <a:t>pattern</a:t>
            </a:r>
            <a:r>
              <a:rPr spc="-30" dirty="0"/>
              <a:t> </a:t>
            </a:r>
            <a:r>
              <a:rPr spc="-10" dirty="0"/>
              <a:t>matching.</a:t>
            </a:r>
          </a:p>
          <a:p>
            <a:pPr marL="104139" marR="273685">
              <a:lnSpc>
                <a:spcPts val="2160"/>
              </a:lnSpc>
              <a:spcBef>
                <a:spcPts val="1425"/>
              </a:spcBef>
            </a:pPr>
            <a:r>
              <a:rPr spc="-20" dirty="0"/>
              <a:t>Patterns</a:t>
            </a:r>
            <a:r>
              <a:rPr spc="-35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very</a:t>
            </a:r>
            <a:r>
              <a:rPr spc="-45" dirty="0"/>
              <a:t> </a:t>
            </a:r>
            <a:r>
              <a:rPr dirty="0"/>
              <a:t>flexible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provide</a:t>
            </a:r>
            <a:r>
              <a:rPr spc="-50" dirty="0"/>
              <a:t> </a:t>
            </a:r>
            <a:r>
              <a:rPr dirty="0"/>
              <a:t>us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way</a:t>
            </a:r>
            <a:r>
              <a:rPr spc="-6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make</a:t>
            </a:r>
            <a:r>
              <a:rPr spc="-50" dirty="0"/>
              <a:t> </a:t>
            </a:r>
            <a:r>
              <a:rPr dirty="0"/>
              <a:t>our</a:t>
            </a:r>
            <a:r>
              <a:rPr spc="-60" dirty="0"/>
              <a:t> </a:t>
            </a:r>
            <a:r>
              <a:rPr dirty="0"/>
              <a:t>own</a:t>
            </a:r>
            <a:r>
              <a:rPr spc="-75" dirty="0"/>
              <a:t> </a:t>
            </a:r>
            <a:r>
              <a:rPr dirty="0"/>
              <a:t>pattern</a:t>
            </a:r>
            <a:r>
              <a:rPr spc="-4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validate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spc="-10" dirty="0"/>
              <a:t>input.</a:t>
            </a:r>
          </a:p>
          <a:p>
            <a:pPr marL="104139" marR="5080">
              <a:lnSpc>
                <a:spcPts val="2160"/>
              </a:lnSpc>
              <a:spcBef>
                <a:spcPts val="1400"/>
              </a:spcBef>
            </a:pPr>
            <a:r>
              <a:rPr b="1" dirty="0">
                <a:latin typeface="Calibri"/>
                <a:cs typeface="Calibri"/>
              </a:rPr>
              <a:t>Regular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expressions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useful</a:t>
            </a:r>
            <a:r>
              <a:rPr spc="-40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search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replace</a:t>
            </a:r>
            <a:r>
              <a:rPr spc="-35" dirty="0"/>
              <a:t> </a:t>
            </a:r>
            <a:r>
              <a:rPr spc="-10" dirty="0"/>
              <a:t>operations.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typical</a:t>
            </a:r>
            <a:r>
              <a:rPr spc="-50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case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20" dirty="0"/>
              <a:t>look </a:t>
            </a:r>
            <a:r>
              <a:rPr dirty="0"/>
              <a:t>for</a:t>
            </a:r>
            <a:r>
              <a:rPr spc="-6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sub-</a:t>
            </a:r>
            <a:r>
              <a:rPr dirty="0"/>
              <a:t>string</a:t>
            </a:r>
            <a:r>
              <a:rPr spc="-5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matches</a:t>
            </a:r>
            <a:r>
              <a:rPr spc="-4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10" dirty="0"/>
              <a:t>pattern</a:t>
            </a:r>
            <a:r>
              <a:rPr spc="-4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replace</a:t>
            </a:r>
            <a:r>
              <a:rPr spc="-40" dirty="0"/>
              <a:t> </a:t>
            </a:r>
            <a:r>
              <a:rPr dirty="0"/>
              <a:t>it</a:t>
            </a:r>
            <a:r>
              <a:rPr spc="-35" dirty="0"/>
              <a:t> </a:t>
            </a:r>
            <a:r>
              <a:rPr dirty="0"/>
              <a:t>with</a:t>
            </a:r>
            <a:r>
              <a:rPr spc="-45" dirty="0"/>
              <a:t> </a:t>
            </a:r>
            <a:r>
              <a:rPr dirty="0"/>
              <a:t>something</a:t>
            </a:r>
            <a:r>
              <a:rPr spc="-35" dirty="0"/>
              <a:t> </a:t>
            </a:r>
            <a:r>
              <a:rPr spc="-10" dirty="0"/>
              <a:t>else.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473E1AE-10C1-485B-1739-D0112A4BB79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GNFA</a:t>
            </a:r>
            <a:r>
              <a:rPr spc="-160" dirty="0"/>
              <a:t> </a:t>
            </a:r>
            <a:r>
              <a:rPr dirty="0"/>
              <a:t>→</a:t>
            </a:r>
            <a:r>
              <a:rPr spc="-145" dirty="0"/>
              <a:t> </a:t>
            </a:r>
            <a:r>
              <a:rPr spc="-25" dirty="0"/>
              <a:t>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5767" y="1853183"/>
            <a:ext cx="4910328" cy="4760976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C45DB130-EF9F-B291-02AC-478E91C72B1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4059" y="2254404"/>
            <a:ext cx="2786230" cy="2786689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A72A1F3C-A5EE-4C39-2B6E-AF1E343FA44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5900" y="403859"/>
            <a:ext cx="7249668" cy="249631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5090" y="3426744"/>
            <a:ext cx="7156670" cy="2686382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129278" y="1659635"/>
            <a:ext cx="723265" cy="114300"/>
          </a:xfrm>
          <a:custGeom>
            <a:avLst/>
            <a:gdLst/>
            <a:ahLst/>
            <a:cxnLst/>
            <a:rect l="l" t="t" r="r" b="b"/>
            <a:pathLst>
              <a:path w="723264" h="114300">
                <a:moveTo>
                  <a:pt x="608457" y="0"/>
                </a:moveTo>
                <a:lnTo>
                  <a:pt x="608457" y="114300"/>
                </a:lnTo>
                <a:lnTo>
                  <a:pt x="684657" y="76200"/>
                </a:lnTo>
                <a:lnTo>
                  <a:pt x="627507" y="76200"/>
                </a:lnTo>
                <a:lnTo>
                  <a:pt x="627507" y="38100"/>
                </a:lnTo>
                <a:lnTo>
                  <a:pt x="684657" y="38100"/>
                </a:lnTo>
                <a:lnTo>
                  <a:pt x="608457" y="0"/>
                </a:lnTo>
                <a:close/>
              </a:path>
              <a:path w="723264" h="114300">
                <a:moveTo>
                  <a:pt x="608457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608457" y="76200"/>
                </a:lnTo>
                <a:lnTo>
                  <a:pt x="608457" y="38100"/>
                </a:lnTo>
                <a:close/>
              </a:path>
              <a:path w="723264" h="114300">
                <a:moveTo>
                  <a:pt x="684657" y="38100"/>
                </a:moveTo>
                <a:lnTo>
                  <a:pt x="627507" y="38100"/>
                </a:lnTo>
                <a:lnTo>
                  <a:pt x="627507" y="76200"/>
                </a:lnTo>
                <a:lnTo>
                  <a:pt x="684657" y="76200"/>
                </a:lnTo>
                <a:lnTo>
                  <a:pt x="722757" y="57150"/>
                </a:lnTo>
                <a:lnTo>
                  <a:pt x="684657" y="3810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89526" y="2606929"/>
            <a:ext cx="1657985" cy="1286510"/>
          </a:xfrm>
          <a:custGeom>
            <a:avLst/>
            <a:gdLst/>
            <a:ahLst/>
            <a:cxnLst/>
            <a:rect l="l" t="t" r="r" b="b"/>
            <a:pathLst>
              <a:path w="1657985" h="1286510">
                <a:moveTo>
                  <a:pt x="55499" y="1171448"/>
                </a:moveTo>
                <a:lnTo>
                  <a:pt x="0" y="1286510"/>
                </a:lnTo>
                <a:lnTo>
                  <a:pt x="125349" y="1261872"/>
                </a:lnTo>
                <a:lnTo>
                  <a:pt x="111123" y="1243457"/>
                </a:lnTo>
                <a:lnTo>
                  <a:pt x="86995" y="1243457"/>
                </a:lnTo>
                <a:lnTo>
                  <a:pt x="63753" y="1213231"/>
                </a:lnTo>
                <a:lnTo>
                  <a:pt x="78797" y="1201609"/>
                </a:lnTo>
                <a:lnTo>
                  <a:pt x="55499" y="1171448"/>
                </a:lnTo>
                <a:close/>
              </a:path>
              <a:path w="1657985" h="1286510">
                <a:moveTo>
                  <a:pt x="78797" y="1201609"/>
                </a:moveTo>
                <a:lnTo>
                  <a:pt x="63753" y="1213231"/>
                </a:lnTo>
                <a:lnTo>
                  <a:pt x="86995" y="1243457"/>
                </a:lnTo>
                <a:lnTo>
                  <a:pt x="102106" y="1231783"/>
                </a:lnTo>
                <a:lnTo>
                  <a:pt x="78797" y="1201609"/>
                </a:lnTo>
                <a:close/>
              </a:path>
              <a:path w="1657985" h="1286510">
                <a:moveTo>
                  <a:pt x="102106" y="1231783"/>
                </a:moveTo>
                <a:lnTo>
                  <a:pt x="86995" y="1243457"/>
                </a:lnTo>
                <a:lnTo>
                  <a:pt x="111123" y="1243457"/>
                </a:lnTo>
                <a:lnTo>
                  <a:pt x="102106" y="1231783"/>
                </a:lnTo>
                <a:close/>
              </a:path>
              <a:path w="1657985" h="1286510">
                <a:moveTo>
                  <a:pt x="1634236" y="0"/>
                </a:moveTo>
                <a:lnTo>
                  <a:pt x="78797" y="1201609"/>
                </a:lnTo>
                <a:lnTo>
                  <a:pt x="102106" y="1231783"/>
                </a:lnTo>
                <a:lnTo>
                  <a:pt x="1657603" y="30225"/>
                </a:lnTo>
                <a:lnTo>
                  <a:pt x="1634236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77205" y="4332732"/>
            <a:ext cx="705485" cy="114300"/>
          </a:xfrm>
          <a:custGeom>
            <a:avLst/>
            <a:gdLst/>
            <a:ahLst/>
            <a:cxnLst/>
            <a:rect l="l" t="t" r="r" b="b"/>
            <a:pathLst>
              <a:path w="705485" h="114300">
                <a:moveTo>
                  <a:pt x="591058" y="0"/>
                </a:moveTo>
                <a:lnTo>
                  <a:pt x="591058" y="114300"/>
                </a:lnTo>
                <a:lnTo>
                  <a:pt x="667258" y="76200"/>
                </a:lnTo>
                <a:lnTo>
                  <a:pt x="610108" y="76200"/>
                </a:lnTo>
                <a:lnTo>
                  <a:pt x="610108" y="38100"/>
                </a:lnTo>
                <a:lnTo>
                  <a:pt x="667258" y="38100"/>
                </a:lnTo>
                <a:lnTo>
                  <a:pt x="591058" y="0"/>
                </a:lnTo>
                <a:close/>
              </a:path>
              <a:path w="705485" h="114300">
                <a:moveTo>
                  <a:pt x="591058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591058" y="76200"/>
                </a:lnTo>
                <a:lnTo>
                  <a:pt x="591058" y="38100"/>
                </a:lnTo>
                <a:close/>
              </a:path>
              <a:path w="705485" h="114300">
                <a:moveTo>
                  <a:pt x="667258" y="38100"/>
                </a:moveTo>
                <a:lnTo>
                  <a:pt x="610108" y="38100"/>
                </a:lnTo>
                <a:lnTo>
                  <a:pt x="610108" y="76200"/>
                </a:lnTo>
                <a:lnTo>
                  <a:pt x="667258" y="76200"/>
                </a:lnTo>
                <a:lnTo>
                  <a:pt x="705358" y="57150"/>
                </a:lnTo>
                <a:lnTo>
                  <a:pt x="667258" y="3810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D76030D3-62B6-B055-FFDA-5D84B0B82E1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164" y="4383042"/>
            <a:ext cx="8035363" cy="1147917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363980" y="949452"/>
            <a:ext cx="8389620" cy="3077210"/>
            <a:chOff x="1363980" y="949452"/>
            <a:chExt cx="8389620" cy="307721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980" y="949452"/>
              <a:ext cx="8389620" cy="307695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81777" y="2116836"/>
              <a:ext cx="705485" cy="114300"/>
            </a:xfrm>
            <a:custGeom>
              <a:avLst/>
              <a:gdLst/>
              <a:ahLst/>
              <a:cxnLst/>
              <a:rect l="l" t="t" r="r" b="b"/>
              <a:pathLst>
                <a:path w="705485" h="114300">
                  <a:moveTo>
                    <a:pt x="591058" y="0"/>
                  </a:moveTo>
                  <a:lnTo>
                    <a:pt x="591058" y="114300"/>
                  </a:lnTo>
                  <a:lnTo>
                    <a:pt x="667258" y="76200"/>
                  </a:lnTo>
                  <a:lnTo>
                    <a:pt x="610108" y="76200"/>
                  </a:lnTo>
                  <a:lnTo>
                    <a:pt x="610108" y="38100"/>
                  </a:lnTo>
                  <a:lnTo>
                    <a:pt x="667258" y="38100"/>
                  </a:lnTo>
                  <a:lnTo>
                    <a:pt x="591058" y="0"/>
                  </a:lnTo>
                  <a:close/>
                </a:path>
                <a:path w="705485" h="114300">
                  <a:moveTo>
                    <a:pt x="591058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591058" y="76200"/>
                  </a:lnTo>
                  <a:lnTo>
                    <a:pt x="591058" y="38100"/>
                  </a:lnTo>
                  <a:close/>
                </a:path>
                <a:path w="705485" h="114300">
                  <a:moveTo>
                    <a:pt x="667258" y="38100"/>
                  </a:moveTo>
                  <a:lnTo>
                    <a:pt x="610108" y="38100"/>
                  </a:lnTo>
                  <a:lnTo>
                    <a:pt x="610108" y="76200"/>
                  </a:lnTo>
                  <a:lnTo>
                    <a:pt x="667258" y="76200"/>
                  </a:lnTo>
                  <a:lnTo>
                    <a:pt x="705358" y="57150"/>
                  </a:lnTo>
                  <a:lnTo>
                    <a:pt x="667258" y="3810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5">
            <a:extLst>
              <a:ext uri="{FF2B5EF4-FFF2-40B4-BE49-F238E27FC236}">
                <a16:creationId xmlns:a16="http://schemas.microsoft.com/office/drawing/2014/main" id="{28AA18D4-19F3-8E7D-2901-486B68E9489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DFA</a:t>
            </a:r>
            <a:r>
              <a:rPr spc="-155" dirty="0"/>
              <a:t> </a:t>
            </a:r>
            <a:r>
              <a:rPr dirty="0"/>
              <a:t>→</a:t>
            </a:r>
            <a:r>
              <a:rPr spc="-150" dirty="0"/>
              <a:t> </a:t>
            </a:r>
            <a:r>
              <a:rPr spc="-105" dirty="0"/>
              <a:t>GNFA</a:t>
            </a:r>
            <a:r>
              <a:rPr spc="-155" dirty="0"/>
              <a:t> </a:t>
            </a:r>
            <a:r>
              <a:rPr dirty="0"/>
              <a:t>→</a:t>
            </a:r>
            <a:r>
              <a:rPr spc="-130" dirty="0"/>
              <a:t> </a:t>
            </a:r>
            <a:r>
              <a:rPr dirty="0"/>
              <a:t>RE</a:t>
            </a:r>
            <a:r>
              <a:rPr spc="-145" dirty="0"/>
              <a:t> </a:t>
            </a:r>
            <a:r>
              <a:rPr dirty="0"/>
              <a:t>:</a:t>
            </a:r>
            <a:r>
              <a:rPr spc="-150" dirty="0"/>
              <a:t> </a:t>
            </a:r>
            <a:r>
              <a:rPr spc="-40" dirty="0"/>
              <a:t>Practices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7047" y="2505178"/>
            <a:ext cx="7412496" cy="3395749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FAB19317-8DC6-9377-FB69-5F44404E7A2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Before</a:t>
            </a:r>
            <a:r>
              <a:rPr spc="-190" dirty="0"/>
              <a:t> </a:t>
            </a:r>
            <a:r>
              <a:rPr spc="-25" dirty="0"/>
              <a:t>going</a:t>
            </a:r>
            <a:r>
              <a:rPr spc="-220" dirty="0"/>
              <a:t> </a:t>
            </a:r>
            <a:r>
              <a:rPr spc="-110" dirty="0"/>
              <a:t>further,</a:t>
            </a:r>
            <a:r>
              <a:rPr spc="-160" dirty="0"/>
              <a:t> </a:t>
            </a:r>
            <a:r>
              <a:rPr dirty="0"/>
              <a:t>a</a:t>
            </a:r>
            <a:r>
              <a:rPr spc="-170" dirty="0"/>
              <a:t> </a:t>
            </a:r>
            <a:r>
              <a:rPr spc="-35" dirty="0"/>
              <a:t>small</a:t>
            </a:r>
            <a:r>
              <a:rPr spc="-160" dirty="0"/>
              <a:t> </a:t>
            </a: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1895" y="1882876"/>
            <a:ext cx="9900920" cy="256159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defined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000">
              <a:latin typeface="Calibri"/>
              <a:cs typeface="Calibri"/>
            </a:endParaRPr>
          </a:p>
          <a:p>
            <a:pPr marL="104139" marR="5080">
              <a:lnSpc>
                <a:spcPct val="148000"/>
              </a:lnSpc>
              <a:spcBef>
                <a:spcPts val="1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Here,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just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chosen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operations.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study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Languages.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alibri"/>
              <a:cs typeface="Calibri"/>
            </a:endParaRPr>
          </a:p>
          <a:p>
            <a:pPr marL="12700" marR="163830">
              <a:lnSpc>
                <a:spcPts val="215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Definition: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A,B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20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Σ*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languages.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as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follows: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575" y="4953000"/>
            <a:ext cx="8382497" cy="874776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30DDCD37-1B3F-D601-EAA8-382BD61C726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59385" indent="-146685">
              <a:lnSpc>
                <a:spcPct val="100000"/>
              </a:lnSpc>
              <a:spcBef>
                <a:spcPts val="127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dirty="0"/>
              <a:t>Let,</a:t>
            </a:r>
            <a:r>
              <a:rPr spc="-10" dirty="0"/>
              <a:t> </a:t>
            </a:r>
            <a:r>
              <a:rPr dirty="0"/>
              <a:t>Alphabet</a:t>
            </a:r>
            <a:r>
              <a:rPr spc="-15" dirty="0"/>
              <a:t> </a:t>
            </a:r>
            <a:r>
              <a:rPr dirty="0"/>
              <a:t>Σ</a:t>
            </a:r>
            <a:r>
              <a:rPr spc="-10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{</a:t>
            </a:r>
            <a:r>
              <a:rPr spc="-25" dirty="0"/>
              <a:t> </a:t>
            </a:r>
            <a:r>
              <a:rPr dirty="0"/>
              <a:t>a,</a:t>
            </a:r>
            <a:r>
              <a:rPr spc="-5" dirty="0"/>
              <a:t> </a:t>
            </a:r>
            <a:r>
              <a:rPr dirty="0"/>
              <a:t>b,</a:t>
            </a:r>
            <a:r>
              <a:rPr spc="-15" dirty="0"/>
              <a:t> </a:t>
            </a:r>
            <a:r>
              <a:rPr dirty="0"/>
              <a:t>c,</a:t>
            </a:r>
            <a:r>
              <a:rPr spc="-15" dirty="0"/>
              <a:t> </a:t>
            </a:r>
            <a:r>
              <a:rPr dirty="0"/>
              <a:t>…</a:t>
            </a:r>
            <a:r>
              <a:rPr spc="-25" dirty="0"/>
              <a:t> </a:t>
            </a:r>
            <a:r>
              <a:rPr dirty="0"/>
              <a:t>…</a:t>
            </a:r>
            <a:r>
              <a:rPr spc="-25" dirty="0"/>
              <a:t> </a:t>
            </a:r>
            <a:r>
              <a:rPr dirty="0"/>
              <a:t>…</a:t>
            </a:r>
            <a:r>
              <a:rPr spc="-25" dirty="0"/>
              <a:t> </a:t>
            </a:r>
            <a:r>
              <a:rPr dirty="0"/>
              <a:t>,</a:t>
            </a:r>
            <a:r>
              <a:rPr spc="-10" dirty="0"/>
              <a:t> </a:t>
            </a:r>
            <a:r>
              <a:rPr dirty="0"/>
              <a:t>z</a:t>
            </a:r>
            <a:r>
              <a:rPr spc="-25" dirty="0"/>
              <a:t> </a:t>
            </a:r>
            <a:r>
              <a:rPr spc="-50" dirty="0"/>
              <a:t>}</a:t>
            </a:r>
          </a:p>
          <a:p>
            <a:pPr marL="159385" indent="-146685">
              <a:lnSpc>
                <a:spcPct val="100000"/>
              </a:lnSpc>
              <a:spcBef>
                <a:spcPts val="117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dirty="0"/>
              <a:t>Language</a:t>
            </a:r>
            <a:r>
              <a:rPr spc="-55" dirty="0"/>
              <a:t> </a:t>
            </a:r>
            <a:r>
              <a:rPr dirty="0"/>
              <a:t>A =</a:t>
            </a:r>
            <a:r>
              <a:rPr spc="-10" dirty="0"/>
              <a:t> </a:t>
            </a:r>
            <a:r>
              <a:rPr dirty="0"/>
              <a:t>{</a:t>
            </a:r>
            <a:r>
              <a:rPr spc="-20" dirty="0"/>
              <a:t> </a:t>
            </a:r>
            <a:r>
              <a:rPr dirty="0"/>
              <a:t>good,</a:t>
            </a:r>
            <a:r>
              <a:rPr spc="-35" dirty="0"/>
              <a:t> </a:t>
            </a:r>
            <a:r>
              <a:rPr dirty="0"/>
              <a:t>bad</a:t>
            </a:r>
            <a:r>
              <a:rPr spc="-15" dirty="0"/>
              <a:t> </a:t>
            </a:r>
            <a:r>
              <a:rPr dirty="0"/>
              <a:t>}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⊆</a:t>
            </a:r>
            <a:r>
              <a:rPr spc="5" dirty="0">
                <a:latin typeface="Cambria Math"/>
                <a:cs typeface="Cambria Math"/>
              </a:rPr>
              <a:t> </a:t>
            </a:r>
            <a:r>
              <a:rPr spc="-35" dirty="0"/>
              <a:t>Σ*</a:t>
            </a:r>
          </a:p>
          <a:p>
            <a:pPr marL="1593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dirty="0"/>
              <a:t>Language</a:t>
            </a:r>
            <a:r>
              <a:rPr spc="-60" dirty="0"/>
              <a:t> </a:t>
            </a:r>
            <a:r>
              <a:rPr dirty="0"/>
              <a:t>B</a:t>
            </a:r>
            <a:r>
              <a:rPr spc="-15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{</a:t>
            </a:r>
            <a:r>
              <a:rPr spc="-25" dirty="0"/>
              <a:t> boy,</a:t>
            </a:r>
            <a:r>
              <a:rPr spc="-45" dirty="0"/>
              <a:t> </a:t>
            </a:r>
            <a:r>
              <a:rPr dirty="0"/>
              <a:t>girl</a:t>
            </a:r>
            <a:r>
              <a:rPr spc="-20" dirty="0"/>
              <a:t> </a:t>
            </a:r>
            <a:r>
              <a:rPr dirty="0"/>
              <a:t>}</a:t>
            </a:r>
            <a:r>
              <a:rPr spc="-15" dirty="0"/>
              <a:t> </a:t>
            </a:r>
            <a:r>
              <a:rPr dirty="0">
                <a:latin typeface="Cambria Math"/>
                <a:cs typeface="Cambria Math"/>
              </a:rPr>
              <a:t>⊆ </a:t>
            </a:r>
            <a:r>
              <a:rPr spc="-25" dirty="0"/>
              <a:t>Σ*</a:t>
            </a:r>
          </a:p>
          <a:p>
            <a:pPr>
              <a:lnSpc>
                <a:spcPct val="100000"/>
              </a:lnSpc>
              <a:spcBef>
                <a:spcPts val="2260"/>
              </a:spcBef>
            </a:pPr>
            <a:endParaRPr spc="-2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Then,</a:t>
            </a: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dirty="0"/>
              <a:t>A</a:t>
            </a:r>
            <a:r>
              <a:rPr dirty="0">
                <a:latin typeface="Cambria Math"/>
                <a:cs typeface="Cambria Math"/>
              </a:rPr>
              <a:t>⋃</a:t>
            </a:r>
            <a:r>
              <a:rPr dirty="0"/>
              <a:t>B</a:t>
            </a:r>
            <a:r>
              <a:rPr spc="-30" dirty="0"/>
              <a:t> </a:t>
            </a:r>
            <a:r>
              <a:rPr dirty="0"/>
              <a:t>=</a:t>
            </a:r>
            <a:r>
              <a:rPr spc="-10" dirty="0"/>
              <a:t> </a:t>
            </a:r>
            <a:r>
              <a:rPr dirty="0"/>
              <a:t>{</a:t>
            </a:r>
            <a:r>
              <a:rPr spc="-10" dirty="0"/>
              <a:t> </a:t>
            </a:r>
            <a:r>
              <a:rPr dirty="0"/>
              <a:t>good,</a:t>
            </a:r>
            <a:r>
              <a:rPr spc="-55" dirty="0"/>
              <a:t> </a:t>
            </a:r>
            <a:r>
              <a:rPr dirty="0"/>
              <a:t>bad,</a:t>
            </a:r>
            <a:r>
              <a:rPr spc="-15" dirty="0"/>
              <a:t> </a:t>
            </a:r>
            <a:r>
              <a:rPr spc="-35" dirty="0"/>
              <a:t>boy,</a:t>
            </a:r>
            <a:r>
              <a:rPr spc="-40" dirty="0"/>
              <a:t> </a:t>
            </a:r>
            <a:r>
              <a:rPr dirty="0"/>
              <a:t>girl</a:t>
            </a:r>
            <a:r>
              <a:rPr spc="-10" dirty="0"/>
              <a:t> </a:t>
            </a:r>
            <a:r>
              <a:rPr spc="-50" dirty="0"/>
              <a:t>}</a:t>
            </a: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dirty="0"/>
              <a:t>AB</a:t>
            </a:r>
            <a:r>
              <a:rPr spc="-2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{</a:t>
            </a:r>
            <a:r>
              <a:rPr spc="-35" dirty="0"/>
              <a:t> </a:t>
            </a:r>
            <a:r>
              <a:rPr spc="-20" dirty="0"/>
              <a:t>goodboy,</a:t>
            </a:r>
            <a:r>
              <a:rPr spc="-65" dirty="0"/>
              <a:t> </a:t>
            </a:r>
            <a:r>
              <a:rPr dirty="0"/>
              <a:t>goodgirl,</a:t>
            </a:r>
            <a:r>
              <a:rPr spc="-40" dirty="0"/>
              <a:t> </a:t>
            </a:r>
            <a:r>
              <a:rPr spc="-20" dirty="0"/>
              <a:t>badboy,</a:t>
            </a:r>
            <a:r>
              <a:rPr spc="-65" dirty="0"/>
              <a:t> </a:t>
            </a:r>
            <a:r>
              <a:rPr dirty="0"/>
              <a:t>badgirl</a:t>
            </a:r>
            <a:r>
              <a:rPr spc="-35" dirty="0"/>
              <a:t> </a:t>
            </a:r>
            <a:r>
              <a:rPr spc="-50" dirty="0"/>
              <a:t>}</a:t>
            </a: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/>
              <a:t>A*</a:t>
            </a:r>
            <a:r>
              <a:rPr spc="-20" dirty="0"/>
              <a:t> </a:t>
            </a:r>
            <a:r>
              <a:rPr dirty="0"/>
              <a:t>=</a:t>
            </a:r>
            <a:r>
              <a:rPr spc="-15" dirty="0"/>
              <a:t> </a:t>
            </a:r>
            <a:r>
              <a:rPr dirty="0"/>
              <a:t>{</a:t>
            </a:r>
            <a:r>
              <a:rPr spc="-30" dirty="0"/>
              <a:t> </a:t>
            </a:r>
            <a:r>
              <a:rPr dirty="0">
                <a:latin typeface="Cambria Math"/>
                <a:cs typeface="Cambria Math"/>
              </a:rPr>
              <a:t>𝜀</a:t>
            </a:r>
            <a:r>
              <a:rPr dirty="0"/>
              <a:t>,</a:t>
            </a:r>
            <a:r>
              <a:rPr spc="-20" dirty="0"/>
              <a:t> </a:t>
            </a:r>
            <a:r>
              <a:rPr dirty="0"/>
              <a:t>good,</a:t>
            </a:r>
            <a:r>
              <a:rPr spc="-45" dirty="0"/>
              <a:t> </a:t>
            </a:r>
            <a:r>
              <a:rPr dirty="0"/>
              <a:t>bad,</a:t>
            </a:r>
            <a:r>
              <a:rPr spc="-35" dirty="0"/>
              <a:t> </a:t>
            </a:r>
            <a:r>
              <a:rPr dirty="0"/>
              <a:t>goodgood,</a:t>
            </a:r>
            <a:r>
              <a:rPr spc="-45" dirty="0"/>
              <a:t> </a:t>
            </a:r>
            <a:r>
              <a:rPr dirty="0"/>
              <a:t>goodbad,</a:t>
            </a:r>
            <a:r>
              <a:rPr spc="-60" dirty="0"/>
              <a:t> </a:t>
            </a:r>
            <a:r>
              <a:rPr dirty="0"/>
              <a:t>badgood,</a:t>
            </a:r>
            <a:r>
              <a:rPr spc="-60" dirty="0"/>
              <a:t> </a:t>
            </a:r>
            <a:r>
              <a:rPr dirty="0"/>
              <a:t>badbad,</a:t>
            </a:r>
            <a:r>
              <a:rPr spc="-35" dirty="0"/>
              <a:t> </a:t>
            </a:r>
            <a:r>
              <a:rPr spc="-10" dirty="0"/>
              <a:t>goodgoodgood,</a:t>
            </a:r>
            <a:r>
              <a:rPr spc="-45" dirty="0"/>
              <a:t> </a:t>
            </a:r>
            <a:r>
              <a:rPr dirty="0"/>
              <a:t>goodgoodbad,</a:t>
            </a:r>
            <a:r>
              <a:rPr spc="-55" dirty="0"/>
              <a:t> </a:t>
            </a:r>
            <a:r>
              <a:rPr dirty="0"/>
              <a:t>…</a:t>
            </a:r>
            <a:r>
              <a:rPr spc="-30" dirty="0"/>
              <a:t> </a:t>
            </a:r>
            <a:r>
              <a:rPr dirty="0"/>
              <a:t>…</a:t>
            </a:r>
            <a:r>
              <a:rPr spc="-35" dirty="0"/>
              <a:t> </a:t>
            </a:r>
            <a:r>
              <a:rPr spc="-50" dirty="0"/>
              <a:t>}</a:t>
            </a: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6FE77C9-EECA-36C0-9859-7235497314F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Closure</a:t>
            </a:r>
            <a:r>
              <a:rPr spc="-160" dirty="0"/>
              <a:t> </a:t>
            </a:r>
            <a:r>
              <a:rPr spc="-45" dirty="0"/>
              <a:t>Property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0675" y="2040763"/>
            <a:ext cx="90430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closed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respect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operations: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⊆</a:t>
            </a:r>
            <a:r>
              <a:rPr sz="2000" spc="-3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Σ*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languages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⋃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AB,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A*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regular.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86B363FF-556E-F5DB-BBF6-4E2F8AFFDC0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85" dirty="0"/>
              <a:t> </a:t>
            </a:r>
            <a:r>
              <a:rPr spc="-60" dirty="0"/>
              <a:t>Expressions</a:t>
            </a:r>
            <a:r>
              <a:rPr spc="-155" dirty="0"/>
              <a:t> </a:t>
            </a:r>
            <a:r>
              <a:rPr dirty="0"/>
              <a:t>-</a:t>
            </a:r>
            <a:r>
              <a:rPr spc="-165" dirty="0"/>
              <a:t> </a:t>
            </a:r>
            <a:r>
              <a:rPr spc="-25" dirty="0"/>
              <a:t>Definition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7611" y="1891283"/>
            <a:ext cx="7761732" cy="4503420"/>
          </a:xfrm>
          <a:prstGeom prst="rect">
            <a:avLst/>
          </a:prstGeom>
        </p:spPr>
      </p:pic>
      <p:sp>
        <p:nvSpPr>
          <p:cNvPr id="4" name="object 5">
            <a:extLst>
              <a:ext uri="{FF2B5EF4-FFF2-40B4-BE49-F238E27FC236}">
                <a16:creationId xmlns:a16="http://schemas.microsoft.com/office/drawing/2014/main" id="{85DEA133-5EBA-1C58-077D-F5322820C2F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1846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Regular</a:t>
            </a:r>
            <a:r>
              <a:rPr spc="-165" dirty="0"/>
              <a:t> </a:t>
            </a:r>
            <a:r>
              <a:rPr spc="-60" dirty="0"/>
              <a:t>Expression</a:t>
            </a:r>
            <a:r>
              <a:rPr spc="-135" dirty="0"/>
              <a:t> </a:t>
            </a:r>
            <a:r>
              <a:rPr dirty="0"/>
              <a:t>–</a:t>
            </a:r>
            <a:r>
              <a:rPr spc="-150" dirty="0"/>
              <a:t> </a:t>
            </a:r>
            <a:r>
              <a:rPr spc="-70" dirty="0"/>
              <a:t>Precedence</a:t>
            </a:r>
            <a:r>
              <a:rPr spc="-160" dirty="0"/>
              <a:t> </a:t>
            </a:r>
            <a:r>
              <a:rPr spc="-10" dirty="0"/>
              <a:t>Order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684756"/>
            <a:ext cx="4394200" cy="31915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261620" indent="-248920">
              <a:lnSpc>
                <a:spcPct val="100000"/>
              </a:lnSpc>
              <a:spcBef>
                <a:spcPts val="1260"/>
              </a:spcBef>
              <a:buAutoNum type="arabicPeriod"/>
              <a:tabLst>
                <a:tab pos="2616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Parentheses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1620" algn="l"/>
              </a:tabLst>
            </a:pP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Star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1155"/>
              </a:spcBef>
              <a:buAutoNum type="arabicPeriod"/>
              <a:tabLst>
                <a:tab pos="2616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Concatenation</a:t>
            </a:r>
            <a:endParaRPr sz="2000">
              <a:latin typeface="Calibri"/>
              <a:cs typeface="Calibri"/>
            </a:endParaRPr>
          </a:p>
          <a:p>
            <a:pPr marL="261620" indent="-248920">
              <a:lnSpc>
                <a:spcPct val="100000"/>
              </a:lnSpc>
              <a:spcBef>
                <a:spcPts val="1165"/>
              </a:spcBef>
              <a:buAutoNum type="arabicPeriod"/>
              <a:tabLst>
                <a:tab pos="261620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7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according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precedence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sequence: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(ab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a)*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(a)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(b)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4C2E827D-8D3E-7F1D-5611-B32F904430D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2030</Words>
  <Application>Microsoft Office PowerPoint</Application>
  <PresentationFormat>Widescreen</PresentationFormat>
  <Paragraphs>193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Aptos Display</vt:lpstr>
      <vt:lpstr>Arial MT</vt:lpstr>
      <vt:lpstr>Calibri</vt:lpstr>
      <vt:lpstr>Calibri Light</vt:lpstr>
      <vt:lpstr>Cambria Math</vt:lpstr>
      <vt:lpstr>Wingdings</vt:lpstr>
      <vt:lpstr>Office Theme</vt:lpstr>
      <vt:lpstr>REGULAR EXPRESSIONS</vt:lpstr>
      <vt:lpstr>Introduction</vt:lpstr>
      <vt:lpstr>Introduction</vt:lpstr>
      <vt:lpstr>Importance</vt:lpstr>
      <vt:lpstr>Before going further, a small recap</vt:lpstr>
      <vt:lpstr>Example</vt:lpstr>
      <vt:lpstr>Closure Property</vt:lpstr>
      <vt:lpstr>Regular Expressions - Definition</vt:lpstr>
      <vt:lpstr>Regular Expression – Precedence Order</vt:lpstr>
      <vt:lpstr>Let’s get our hands dirty</vt:lpstr>
      <vt:lpstr>Example - Continued</vt:lpstr>
      <vt:lpstr>Example - Continued</vt:lpstr>
      <vt:lpstr>Practices</vt:lpstr>
      <vt:lpstr>Practices</vt:lpstr>
      <vt:lpstr>RE – Equivalence with Finite Automata</vt:lpstr>
      <vt:lpstr>RE – Equivalence with Finite Automata</vt:lpstr>
      <vt:lpstr>RE → NFA</vt:lpstr>
      <vt:lpstr>PowerPoint Presentation</vt:lpstr>
      <vt:lpstr>RE → NFA</vt:lpstr>
      <vt:lpstr>RE → NFA</vt:lpstr>
      <vt:lpstr>RE → NFA</vt:lpstr>
      <vt:lpstr>RE → NFA</vt:lpstr>
      <vt:lpstr>PowerPoint Presentation</vt:lpstr>
      <vt:lpstr>RE → NFA</vt:lpstr>
      <vt:lpstr>Convert the following RE to equivalent NFA</vt:lpstr>
      <vt:lpstr>Convert the following RE to equivalent NFA</vt:lpstr>
      <vt:lpstr>(ab U a)*</vt:lpstr>
      <vt:lpstr>(a U b)*aba</vt:lpstr>
      <vt:lpstr>(a U b)*aba</vt:lpstr>
      <vt:lpstr>(a U b)*aba</vt:lpstr>
      <vt:lpstr>(a U b)*aba</vt:lpstr>
      <vt:lpstr>RE → NFA : Practices</vt:lpstr>
      <vt:lpstr>FA → RE ?</vt:lpstr>
      <vt:lpstr>Steps to follow</vt:lpstr>
      <vt:lpstr>A GGNFANis aFnAondeterministic finite automaton(NFA) in which each transition is labeled with a regular expression</vt:lpstr>
      <vt:lpstr>Formal Definition</vt:lpstr>
      <vt:lpstr>GNFA – State Minimization Rule</vt:lpstr>
      <vt:lpstr>DFA → GNFA – Steps to follow</vt:lpstr>
      <vt:lpstr>GNFA → RE - Algorithm</vt:lpstr>
      <vt:lpstr>GNFA → RE</vt:lpstr>
      <vt:lpstr>Example</vt:lpstr>
      <vt:lpstr>PowerPoint Presentation</vt:lpstr>
      <vt:lpstr>PowerPoint Presentation</vt:lpstr>
      <vt:lpstr>DFA → GNFA → RE : Practices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Shashata Sawmya</dc:creator>
  <cp:lastModifiedBy>Saifur Rahman</cp:lastModifiedBy>
  <cp:revision>1</cp:revision>
  <dcterms:created xsi:type="dcterms:W3CDTF">2025-04-06T10:01:29Z</dcterms:created>
  <dcterms:modified xsi:type="dcterms:W3CDTF">2025-04-06T10:05:00Z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2025-04-06T00:00:00Z</vt:filetime>
  </property>
  <property fmtid="{D5CDD505-2E9C-101B-9397-08002B2CF9AE}" pid="5" name="Producer">
    <vt:lpwstr>Microsoft® PowerPoint® 2013</vt:lpwstr>
  </property>
</Properties>
</file>