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1" r:id="rId18"/>
    <p:sldId id="299" r:id="rId19"/>
    <p:sldId id="300" r:id="rId20"/>
    <p:sldId id="302" r:id="rId21"/>
    <p:sldId id="303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724" autoAdjust="0"/>
  </p:normalViewPr>
  <p:slideViewPr>
    <p:cSldViewPr snapToGrid="0">
      <p:cViewPr varScale="1">
        <p:scale>
          <a:sx n="60" d="100"/>
          <a:sy n="60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BC02-4051-4885-B68C-AEC3B7DC2B30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E2FC-A061-4C17-9AEC-19E7B06B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0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82FF-2A45-490B-91A7-246BBF9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0B5A2-7B03-4948-932F-29B7FAC9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FCB6-79C4-48DD-B560-DA825F0E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9F7F-1058-4A86-9EBA-B9816FC4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E8E4-FA08-4DA4-8FD9-060D07D5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33B3-4903-4BE0-8A42-F7CC715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7F69-D38C-4AAF-ACF3-E8B12E0E6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5C01-5D67-4865-A6BE-BAE5AF1C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8587-36AB-4333-910C-832DA4E8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66A0-668D-4E82-A34F-640CE9D9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4951-F498-42F4-81B4-481E9D655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61728-E7B8-4195-BFE3-2598C8321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F19F-7C3A-4B35-BC01-CC86C693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EC85-2B53-4C3A-992D-AE76C235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F20A-9577-4838-B818-9F771DE5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AA3-9E65-4C7A-8C2E-BDA944AC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382F-6208-4E8D-83C7-5ADFC284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8296-AE29-43DD-8D93-65424B04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D8FC-DD0B-4E55-8623-B896E2D5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A92C3-70A4-4212-AD40-4FA80CD9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A58A-BAF8-4F3C-BB50-48E85F7A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CBAB-CF87-4033-A22B-F26743DC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E433-8A59-4269-BD00-8FE621CA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A0F08-7875-4ADB-9A97-3CCAB44F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07C4-EF78-4BFE-9EFA-D2433DA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2F00-E352-477D-8D23-F40712E8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09DC-A022-4102-BB3F-4268FCA7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D1783-107A-4076-B32E-1B00970E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FBD25-5AFA-445A-9B9D-686880EF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DDD24-F538-4D5B-B3CD-2F9E463B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5203-2098-42A6-B894-303183C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22BB-88A8-4D87-8DDB-3BF95426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A27E-EF07-4AF7-944A-745F5898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34159-65BB-4AD5-8F80-2B3B3C0F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1B0FB-1D5A-4440-97AE-4BD6D8824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EAAA3-6B45-43D7-B06D-2A652508D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E70B0-214C-4CB4-A1AC-53777BD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4DA3E-1C7C-4679-A778-43686DF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0DD55-D8E7-4A44-8FCE-5E1F7803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20B7-6498-431E-BE15-AF1A3E5E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181C4-3531-42FC-9372-6881026C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BC53A-C173-40C7-9D95-FDC7FE8C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B14D6-9041-4AF7-BB3A-9549D75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19C4-6E37-4EE0-B8AA-DD020E6C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3D13C-CC36-40B8-A1B2-E2632F9B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F2C78-393D-46ED-BFDB-5FB341F3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96D7-E22D-47F9-8BEC-D26CC84E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9AC5-7352-4227-9DB8-2947738B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6EF52-0437-4A3F-A68A-058BB34E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1E332-60AB-45A0-AC0C-F20A4041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A572A-887B-4ABC-A469-F1B13072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4222-59B4-473B-8072-A156456A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24CD-EFC8-4FF2-965B-15074335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22D5F-10F5-4223-A996-14C99E592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A59B-E563-4D71-8805-81D47952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8473-C363-4B95-BFAF-F8772CE7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90AEB-2074-415B-92B0-4C59025E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2561-C9ED-4EB0-8F32-1377017E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F3744-584A-4E7D-B228-411EA7DB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6900-2194-44C9-836C-9F1F1E5A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1904-BFB5-4A29-A416-808974950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77CF-A553-43CE-8A94-BD07AC024046}" type="datetimeFigureOut">
              <a:rPr lang="en-US" smtClean="0"/>
              <a:t>1/11/2025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D02D-FB6F-4A06-9190-F1FED0174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758E-1F33-4299-BF33-02ACC051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r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FF6F-CC4B-41FE-9C7F-21C51E8B1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EEE 2113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Electrical Circuits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AC Circuits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endParaRPr lang="en-US" sz="4400" dirty="0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347A71-728A-7D93-D40D-BD097AAE833B}"/>
              </a:ext>
            </a:extLst>
          </p:cNvPr>
          <p:cNvSpPr txBox="1">
            <a:spLocks/>
          </p:cNvSpPr>
          <p:nvPr/>
        </p:nvSpPr>
        <p:spPr>
          <a:xfrm>
            <a:off x="822961" y="4654295"/>
            <a:ext cx="3310128" cy="1348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+mn-lt"/>
              </a:rPr>
              <a:t>Prepared by</a:t>
            </a:r>
          </a:p>
          <a:p>
            <a:pPr algn="l"/>
            <a:endParaRPr lang="en-US" sz="2000" b="1" dirty="0">
              <a:latin typeface="+mn-lt"/>
            </a:endParaRPr>
          </a:p>
          <a:p>
            <a:pPr algn="l"/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Lec</a:t>
            </a:r>
            <a:r>
              <a:rPr lang="en-US" sz="2000" dirty="0">
                <a:latin typeface="+mn-lt"/>
              </a:rPr>
              <a:t> Saifur Rahman</a:t>
            </a:r>
          </a:p>
          <a:p>
            <a:pPr algn="l"/>
            <a:r>
              <a:rPr lang="en-US" sz="2000" dirty="0">
                <a:latin typeface="+mn-lt"/>
              </a:rPr>
              <a:t>  Email: </a:t>
            </a:r>
            <a:r>
              <a:rPr lang="en-US" sz="2000" dirty="0">
                <a:latin typeface="+mn-lt"/>
                <a:hlinkClick r:id="rId2"/>
              </a:rPr>
              <a:t>saifur@cse.uiu.ac.bd</a:t>
            </a:r>
            <a:endParaRPr lang="en-US" sz="2000" dirty="0">
              <a:latin typeface="+mn-lt"/>
            </a:endParaRPr>
          </a:p>
          <a:p>
            <a:pPr algn="l"/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Moblie</a:t>
            </a:r>
            <a:r>
              <a:rPr lang="en-US" sz="2000" dirty="0">
                <a:latin typeface="+mn-lt"/>
              </a:rPr>
              <a:t>: 01303529289</a:t>
            </a:r>
          </a:p>
        </p:txBody>
      </p:sp>
    </p:spTree>
    <p:extLst>
      <p:ext uri="{BB962C8B-B14F-4D97-AF65-F5344CB8AC3E}">
        <p14:creationId xmlns:p14="http://schemas.microsoft.com/office/powerpoint/2010/main" val="38876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700DC-C0F0-6E1E-D412-899768394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9871-51EE-6E50-1119-92135E57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1AFF9-3E90-038B-FEA2-C9083236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74" y="653883"/>
            <a:ext cx="4160010" cy="3576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D14FD6-B53B-927D-E2C4-5B19918E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984" y="365125"/>
            <a:ext cx="3313283" cy="3744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12266-E10D-C465-3679-7AD10BDFD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266" y="4317904"/>
            <a:ext cx="359142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7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2804-8325-BDE0-BCB6-A1EA52642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B405-C698-5720-5DC2-7BAFC669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Math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6427-7F67-6036-AD99-EE78DA1A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690688"/>
            <a:ext cx="824027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2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2C579-C2F0-2BA6-8A22-2C42934FD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D57F-65F1-82DC-1C81-1978ECF7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Math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58A6B-B1FE-74D7-3C68-50C84C9D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1563910"/>
            <a:ext cx="8945223" cy="201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1685D0-3633-373C-EE6C-8387E265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4139250"/>
            <a:ext cx="967875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1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6EC8C-AD42-C0B2-63ED-2B3E0A4E7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76BC-CB1E-CEFD-DF01-ED7D385F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Math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9239B-4EBB-426F-B234-AB85F112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1563910"/>
            <a:ext cx="8945223" cy="201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594EAF-B803-7152-397D-974124800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4139250"/>
            <a:ext cx="967875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5E2AE-1C53-865F-920D-A3C3E341B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5955-8221-99C1-AABE-3B971270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Math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31BFE-1A5B-DA5F-E53C-4B487DC7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08" y="1753582"/>
            <a:ext cx="9653784" cy="30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20B59-A7D6-8328-2793-6DFB85719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DE15-9A8B-99CD-E9CE-C79B47718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95E6B-1E87-744D-2527-97D7BA5CD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r>
              <a:rPr lang="en-US" dirty="0"/>
              <a:t>Sinusoids are easily expressed in terms of phasors, which are more convenient to work with than sine and cosine functions.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394AD6-7F82-EFEF-632D-16D31214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64" y="2743200"/>
            <a:ext cx="9264472" cy="11764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2C91078-CB21-28B3-A246-C9BF4B1EA0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19641"/>
                <a:ext cx="10515600" cy="917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complex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 can be written: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𝑗𝑦</m:t>
                    </m:r>
                  </m:oMath>
                </a14:m>
                <a:r>
                  <a:rPr lang="en-GB" dirty="0"/>
                  <a:t> , where j = sqrt(-1)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2C91078-CB21-28B3-A246-C9BF4B1EA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9641"/>
                <a:ext cx="10515600" cy="917575"/>
              </a:xfrm>
              <a:prstGeom prst="rect">
                <a:avLst/>
              </a:prstGeom>
              <a:blipFill>
                <a:blip r:embed="rId3"/>
                <a:stretch>
                  <a:fillRect l="-1043" t="-11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6145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74BA5-66AC-9724-95BC-AFA168D60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CB96-B72A-D7D7-CDCB-AAA0284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5444-F0E5-E41A-A278-6BA86D10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r>
              <a:rPr lang="en-US" dirty="0"/>
              <a:t>Sinusoids are easily expressed in terms of phasors, which are more convenient to work with than sine and cosine functions.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54889-2E2E-FA7D-8BF3-50760B4FC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64" y="2743200"/>
            <a:ext cx="9264472" cy="1176441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7B70E9-E504-2203-0420-CBB53B4A7B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19641"/>
                <a:ext cx="10515600" cy="917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complex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 can be written: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𝑗𝑦</m:t>
                    </m:r>
                  </m:oMath>
                </a14:m>
                <a:r>
                  <a:rPr lang="en-GB" dirty="0"/>
                  <a:t> , where j = sqrt(-1)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7B70E9-E504-2203-0420-CBB53B4A7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9641"/>
                <a:ext cx="10515600" cy="917575"/>
              </a:xfrm>
              <a:prstGeom prst="rect">
                <a:avLst/>
              </a:prstGeom>
              <a:blipFill>
                <a:blip r:embed="rId3"/>
                <a:stretch>
                  <a:fillRect l="-1043" t="-11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327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95A1-82D0-B96D-79B3-C1746F603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0DB1-DB4D-07F6-8D0D-BA76F70A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C5926-9799-BCC9-01D7-43F80D19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9" y="1690688"/>
            <a:ext cx="4293320" cy="719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97A52-4487-50DF-86A9-5007860C4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1" y="1757564"/>
            <a:ext cx="4659236" cy="652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B630E-BCC0-BB05-9EF3-CE05CA33E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76" y="2556368"/>
            <a:ext cx="4458322" cy="3972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4CE1C-9B99-FDC5-F950-2EA262AF5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03" y="3952182"/>
            <a:ext cx="552527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96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397A2-5488-9690-9855-4EFB2996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7ABC-9685-A212-C837-6013660F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2C3B2-4721-3B46-744C-7FAD13A4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8" y="1690688"/>
            <a:ext cx="9557084" cy="244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038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C917F-F904-5B87-EF25-03163D9EB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6E0-5786-5E6B-CFB5-0CE1D3B7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030A4E-D638-B7F2-EA17-D5BF5108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19" y="917382"/>
            <a:ext cx="6929881" cy="1546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ED1CEC-C42A-76D1-08FB-265B8CA3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69" y="2871709"/>
            <a:ext cx="7459116" cy="11145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FC0695-6F8C-16C1-0FF1-E5617F49C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69" y="4528810"/>
            <a:ext cx="746864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20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0B2D-092D-1280-8C25-9895AD21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ED4E-D532-437A-B1E8-143DFA2F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773"/>
            <a:ext cx="10515600" cy="25224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Chapter 9</a:t>
            </a:r>
            <a:br>
              <a:rPr lang="en-US" b="1" dirty="0">
                <a:latin typeface="Aptos" panose="020B0004020202020204" pitchFamily="34" charset="0"/>
              </a:rPr>
            </a:br>
            <a:br>
              <a:rPr lang="en-US" b="1" dirty="0"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Sinusoids and Phasors</a:t>
            </a:r>
          </a:p>
        </p:txBody>
      </p:sp>
    </p:spTree>
    <p:extLst>
      <p:ext uri="{BB962C8B-B14F-4D97-AF65-F5344CB8AC3E}">
        <p14:creationId xmlns:p14="http://schemas.microsoft.com/office/powerpoint/2010/main" val="4184476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F091F-AAD0-A68E-C649-85C99DD2E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3FC5-0BE6-876F-5660-B745DBA8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8F1A6B-54AE-89D3-1EA4-FF124A11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19" y="917382"/>
            <a:ext cx="6929881" cy="1546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5A742-0760-EBCF-9D08-F960B8A9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811" y="2463994"/>
            <a:ext cx="6281199" cy="43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762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39A4A-14F4-654F-5866-5E9321151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BC2B-E52F-EAC4-8764-452691B9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6687BD-4EE4-EED0-CB5F-3555DB2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19" y="917382"/>
            <a:ext cx="6929881" cy="1546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4DCB9-2235-7D99-CBB6-35DCFEFF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63994"/>
            <a:ext cx="7240010" cy="2419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22945C-72C0-63DD-7F4B-33B8082B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8200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are the basic properties of complex numbers we need.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718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F2B6C-30BA-04A9-5FC4-DC776903A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C0C4-A400-BA50-A12D-B2A7255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7D8B-1B9D-1A01-C110-0F3DEAC5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41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sinusoid</a:t>
            </a:r>
            <a:r>
              <a:rPr lang="en-US" dirty="0"/>
              <a:t> is a signal that has the form of the sine or cosine function.</a:t>
            </a:r>
          </a:p>
          <a:p>
            <a:r>
              <a:rPr lang="en-US" dirty="0"/>
              <a:t>Circuits driven by sinusoidal current or voltage sources are called </a:t>
            </a:r>
            <a:r>
              <a:rPr lang="en-US" dirty="0">
                <a:solidFill>
                  <a:srgbClr val="FF0000"/>
                </a:solidFill>
              </a:rPr>
              <a:t>AC circuits.</a:t>
            </a:r>
          </a:p>
          <a:p>
            <a:r>
              <a:rPr lang="en-US" dirty="0"/>
              <a:t>We are interested in sinusoids for:</a:t>
            </a:r>
          </a:p>
          <a:p>
            <a:pPr lvl="1"/>
            <a:r>
              <a:rPr lang="en-US" dirty="0"/>
              <a:t>Nature itself is characteristically sinusoidal. E.g.</a:t>
            </a:r>
            <a:r>
              <a:rPr lang="en-GB" dirty="0"/>
              <a:t>, the pendulum's motion, the string's vibration</a:t>
            </a:r>
            <a:r>
              <a:rPr lang="en-US" dirty="0"/>
              <a:t>, and the ripples on the ocean surface. </a:t>
            </a:r>
          </a:p>
          <a:p>
            <a:pPr lvl="1"/>
            <a:r>
              <a:rPr lang="en-GB" dirty="0"/>
              <a:t>A sinusoidal signal is easy to generate and transmit. </a:t>
            </a:r>
          </a:p>
          <a:p>
            <a:pPr lvl="1"/>
            <a:r>
              <a:rPr lang="en-GB" dirty="0"/>
              <a:t>Through Fourier analysis, any practical periodic signal can be represented by a sum of sinusoids. </a:t>
            </a:r>
          </a:p>
          <a:p>
            <a:pPr lvl="1"/>
            <a:r>
              <a:rPr lang="en-GB" dirty="0"/>
              <a:t>A sinusoid is easy to handle mathematically. For example, the derivative and integral of a sinusoid are sinusoids. </a:t>
            </a:r>
          </a:p>
        </p:txBody>
      </p:sp>
    </p:spTree>
    <p:extLst>
      <p:ext uri="{BB962C8B-B14F-4D97-AF65-F5344CB8AC3E}">
        <p14:creationId xmlns:p14="http://schemas.microsoft.com/office/powerpoint/2010/main" val="198952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085A-A4C2-9C4B-6501-B937C75F9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E1A7-3785-ADD8-CA4A-0D00EBFF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319B0-718C-7672-890F-E297B23D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443"/>
            <a:ext cx="10515600" cy="1203519"/>
          </a:xfrm>
        </p:spPr>
        <p:txBody>
          <a:bodyPr/>
          <a:lstStyle/>
          <a:p>
            <a:r>
              <a:rPr lang="en-US" dirty="0"/>
              <a:t>The sinusoid is shown in Fig.(a) as a </a:t>
            </a:r>
            <a:r>
              <a:rPr lang="en-US" dirty="0">
                <a:solidFill>
                  <a:srgbClr val="FF0000"/>
                </a:solidFill>
              </a:rPr>
              <a:t>function of its argument </a:t>
            </a:r>
            <a:r>
              <a:rPr lang="en-US" dirty="0"/>
              <a:t>and in Fig.(b) as a </a:t>
            </a:r>
            <a:r>
              <a:rPr lang="en-US" dirty="0">
                <a:solidFill>
                  <a:srgbClr val="FF0000"/>
                </a:solidFill>
              </a:rPr>
              <a:t>function of time</a:t>
            </a:r>
            <a:r>
              <a:rPr lang="en-US" dirty="0"/>
              <a:t>.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D5F4-EFBD-6DEE-667E-55B22485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8514"/>
            <a:ext cx="5772956" cy="2962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E1D27-E0FC-E245-3787-1F235336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56" y="481718"/>
            <a:ext cx="5459134" cy="2123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A0B72D-5335-F320-261C-9DCCFBFA0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156" y="2706577"/>
            <a:ext cx="5425834" cy="21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5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F33D4-6D43-BACB-E6A1-706AD0939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2092-6370-3A32-DD3F-EB6EE2B0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54E36-2B69-6D5D-EF75-39157E313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68644"/>
                <a:ext cx="10515600" cy="246187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is evident that the sinusoid repeats itself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seconds,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called the </a:t>
                </a:r>
                <a:r>
                  <a:rPr lang="en-GB" dirty="0">
                    <a:solidFill>
                      <a:srgbClr val="FF0000"/>
                    </a:solidFill>
                  </a:rPr>
                  <a:t>period</a:t>
                </a:r>
                <a:r>
                  <a:rPr lang="en-GB" dirty="0"/>
                  <a:t> of the sinusoid. From the two plots, we observe that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54E36-2B69-6D5D-EF75-39157E313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68644"/>
                <a:ext cx="10515600" cy="2461877"/>
              </a:xfrm>
              <a:blipFill>
                <a:blip r:embed="rId3"/>
                <a:stretch>
                  <a:fillRect l="-1043" t="-4208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68FAE5-6101-4C28-1CE6-C55F045A7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5041"/>
            <a:ext cx="5459134" cy="2123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AA5E1-4D64-7851-238D-33BDA3030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4" y="1545041"/>
            <a:ext cx="5425834" cy="2123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2746E5-955F-B1EF-E345-184D58FAC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9964" y="4661424"/>
            <a:ext cx="1714739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65A847-8186-ECC7-8FDA-ACDDAF43F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121" y="5137740"/>
            <a:ext cx="196242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0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32D3-5F32-3A09-6CA1-CC3B1989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51C7-690B-406C-46BE-49E0803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8F445-E4DB-5D71-3568-BBE6356F4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3987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repeats itself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seconds is shown by replacing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in the previous equation. We get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8F445-E4DB-5D71-3568-BBE6356F4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39877"/>
              </a:xfrm>
              <a:blipFill>
                <a:blip r:embed="rId2"/>
                <a:stretch>
                  <a:fillRect t="-10323" r="-1507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2806F1-48FB-78E0-32C2-0C46D274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8339"/>
            <a:ext cx="6801799" cy="26483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8EEFBFE-68A2-D868-83B5-6B6D015DF3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8441" y="2626895"/>
                <a:ext cx="4185012" cy="1720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has the same value,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as it does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said to be </a:t>
                </a:r>
                <a:r>
                  <a:rPr lang="en-GB" dirty="0">
                    <a:solidFill>
                      <a:srgbClr val="FF0000"/>
                    </a:solidFill>
                  </a:rPr>
                  <a:t>periodic</a:t>
                </a:r>
                <a:r>
                  <a:rPr lang="en-GB" dirty="0"/>
                  <a:t>.</a:t>
                </a:r>
              </a:p>
            </p:txBody>
          </p:sp>
        </mc:Choice>
        <mc:Fallback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8EEFBFE-68A2-D868-83B5-6B6D015D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441" y="2626895"/>
                <a:ext cx="4185012" cy="1720516"/>
              </a:xfrm>
              <a:prstGeom prst="rect">
                <a:avLst/>
              </a:prstGeom>
              <a:blipFill>
                <a:blip r:embed="rId4"/>
                <a:stretch>
                  <a:fillRect l="-2911" t="-6028" r="-2620" b="-4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FA13F72-7689-8E16-D1EB-1F498D138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012" y="5416659"/>
            <a:ext cx="9751975" cy="1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9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C4DF4-F409-AD1B-6A42-E3F4C71FB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CE0C-7EC9-5765-A717-75BBAF6F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26381-5850-EB24-160A-C9DDBD23E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480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period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of the periodic function is the time of one complete cycle or the number of seconds per cycle.</a:t>
                </a:r>
              </a:p>
              <a:p>
                <a:r>
                  <a:rPr lang="en-GB" dirty="0"/>
                  <a:t>The reciprocal of this quantity is the number of cycles per second, known as the </a:t>
                </a:r>
                <a:r>
                  <a:rPr lang="en-GB" dirty="0">
                    <a:solidFill>
                      <a:srgbClr val="FF0000"/>
                    </a:solidFill>
                  </a:rPr>
                  <a:t>cyclic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of the sinusoid. Thus,</a:t>
                </a:r>
              </a:p>
              <a:p>
                <a:endParaRPr lang="en-GB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26381-5850-EB24-160A-C9DDBD23E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48017"/>
              </a:xfrm>
              <a:blipFill>
                <a:blip r:embed="rId2"/>
                <a:stretch>
                  <a:fillRect l="-1043" t="-5263" b="-4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B310C9-9ACC-3C26-BE1C-8D19F296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191" y="3673642"/>
            <a:ext cx="1623617" cy="142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D5840C-74CA-FE86-6CD5-341BD9B8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41" y="5243199"/>
            <a:ext cx="7850915" cy="10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929F0-03F2-7C2D-3C2C-B9D55B22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A9D6-93EA-729F-38E8-AA1CAF9F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BD152-8FB3-6890-04FB-83A3BD5E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95" y="1690688"/>
            <a:ext cx="9261409" cy="21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65A3-B7D3-CE18-4221-29403EB13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8A25-7090-FB9A-9D5C-00741FBA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9FAB6-E10B-10C3-43C4-B2A83A6E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266"/>
            <a:ext cx="6669505" cy="901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941DF-E7A9-2FF4-E400-DBFB80EC6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1432"/>
            <a:ext cx="5930139" cy="42740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C35223-D8EC-7896-EC7C-57FC0C0E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6753"/>
            <a:ext cx="5610726" cy="3628728"/>
          </a:xfrm>
        </p:spPr>
        <p:txBody>
          <a:bodyPr>
            <a:normAutofit/>
          </a:bodyPr>
          <a:lstStyle/>
          <a:p>
            <a:r>
              <a:rPr lang="en-US" dirty="0"/>
              <a:t>v2 leads v1 by </a:t>
            </a:r>
            <a:r>
              <a:rPr lang="el-GR" dirty="0"/>
              <a:t>φ</a:t>
            </a:r>
            <a:r>
              <a:rPr lang="en-US" dirty="0"/>
              <a:t> or</a:t>
            </a:r>
          </a:p>
          <a:p>
            <a:r>
              <a:rPr lang="en-GB" dirty="0"/>
              <a:t>v1 lags v2 by </a:t>
            </a:r>
            <a:r>
              <a:rPr lang="el-GR" dirty="0"/>
              <a:t>φ</a:t>
            </a:r>
            <a:r>
              <a:rPr lang="en-US" dirty="0"/>
              <a:t>.</a:t>
            </a:r>
          </a:p>
          <a:p>
            <a:r>
              <a:rPr lang="en-GB" dirty="0"/>
              <a:t>If </a:t>
            </a:r>
            <a:r>
              <a:rPr lang="el-GR" dirty="0"/>
              <a:t>φ</a:t>
            </a:r>
            <a:r>
              <a:rPr lang="en-US" dirty="0"/>
              <a:t> != 0, v1 and v2 are out of phase</a:t>
            </a:r>
          </a:p>
          <a:p>
            <a:r>
              <a:rPr lang="en-US" dirty="0"/>
              <a:t>If </a:t>
            </a:r>
            <a:r>
              <a:rPr lang="el-GR" dirty="0"/>
              <a:t>φ</a:t>
            </a:r>
            <a:r>
              <a:rPr lang="en-US" dirty="0"/>
              <a:t> == 0, v1 and v2 are in 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04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462</Words>
  <Application>Microsoft Office PowerPoint</Application>
  <PresentationFormat>Widescreen</PresentationFormat>
  <Paragraphs>50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Cambria Math</vt:lpstr>
      <vt:lpstr>Office Theme</vt:lpstr>
      <vt:lpstr>EEE 2113 Electrical Circuits AC Circuits </vt:lpstr>
      <vt:lpstr>Chapter 9  Sinusoids and Phasors</vt:lpstr>
      <vt:lpstr>Sinusoids</vt:lpstr>
      <vt:lpstr>Sinusoids</vt:lpstr>
      <vt:lpstr>Sinusoids</vt:lpstr>
      <vt:lpstr>Sinusoids</vt:lpstr>
      <vt:lpstr>Sinusoids</vt:lpstr>
      <vt:lpstr>Sinusoids</vt:lpstr>
      <vt:lpstr>Sinusoids</vt:lpstr>
      <vt:lpstr>Sinusoids</vt:lpstr>
      <vt:lpstr>Math Problems</vt:lpstr>
      <vt:lpstr>Math Problems</vt:lpstr>
      <vt:lpstr>Math Problems</vt:lpstr>
      <vt:lpstr>Math Problems</vt:lpstr>
      <vt:lpstr>Phasors</vt:lpstr>
      <vt:lpstr>Phasors</vt:lpstr>
      <vt:lpstr>Phasors</vt:lpstr>
      <vt:lpstr>Phasors</vt:lpstr>
      <vt:lpstr>Phasors</vt:lpstr>
      <vt:lpstr>Phasors</vt:lpstr>
      <vt:lpstr>Phasors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2113 Electrical Circuits Basic Concepts </dc:title>
  <dc:creator>Sajeed Mehrab</dc:creator>
  <cp:lastModifiedBy>Saifur Rahman</cp:lastModifiedBy>
  <cp:revision>22</cp:revision>
  <dcterms:created xsi:type="dcterms:W3CDTF">2021-07-02T17:54:33Z</dcterms:created>
  <dcterms:modified xsi:type="dcterms:W3CDTF">2025-01-11T04:52:16Z</dcterms:modified>
</cp:coreProperties>
</file>