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uq3vMIEWw2HgUSzQIFVYE+bAP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0" y="4690722"/>
            <a:ext cx="9144000" cy="635"/>
          </a:xfrm>
          <a:custGeom>
            <a:rect b="b" l="l" r="r" t="t"/>
            <a:pathLst>
              <a:path extrusionOk="0" h="635" w="9144000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0" y="8"/>
            <a:ext cx="9144000" cy="4633595"/>
          </a:xfrm>
          <a:custGeom>
            <a:rect b="b" l="l" r="r" t="t"/>
            <a:pathLst>
              <a:path extrusionOk="0" h="4633595" w="9144000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0" y="4633565"/>
            <a:ext cx="9144000" cy="57150"/>
          </a:xfrm>
          <a:custGeom>
            <a:rect b="b" l="l" r="r" t="t"/>
            <a:pathLst>
              <a:path extrusionOk="0" h="57150" w="914400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3108960" y="6377947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457200" y="6377947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798082" y="6491807"/>
            <a:ext cx="26035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530227" y="1734186"/>
            <a:ext cx="80835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3108960" y="6377947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457200" y="6377947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798082" y="6491807"/>
            <a:ext cx="26035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08960" y="6377947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457200" y="6377947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798082" y="6491807"/>
            <a:ext cx="26035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subTitle"/>
          </p:nvPr>
        </p:nvSpPr>
        <p:spPr>
          <a:xfrm>
            <a:off x="1371600" y="3840487"/>
            <a:ext cx="6400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3108960" y="6377947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457200" y="6377947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798082" y="6491807"/>
            <a:ext cx="26035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08960" y="6377947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457200" y="6377947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798082" y="6491807"/>
            <a:ext cx="26035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076"/>
              </a:lnSpc>
              <a:spcBef>
                <a:spcPts val="0"/>
              </a:spcBef>
              <a:buNone/>
              <a:defRPr b="0" i="0" sz="13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1532408"/>
            <a:ext cx="9144000" cy="1270"/>
          </a:xfrm>
          <a:custGeom>
            <a:rect b="b" l="l" r="r" t="t"/>
            <a:pathLst>
              <a:path extrusionOk="0" h="1269" w="9144000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0" y="0"/>
            <a:ext cx="9144000" cy="1475740"/>
          </a:xfrm>
          <a:custGeom>
            <a:rect b="b" l="l" r="r" t="t"/>
            <a:pathLst>
              <a:path extrusionOk="0" h="1475740" w="914400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0" y="1475259"/>
            <a:ext cx="9144000" cy="57150"/>
          </a:xfrm>
          <a:custGeom>
            <a:rect b="b" l="l" r="r" t="t"/>
            <a:pathLst>
              <a:path extrusionOk="0" h="57150" w="914400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530227" y="1734186"/>
            <a:ext cx="80835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08960" y="6377947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457200" y="6377947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798082" y="6491807"/>
            <a:ext cx="26035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8076"/>
              </a:lnSpc>
              <a:spcBef>
                <a:spcPts val="0"/>
              </a:spcBef>
              <a:buNone/>
              <a:defRPr b="0" i="0" sz="1300" u="none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749687" y="3607967"/>
            <a:ext cx="6491605" cy="27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Course Overview:</a:t>
            </a:r>
            <a:endParaRPr b="1"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b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7274087" y="6491807"/>
            <a:ext cx="260351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609600" y="3810000"/>
            <a:ext cx="76995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256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rPr>
              <a:t>CSE 2215 - Lecture 1 - Fall 2023</a:t>
            </a:r>
            <a:endParaRPr/>
          </a:p>
          <a:p>
            <a:pPr indent="0" lvl="0" marL="12700" marR="0" rtl="0" algn="l">
              <a:spcBef>
                <a:spcPts val="25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388DB"/>
                </a:solidFill>
                <a:latin typeface="Arial"/>
                <a:ea typeface="Arial"/>
                <a:cs typeface="Arial"/>
                <a:sym typeface="Arial"/>
              </a:rPr>
              <a:t>Instructor :</a:t>
            </a:r>
            <a:r>
              <a:rPr lang="en-US" sz="1800">
                <a:solidFill>
                  <a:srgbClr val="2388DB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Shekh. Md. Saifur Rahman, Lecturer, Dept. of CSE , UIU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>
            <p:ph idx="11" type="ftr"/>
          </p:nvPr>
        </p:nvSpPr>
        <p:spPr>
          <a:xfrm>
            <a:off x="2508567" y="6214808"/>
            <a:ext cx="3901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saifur@cse.uiu.ac.bd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614035" y="2667000"/>
            <a:ext cx="3072150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Adjacency List , adj. Matrix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BFS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DFS and Topological Sort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1600"/>
          </a:p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281" y="2667000"/>
            <a:ext cx="4704225" cy="2787254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Assignments</a:t>
            </a:r>
            <a:r>
              <a:rPr b="1" lang="en-US"/>
              <a:t> </a:t>
            </a:r>
            <a:r>
              <a:rPr lang="en-US"/>
              <a:t>and Grading</a:t>
            </a:r>
            <a:endParaRPr b="1"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530227" y="1734186"/>
            <a:ext cx="80835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9104" lvl="0" marL="4711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Class tests &amp; Assignments (25% in total)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13385" lvl="1" marL="92837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3-4 class tests (avg. of best (n-1)).</a:t>
            </a:r>
            <a:endParaRPr/>
          </a:p>
          <a:p>
            <a:pPr indent="-413385" lvl="1" marL="92837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Take home problem sets/Assignment.</a:t>
            </a:r>
            <a:endParaRPr/>
          </a:p>
          <a:p>
            <a:pPr indent="-459104" lvl="0" marL="471169" rtl="0" algn="l">
              <a:lnSpc>
                <a:spcPct val="148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Midterm (30%).</a:t>
            </a:r>
            <a:endParaRPr/>
          </a:p>
          <a:p>
            <a:pPr indent="-459104" lvl="0" marL="471169" rtl="0" algn="l">
              <a:lnSpc>
                <a:spcPct val="148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Final Exam (40%).</a:t>
            </a:r>
            <a:endParaRPr/>
          </a:p>
          <a:p>
            <a:pPr indent="-459104" lvl="0" marL="471169" rtl="0" algn="l">
              <a:lnSpc>
                <a:spcPct val="148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Attendance(</a:t>
            </a:r>
            <a:r>
              <a:rPr lang="en-US" sz="2400"/>
              <a:t>5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%).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 txBox="1"/>
          <p:nvPr>
            <p:ph idx="4294967295" type="sldNum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Tips</a:t>
            </a:r>
            <a:endParaRPr b="1"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530227" y="1734186"/>
            <a:ext cx="8083550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class can be time consuming.</a:t>
            </a:r>
            <a:endParaRPr/>
          </a:p>
          <a:p>
            <a:pPr indent="-443865" lvl="0" marL="46990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Understanding the material takes time.</a:t>
            </a:r>
            <a:endParaRPr/>
          </a:p>
          <a:p>
            <a:pPr indent="-443865" lvl="0" marL="46990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/>
              <a:t>Don’t skip topics. Seek help until you don’t understand completely.</a:t>
            </a:r>
            <a:endParaRPr/>
          </a:p>
          <a:p>
            <a:pPr indent="-443865" lvl="0" marL="46990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/>
              <a:t>Don’t bother too much about exam question pattern.</a:t>
            </a:r>
            <a:endParaRPr/>
          </a:p>
          <a:p>
            <a:pPr indent="0" lvl="0" marL="26035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2400"/>
              <a:t>	Learn the class material as closely as possible.</a:t>
            </a:r>
            <a:endParaRPr/>
          </a:p>
          <a:p>
            <a:pPr indent="0" lvl="0" marL="26035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 not underestimate the workload.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43865" lvl="0" marL="46990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task left for tomorrow is a task left undone.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43865" lvl="0" marL="46990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Planning and scheduling your time is essential.</a:t>
            </a:r>
            <a:endParaRPr/>
          </a:p>
          <a:p>
            <a:pPr indent="-443865" lvl="0" marL="46990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Don’t be afraid to ask questions.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 txBox="1"/>
          <p:nvPr>
            <p:ph idx="4294967295" type="sldNum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530225" y="3152001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61" name="Google Shape;161;p13"/>
          <p:cNvSpPr txBox="1"/>
          <p:nvPr>
            <p:ph idx="12" type="sldNum"/>
          </p:nvPr>
        </p:nvSpPr>
        <p:spPr>
          <a:xfrm>
            <a:off x="8798082" y="6491807"/>
            <a:ext cx="26035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>
            <a:off x="822960" y="2253970"/>
            <a:ext cx="7543800" cy="2992680"/>
            <a:chOff x="0" y="12419"/>
            <a:chExt cx="7543800" cy="2992680"/>
          </a:xfrm>
        </p:grpSpPr>
        <p:sp>
          <p:nvSpPr>
            <p:cNvPr id="64" name="Google Shape;64;p2"/>
            <p:cNvSpPr/>
            <p:nvPr/>
          </p:nvSpPr>
          <p:spPr>
            <a:xfrm>
              <a:off x="0" y="263339"/>
              <a:ext cx="7543800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190" y="12419"/>
              <a:ext cx="5280660" cy="5018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 txBox="1"/>
            <p:nvPr/>
          </p:nvSpPr>
          <p:spPr>
            <a:xfrm>
              <a:off x="401688" y="36917"/>
              <a:ext cx="523166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9575" spcFirstLastPara="1" rIns="199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Data Structures</a:t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1034459"/>
              <a:ext cx="7543800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77190" y="783539"/>
              <a:ext cx="5280660" cy="5018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 txBox="1"/>
            <p:nvPr/>
          </p:nvSpPr>
          <p:spPr>
            <a:xfrm>
              <a:off x="401688" y="808037"/>
              <a:ext cx="523166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9575" spcFirstLastPara="1" rIns="199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Linear/Non linear Data Structures</a:t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1805579"/>
              <a:ext cx="7543800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190" y="1554659"/>
              <a:ext cx="5280660" cy="5018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401688" y="1579157"/>
              <a:ext cx="523166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9575" spcFirstLastPara="1" rIns="199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Complexity Analysis</a:t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2576699"/>
              <a:ext cx="7543800" cy="42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77190" y="2325779"/>
              <a:ext cx="5280660" cy="5018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401688" y="2350277"/>
              <a:ext cx="523166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9575" spcFirstLastPara="1" rIns="199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Best-worst Case</a:t>
              </a:r>
              <a:endParaRPr/>
            </a:p>
          </p:txBody>
        </p:sp>
      </p:grpSp>
      <p:sp>
        <p:nvSpPr>
          <p:cNvPr id="76" name="Google Shape;76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614035" y="2667000"/>
            <a:ext cx="2876687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clock&#10;&#10;Description automatically generated"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389" y="3019835"/>
            <a:ext cx="4708012" cy="2081584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idx="1" type="body"/>
          </p:nvPr>
        </p:nvSpPr>
        <p:spPr>
          <a:xfrm>
            <a:off x="369278" y="2847601"/>
            <a:ext cx="2313633" cy="250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FFFFFF"/>
                </a:solidFill>
              </a:rPr>
              <a:t>Array Sorting</a:t>
            </a:r>
            <a:endParaRPr sz="1125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FFFFFF"/>
                </a:solidFill>
              </a:rPr>
              <a:t>Insertion Sort</a:t>
            </a:r>
            <a:endParaRPr sz="1125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FFFFFF"/>
                </a:solidFill>
              </a:rPr>
              <a:t>Quick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FFFFFF"/>
                </a:solidFill>
              </a:rPr>
              <a:t>Merge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FFFFFF"/>
                </a:solidFill>
              </a:rPr>
              <a:t>Counting sort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10109" r="10109" t="0"/>
          <a:stretch/>
        </p:blipFill>
        <p:spPr>
          <a:xfrm>
            <a:off x="3556513" y="1620899"/>
            <a:ext cx="5098562" cy="364184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3352800" y="1824794"/>
            <a:ext cx="491288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Insertion Sort Example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614035" y="2667000"/>
            <a:ext cx="2876687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Linked List</a:t>
            </a:r>
            <a:endParaRPr sz="1200"/>
          </a:p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389" y="3391537"/>
            <a:ext cx="4708012" cy="1338180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614035" y="2667000"/>
            <a:ext cx="2876687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Linked List Types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Single Linked List 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Double Linked List 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Font typeface="Courier New"/>
              <a:buChar char="o"/>
            </a:pPr>
            <a:r>
              <a:rPr b="1" i="0" lang="en-US" sz="18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Circular Linked List</a:t>
            </a:r>
            <a:endParaRPr sz="1800"/>
          </a:p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389" y="3180526"/>
            <a:ext cx="4708012" cy="1760202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614034" y="2523966"/>
            <a:ext cx="395796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ishware, tableware, projector, gear&#10;&#10;Description automatically generated"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803" y="3220907"/>
            <a:ext cx="16573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tanding together&#10;&#10;Description automatically generated with low confidence"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9948" y="3199475"/>
            <a:ext cx="18288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614035" y="2667000"/>
            <a:ext cx="2876687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Trees 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Binary Search Tree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Tree Traversal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b="1" sz="1600"/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"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512" y="2667000"/>
            <a:ext cx="3167765" cy="2787254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530227" y="196324"/>
            <a:ext cx="8083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530227" y="1734186"/>
            <a:ext cx="808355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Priority Queue</a:t>
            </a:r>
            <a:endParaRPr sz="3200"/>
          </a:p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2022-06-16T11:58:00Z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7B24BA34800D469CBDCED9526E9484BF</vt:lpwstr>
  </property>
  <property fmtid="{D5CDD505-2E9C-101B-9397-08002B2CF9AE}" pid="4" name="KSOProductBuildVer">
    <vt:lpwstr>1033-11.2.0.11537</vt:lpwstr>
  </property>
</Properties>
</file>