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91" r:id="rId14"/>
    <p:sldId id="292" r:id="rId15"/>
    <p:sldId id="29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40"/>
      <p:bold r:id="rId41"/>
      <p:italic r:id="rId42"/>
      <p:boldItalic r:id="rId43"/>
    </p:embeddedFont>
    <p:embeddedFont>
      <p:font typeface="Quintessential" panose="020B0604020202020204" charset="0"/>
      <p:regular r:id="rId44"/>
    </p:embeddedFont>
    <p:embeddedFont>
      <p:font typeface="Tahoma" panose="020B0604030504040204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674D5FEC-EC1E-070A-9375-3C5966FB0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>
            <a:extLst>
              <a:ext uri="{FF2B5EF4-FFF2-40B4-BE49-F238E27FC236}">
                <a16:creationId xmlns:a16="http://schemas.microsoft.com/office/drawing/2014/main" id="{0D0DD255-923C-F05E-B216-F4839C65DD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>
            <a:extLst>
              <a:ext uri="{FF2B5EF4-FFF2-40B4-BE49-F238E27FC236}">
                <a16:creationId xmlns:a16="http://schemas.microsoft.com/office/drawing/2014/main" id="{81A7EE6F-8918-D048-5FCE-5A5B0E8AAB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29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74DC2181-D747-0CF4-EE67-7C6E8D36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>
            <a:extLst>
              <a:ext uri="{FF2B5EF4-FFF2-40B4-BE49-F238E27FC236}">
                <a16:creationId xmlns:a16="http://schemas.microsoft.com/office/drawing/2014/main" id="{BFA8543E-6844-C6EE-22A4-98F46D398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>
            <a:extLst>
              <a:ext uri="{FF2B5EF4-FFF2-40B4-BE49-F238E27FC236}">
                <a16:creationId xmlns:a16="http://schemas.microsoft.com/office/drawing/2014/main" id="{A038C54A-BDA6-9E28-A8CB-F24C6F7A1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71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C1000CE1-ED96-4326-1A41-69591A91C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>
            <a:extLst>
              <a:ext uri="{FF2B5EF4-FFF2-40B4-BE49-F238E27FC236}">
                <a16:creationId xmlns:a16="http://schemas.microsoft.com/office/drawing/2014/main" id="{02AF1F01-F423-B7B4-3C2A-4E1544CC00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>
            <a:extLst>
              <a:ext uri="{FF2B5EF4-FFF2-40B4-BE49-F238E27FC236}">
                <a16:creationId xmlns:a16="http://schemas.microsoft.com/office/drawing/2014/main" id="{A1AFE6B0-9D17-AD7B-54E6-25C965E3E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3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04404228-888F-5472-D5C9-988ED0BE8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>
            <a:extLst>
              <a:ext uri="{FF2B5EF4-FFF2-40B4-BE49-F238E27FC236}">
                <a16:creationId xmlns:a16="http://schemas.microsoft.com/office/drawing/2014/main" id="{DEA9FE35-1974-50FB-3F75-7F4DF3CC9C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>
            <a:extLst>
              <a:ext uri="{FF2B5EF4-FFF2-40B4-BE49-F238E27FC236}">
                <a16:creationId xmlns:a16="http://schemas.microsoft.com/office/drawing/2014/main" id="{45B91FA8-DF2A-B78A-6498-0427C235C2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813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4:notes"/>
          <p:cNvSpPr txBox="1"/>
          <p:nvPr/>
        </p:nvSpPr>
        <p:spPr>
          <a:xfrm>
            <a:off x="3935413" y="876935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95325" y="4386263"/>
            <a:ext cx="555625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31b33b41a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Introduction to Asymptotic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Analysis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F6E597A-E3FE-1521-7822-5C6B9593B34D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Time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Number of primitive steps that are executed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Except for time of executing a function call most statements roughly require the same amount of time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y = m * x + b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c = 5 / 9 * (t - 32 )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z = f(x) + g(y)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We can be more exact if need to be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525E586-BE59-2687-E177-AAAF3324855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8163" y="1360488"/>
            <a:ext cx="5507037" cy="482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3C7BE15D-0416-1D88-E528-7AB80E0935D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41931C9D-6DEC-EC17-1232-73E939F03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>
            <a:extLst>
              <a:ext uri="{FF2B5EF4-FFF2-40B4-BE49-F238E27FC236}">
                <a16:creationId xmlns:a16="http://schemas.microsoft.com/office/drawing/2014/main" id="{A5A83304-DDCB-9C12-0673-B028825B4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BEE2FC-6FC3-33DD-8B6B-32F0805D5DC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69486-10B6-BE26-4756-563E4992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1115030"/>
            <a:ext cx="8229600" cy="4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DDA6E73F-9AAC-37E3-6113-E9AB5D86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>
            <a:extLst>
              <a:ext uri="{FF2B5EF4-FFF2-40B4-BE49-F238E27FC236}">
                <a16:creationId xmlns:a16="http://schemas.microsoft.com/office/drawing/2014/main" id="{A7CB00F8-BD32-1D48-0A46-E541A09E61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CA9A69F-0108-C8BA-F182-82D4463A819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07458-F55E-8030-6FF1-7E39437C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7052"/>
            <a:ext cx="8229601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6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DBC8D91E-A34B-82ED-5709-18710008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>
            <a:extLst>
              <a:ext uri="{FF2B5EF4-FFF2-40B4-BE49-F238E27FC236}">
                <a16:creationId xmlns:a16="http://schemas.microsoft.com/office/drawing/2014/main" id="{D99C9E2D-293B-528F-E578-C856BADB5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B42442D-200C-A888-CF0E-5E34DD7D712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BC4FE-2A00-2B6E-62C8-F75A8236E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8" y="1743455"/>
            <a:ext cx="8061084" cy="39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CD8AC3FE-EBA8-9A7C-680F-5E1AAA1B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>
            <a:extLst>
              <a:ext uri="{FF2B5EF4-FFF2-40B4-BE49-F238E27FC236}">
                <a16:creationId xmlns:a16="http://schemas.microsoft.com/office/drawing/2014/main" id="{4CD09867-D5E9-14B1-52EB-3F713713E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61EF616-0517-BD07-0711-D14D1AFD1B1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D6DAC-46FD-D981-E056-0A63AC3E4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9" y="1740794"/>
            <a:ext cx="7782781" cy="33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6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438400"/>
            <a:ext cx="8929688" cy="23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609600" y="1371600"/>
            <a:ext cx="41148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{5, 2, 4, 6, 1, 3}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605A2F8-363F-31D6-C80B-AB0FAF1342D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InsertionSort(A, n) {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for i = 2 to n {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key = A[i]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j = i - 1;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while (j &gt; 0) and (A[j] &gt; key) {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A[j+1] = A[j]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j = j - 1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A[j+1] = key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D2D7363-B5F6-3C1C-6187-B2AA00E504F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InsertionSort(A, n) {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for i = 2 to n {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key = A[i]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j = i - 1;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while (j &gt; 0) and (A[j] &gt; key) {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A[j+1] = A[j]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j = j - 1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A[j+1] = key</a:t>
            </a:r>
            <a:b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5181600" y="1447800"/>
            <a:ext cx="3032125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How many times will </a:t>
            </a:r>
            <a:br>
              <a:rPr lang="en-US" sz="2400" i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i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this loop execute?</a:t>
            </a:r>
            <a:endParaRPr/>
          </a:p>
        </p:txBody>
      </p:sp>
      <p:sp>
        <p:nvSpPr>
          <p:cNvPr id="175" name="Google Shape;175;p12"/>
          <p:cNvSpPr/>
          <p:nvPr/>
        </p:nvSpPr>
        <p:spPr>
          <a:xfrm rot="10800000" flipH="1">
            <a:off x="3886200" y="1676400"/>
            <a:ext cx="1295400" cy="152400"/>
          </a:xfrm>
          <a:custGeom>
            <a:avLst/>
            <a:gdLst/>
            <a:ahLst/>
            <a:cxnLst/>
            <a:rect l="l" t="t" r="r" b="b"/>
            <a:pathLst>
              <a:path w="2010" h="1111" extrusionOk="0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 rot="10800000" flipH="1">
            <a:off x="3886200" y="20574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2010" h="1111" extrusionOk="0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D94202C-4ABF-B44D-3655-2E3238C1355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44296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None/>
            </a:pPr>
            <a:r>
              <a:rPr lang="en-US" sz="2000" u="sng" dirty="0"/>
              <a:t>	Statement 				        </a:t>
            </a:r>
            <a:r>
              <a:rPr lang="en-US" sz="2000" u="sng" dirty="0">
                <a:solidFill>
                  <a:srgbClr val="0000CC"/>
                </a:solidFill>
              </a:rPr>
              <a:t>Cost	Times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 err="1"/>
              <a:t>InsertionSort</a:t>
            </a:r>
            <a:r>
              <a:rPr lang="en-US" sz="2400" dirty="0"/>
              <a:t>(A, n) {				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for </a:t>
            </a:r>
            <a:r>
              <a:rPr lang="en-US" sz="2400" dirty="0" err="1"/>
              <a:t>i</a:t>
            </a:r>
            <a:r>
              <a:rPr lang="en-US" sz="2400" dirty="0"/>
              <a:t> = 2 to n { 			       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baseline="-25000" dirty="0">
                <a:solidFill>
                  <a:srgbClr val="0000CC"/>
                </a:solidFill>
              </a:rPr>
              <a:t>1		     </a:t>
            </a:r>
            <a:r>
              <a:rPr lang="en-US" sz="2400" dirty="0">
                <a:solidFill>
                  <a:srgbClr val="0000CC"/>
                </a:solidFill>
              </a:rPr>
              <a:t>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	key = A[</a:t>
            </a:r>
            <a:r>
              <a:rPr lang="en-US" sz="2400" dirty="0" err="1"/>
              <a:t>i</a:t>
            </a:r>
            <a:r>
              <a:rPr lang="en-US" sz="2400" dirty="0"/>
              <a:t>]			       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baseline="-25000" dirty="0">
                <a:solidFill>
                  <a:srgbClr val="0000CC"/>
                </a:solidFill>
              </a:rPr>
              <a:t>2  	</a:t>
            </a:r>
            <a:r>
              <a:rPr lang="en-US" sz="2400" dirty="0">
                <a:solidFill>
                  <a:srgbClr val="0000CC"/>
                </a:solidFill>
              </a:rPr>
              <a:t>(n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dirty="0">
                <a:solidFill>
                  <a:srgbClr val="0000CC"/>
                </a:solidFill>
              </a:rPr>
              <a:t> 1)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	j = </a:t>
            </a:r>
            <a:r>
              <a:rPr lang="en-US" sz="2400" dirty="0" err="1"/>
              <a:t>i</a:t>
            </a:r>
            <a:r>
              <a:rPr lang="en-US" sz="2400" dirty="0"/>
              <a:t> – 1;			       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baseline="-25000" dirty="0">
                <a:solidFill>
                  <a:srgbClr val="0000CC"/>
                </a:solidFill>
              </a:rPr>
              <a:t>3  	</a:t>
            </a:r>
            <a:r>
              <a:rPr lang="en-US" sz="2400" dirty="0">
                <a:solidFill>
                  <a:srgbClr val="0000CC"/>
                </a:solidFill>
              </a:rPr>
              <a:t>(n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dirty="0">
                <a:solidFill>
                  <a:srgbClr val="0000CC"/>
                </a:solidFill>
              </a:rPr>
              <a:t> 1)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	while (j &gt; 0) and (A[j] &gt; key) {     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baseline="-25000" dirty="0">
                <a:solidFill>
                  <a:srgbClr val="0000CC"/>
                </a:solidFill>
              </a:rPr>
              <a:t>4  	      </a:t>
            </a:r>
            <a:r>
              <a:rPr lang="en-US" sz="2400" dirty="0">
                <a:solidFill>
                  <a:srgbClr val="0000CC"/>
                </a:solidFill>
              </a:rPr>
              <a:t>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		A[j+1] = A[j]		       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baseline="-25000" dirty="0">
                <a:solidFill>
                  <a:srgbClr val="0000CC"/>
                </a:solidFill>
              </a:rPr>
              <a:t>5             </a:t>
            </a:r>
            <a:r>
              <a:rPr lang="en-US" sz="2400" dirty="0">
                <a:solidFill>
                  <a:srgbClr val="0000CC"/>
                </a:solidFill>
              </a:rPr>
              <a:t>(T </a:t>
            </a:r>
            <a:r>
              <a:rPr lang="en-US" sz="2400" dirty="0"/>
              <a:t>– </a:t>
            </a:r>
            <a:r>
              <a:rPr lang="en-US" sz="2400" dirty="0">
                <a:solidFill>
                  <a:srgbClr val="0000CC"/>
                </a:solidFill>
              </a:rPr>
              <a:t>(n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dirty="0">
                <a:solidFill>
                  <a:srgbClr val="0000CC"/>
                </a:solidFill>
              </a:rPr>
              <a:t> 1))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		j = j – 1 }		       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baseline="-25000" dirty="0">
                <a:solidFill>
                  <a:srgbClr val="0000CC"/>
                </a:solidFill>
              </a:rPr>
              <a:t>6             </a:t>
            </a:r>
            <a:r>
              <a:rPr lang="en-US" sz="2400" dirty="0">
                <a:solidFill>
                  <a:srgbClr val="0000CC"/>
                </a:solidFill>
              </a:rPr>
              <a:t>(T </a:t>
            </a:r>
            <a:r>
              <a:rPr lang="en-US" sz="2400" dirty="0"/>
              <a:t>– </a:t>
            </a:r>
            <a:r>
              <a:rPr lang="en-US" sz="2400" dirty="0">
                <a:solidFill>
                  <a:srgbClr val="0000CC"/>
                </a:solidFill>
              </a:rPr>
              <a:t>(n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dirty="0">
                <a:solidFill>
                  <a:srgbClr val="0000CC"/>
                </a:solidFill>
              </a:rPr>
              <a:t> 1))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	A[j+1] = key			        </a:t>
            </a:r>
            <a:r>
              <a:rPr lang="en-US" sz="2400" dirty="0">
                <a:solidFill>
                  <a:srgbClr val="0000CC"/>
                </a:solidFill>
              </a:rPr>
              <a:t>c</a:t>
            </a:r>
            <a:r>
              <a:rPr lang="en-US" sz="2400" baseline="-25000" dirty="0">
                <a:solidFill>
                  <a:srgbClr val="0000CC"/>
                </a:solidFill>
              </a:rPr>
              <a:t>7  	</a:t>
            </a:r>
            <a:r>
              <a:rPr lang="en-US" sz="2400" dirty="0">
                <a:solidFill>
                  <a:srgbClr val="0000CC"/>
                </a:solidFill>
              </a:rPr>
              <a:t>(n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dirty="0">
                <a:solidFill>
                  <a:srgbClr val="0000CC"/>
                </a:solidFill>
              </a:rPr>
              <a:t> 1)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}						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Times New Roman"/>
              <a:buNone/>
            </a:pPr>
            <a:r>
              <a:rPr lang="en-US" sz="2000" b="1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T = t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t</a:t>
            </a:r>
            <a:r>
              <a:rPr lang="en-US" sz="2400" baseline="-25000" dirty="0">
                <a:solidFill>
                  <a:srgbClr val="0000CC"/>
                </a:solidFill>
              </a:rPr>
              <a:t>3</a:t>
            </a:r>
            <a:r>
              <a:rPr lang="en-US" sz="2400" dirty="0">
                <a:solidFill>
                  <a:srgbClr val="0000CC"/>
                </a:solidFill>
              </a:rPr>
              <a:t> + … + </a:t>
            </a:r>
            <a:r>
              <a:rPr lang="en-US" sz="2400" dirty="0" err="1">
                <a:solidFill>
                  <a:srgbClr val="0000CC"/>
                </a:solidFill>
              </a:rPr>
              <a:t>t</a:t>
            </a:r>
            <a:r>
              <a:rPr lang="en-US" sz="2400" baseline="-25000" dirty="0" err="1">
                <a:solidFill>
                  <a:srgbClr val="0000CC"/>
                </a:solidFill>
              </a:rPr>
              <a:t>n</a:t>
            </a:r>
            <a:r>
              <a:rPr lang="en-US" sz="2400" dirty="0">
                <a:solidFill>
                  <a:srgbClr val="0000CC"/>
                </a:solidFill>
              </a:rPr>
              <a:t>, where </a:t>
            </a:r>
            <a:r>
              <a:rPr lang="en-US" sz="2400" dirty="0" err="1">
                <a:solidFill>
                  <a:srgbClr val="0000CC"/>
                </a:solidFill>
              </a:rPr>
              <a:t>t</a:t>
            </a:r>
            <a:r>
              <a:rPr lang="en-US" sz="2400" baseline="-25000" dirty="0" err="1">
                <a:solidFill>
                  <a:srgbClr val="0000CC"/>
                </a:solidFill>
              </a:rPr>
              <a:t>i</a:t>
            </a:r>
            <a:r>
              <a:rPr lang="en-US" sz="2400" dirty="0">
                <a:solidFill>
                  <a:srgbClr val="0000CC"/>
                </a:solidFill>
              </a:rPr>
              <a:t> is the number of while expression evaluations for the  </a:t>
            </a:r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en-US" sz="2400" baseline="30000" dirty="0" err="1">
                <a:solidFill>
                  <a:srgbClr val="0000CC"/>
                </a:solidFill>
              </a:rPr>
              <a:t>th</a:t>
            </a:r>
            <a:r>
              <a:rPr lang="en-US" sz="2400" dirty="0">
                <a:solidFill>
                  <a:srgbClr val="0000CC"/>
                </a:solidFill>
              </a:rPr>
              <a:t> for loop iteration</a:t>
            </a:r>
            <a:endParaRPr dirty="0"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Analyzing Insertion Sort</a:t>
            </a:r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1CE8A15-636E-5BB1-F09F-8E4E9F8393B4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Course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>
                <a:solidFill>
                  <a:srgbClr val="0000CC"/>
                </a:solidFill>
              </a:rPr>
              <a:t>Purpose: a rigorous introduction to the design and analysis of algorithms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Not a programming course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Not a math course, either</a:t>
            </a:r>
            <a:endParaRPr dirty="0"/>
          </a:p>
          <a:p>
            <a:pPr marL="342900" lvl="0" indent="-19177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dirty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>
                <a:solidFill>
                  <a:srgbClr val="0000CC"/>
                </a:solidFill>
              </a:rPr>
              <a:t>Textbook: </a:t>
            </a:r>
            <a:r>
              <a:rPr lang="en-US" i="1" dirty="0">
                <a:solidFill>
                  <a:srgbClr val="0000CC"/>
                </a:solidFill>
              </a:rPr>
              <a:t>Introduction to Algorithms </a:t>
            </a:r>
            <a:r>
              <a:rPr lang="en-US" dirty="0">
                <a:solidFill>
                  <a:srgbClr val="0000CC"/>
                </a:solidFill>
              </a:rPr>
              <a:t>(3</a:t>
            </a:r>
            <a:r>
              <a:rPr lang="en-US" baseline="30000" dirty="0">
                <a:solidFill>
                  <a:srgbClr val="0000CC"/>
                </a:solidFill>
              </a:rPr>
              <a:t>rd</a:t>
            </a:r>
            <a:r>
              <a:rPr lang="en-US" dirty="0">
                <a:solidFill>
                  <a:srgbClr val="0000CC"/>
                </a:solidFill>
              </a:rPr>
              <a:t> edition)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Font typeface="Times New Roman"/>
              <a:buNone/>
            </a:pPr>
            <a:r>
              <a:rPr lang="en-US" dirty="0">
                <a:solidFill>
                  <a:srgbClr val="0000CC"/>
                </a:solidFill>
              </a:rPr>
              <a:t>		</a:t>
            </a:r>
            <a:r>
              <a:rPr lang="en-US" dirty="0" err="1">
                <a:solidFill>
                  <a:srgbClr val="0000CC"/>
                </a:solidFill>
              </a:rPr>
              <a:t>Cormen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Leiserson</a:t>
            </a:r>
            <a:r>
              <a:rPr lang="en-US" dirty="0">
                <a:solidFill>
                  <a:srgbClr val="0000CC"/>
                </a:solidFill>
              </a:rPr>
              <a:t>, Rivest, and Stein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 excellent reference you should own </a:t>
            </a:r>
            <a:endParaRPr dirty="0"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4397375"/>
            <a:ext cx="1762125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76EE9D7C-534E-D526-EACE-92799AFE940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Analyzing Insertion Sort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-US" sz="2200" dirty="0"/>
              <a:t>T(n) = </a:t>
            </a:r>
            <a:r>
              <a:rPr lang="en-US" sz="2000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n + c</a:t>
            </a:r>
            <a:r>
              <a:rPr lang="en-US" sz="2000" baseline="-25000" dirty="0"/>
              <a:t>2</a:t>
            </a:r>
            <a:r>
              <a:rPr lang="en-US" sz="2000" dirty="0"/>
              <a:t>(n-1) + c</a:t>
            </a:r>
            <a:r>
              <a:rPr lang="en-US" sz="2000" baseline="-25000" dirty="0"/>
              <a:t>3</a:t>
            </a:r>
            <a:r>
              <a:rPr lang="en-US" sz="2000" dirty="0"/>
              <a:t>(n-1) + c</a:t>
            </a:r>
            <a:r>
              <a:rPr lang="en-US" sz="2000" baseline="-25000" dirty="0"/>
              <a:t>4</a:t>
            </a:r>
            <a:r>
              <a:rPr lang="en-US" sz="2000" dirty="0"/>
              <a:t>T + c</a:t>
            </a:r>
            <a:r>
              <a:rPr lang="en-US" sz="2000" baseline="-25000" dirty="0"/>
              <a:t>5</a:t>
            </a:r>
            <a:r>
              <a:rPr lang="en-US" sz="2000" dirty="0"/>
              <a:t>(T - (n-1)) + c</a:t>
            </a:r>
            <a:r>
              <a:rPr lang="en-US" sz="2000" baseline="-25000" dirty="0"/>
              <a:t>6</a:t>
            </a:r>
            <a:r>
              <a:rPr lang="en-US" sz="2000" dirty="0"/>
              <a:t>(T - (n-1)) + c</a:t>
            </a:r>
            <a:r>
              <a:rPr lang="en-US" sz="2000" baseline="-25000" dirty="0"/>
              <a:t>7</a:t>
            </a:r>
            <a:r>
              <a:rPr lang="en-US" sz="2000" dirty="0"/>
              <a:t>(n-1)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        = c</a:t>
            </a:r>
            <a:r>
              <a:rPr lang="en-US" sz="2200" baseline="-25000" dirty="0"/>
              <a:t>8</a:t>
            </a:r>
            <a:r>
              <a:rPr lang="en-US" sz="2200" dirty="0"/>
              <a:t>T + c</a:t>
            </a:r>
            <a:r>
              <a:rPr lang="en-US" sz="2200" baseline="-25000" dirty="0"/>
              <a:t>9</a:t>
            </a:r>
            <a:r>
              <a:rPr lang="en-US" sz="2200" dirty="0"/>
              <a:t>n + c</a:t>
            </a:r>
            <a:r>
              <a:rPr lang="en-US" sz="2200" baseline="-25000" dirty="0"/>
              <a:t>10</a:t>
            </a:r>
            <a:endParaRPr sz="2200" dirty="0"/>
          </a:p>
          <a:p>
            <a:pPr marL="342900" lvl="0" indent="-224155" algn="l" rtl="0">
              <a:spcBef>
                <a:spcPts val="440"/>
              </a:spcBef>
              <a:spcAft>
                <a:spcPts val="0"/>
              </a:spcAft>
              <a:buSzPts val="1870"/>
              <a:buNone/>
            </a:pPr>
            <a:endParaRPr sz="2200"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1870"/>
              <a:buChar char="●"/>
            </a:pPr>
            <a:r>
              <a:rPr lang="en-US" sz="2200" dirty="0">
                <a:solidFill>
                  <a:srgbClr val="0000FF"/>
                </a:solidFill>
              </a:rPr>
              <a:t>What can T be?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 b="1" dirty="0">
                <a:solidFill>
                  <a:schemeClr val="dk2"/>
                </a:solidFill>
              </a:rPr>
              <a:t>Best case:</a:t>
            </a:r>
            <a:r>
              <a:rPr lang="en-US" sz="2200" dirty="0"/>
              <a:t>  the array is sorted (inner loop body never executed)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 = 1 →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an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, a linear function of </a:t>
            </a:r>
            <a:r>
              <a:rPr lang="en-US" i="1" dirty="0"/>
              <a:t>n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 b="1" dirty="0">
                <a:solidFill>
                  <a:schemeClr val="dk2"/>
                </a:solidFill>
              </a:rPr>
              <a:t>Worst case:</a:t>
            </a:r>
            <a:r>
              <a:rPr lang="en-US" sz="2200" dirty="0"/>
              <a:t> the array is reverse sorted (inner loop body executed for all previous elements)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n-US" i="1" dirty="0" err="1"/>
              <a:t>i</a:t>
            </a:r>
            <a:r>
              <a:rPr lang="en-US" dirty="0"/>
              <a:t> →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 + </a:t>
            </a:r>
            <a:r>
              <a:rPr lang="en-US" dirty="0"/>
              <a:t>1)/2 - 1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an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i="1" dirty="0"/>
              <a:t>bn </a:t>
            </a:r>
            <a:r>
              <a:rPr lang="en-US" dirty="0"/>
              <a:t>+ </a:t>
            </a:r>
            <a:r>
              <a:rPr lang="en-US" i="1" dirty="0"/>
              <a:t>c</a:t>
            </a:r>
            <a:r>
              <a:rPr lang="en-US" dirty="0"/>
              <a:t>, a quadratic function of </a:t>
            </a:r>
            <a:r>
              <a:rPr lang="en-US" i="1" dirty="0"/>
              <a:t>n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 b="1" dirty="0">
                <a:solidFill>
                  <a:schemeClr val="dk2"/>
                </a:solidFill>
              </a:rPr>
              <a:t>Average case: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dirty="0"/>
              <a:t>???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9D6A96B-7324-2F27-9186-1EF9DC00ACB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 idx="4294967295"/>
          </p:nvPr>
        </p:nvSpPr>
        <p:spPr>
          <a:xfrm>
            <a:off x="1447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Performance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4294967295"/>
          </p:nvPr>
        </p:nvSpPr>
        <p:spPr>
          <a:xfrm>
            <a:off x="304800" y="12954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We care most about </a:t>
            </a:r>
            <a:r>
              <a:rPr lang="en-US" i="1" dirty="0">
                <a:solidFill>
                  <a:srgbClr val="FF3300"/>
                </a:solidFill>
              </a:rPr>
              <a:t>asymptotic performance</a:t>
            </a:r>
            <a:endParaRPr dirty="0">
              <a:solidFill>
                <a:srgbClr val="FF33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How does the algorithm behave as the problem size gets very large?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dirty="0"/>
              <a:t>Running time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dirty="0"/>
              <a:t>Memory/storage requirements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dirty="0"/>
              <a:t>Bandwidth/power requirements/logic gates/etc.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4F4EB0E-011B-D644-6F32-01D5252138F3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Analysis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Worst case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an upper bound on running time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absolute guarantee of required resources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Average case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the expected running time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Very useful, but treat with care: what is “average”?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Random (equally likely) inputs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Real-life inputs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Best case</a:t>
            </a:r>
            <a:endParaRPr/>
          </a:p>
          <a:p>
            <a:pPr marL="742950" lvl="1" indent="-15620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D74973C-716A-759D-A465-B499B5F1193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We say </a:t>
            </a:r>
            <a:r>
              <a:rPr lang="en-US" dirty="0" err="1"/>
              <a:t>InsertionSort’s</a:t>
            </a:r>
            <a:r>
              <a:rPr lang="en-US" dirty="0"/>
              <a:t> run time is </a:t>
            </a:r>
            <a:r>
              <a:rPr lang="en-US" i="1" dirty="0">
                <a:solidFill>
                  <a:schemeClr val="dk2"/>
                </a:solidFill>
              </a:rPr>
              <a:t>O</a:t>
            </a:r>
            <a:r>
              <a:rPr lang="en-US" dirty="0">
                <a:solidFill>
                  <a:schemeClr val="dk2"/>
                </a:solidFill>
              </a:rPr>
              <a:t>(</a:t>
            </a:r>
            <a:r>
              <a:rPr lang="en-US" i="1" dirty="0">
                <a:solidFill>
                  <a:schemeClr val="dk2"/>
                </a:solidFill>
              </a:rPr>
              <a:t>n</a:t>
            </a:r>
            <a:r>
              <a:rPr lang="en-US" baseline="30000" dirty="0">
                <a:solidFill>
                  <a:schemeClr val="dk2"/>
                </a:solidFill>
              </a:rPr>
              <a:t>2</a:t>
            </a:r>
            <a:r>
              <a:rPr lang="en-US" dirty="0">
                <a:solidFill>
                  <a:schemeClr val="dk2"/>
                </a:solidFill>
              </a:rPr>
              <a:t>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Properly we should say run time is </a:t>
            </a:r>
            <a:r>
              <a:rPr lang="en-US" i="1" dirty="0"/>
              <a:t>in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Read </a:t>
            </a:r>
            <a:r>
              <a:rPr lang="en-US" i="1" dirty="0"/>
              <a:t>O</a:t>
            </a:r>
            <a:r>
              <a:rPr lang="en-US" dirty="0"/>
              <a:t> as “Big-</a:t>
            </a:r>
            <a:r>
              <a:rPr lang="en-US" i="1" dirty="0"/>
              <a:t>O</a:t>
            </a:r>
            <a:r>
              <a:rPr lang="en-US" dirty="0"/>
              <a:t>” (you’ll also hear it as “order”)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In general a function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 there exist positive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such that 0 ≤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c</a:t>
            </a:r>
            <a:r>
              <a:rPr lang="en-US" dirty="0"/>
              <a:t> ⋅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for all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endParaRPr i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Formally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= {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∃ positive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such that 0 ≤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c</a:t>
            </a:r>
            <a:r>
              <a:rPr lang="en-US" dirty="0"/>
              <a:t> ⋅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∀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i="1" dirty="0"/>
              <a:t>n</a:t>
            </a:r>
            <a:r>
              <a:rPr lang="en-US" i="1" baseline="-25000" dirty="0"/>
              <a:t>0 </a:t>
            </a:r>
            <a:r>
              <a:rPr lang="en-US" dirty="0"/>
              <a:t>}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8D2243F-74E2-AFB5-6688-E6767007A6C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8"/>
          <p:cNvCxnSpPr/>
          <p:nvPr/>
        </p:nvCxnSpPr>
        <p:spPr>
          <a:xfrm>
            <a:off x="1752600" y="14478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1752600" y="50292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18"/>
          <p:cNvSpPr txBox="1"/>
          <p:nvPr/>
        </p:nvSpPr>
        <p:spPr>
          <a:xfrm>
            <a:off x="838200" y="13716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629400" y="50292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15" name="Google Shape;215;p18"/>
          <p:cNvCxnSpPr/>
          <p:nvPr/>
        </p:nvCxnSpPr>
        <p:spPr>
          <a:xfrm rot="10800000">
            <a:off x="3200400" y="3200400"/>
            <a:ext cx="0" cy="1828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2819400" y="50133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1752600" y="2362200"/>
            <a:ext cx="5486400" cy="1841500"/>
          </a:xfrm>
          <a:custGeom>
            <a:avLst/>
            <a:gdLst/>
            <a:ahLst/>
            <a:cxnLst/>
            <a:rect l="l" t="t" r="r" b="b"/>
            <a:pathLst>
              <a:path w="3456" h="1160" extrusionOk="0">
                <a:moveTo>
                  <a:pt x="0" y="816"/>
                </a:moveTo>
                <a:cubicBezTo>
                  <a:pt x="56" y="696"/>
                  <a:pt x="112" y="576"/>
                  <a:pt x="192" y="624"/>
                </a:cubicBezTo>
                <a:cubicBezTo>
                  <a:pt x="272" y="672"/>
                  <a:pt x="400" y="1160"/>
                  <a:pt x="480" y="1104"/>
                </a:cubicBezTo>
                <a:cubicBezTo>
                  <a:pt x="560" y="1048"/>
                  <a:pt x="584" y="360"/>
                  <a:pt x="672" y="288"/>
                </a:cubicBezTo>
                <a:cubicBezTo>
                  <a:pt x="760" y="216"/>
                  <a:pt x="864" y="560"/>
                  <a:pt x="1008" y="672"/>
                </a:cubicBezTo>
                <a:cubicBezTo>
                  <a:pt x="1152" y="784"/>
                  <a:pt x="1128" y="1072"/>
                  <a:pt x="1536" y="960"/>
                </a:cubicBezTo>
                <a:cubicBezTo>
                  <a:pt x="1944" y="848"/>
                  <a:pt x="3136" y="160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1752600" y="14478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6934200" y="2422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68580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450850" y="5562600"/>
            <a:ext cx="791368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upper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BEBF860-4008-645E-3B7F-AC7F1C0C122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●"/>
            </a:pPr>
            <a:r>
              <a:rPr lang="en-US" sz="3200" dirty="0">
                <a:solidFill>
                  <a:srgbClr val="0000FF"/>
                </a:solidFill>
              </a:rPr>
              <a:t>Proof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 dirty="0"/>
              <a:t>The run-time is an</a:t>
            </a:r>
            <a:r>
              <a:rPr lang="en-US" sz="2600" baseline="30000" dirty="0"/>
              <a:t>2</a:t>
            </a:r>
            <a:r>
              <a:rPr lang="en-US" sz="2600" dirty="0"/>
              <a:t> + bn + c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 sz="2400" dirty="0"/>
              <a:t>If any of  a, b, and c are less than 0, replace the constant with its absolute value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</a:t>
            </a:r>
            <a:r>
              <a:rPr lang="en-US" baseline="30000" dirty="0"/>
              <a:t>2</a:t>
            </a:r>
            <a:r>
              <a:rPr lang="en-US" dirty="0"/>
              <a:t> + bn + c 	≤ (a + b + c)n</a:t>
            </a:r>
            <a:r>
              <a:rPr lang="en-US" baseline="30000" dirty="0"/>
              <a:t>2</a:t>
            </a:r>
            <a:r>
              <a:rPr lang="en-US" dirty="0"/>
              <a:t> + (a + b + c)n + (a + b + c)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dirty="0"/>
              <a:t>		≤ 3(a + b + c)n</a:t>
            </a:r>
            <a:r>
              <a:rPr lang="en-US" baseline="30000" dirty="0"/>
              <a:t>2</a:t>
            </a:r>
            <a:r>
              <a:rPr lang="en-US" dirty="0"/>
              <a:t> for n ≥ 1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dirty="0"/>
              <a:t>	Let c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dirty="0"/>
              <a:t> = 3(a + b + c) and let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= 1. Then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dirty="0"/>
              <a:t>	    an</a:t>
            </a:r>
            <a:r>
              <a:rPr lang="en-US" baseline="30000" dirty="0"/>
              <a:t>2</a:t>
            </a:r>
            <a:r>
              <a:rPr lang="en-US" dirty="0"/>
              <a:t> + bn + c 	≤ c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dirty="0"/>
              <a:t> n</a:t>
            </a:r>
            <a:r>
              <a:rPr lang="en-US" baseline="30000" dirty="0"/>
              <a:t>2   </a:t>
            </a:r>
            <a:r>
              <a:rPr lang="en-US" dirty="0"/>
              <a:t>for n ≥ 1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dirty="0"/>
              <a:t>	Thus an</a:t>
            </a:r>
            <a:r>
              <a:rPr lang="en-US" baseline="30000" dirty="0"/>
              <a:t>2</a:t>
            </a:r>
            <a:r>
              <a:rPr lang="en-US" dirty="0"/>
              <a:t> + bn + c 	=  O(n</a:t>
            </a:r>
            <a:r>
              <a:rPr lang="en-US" baseline="30000" dirty="0"/>
              <a:t>2</a:t>
            </a:r>
            <a:r>
              <a:rPr lang="en-US" dirty="0"/>
              <a:t>).</a:t>
            </a:r>
            <a:endParaRPr sz="2800"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</a:pPr>
            <a:r>
              <a:rPr lang="en-US" sz="3200" dirty="0">
                <a:solidFill>
                  <a:srgbClr val="0000FF"/>
                </a:solidFill>
              </a:rPr>
              <a:t>Question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 dirty="0"/>
              <a:t>Is </a:t>
            </a:r>
            <a:r>
              <a:rPr lang="en-US" sz="2600" dirty="0" err="1"/>
              <a:t>InsertionSort</a:t>
            </a:r>
            <a:r>
              <a:rPr lang="en-US" sz="2600" dirty="0"/>
              <a:t> </a:t>
            </a:r>
            <a:r>
              <a:rPr lang="en-US" sz="2600" i="1" dirty="0"/>
              <a:t>O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baseline="30000" dirty="0"/>
              <a:t>3</a:t>
            </a:r>
            <a:r>
              <a:rPr lang="en-US" sz="2600" dirty="0"/>
              <a:t>) 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 dirty="0"/>
              <a:t>Is </a:t>
            </a:r>
            <a:r>
              <a:rPr lang="en-US" sz="2600" dirty="0" err="1"/>
              <a:t>InsertionSort</a:t>
            </a:r>
            <a:r>
              <a:rPr lang="en-US" sz="2600" dirty="0"/>
              <a:t> </a:t>
            </a:r>
            <a:r>
              <a:rPr lang="en-US" sz="2600" i="1" dirty="0"/>
              <a:t>O</a:t>
            </a:r>
            <a:r>
              <a:rPr lang="en-US" sz="2600" dirty="0"/>
              <a:t>(</a:t>
            </a:r>
            <a:r>
              <a:rPr lang="en-US" sz="2600" i="1" dirty="0"/>
              <a:t>n</a:t>
            </a:r>
            <a:r>
              <a:rPr lang="en-US" sz="2600" dirty="0"/>
              <a:t>) ?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D4B849D-A2A1-5F6D-94B7-A65D910DAA4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We say </a:t>
            </a:r>
            <a:r>
              <a:rPr lang="en-US" dirty="0" err="1"/>
              <a:t>InsertionSort’s</a:t>
            </a:r>
            <a:r>
              <a:rPr lang="en-US" dirty="0"/>
              <a:t> run time is Ω(n)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In general a function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Ω(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 ∃ positive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such that 0 ≤ </a:t>
            </a:r>
            <a:r>
              <a:rPr lang="en-US" i="1" dirty="0" err="1"/>
              <a:t>c⋅g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 ∀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endParaRPr i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Proof: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Suppose run time is an + b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dirty="0"/>
              <a:t>Assume a and b are positive</a:t>
            </a:r>
            <a:endParaRPr dirty="0"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 ≤ an + b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9748F44-ADB6-48CB-EE99-04DCA970B84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1"/>
          <p:cNvCxnSpPr/>
          <p:nvPr/>
        </p:nvCxnSpPr>
        <p:spPr>
          <a:xfrm>
            <a:off x="1600200" y="15240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1600200" y="51054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21"/>
          <p:cNvSpPr txBox="1"/>
          <p:nvPr/>
        </p:nvSpPr>
        <p:spPr>
          <a:xfrm>
            <a:off x="685800" y="1447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6477000" y="5105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43" name="Google Shape;243;p21"/>
          <p:cNvCxnSpPr/>
          <p:nvPr/>
        </p:nvCxnSpPr>
        <p:spPr>
          <a:xfrm rot="10800000">
            <a:off x="3048000" y="4267200"/>
            <a:ext cx="0" cy="8382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44" name="Google Shape;244;p21"/>
          <p:cNvSpPr txBox="1"/>
          <p:nvPr/>
        </p:nvSpPr>
        <p:spPr>
          <a:xfrm>
            <a:off x="2667000" y="5089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600200" y="24384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781800" y="2498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6705600" y="1143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1828800" y="1447800"/>
            <a:ext cx="5105400" cy="3657600"/>
          </a:xfrm>
          <a:custGeom>
            <a:avLst/>
            <a:gdLst/>
            <a:ahLst/>
            <a:cxnLst/>
            <a:rect l="l" t="t" r="r" b="b"/>
            <a:pathLst>
              <a:path w="3216" h="2304" extrusionOk="0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50850" y="5562600"/>
            <a:ext cx="785971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lower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687994-B54A-1725-60D7-F372B45CBAF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 sz="2600"/>
              <a:t>A function </a:t>
            </a: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is Θ(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)) if ∃ positive constants </a:t>
            </a:r>
            <a:r>
              <a:rPr lang="en-US" sz="2600" i="1"/>
              <a:t>c</a:t>
            </a:r>
            <a:r>
              <a:rPr lang="en-US" sz="2600" baseline="-25000"/>
              <a:t>1</a:t>
            </a:r>
            <a:r>
              <a:rPr lang="en-US" sz="2600"/>
              <a:t>, </a:t>
            </a:r>
            <a:r>
              <a:rPr lang="en-US" sz="2600" i="1"/>
              <a:t>c</a:t>
            </a:r>
            <a:r>
              <a:rPr lang="en-US" sz="2600" baseline="-25000"/>
              <a:t>2</a:t>
            </a:r>
            <a:r>
              <a:rPr lang="en-US" sz="2600"/>
              <a:t>, and </a:t>
            </a:r>
            <a:r>
              <a:rPr lang="en-US" sz="2600" i="1"/>
              <a:t>n</a:t>
            </a:r>
            <a:r>
              <a:rPr lang="en-US" sz="2600" baseline="-25000"/>
              <a:t>0</a:t>
            </a:r>
            <a:r>
              <a:rPr lang="en-US" sz="2600"/>
              <a:t> such that </a:t>
            </a:r>
            <a:br>
              <a:rPr lang="en-US" sz="2600"/>
            </a:br>
            <a:r>
              <a:rPr lang="en-US" sz="2600"/>
              <a:t>	</a:t>
            </a:r>
            <a:br>
              <a:rPr lang="en-US" sz="2600"/>
            </a:br>
            <a:r>
              <a:rPr lang="en-US" sz="2600"/>
              <a:t>	 0 ≤</a:t>
            </a:r>
            <a:r>
              <a:rPr lang="en-US"/>
              <a:t> </a:t>
            </a:r>
            <a:r>
              <a:rPr lang="en-US" sz="2600" i="1"/>
              <a:t>c</a:t>
            </a:r>
            <a:r>
              <a:rPr lang="en-US" sz="2600" baseline="-25000"/>
              <a:t>1</a:t>
            </a:r>
            <a:r>
              <a:rPr lang="en-US" sz="2600"/>
              <a:t> 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≤ </a:t>
            </a: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≤ </a:t>
            </a:r>
            <a:r>
              <a:rPr lang="en-US" sz="2600" i="1"/>
              <a:t>c</a:t>
            </a:r>
            <a:r>
              <a:rPr lang="en-US" sz="2600" baseline="-25000"/>
              <a:t>2</a:t>
            </a:r>
            <a:r>
              <a:rPr lang="en-US" sz="2600"/>
              <a:t> 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∀ </a:t>
            </a:r>
            <a:r>
              <a:rPr lang="en-US" sz="2600" i="1"/>
              <a:t>n</a:t>
            </a:r>
            <a:r>
              <a:rPr lang="en-US" sz="2600"/>
              <a:t> ≥ </a:t>
            </a:r>
            <a:r>
              <a:rPr lang="en-US" sz="2600" i="1"/>
              <a:t>n</a:t>
            </a:r>
            <a:r>
              <a:rPr lang="en-US" sz="2600" baseline="-25000"/>
              <a:t>0</a:t>
            </a:r>
            <a:endParaRPr sz="2600"/>
          </a:p>
          <a:p>
            <a:pPr marL="342900" lvl="0" indent="-202565" algn="l" rtl="0">
              <a:spcBef>
                <a:spcPts val="520"/>
              </a:spcBef>
              <a:spcAft>
                <a:spcPts val="0"/>
              </a:spcAft>
              <a:buSzPts val="2210"/>
              <a:buNone/>
            </a:pPr>
            <a:endParaRPr sz="26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Theorem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Θ(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iff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both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and Ω(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Proof: 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1D6C49D-57FB-827F-DBBE-907C9CE18C6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3"/>
          <p:cNvCxnSpPr/>
          <p:nvPr/>
        </p:nvCxnSpPr>
        <p:spPr>
          <a:xfrm>
            <a:off x="1676400" y="19050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3"/>
          <p:cNvCxnSpPr/>
          <p:nvPr/>
        </p:nvCxnSpPr>
        <p:spPr>
          <a:xfrm>
            <a:off x="1676400" y="54864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p23"/>
          <p:cNvSpPr txBox="1"/>
          <p:nvPr/>
        </p:nvSpPr>
        <p:spPr>
          <a:xfrm>
            <a:off x="762000" y="1828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6553200" y="5486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65" name="Google Shape;265;p23"/>
          <p:cNvCxnSpPr/>
          <p:nvPr/>
        </p:nvCxnSpPr>
        <p:spPr>
          <a:xfrm rot="10800000">
            <a:off x="3124200" y="3276600"/>
            <a:ext cx="0" cy="2209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66" name="Google Shape;266;p23"/>
          <p:cNvSpPr txBox="1"/>
          <p:nvPr/>
        </p:nvSpPr>
        <p:spPr>
          <a:xfrm>
            <a:off x="2743200" y="5470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1676400" y="28194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6858000" y="2879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6781800" y="1524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905000" y="1828800"/>
            <a:ext cx="5105400" cy="3657600"/>
          </a:xfrm>
          <a:custGeom>
            <a:avLst/>
            <a:gdLst/>
            <a:ahLst/>
            <a:cxnLst/>
            <a:rect l="l" t="t" r="r" b="b"/>
            <a:pathLst>
              <a:path w="3216" h="2304" extrusionOk="0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1676400" y="1219200"/>
            <a:ext cx="4876800" cy="4267200"/>
          </a:xfrm>
          <a:custGeom>
            <a:avLst/>
            <a:gdLst/>
            <a:ahLst/>
            <a:cxnLst/>
            <a:rect l="l" t="t" r="r" b="b"/>
            <a:pathLst>
              <a:path w="3072" h="2688" extrusionOk="0">
                <a:moveTo>
                  <a:pt x="0" y="2688"/>
                </a:moveTo>
                <a:cubicBezTo>
                  <a:pt x="168" y="2488"/>
                  <a:pt x="336" y="2288"/>
                  <a:pt x="480" y="2064"/>
                </a:cubicBezTo>
                <a:cubicBezTo>
                  <a:pt x="624" y="1840"/>
                  <a:pt x="728" y="1552"/>
                  <a:pt x="864" y="1344"/>
                </a:cubicBezTo>
                <a:cubicBezTo>
                  <a:pt x="1000" y="1136"/>
                  <a:pt x="928" y="1040"/>
                  <a:pt x="1296" y="816"/>
                </a:cubicBezTo>
                <a:cubicBezTo>
                  <a:pt x="1664" y="592"/>
                  <a:pt x="2368" y="296"/>
                  <a:pt x="3072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64008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50850" y="5911850"/>
            <a:ext cx="771048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tight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F4F220F-B988-D8AE-66F5-945F1CBAE54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 Structure?</a:t>
            </a:r>
            <a:endParaRPr/>
          </a:p>
        </p:txBody>
      </p:sp>
      <p:sp>
        <p:nvSpPr>
          <p:cNvPr id="90" name="Google Shape;90;g331b33b41a2_1_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417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Data</a:t>
            </a:r>
            <a:r>
              <a:rPr lang="en-US" sz="2400"/>
              <a:t> is a </a:t>
            </a:r>
            <a:r>
              <a:rPr lang="en-US" sz="2400">
                <a:solidFill>
                  <a:schemeClr val="accent6"/>
                </a:solidFill>
              </a:rPr>
              <a:t>collection of facts</a:t>
            </a:r>
            <a:r>
              <a:rPr lang="en-US" sz="2400"/>
              <a:t>, such as values, numbers, words, measurements, or observations.</a:t>
            </a:r>
            <a:endParaRPr sz="2400">
              <a:solidFill>
                <a:schemeClr val="accent1"/>
              </a:solidFill>
            </a:endParaRPr>
          </a:p>
          <a:p>
            <a:pPr marL="342900" lvl="0" indent="-344170" algn="l" rtl="0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CC"/>
                </a:solidFill>
              </a:rPr>
              <a:t>Structure </a:t>
            </a:r>
            <a:r>
              <a:rPr lang="en-US" sz="2400"/>
              <a:t>means a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>
                <a:solidFill>
                  <a:schemeClr val="accent6"/>
                </a:solidFill>
              </a:rPr>
              <a:t>set of rules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/>
              <a:t>that holds the data together.</a:t>
            </a:r>
            <a:endParaRPr sz="2400"/>
          </a:p>
          <a:p>
            <a:pPr marL="342900" lvl="0" indent="-344170" algn="l" rtl="0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</a:t>
            </a:r>
            <a:r>
              <a:rPr lang="en-US" sz="2400">
                <a:solidFill>
                  <a:srgbClr val="0000CC"/>
                </a:solidFill>
              </a:rPr>
              <a:t> data structure </a:t>
            </a:r>
            <a:r>
              <a:rPr lang="en-US" sz="2400"/>
              <a:t>is a particular way of storing and organizing data in a computer so that it can be used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 b="1">
                <a:solidFill>
                  <a:schemeClr val="dk2"/>
                </a:solidFill>
              </a:rPr>
              <a:t>efficiently</a:t>
            </a:r>
            <a:r>
              <a:rPr lang="en-US" sz="2400">
                <a:solidFill>
                  <a:srgbClr val="0000CC"/>
                </a:solidFill>
              </a:rPr>
              <a:t>.</a:t>
            </a:r>
            <a:endParaRPr sz="2400">
              <a:solidFill>
                <a:srgbClr val="0000CC"/>
              </a:solidFill>
            </a:endParaRPr>
          </a:p>
          <a:p>
            <a:pPr marL="742950" lvl="1" indent="-273050" algn="l" rtl="0">
              <a:spcBef>
                <a:spcPts val="480"/>
              </a:spcBef>
              <a:spcAft>
                <a:spcPts val="0"/>
              </a:spcAft>
              <a:buSzPts val="1840"/>
              <a:buChar char="■"/>
            </a:pPr>
            <a:r>
              <a:rPr lang="en-US" sz="2200"/>
              <a:t>Different kinds of data structures are suited to different kinds of applications, and some are highly specialized to specific tasks.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provide a means to manage huge amount of data efficiently.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Usually, efficient data structures are a key to designing efficient algorithms.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can be nested.</a:t>
            </a:r>
            <a:endParaRPr sz="220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2BA742F-BFA3-26EF-B6C5-52D89405798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body" idx="4294967295"/>
          </p:nvPr>
        </p:nvSpPr>
        <p:spPr>
          <a:xfrm>
            <a:off x="685800" y="1179513"/>
            <a:ext cx="77724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b="1" dirty="0">
                <a:solidFill>
                  <a:schemeClr val="dk2"/>
                </a:solidFill>
              </a:rPr>
              <a:t>For large input sizes, constant terms are insignificant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Program </a:t>
            </a:r>
            <a:r>
              <a:rPr lang="en-US" sz="2400" i="1" dirty="0"/>
              <a:t>A</a:t>
            </a:r>
            <a:r>
              <a:rPr lang="en-US" sz="2400" dirty="0"/>
              <a:t> with running time </a:t>
            </a:r>
            <a:r>
              <a:rPr lang="en-US" sz="2400" i="1" dirty="0"/>
              <a:t>T</a:t>
            </a:r>
            <a:r>
              <a:rPr lang="en-US" sz="2400" i="1" baseline="-25000" dirty="0"/>
              <a:t>A</a:t>
            </a:r>
            <a:r>
              <a:rPr lang="en-US" sz="2400" dirty="0"/>
              <a:t>(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dirty="0"/>
              <a:t>)= 100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Program </a:t>
            </a:r>
            <a:r>
              <a:rPr lang="en-US" sz="2400" i="1" dirty="0"/>
              <a:t>B</a:t>
            </a:r>
            <a:r>
              <a:rPr lang="en-US" sz="2400" dirty="0"/>
              <a:t> with running time </a:t>
            </a:r>
            <a:r>
              <a:rPr lang="en-US" sz="2400" i="1" dirty="0"/>
              <a:t>T</a:t>
            </a:r>
            <a:r>
              <a:rPr lang="en-US" sz="2400" i="1" baseline="-25000" dirty="0"/>
              <a:t>B</a:t>
            </a:r>
            <a:r>
              <a:rPr lang="en-US" sz="2400" dirty="0"/>
              <a:t>(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dirty="0"/>
              <a:t>)= 2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baseline="30000" dirty="0"/>
              <a:t>2</a:t>
            </a:r>
            <a:endParaRPr dirty="0"/>
          </a:p>
        </p:txBody>
      </p:sp>
      <p:sp>
        <p:nvSpPr>
          <p:cNvPr id="295" name="Google Shape;295;p24"/>
          <p:cNvSpPr/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Complexity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0CE2761-211B-A24D-0793-1C3309E3313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692A3-E704-012C-506E-BE735D78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2667000"/>
            <a:ext cx="8364117" cy="363905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02" name="Google Shape;302;p25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02" name="Google Shape;302;p2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D688DAF4-8D02-7069-E151-86A013F0986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09" name="Google Shape;309;p26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09" name="Google Shape;309;p2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86D00934-3BC0-D592-C0B3-3D2650F86F2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16" name="Google Shape;316;p27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16" name="Google Shape;316;p2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8FC7B9FF-02B8-A039-AE81-63C18750B73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23" name="Google Shape;323;p28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23" name="Google Shape;323;p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045167EF-E7E4-74E7-2FFF-E748B4D7FFF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228600" y="1204913"/>
          <a:ext cx="6858000" cy="50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58000" imgH="5002212" progId="Excel.Chart.8">
                  <p:embed/>
                </p:oleObj>
              </mc:Choice>
              <mc:Fallback>
                <p:oleObj r:id="rId3" imgW="6858000" imgH="5002212" progId="Excel.Chart.8">
                  <p:embed/>
                  <p:pic>
                    <p:nvPicPr>
                      <p:cNvPr id="329" name="Google Shape;329;p2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28600" y="1204913"/>
                        <a:ext cx="6858000" cy="500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" name="Google Shape;330;p29"/>
          <p:cNvGrpSpPr/>
          <p:nvPr/>
        </p:nvGrpSpPr>
        <p:grpSpPr>
          <a:xfrm>
            <a:off x="7162800" y="1600200"/>
            <a:ext cx="1828800" cy="1901825"/>
            <a:chOff x="4512" y="1778"/>
            <a:chExt cx="1152" cy="1198"/>
          </a:xfrm>
        </p:grpSpPr>
        <p:sp>
          <p:nvSpPr>
            <p:cNvPr id="331" name="Google Shape;331;p29"/>
            <p:cNvSpPr/>
            <p:nvPr/>
          </p:nvSpPr>
          <p:spPr>
            <a:xfrm>
              <a:off x="4512" y="1778"/>
              <a:ext cx="1152" cy="119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29"/>
            <p:cNvCxnSpPr/>
            <p:nvPr/>
          </p:nvCxnSpPr>
          <p:spPr>
            <a:xfrm>
              <a:off x="4576" y="1882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29"/>
            <p:cNvSpPr/>
            <p:nvPr/>
          </p:nvSpPr>
          <p:spPr>
            <a:xfrm>
              <a:off x="4666" y="1853"/>
              <a:ext cx="54" cy="57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0"/>
                  </a:moveTo>
                  <a:lnTo>
                    <a:pt x="54" y="28"/>
                  </a:lnTo>
                  <a:lnTo>
                    <a:pt x="27" y="55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7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846" y="1796"/>
              <a:ext cx="383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29"/>
            <p:cNvCxnSpPr/>
            <p:nvPr/>
          </p:nvCxnSpPr>
          <p:spPr>
            <a:xfrm>
              <a:off x="4576" y="2464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9"/>
            <p:cNvSpPr/>
            <p:nvPr/>
          </p:nvSpPr>
          <p:spPr>
            <a:xfrm>
              <a:off x="4671" y="2436"/>
              <a:ext cx="45" cy="48"/>
            </a:xfrm>
            <a:prstGeom prst="rect">
              <a:avLst/>
            </a:prstGeom>
            <a:solidFill>
              <a:srgbClr val="FF00FF"/>
            </a:solidFill>
            <a:ln w="14275" cap="flat" cmpd="sng">
              <a:solidFill>
                <a:srgbClr val="FF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846" y="1995"/>
              <a:ext cx="657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log(n) 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29"/>
            <p:cNvCxnSpPr/>
            <p:nvPr/>
          </p:nvCxnSpPr>
          <p:spPr>
            <a:xfrm>
              <a:off x="4576" y="2659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9"/>
            <p:cNvSpPr/>
            <p:nvPr/>
          </p:nvSpPr>
          <p:spPr>
            <a:xfrm>
              <a:off x="4666" y="2632"/>
              <a:ext cx="54" cy="56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0"/>
                  </a:moveTo>
                  <a:lnTo>
                    <a:pt x="54" y="55"/>
                  </a:lnTo>
                  <a:lnTo>
                    <a:pt x="0" y="5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00"/>
            </a:solidFill>
            <a:ln w="142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846" y="2193"/>
              <a:ext cx="724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 log(n)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29"/>
            <p:cNvCxnSpPr/>
            <p:nvPr/>
          </p:nvCxnSpPr>
          <p:spPr>
            <a:xfrm>
              <a:off x="4576" y="2080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2" name="Google Shape;342;p29"/>
            <p:cNvSpPr/>
            <p:nvPr/>
          </p:nvSpPr>
          <p:spPr>
            <a:xfrm>
              <a:off x="4657" y="2042"/>
              <a:ext cx="80" cy="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29"/>
            <p:cNvCxnSpPr/>
            <p:nvPr/>
          </p:nvCxnSpPr>
          <p:spPr>
            <a:xfrm rot="10800000">
              <a:off x="4666" y="2053"/>
              <a:ext cx="27" cy="27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9"/>
            <p:cNvCxnSpPr/>
            <p:nvPr/>
          </p:nvCxnSpPr>
          <p:spPr>
            <a:xfrm>
              <a:off x="4693" y="2080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9"/>
            <p:cNvCxnSpPr/>
            <p:nvPr/>
          </p:nvCxnSpPr>
          <p:spPr>
            <a:xfrm flipH="1">
              <a:off x="4666" y="2080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9"/>
            <p:cNvCxnSpPr/>
            <p:nvPr/>
          </p:nvCxnSpPr>
          <p:spPr>
            <a:xfrm rot="10800000" flipH="1">
              <a:off x="4693" y="2053"/>
              <a:ext cx="27" cy="27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" name="Google Shape;347;p29"/>
            <p:cNvSpPr/>
            <p:nvPr/>
          </p:nvSpPr>
          <p:spPr>
            <a:xfrm>
              <a:off x="4846" y="2381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n^2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29"/>
            <p:cNvCxnSpPr/>
            <p:nvPr/>
          </p:nvCxnSpPr>
          <p:spPr>
            <a:xfrm>
              <a:off x="4576" y="2277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" name="Google Shape;349;p29"/>
            <p:cNvSpPr/>
            <p:nvPr/>
          </p:nvSpPr>
          <p:spPr>
            <a:xfrm>
              <a:off x="4657" y="2239"/>
              <a:ext cx="80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p29"/>
            <p:cNvCxnSpPr/>
            <p:nvPr/>
          </p:nvCxnSpPr>
          <p:spPr>
            <a:xfrm rot="10800000">
              <a:off x="4666" y="2248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9"/>
            <p:cNvCxnSpPr/>
            <p:nvPr/>
          </p:nvCxnSpPr>
          <p:spPr>
            <a:xfrm>
              <a:off x="4693" y="2277"/>
              <a:ext cx="27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flipH="1">
              <a:off x="4666" y="2277"/>
              <a:ext cx="27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10800000" flipH="1">
              <a:off x="4693" y="2248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29"/>
            <p:cNvCxnSpPr/>
            <p:nvPr/>
          </p:nvCxnSpPr>
          <p:spPr>
            <a:xfrm rot="10800000" flipH="1">
              <a:off x="4693" y="2248"/>
              <a:ext cx="1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29"/>
            <p:cNvCxnSpPr/>
            <p:nvPr/>
          </p:nvCxnSpPr>
          <p:spPr>
            <a:xfrm>
              <a:off x="4693" y="2277"/>
              <a:ext cx="1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29"/>
            <p:cNvSpPr/>
            <p:nvPr/>
          </p:nvSpPr>
          <p:spPr>
            <a:xfrm>
              <a:off x="4846" y="2579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n^3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29"/>
            <p:cNvCxnSpPr/>
            <p:nvPr/>
          </p:nvCxnSpPr>
          <p:spPr>
            <a:xfrm>
              <a:off x="4576" y="2863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" name="Google Shape;358;p29"/>
            <p:cNvSpPr/>
            <p:nvPr/>
          </p:nvSpPr>
          <p:spPr>
            <a:xfrm>
              <a:off x="4666" y="2834"/>
              <a:ext cx="45" cy="47"/>
            </a:xfrm>
            <a:prstGeom prst="ellipse">
              <a:avLst/>
            </a:prstGeom>
            <a:solidFill>
              <a:srgbClr val="800000"/>
            </a:solidFill>
            <a:ln w="14275" cap="flat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846" y="2778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2^n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B501341D-5FAD-721F-01A5-88049F1941F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65" name="Google Shape;365;p30"/>
          <p:cNvGraphicFramePr/>
          <p:nvPr/>
        </p:nvGraphicFramePr>
        <p:xfrm>
          <a:off x="1219200" y="1381125"/>
          <a:ext cx="6248400" cy="4575265"/>
        </p:xfrm>
        <a:graphic>
          <a:graphicData uri="http://schemas.openxmlformats.org/drawingml/2006/table">
            <a:tbl>
              <a:tblPr>
                <a:noFill/>
                <a:tableStyleId>{0A853FFD-588D-48D0-B204-56B38E638BEF}</a:tableStyleId>
              </a:tblPr>
              <a:tblGrid>
                <a:gridCol w="19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Function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Descriptor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Big-Oh</a:t>
                      </a:r>
                      <a:endParaRPr sz="2400" b="1" i="0" u="none" strike="noStrike" cap="non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Constant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( 1 )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log</a:t>
                      </a:r>
                      <a:r>
                        <a:rPr lang="en-US" sz="24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Logarithmic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log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Linear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</a:t>
                      </a:r>
                      <a:r>
                        <a:rPr lang="en-US" sz="24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1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400" b="0" i="1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Quadratic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Cubic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Polynomial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Exponential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Factorial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6CE85F76-CB1F-3768-E65A-BF060A4886F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Asymptotic Notations</a:t>
            </a:r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ω(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/>
          </a:p>
          <a:p>
            <a:pPr marL="342900" lvl="0" indent="-21335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21335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Intuitively,</a:t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304800" y="45720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&lt;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≤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048000" y="4572000"/>
            <a:ext cx="3352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&gt;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≥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5791200" y="4572000"/>
            <a:ext cx="3124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Θ( ) is like =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CCD32C8-C4C5-3FCB-FE31-7BFE0720EA3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Structures</a:t>
            </a:r>
            <a:endParaRPr/>
          </a:p>
        </p:txBody>
      </p:sp>
      <p:pic>
        <p:nvPicPr>
          <p:cNvPr id="96" name="Google Shape;96;g331b33b41a2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1048000"/>
            <a:ext cx="8229601" cy="5128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5EE6E12C-68E2-5BE8-F2BB-4DF80CCD081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Algorithm?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An algorithm is a sequence of computational steps that solves a well-specified computational problem.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algorithm is said to be </a:t>
            </a:r>
            <a:r>
              <a:rPr lang="en-US">
                <a:solidFill>
                  <a:schemeClr val="dk2"/>
                </a:solidFill>
              </a:rPr>
              <a:t>correct</a:t>
            </a:r>
            <a:r>
              <a:rPr lang="en-US"/>
              <a:t> if, for every input instance, it halts with the correct output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</a:t>
            </a:r>
            <a:r>
              <a:rPr lang="en-US">
                <a:solidFill>
                  <a:schemeClr val="dk2"/>
                </a:solidFill>
              </a:rPr>
              <a:t>incorrect</a:t>
            </a:r>
            <a:r>
              <a:rPr lang="en-US"/>
              <a:t> algorithm might not halt at all on some input instances, or it might halt with other than the desired output.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7553612-3ADA-7118-3EA0-161DD2329BB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 idx="4294967295"/>
          </p:nvPr>
        </p:nvSpPr>
        <p:spPr>
          <a:xfrm>
            <a:off x="1143000" y="152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4294967295"/>
          </p:nvPr>
        </p:nvSpPr>
        <p:spPr>
          <a:xfrm>
            <a:off x="304800" y="1295400"/>
            <a:ext cx="86106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program is the expression of an algorithm in a programming language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set of instructions which the computer will follow to solve a problem</a:t>
            </a:r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2971800" y="31242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24138" imgH="2819400" progId="MS_ClipArt_Gallery.2">
                  <p:embed/>
                </p:oleObj>
              </mc:Choice>
              <mc:Fallback>
                <p:oleObj r:id="rId3" imgW="2624138" imgH="2819400" progId="MS_ClipArt_Gallery.2">
                  <p:embed/>
                  <p:pic>
                    <p:nvPicPr>
                      <p:cNvPr id="109" name="Google Shape;109;p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971800" y="31242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A09EF9C3-F88C-1C71-AE4D-5E345B724B14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 idx="4294967295"/>
          </p:nvPr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a Problem, and Solve It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Problem</a:t>
            </a:r>
            <a:r>
              <a:rPr lang="en-US" sz="2400"/>
              <a:t>: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Description of Input-Output relationship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Algorithm</a:t>
            </a:r>
            <a:r>
              <a:rPr lang="en-US" sz="2400"/>
              <a:t>: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 sequence of computational steps that transform the input into the output.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Data Structure:</a:t>
            </a:r>
            <a:r>
              <a:rPr lang="en-US" sz="2400"/>
              <a:t>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An organized method of storing and retrieving data.</a:t>
            </a:r>
            <a:endParaRPr sz="2200" b="1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>
                <a:solidFill>
                  <a:srgbClr val="0000CC"/>
                </a:solidFill>
              </a:rPr>
              <a:t>Our Task: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Given a problem, design a </a:t>
            </a:r>
            <a:r>
              <a:rPr lang="en-US" sz="2200" b="1" i="1">
                <a:solidFill>
                  <a:srgbClr val="FF3300"/>
                </a:solidFill>
              </a:rPr>
              <a:t>correct</a:t>
            </a:r>
            <a:r>
              <a:rPr lang="en-US" sz="2200" b="1" i="1"/>
              <a:t> </a:t>
            </a:r>
            <a:r>
              <a:rPr lang="en-US" sz="2200"/>
              <a:t>and </a:t>
            </a:r>
            <a:r>
              <a:rPr lang="en-US" sz="2200" b="1" i="1">
                <a:solidFill>
                  <a:srgbClr val="FF3300"/>
                </a:solidFill>
              </a:rPr>
              <a:t>good</a:t>
            </a:r>
            <a:r>
              <a:rPr lang="en-US" sz="2200">
                <a:solidFill>
                  <a:srgbClr val="FF3300"/>
                </a:solidFill>
              </a:rPr>
              <a:t> </a:t>
            </a:r>
            <a:r>
              <a:rPr lang="en-US" sz="2200">
                <a:solidFill>
                  <a:srgbClr val="131354"/>
                </a:solidFill>
              </a:rPr>
              <a:t>a</a:t>
            </a:r>
            <a:r>
              <a:rPr lang="en-US" sz="2200"/>
              <a:t>lgorithm that solves it. </a:t>
            </a:r>
            <a:endParaRPr sz="2200" b="1"/>
          </a:p>
          <a:p>
            <a:pPr marL="342900" lvl="0" indent="-224155" algn="just" rtl="0">
              <a:spcBef>
                <a:spcPts val="440"/>
              </a:spcBef>
              <a:spcAft>
                <a:spcPts val="0"/>
              </a:spcAft>
              <a:buSzPts val="1870"/>
              <a:buNone/>
            </a:pPr>
            <a:endParaRPr sz="220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411B0F8-AEF1-4A34-DA97-464B4016F33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6"/>
          <p:cNvCxnSpPr/>
          <p:nvPr/>
        </p:nvCxnSpPr>
        <p:spPr>
          <a:xfrm>
            <a:off x="2987675" y="4005263"/>
            <a:ext cx="68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6"/>
          <p:cNvCxnSpPr/>
          <p:nvPr/>
        </p:nvCxnSpPr>
        <p:spPr>
          <a:xfrm>
            <a:off x="5715000" y="4005263"/>
            <a:ext cx="762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6"/>
          <p:cNvSpPr txBox="1"/>
          <p:nvPr/>
        </p:nvSpPr>
        <p:spPr>
          <a:xfrm>
            <a:off x="381000" y="3805238"/>
            <a:ext cx="2343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25, 90, 53, 23, 11, 34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1143000" y="2814638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324600" y="3195638"/>
            <a:ext cx="1123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143000" y="3348038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588125" y="378936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3962400" y="2713038"/>
            <a:ext cx="1149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3636963" y="43037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708400" y="3429000"/>
            <a:ext cx="1981200" cy="116522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m:= a[1];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I:=2 to size of input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 m &gt; a[i]  then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m:=a[I];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3941763" y="51419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08625" y="5516563"/>
            <a:ext cx="1670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Data-Structure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419600" y="4586288"/>
            <a:ext cx="635000" cy="685800"/>
          </a:xfrm>
          <a:custGeom>
            <a:avLst/>
            <a:gdLst/>
            <a:ahLst/>
            <a:cxnLst/>
            <a:rect l="l" t="t" r="r" b="b"/>
            <a:pathLst>
              <a:path w="400" h="432" extrusionOk="0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4031188" y="5373713"/>
            <a:ext cx="873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m, a[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0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3572550" y="5192713"/>
            <a:ext cx="1600200" cy="838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04800" y="1143000"/>
            <a:ext cx="86042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Input is a sequence of integers stored in an array.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Output the minimum. 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Problem, and Solve It</a:t>
            </a:r>
            <a:endParaRPr sz="3600" b="0" i="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4EEC62D-5CFE-55FA-0E4F-460D3338A6C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 idx="4294967295"/>
          </p:nvPr>
        </p:nvSpPr>
        <p:spPr>
          <a:xfrm>
            <a:off x="1447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Analyze? 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458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 dirty="0">
                <a:solidFill>
                  <a:srgbClr val="0000CC"/>
                </a:solidFill>
              </a:rPr>
              <a:t>Correctness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Does the input/output relation match algorithm requirement?</a:t>
            </a:r>
            <a:endParaRPr dirty="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dirty="0">
                <a:solidFill>
                  <a:srgbClr val="0000CC"/>
                </a:solidFill>
              </a:rPr>
              <a:t>Amount of work done (complexity) 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Basic operations to do task </a:t>
            </a:r>
            <a:endParaRPr dirty="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dirty="0">
                <a:solidFill>
                  <a:srgbClr val="0000CC"/>
                </a:solidFill>
              </a:rPr>
              <a:t>Amount of space used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Memory used </a:t>
            </a:r>
            <a:endParaRPr dirty="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dirty="0">
                <a:solidFill>
                  <a:srgbClr val="0000CC"/>
                </a:solidFill>
              </a:rPr>
              <a:t>Simplicity, clarity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Verification and implementation. </a:t>
            </a:r>
            <a:endParaRPr dirty="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dirty="0">
                <a:solidFill>
                  <a:srgbClr val="0000CC"/>
                </a:solidFill>
              </a:rPr>
              <a:t>Optimality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Is it impossible to do better? 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B7E9537-2DBB-1116-136E-A8387713D54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2478</Words>
  <Application>Microsoft Office PowerPoint</Application>
  <PresentationFormat>On-screen Show (4:3)</PresentationFormat>
  <Paragraphs>280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Aptos Display</vt:lpstr>
      <vt:lpstr>Quintessential</vt:lpstr>
      <vt:lpstr>Calibri</vt:lpstr>
      <vt:lpstr>Tahoma</vt:lpstr>
      <vt:lpstr>Courier New</vt:lpstr>
      <vt:lpstr>Noto Sans Symbols</vt:lpstr>
      <vt:lpstr>Cambria</vt:lpstr>
      <vt:lpstr>Times New Roman</vt:lpstr>
      <vt:lpstr>Arial</vt:lpstr>
      <vt:lpstr>computer-bunny.blue</vt:lpstr>
      <vt:lpstr>MS_ClipArt_Gallery.2</vt:lpstr>
      <vt:lpstr>Microsoft Excel Chart</vt:lpstr>
      <vt:lpstr>Data Structure and Algorithms-I</vt:lpstr>
      <vt:lpstr>The Course</vt:lpstr>
      <vt:lpstr>What is a Data Structure?</vt:lpstr>
      <vt:lpstr>Types of Data Structures</vt:lpstr>
      <vt:lpstr>What is an Algorithm?</vt:lpstr>
      <vt:lpstr>What is a Program?</vt:lpstr>
      <vt:lpstr>Define a Problem, and Solve It</vt:lpstr>
      <vt:lpstr>PowerPoint Presentation</vt:lpstr>
      <vt:lpstr>What do we Analyze? </vt:lpstr>
      <vt:lpstr>Running Time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Analyzing Insertion Sort</vt:lpstr>
      <vt:lpstr>Analyzing Insertion Sort</vt:lpstr>
      <vt:lpstr>Asymptotic Performance</vt:lpstr>
      <vt:lpstr>Asymptotic Analysis</vt:lpstr>
      <vt:lpstr>Upper Bound Notation</vt:lpstr>
      <vt:lpstr>Upper Bound Notation</vt:lpstr>
      <vt:lpstr>Insertion Sort is O(n2)</vt:lpstr>
      <vt:lpstr>Lower Bound Notation</vt:lpstr>
      <vt:lpstr>Lower Bound Notation</vt:lpstr>
      <vt:lpstr>Asymptotic Tight Bound</vt:lpstr>
      <vt:lpstr>Asymptotic Tight Bound</vt:lpstr>
      <vt:lpstr>PowerPoint Presentation</vt:lpstr>
      <vt:lpstr>Practical Complexity</vt:lpstr>
      <vt:lpstr>Practical Complexity</vt:lpstr>
      <vt:lpstr>Practical Complexity</vt:lpstr>
      <vt:lpstr>Practical Complexity</vt:lpstr>
      <vt:lpstr>Practical Complexity</vt:lpstr>
      <vt:lpstr>Practical Complexity</vt:lpstr>
      <vt:lpstr>Other Asymptotic 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3</cp:revision>
  <dcterms:created xsi:type="dcterms:W3CDTF">1998-11-02T19:17:54Z</dcterms:created>
  <dcterms:modified xsi:type="dcterms:W3CDTF">2025-02-24T18:02:20Z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