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0" y="-6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2000" y="0"/>
                </a:moveTo>
                <a:lnTo>
                  <a:pt x="0" y="0"/>
                </a:lnTo>
                <a:lnTo>
                  <a:pt x="0" y="65532"/>
                </a:lnTo>
                <a:lnTo>
                  <a:pt x="12192000" y="655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812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14146"/>
            <a:ext cx="893889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823211"/>
            <a:ext cx="5838825" cy="2510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72800" y="6575107"/>
            <a:ext cx="19939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12192000" cy="523875"/>
            <a:chOff x="0" y="633450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2188952" y="64008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769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019" y="1955800"/>
            <a:ext cx="7855584" cy="22809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0"/>
              </a:spcBef>
            </a:pPr>
            <a:r>
              <a:rPr sz="8000" dirty="0">
                <a:solidFill>
                  <a:srgbClr val="252525"/>
                </a:solidFill>
              </a:rPr>
              <a:t>CSE</a:t>
            </a:r>
            <a:r>
              <a:rPr sz="8000" spc="-310" dirty="0">
                <a:solidFill>
                  <a:srgbClr val="252525"/>
                </a:solidFill>
              </a:rPr>
              <a:t> </a:t>
            </a:r>
            <a:r>
              <a:rPr sz="8000" dirty="0">
                <a:solidFill>
                  <a:srgbClr val="252525"/>
                </a:solidFill>
              </a:rPr>
              <a:t>2233</a:t>
            </a:r>
            <a:r>
              <a:rPr sz="8000" spc="-325" dirty="0">
                <a:solidFill>
                  <a:srgbClr val="252525"/>
                </a:solidFill>
              </a:rPr>
              <a:t> </a:t>
            </a:r>
            <a:r>
              <a:rPr sz="8000" spc="-10" dirty="0">
                <a:solidFill>
                  <a:srgbClr val="252525"/>
                </a:solidFill>
              </a:rPr>
              <a:t>Theory</a:t>
            </a:r>
            <a:r>
              <a:rPr sz="8000" spc="-325" dirty="0">
                <a:solidFill>
                  <a:srgbClr val="252525"/>
                </a:solidFill>
              </a:rPr>
              <a:t> </a:t>
            </a:r>
            <a:r>
              <a:rPr sz="8000" spc="-25" dirty="0">
                <a:solidFill>
                  <a:srgbClr val="252525"/>
                </a:solidFill>
              </a:rPr>
              <a:t>of </a:t>
            </a:r>
            <a:r>
              <a:rPr sz="8000" spc="-10" dirty="0">
                <a:solidFill>
                  <a:srgbClr val="252525"/>
                </a:solidFill>
              </a:rPr>
              <a:t>Computing</a:t>
            </a:r>
            <a:endParaRPr sz="8000"/>
          </a:p>
        </p:txBody>
      </p:sp>
      <p:sp>
        <p:nvSpPr>
          <p:cNvPr id="7" name="object 7"/>
          <p:cNvSpPr txBox="1"/>
          <p:nvPr/>
        </p:nvSpPr>
        <p:spPr>
          <a:xfrm>
            <a:off x="1178813" y="4309059"/>
            <a:ext cx="3926587" cy="1211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lang="en-US" sz="2000" spc="150" dirty="0">
                <a:solidFill>
                  <a:srgbClr val="626F52"/>
                </a:solidFill>
                <a:latin typeface="Calibri Light"/>
                <a:cs typeface="Calibri Light"/>
              </a:rPr>
              <a:t>Shekh. Md. Saifur Rahman</a:t>
            </a:r>
          </a:p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sz="2000" spc="150" dirty="0">
                <a:solidFill>
                  <a:srgbClr val="626F52"/>
                </a:solidFill>
                <a:latin typeface="Calibri Light"/>
                <a:cs typeface="Calibri Light"/>
              </a:rPr>
              <a:t>Lecturer</a:t>
            </a:r>
            <a:r>
              <a:rPr lang="en-US" sz="2000" spc="150" dirty="0">
                <a:solidFill>
                  <a:srgbClr val="626F52"/>
                </a:solidFill>
                <a:latin typeface="Calibri Light"/>
                <a:cs typeface="Calibri Light"/>
              </a:rPr>
              <a:t>, CSE Department</a:t>
            </a:r>
            <a:endParaRPr sz="20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000" spc="90" dirty="0">
                <a:solidFill>
                  <a:srgbClr val="626F52"/>
                </a:solidFill>
                <a:latin typeface="Calibri Light"/>
                <a:cs typeface="Calibri Light"/>
              </a:rPr>
              <a:t>UIU</a:t>
            </a:r>
            <a:endParaRPr sz="20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91845"/>
            <a:ext cx="790575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Finite</a:t>
            </a:r>
            <a:r>
              <a:rPr spc="-185" dirty="0"/>
              <a:t> </a:t>
            </a:r>
            <a:r>
              <a:rPr spc="-75" dirty="0"/>
              <a:t>Automata</a:t>
            </a:r>
            <a:r>
              <a:rPr spc="-200" dirty="0"/>
              <a:t> </a:t>
            </a:r>
            <a:r>
              <a:rPr dirty="0"/>
              <a:t>–</a:t>
            </a:r>
            <a:r>
              <a:rPr spc="-185" dirty="0"/>
              <a:t> </a:t>
            </a:r>
            <a:r>
              <a:rPr spc="-25" dirty="0"/>
              <a:t>Still</a:t>
            </a:r>
            <a:r>
              <a:rPr spc="-180" dirty="0"/>
              <a:t> </a:t>
            </a:r>
            <a:r>
              <a:rPr dirty="0"/>
              <a:t>not</a:t>
            </a:r>
            <a:r>
              <a:rPr spc="-185" dirty="0"/>
              <a:t> </a:t>
            </a:r>
            <a:r>
              <a:rPr spc="-20" dirty="0"/>
              <a:t>formal </a:t>
            </a:r>
            <a:r>
              <a:rPr spc="-10" dirty="0"/>
              <a:t>definition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832102"/>
            <a:ext cx="9517380" cy="26803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3505" marR="5080" indent="-9144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103505" algn="l"/>
                <a:tab pos="159385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Finite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Automata: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(FA)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idealized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 patterns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taken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character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alphabet)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∑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job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reject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depending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occurs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input.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80"/>
              </a:spcBef>
              <a:buClr>
                <a:srgbClr val="E38312"/>
              </a:buClr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159385" indent="-146685">
              <a:lnSpc>
                <a:spcPct val="100000"/>
              </a:lnSpc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Graphical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Representation:</a:t>
            </a:r>
            <a:endParaRPr sz="20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95"/>
              </a:spcBef>
              <a:buClr>
                <a:srgbClr val="E38312"/>
              </a:buClr>
              <a:buFont typeface="Arial MT"/>
              <a:buChar char="•"/>
              <a:tabLst>
                <a:tab pos="3956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Node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(for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states)</a:t>
            </a:r>
            <a:endParaRPr sz="18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80"/>
              </a:spcBef>
              <a:buClr>
                <a:srgbClr val="E38312"/>
              </a:buClr>
              <a:buFont typeface="Arial MT"/>
              <a:buChar char="•"/>
              <a:tabLst>
                <a:tab pos="3956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Arcs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(for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transitions)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5C2B88A-C370-D979-614A-20A883F0552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91845"/>
            <a:ext cx="946594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60" dirty="0"/>
              <a:t>Formal</a:t>
            </a:r>
            <a:r>
              <a:rPr spc="-190" dirty="0"/>
              <a:t> </a:t>
            </a:r>
            <a:r>
              <a:rPr spc="-55" dirty="0"/>
              <a:t>definition</a:t>
            </a:r>
            <a:r>
              <a:rPr spc="-180" dirty="0"/>
              <a:t> </a:t>
            </a:r>
            <a:r>
              <a:rPr dirty="0"/>
              <a:t>of</a:t>
            </a:r>
            <a:r>
              <a:rPr spc="-185" dirty="0"/>
              <a:t> </a:t>
            </a:r>
            <a:r>
              <a:rPr spc="-45" dirty="0"/>
              <a:t>Finite</a:t>
            </a:r>
            <a:r>
              <a:rPr spc="-185" dirty="0"/>
              <a:t> </a:t>
            </a:r>
            <a:r>
              <a:rPr spc="-65" dirty="0"/>
              <a:t>Automaton</a:t>
            </a:r>
            <a:r>
              <a:rPr spc="-210" dirty="0"/>
              <a:t> </a:t>
            </a:r>
            <a:r>
              <a:rPr spc="-50" dirty="0"/>
              <a:t>– </a:t>
            </a:r>
            <a:r>
              <a:rPr spc="-10" dirty="0"/>
              <a:t>Finally.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4794" y="2371344"/>
            <a:ext cx="7072089" cy="26219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F4115E0-5EC5-9988-B740-C835DF5540B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4146"/>
            <a:ext cx="2052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808" y="2078012"/>
            <a:ext cx="5389441" cy="35211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5134266-F608-92B2-F8C6-D9100B44A61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FA</a:t>
            </a:r>
            <a:r>
              <a:rPr spc="-100" dirty="0"/>
              <a:t> </a:t>
            </a:r>
            <a:r>
              <a:rPr dirty="0"/>
              <a:t>–</a:t>
            </a:r>
            <a:r>
              <a:rPr spc="-160" dirty="0"/>
              <a:t> </a:t>
            </a:r>
            <a:r>
              <a:rPr spc="-45" dirty="0"/>
              <a:t>Machine</a:t>
            </a:r>
            <a:r>
              <a:rPr spc="-135" dirty="0"/>
              <a:t> </a:t>
            </a:r>
            <a:r>
              <a:rPr spc="-50" dirty="0"/>
              <a:t>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684380"/>
            <a:ext cx="5347970" cy="1834514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60020" indent="-147320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Arial MT"/>
              <a:buChar char="•"/>
              <a:tabLst>
                <a:tab pos="16002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endParaRPr sz="2000">
              <a:latin typeface="Calibri"/>
              <a:cs typeface="Calibri"/>
            </a:endParaRPr>
          </a:p>
          <a:p>
            <a:pPr marL="159385" indent="-146685">
              <a:lnSpc>
                <a:spcPct val="100000"/>
              </a:lnSpc>
              <a:spcBef>
                <a:spcPts val="1160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159385" indent="-14668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write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  <a:p>
            <a:pPr marL="159385" indent="-146685">
              <a:lnSpc>
                <a:spcPct val="100000"/>
              </a:lnSpc>
              <a:spcBef>
                <a:spcPts val="1160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1DE7CF-F718-237E-E30F-24DDE5DE64E2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FA-</a:t>
            </a:r>
            <a:r>
              <a:rPr spc="-165" dirty="0"/>
              <a:t> </a:t>
            </a:r>
            <a:r>
              <a:rPr spc="-45" dirty="0"/>
              <a:t>Machine</a:t>
            </a:r>
            <a:r>
              <a:rPr spc="-190" dirty="0"/>
              <a:t> </a:t>
            </a:r>
            <a:r>
              <a:rPr spc="-50" dirty="0"/>
              <a:t>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indent="-147320">
              <a:lnSpc>
                <a:spcPts val="2280"/>
              </a:lnSpc>
              <a:spcBef>
                <a:spcPts val="100"/>
              </a:spcBef>
              <a:buClr>
                <a:srgbClr val="E38312"/>
              </a:buClr>
              <a:buFont typeface="Arial MT"/>
              <a:buChar char="•"/>
              <a:tabLst>
                <a:tab pos="160020" algn="l"/>
              </a:tabLst>
            </a:pPr>
            <a:r>
              <a:rPr dirty="0"/>
              <a:t>A</a:t>
            </a:r>
            <a:r>
              <a:rPr spc="-55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dirty="0"/>
              <a:t>may</a:t>
            </a:r>
            <a:r>
              <a:rPr spc="-50" dirty="0"/>
              <a:t> </a:t>
            </a:r>
            <a:r>
              <a:rPr dirty="0"/>
              <a:t>accept</a:t>
            </a:r>
            <a:r>
              <a:rPr spc="-35" dirty="0"/>
              <a:t> </a:t>
            </a:r>
            <a:r>
              <a:rPr spc="-10" dirty="0"/>
              <a:t>several</a:t>
            </a:r>
            <a:r>
              <a:rPr spc="-35" dirty="0"/>
              <a:t> </a:t>
            </a:r>
            <a:r>
              <a:rPr dirty="0"/>
              <a:t>strings,</a:t>
            </a:r>
            <a:r>
              <a:rPr spc="-45" dirty="0"/>
              <a:t> </a:t>
            </a:r>
            <a:r>
              <a:rPr dirty="0"/>
              <a:t>but</a:t>
            </a:r>
            <a:r>
              <a:rPr spc="-55" dirty="0"/>
              <a:t> </a:t>
            </a:r>
            <a:r>
              <a:rPr dirty="0"/>
              <a:t>it</a:t>
            </a:r>
            <a:r>
              <a:rPr spc="-55" dirty="0"/>
              <a:t> </a:t>
            </a:r>
            <a:r>
              <a:rPr spc="-10" dirty="0"/>
              <a:t>always</a:t>
            </a:r>
          </a:p>
          <a:p>
            <a:pPr marL="103505">
              <a:lnSpc>
                <a:spcPts val="2280"/>
              </a:lnSpc>
            </a:pPr>
            <a:r>
              <a:rPr spc="-10" dirty="0"/>
              <a:t>recognizes</a:t>
            </a:r>
            <a:r>
              <a:rPr spc="-20" dirty="0"/>
              <a:t> </a:t>
            </a:r>
            <a:r>
              <a:rPr dirty="0"/>
              <a:t>only</a:t>
            </a:r>
            <a:r>
              <a:rPr spc="-30" dirty="0"/>
              <a:t> </a:t>
            </a:r>
            <a:r>
              <a:rPr dirty="0"/>
              <a:t>one</a:t>
            </a:r>
            <a:r>
              <a:rPr spc="-25" dirty="0"/>
              <a:t> </a:t>
            </a:r>
            <a:r>
              <a:rPr spc="-10" dirty="0"/>
              <a:t>language.</a:t>
            </a:r>
          </a:p>
          <a:p>
            <a:pPr marL="103505" marR="5080" indent="-91440">
              <a:lnSpc>
                <a:spcPts val="2180"/>
              </a:lnSpc>
              <a:spcBef>
                <a:spcPts val="1415"/>
              </a:spcBef>
              <a:buFont typeface="Arial MT"/>
              <a:buChar char="•"/>
              <a:tabLst>
                <a:tab pos="103505" algn="l"/>
                <a:tab pos="158750" algn="l"/>
              </a:tabLst>
            </a:pPr>
            <a:r>
              <a:rPr dirty="0">
                <a:solidFill>
                  <a:srgbClr val="E38312"/>
                </a:solidFill>
              </a:rPr>
              <a:t>	</a:t>
            </a:r>
            <a:r>
              <a:rPr dirty="0"/>
              <a:t>If</a:t>
            </a:r>
            <a:r>
              <a:rPr spc="-5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0" dirty="0"/>
              <a:t> </a:t>
            </a:r>
            <a:r>
              <a:rPr dirty="0"/>
              <a:t>accepts</a:t>
            </a:r>
            <a:r>
              <a:rPr spc="-25" dirty="0"/>
              <a:t> </a:t>
            </a:r>
            <a:r>
              <a:rPr dirty="0"/>
              <a:t>no</a:t>
            </a:r>
            <a:r>
              <a:rPr spc="-50" dirty="0"/>
              <a:t> </a:t>
            </a:r>
            <a:r>
              <a:rPr dirty="0"/>
              <a:t>strings,</a:t>
            </a:r>
            <a:r>
              <a:rPr spc="-30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still</a:t>
            </a:r>
            <a:r>
              <a:rPr spc="-30" dirty="0"/>
              <a:t> </a:t>
            </a:r>
            <a:r>
              <a:rPr spc="-10" dirty="0"/>
              <a:t>recognizes</a:t>
            </a:r>
            <a:r>
              <a:rPr spc="-35" dirty="0"/>
              <a:t> </a:t>
            </a:r>
            <a:r>
              <a:rPr spc="-25" dirty="0"/>
              <a:t>one </a:t>
            </a:r>
            <a:r>
              <a:rPr dirty="0"/>
              <a:t>language</a:t>
            </a:r>
            <a:r>
              <a:rPr spc="-6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empty</a:t>
            </a:r>
            <a:r>
              <a:rPr spc="-50" dirty="0"/>
              <a:t> </a:t>
            </a:r>
            <a:r>
              <a:rPr dirty="0"/>
              <a:t>language</a:t>
            </a:r>
            <a:r>
              <a:rPr spc="-55" dirty="0"/>
              <a:t> </a:t>
            </a:r>
            <a:r>
              <a:rPr spc="-25" dirty="0">
                <a:latin typeface="Cambria Math"/>
                <a:cs typeface="Cambria Math"/>
              </a:rPr>
              <a:t>∅</a:t>
            </a:r>
            <a:r>
              <a:rPr spc="-25" dirty="0"/>
              <a:t>.</a:t>
            </a:r>
          </a:p>
          <a:p>
            <a:pPr marL="159385" indent="-146685">
              <a:lnSpc>
                <a:spcPct val="100000"/>
              </a:lnSpc>
              <a:spcBef>
                <a:spcPts val="1105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dirty="0"/>
              <a:t>For</a:t>
            </a:r>
            <a:r>
              <a:rPr spc="-30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spc="-10" dirty="0"/>
              <a:t>example,</a:t>
            </a:r>
            <a:r>
              <a:rPr spc="-15" dirty="0"/>
              <a:t> </a:t>
            </a:r>
            <a:r>
              <a:rPr dirty="0"/>
              <a:t>we</a:t>
            </a:r>
            <a:r>
              <a:rPr spc="-35" dirty="0"/>
              <a:t> </a:t>
            </a:r>
            <a:r>
              <a:rPr dirty="0"/>
              <a:t>say</a:t>
            </a:r>
            <a:r>
              <a:rPr spc="-30" dirty="0"/>
              <a:t> </a:t>
            </a:r>
            <a:r>
              <a:rPr dirty="0"/>
              <a:t>if</a:t>
            </a:r>
            <a:r>
              <a:rPr spc="-25" dirty="0"/>
              <a:t> </a:t>
            </a:r>
            <a:r>
              <a:rPr dirty="0"/>
              <a:t>L(M)</a:t>
            </a:r>
            <a:r>
              <a:rPr spc="-25" dirty="0"/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,</a:t>
            </a:r>
            <a:r>
              <a:rPr spc="-30" dirty="0"/>
              <a:t> </a:t>
            </a:r>
            <a:r>
              <a:rPr spc="-20" dirty="0"/>
              <a:t>then</a:t>
            </a:r>
          </a:p>
          <a:p>
            <a:pPr marL="927100" marR="215900">
              <a:lnSpc>
                <a:spcPts val="2160"/>
              </a:lnSpc>
              <a:spcBef>
                <a:spcPts val="1430"/>
              </a:spcBef>
            </a:pPr>
            <a:r>
              <a:rPr dirty="0"/>
              <a:t>A</a:t>
            </a:r>
            <a:r>
              <a:rPr spc="-25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dirty="0"/>
              <a:t>{w|</a:t>
            </a:r>
            <a:r>
              <a:rPr spc="-30" dirty="0"/>
              <a:t> </a:t>
            </a:r>
            <a:r>
              <a:rPr dirty="0"/>
              <a:t>w</a:t>
            </a:r>
            <a:r>
              <a:rPr spc="-35" dirty="0"/>
              <a:t> </a:t>
            </a:r>
            <a:r>
              <a:rPr spc="-10" dirty="0"/>
              <a:t>contains</a:t>
            </a:r>
            <a:r>
              <a:rPr spc="-15" dirty="0"/>
              <a:t> </a:t>
            </a:r>
            <a:r>
              <a:rPr dirty="0"/>
              <a:t>at</a:t>
            </a:r>
            <a:r>
              <a:rPr spc="-20" dirty="0"/>
              <a:t> </a:t>
            </a:r>
            <a:r>
              <a:rPr dirty="0"/>
              <a:t>least</a:t>
            </a:r>
            <a:r>
              <a:rPr spc="-10" dirty="0"/>
              <a:t> </a:t>
            </a:r>
            <a:r>
              <a:rPr dirty="0"/>
              <a:t>one</a:t>
            </a:r>
            <a:r>
              <a:rPr spc="-25" dirty="0"/>
              <a:t> </a:t>
            </a:r>
            <a:r>
              <a:rPr dirty="0"/>
              <a:t>1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spc="-20" dirty="0"/>
              <a:t>even </a:t>
            </a:r>
            <a:r>
              <a:rPr dirty="0"/>
              <a:t>number</a:t>
            </a:r>
            <a:r>
              <a:rPr spc="-5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0s</a:t>
            </a:r>
            <a:r>
              <a:rPr spc="-50" dirty="0"/>
              <a:t> </a:t>
            </a:r>
            <a:r>
              <a:rPr dirty="0"/>
              <a:t>follow</a:t>
            </a:r>
            <a:r>
              <a:rPr spc="-5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last</a:t>
            </a:r>
            <a:r>
              <a:rPr spc="-30" dirty="0"/>
              <a:t> </a:t>
            </a:r>
            <a:r>
              <a:rPr spc="-25" dirty="0"/>
              <a:t>1}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404" y="2418741"/>
            <a:ext cx="2804804" cy="914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4227114-ADE0-EAEA-80ED-BB568C15B251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Deterministic</a:t>
            </a:r>
            <a:r>
              <a:rPr spc="-200" dirty="0"/>
              <a:t> </a:t>
            </a:r>
            <a:r>
              <a:rPr spc="-45" dirty="0"/>
              <a:t>Finite</a:t>
            </a:r>
            <a:r>
              <a:rPr spc="-175" dirty="0"/>
              <a:t> </a:t>
            </a:r>
            <a:r>
              <a:rPr spc="-65" dirty="0"/>
              <a:t>Automaton</a:t>
            </a:r>
            <a:r>
              <a:rPr spc="-190" dirty="0"/>
              <a:t> </a:t>
            </a:r>
            <a:r>
              <a:rPr spc="-10" dirty="0"/>
              <a:t>(DFA)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832102"/>
            <a:ext cx="969581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term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“deterministic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automata”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refers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fact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transition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1059" y="3786378"/>
            <a:ext cx="2804160" cy="914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065A1AF-9E06-06C1-5177-E4050BDDEA2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4146"/>
            <a:ext cx="2206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691108"/>
            <a:ext cx="2561590" cy="11277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b}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255"/>
              </a:lnSpc>
              <a:spcBef>
                <a:spcPts val="944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  <a:p>
            <a:pPr marL="835660">
              <a:lnSpc>
                <a:spcPts val="2255"/>
              </a:lnSpc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{aa,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ab,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ba,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bb}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9027" y="2924635"/>
            <a:ext cx="5744210" cy="1087755"/>
            <a:chOff x="1359027" y="2924635"/>
            <a:chExt cx="5744210" cy="1087755"/>
          </a:xfrm>
        </p:grpSpPr>
        <p:sp>
          <p:nvSpPr>
            <p:cNvPr id="5" name="object 5"/>
            <p:cNvSpPr/>
            <p:nvPr/>
          </p:nvSpPr>
          <p:spPr>
            <a:xfrm>
              <a:off x="2042541" y="3391280"/>
              <a:ext cx="4925060" cy="612775"/>
            </a:xfrm>
            <a:custGeom>
              <a:avLst/>
              <a:gdLst/>
              <a:ahLst/>
              <a:cxnLst/>
              <a:rect l="l" t="t" r="r" b="b"/>
              <a:pathLst>
                <a:path w="4925059" h="612775">
                  <a:moveTo>
                    <a:pt x="0" y="306324"/>
                  </a:moveTo>
                  <a:lnTo>
                    <a:pt x="3363" y="264760"/>
                  </a:lnTo>
                  <a:lnTo>
                    <a:pt x="13162" y="224895"/>
                  </a:lnTo>
                  <a:lnTo>
                    <a:pt x="28956" y="187094"/>
                  </a:lnTo>
                  <a:lnTo>
                    <a:pt x="50306" y="151722"/>
                  </a:lnTo>
                  <a:lnTo>
                    <a:pt x="76773" y="119144"/>
                  </a:lnTo>
                  <a:lnTo>
                    <a:pt x="107918" y="89725"/>
                  </a:lnTo>
                  <a:lnTo>
                    <a:pt x="143301" y="63830"/>
                  </a:lnTo>
                  <a:lnTo>
                    <a:pt x="182484" y="41825"/>
                  </a:lnTo>
                  <a:lnTo>
                    <a:pt x="225028" y="24074"/>
                  </a:lnTo>
                  <a:lnTo>
                    <a:pt x="270492" y="10943"/>
                  </a:lnTo>
                  <a:lnTo>
                    <a:pt x="318438" y="2796"/>
                  </a:lnTo>
                  <a:lnTo>
                    <a:pt x="368426" y="0"/>
                  </a:lnTo>
                  <a:lnTo>
                    <a:pt x="418415" y="2796"/>
                  </a:lnTo>
                  <a:lnTo>
                    <a:pt x="466361" y="10943"/>
                  </a:lnTo>
                  <a:lnTo>
                    <a:pt x="511825" y="24074"/>
                  </a:lnTo>
                  <a:lnTo>
                    <a:pt x="554369" y="41825"/>
                  </a:lnTo>
                  <a:lnTo>
                    <a:pt x="593552" y="63830"/>
                  </a:lnTo>
                  <a:lnTo>
                    <a:pt x="628935" y="89725"/>
                  </a:lnTo>
                  <a:lnTo>
                    <a:pt x="660080" y="119144"/>
                  </a:lnTo>
                  <a:lnTo>
                    <a:pt x="686547" y="151722"/>
                  </a:lnTo>
                  <a:lnTo>
                    <a:pt x="707897" y="187094"/>
                  </a:lnTo>
                  <a:lnTo>
                    <a:pt x="723691" y="224895"/>
                  </a:lnTo>
                  <a:lnTo>
                    <a:pt x="733490" y="264760"/>
                  </a:lnTo>
                  <a:lnTo>
                    <a:pt x="736853" y="306324"/>
                  </a:lnTo>
                  <a:lnTo>
                    <a:pt x="733490" y="347887"/>
                  </a:lnTo>
                  <a:lnTo>
                    <a:pt x="723691" y="387752"/>
                  </a:lnTo>
                  <a:lnTo>
                    <a:pt x="707897" y="425553"/>
                  </a:lnTo>
                  <a:lnTo>
                    <a:pt x="686547" y="460925"/>
                  </a:lnTo>
                  <a:lnTo>
                    <a:pt x="660080" y="493503"/>
                  </a:lnTo>
                  <a:lnTo>
                    <a:pt x="628935" y="522922"/>
                  </a:lnTo>
                  <a:lnTo>
                    <a:pt x="593552" y="548817"/>
                  </a:lnTo>
                  <a:lnTo>
                    <a:pt x="554369" y="570822"/>
                  </a:lnTo>
                  <a:lnTo>
                    <a:pt x="511825" y="588573"/>
                  </a:lnTo>
                  <a:lnTo>
                    <a:pt x="466361" y="601704"/>
                  </a:lnTo>
                  <a:lnTo>
                    <a:pt x="418415" y="609851"/>
                  </a:lnTo>
                  <a:lnTo>
                    <a:pt x="368426" y="612648"/>
                  </a:lnTo>
                  <a:lnTo>
                    <a:pt x="318438" y="609851"/>
                  </a:lnTo>
                  <a:lnTo>
                    <a:pt x="270492" y="601704"/>
                  </a:lnTo>
                  <a:lnTo>
                    <a:pt x="225028" y="588573"/>
                  </a:lnTo>
                  <a:lnTo>
                    <a:pt x="182484" y="570822"/>
                  </a:lnTo>
                  <a:lnTo>
                    <a:pt x="143301" y="548817"/>
                  </a:lnTo>
                  <a:lnTo>
                    <a:pt x="107918" y="522922"/>
                  </a:lnTo>
                  <a:lnTo>
                    <a:pt x="76773" y="493503"/>
                  </a:lnTo>
                  <a:lnTo>
                    <a:pt x="50306" y="460925"/>
                  </a:lnTo>
                  <a:lnTo>
                    <a:pt x="28956" y="425553"/>
                  </a:lnTo>
                  <a:lnTo>
                    <a:pt x="13162" y="387752"/>
                  </a:lnTo>
                  <a:lnTo>
                    <a:pt x="3363" y="347887"/>
                  </a:lnTo>
                  <a:lnTo>
                    <a:pt x="0" y="306324"/>
                  </a:lnTo>
                  <a:close/>
                </a:path>
                <a:path w="4925059" h="612775">
                  <a:moveTo>
                    <a:pt x="1401318" y="306324"/>
                  </a:moveTo>
                  <a:lnTo>
                    <a:pt x="1404681" y="264760"/>
                  </a:lnTo>
                  <a:lnTo>
                    <a:pt x="1414480" y="224895"/>
                  </a:lnTo>
                  <a:lnTo>
                    <a:pt x="1430274" y="187094"/>
                  </a:lnTo>
                  <a:lnTo>
                    <a:pt x="1451624" y="151722"/>
                  </a:lnTo>
                  <a:lnTo>
                    <a:pt x="1478091" y="119144"/>
                  </a:lnTo>
                  <a:lnTo>
                    <a:pt x="1509236" y="89725"/>
                  </a:lnTo>
                  <a:lnTo>
                    <a:pt x="1544619" y="63830"/>
                  </a:lnTo>
                  <a:lnTo>
                    <a:pt x="1583802" y="41825"/>
                  </a:lnTo>
                  <a:lnTo>
                    <a:pt x="1626346" y="24074"/>
                  </a:lnTo>
                  <a:lnTo>
                    <a:pt x="1671810" y="10943"/>
                  </a:lnTo>
                  <a:lnTo>
                    <a:pt x="1719756" y="2796"/>
                  </a:lnTo>
                  <a:lnTo>
                    <a:pt x="1769745" y="0"/>
                  </a:lnTo>
                  <a:lnTo>
                    <a:pt x="1819733" y="2796"/>
                  </a:lnTo>
                  <a:lnTo>
                    <a:pt x="1867679" y="10943"/>
                  </a:lnTo>
                  <a:lnTo>
                    <a:pt x="1913143" y="24074"/>
                  </a:lnTo>
                  <a:lnTo>
                    <a:pt x="1955687" y="41825"/>
                  </a:lnTo>
                  <a:lnTo>
                    <a:pt x="1994870" y="63830"/>
                  </a:lnTo>
                  <a:lnTo>
                    <a:pt x="2030253" y="89725"/>
                  </a:lnTo>
                  <a:lnTo>
                    <a:pt x="2061398" y="119144"/>
                  </a:lnTo>
                  <a:lnTo>
                    <a:pt x="2087865" y="151722"/>
                  </a:lnTo>
                  <a:lnTo>
                    <a:pt x="2109216" y="187094"/>
                  </a:lnTo>
                  <a:lnTo>
                    <a:pt x="2125009" y="224895"/>
                  </a:lnTo>
                  <a:lnTo>
                    <a:pt x="2134808" y="264760"/>
                  </a:lnTo>
                  <a:lnTo>
                    <a:pt x="2138172" y="306324"/>
                  </a:lnTo>
                  <a:lnTo>
                    <a:pt x="2134808" y="347887"/>
                  </a:lnTo>
                  <a:lnTo>
                    <a:pt x="2125009" y="387752"/>
                  </a:lnTo>
                  <a:lnTo>
                    <a:pt x="2109215" y="425553"/>
                  </a:lnTo>
                  <a:lnTo>
                    <a:pt x="2087865" y="460925"/>
                  </a:lnTo>
                  <a:lnTo>
                    <a:pt x="2061398" y="493503"/>
                  </a:lnTo>
                  <a:lnTo>
                    <a:pt x="2030253" y="522922"/>
                  </a:lnTo>
                  <a:lnTo>
                    <a:pt x="1994870" y="548817"/>
                  </a:lnTo>
                  <a:lnTo>
                    <a:pt x="1955687" y="570822"/>
                  </a:lnTo>
                  <a:lnTo>
                    <a:pt x="1913143" y="588573"/>
                  </a:lnTo>
                  <a:lnTo>
                    <a:pt x="1867679" y="601704"/>
                  </a:lnTo>
                  <a:lnTo>
                    <a:pt x="1819733" y="609851"/>
                  </a:lnTo>
                  <a:lnTo>
                    <a:pt x="1769745" y="612648"/>
                  </a:lnTo>
                  <a:lnTo>
                    <a:pt x="1719756" y="609851"/>
                  </a:lnTo>
                  <a:lnTo>
                    <a:pt x="1671810" y="601704"/>
                  </a:lnTo>
                  <a:lnTo>
                    <a:pt x="1626346" y="588573"/>
                  </a:lnTo>
                  <a:lnTo>
                    <a:pt x="1583802" y="570822"/>
                  </a:lnTo>
                  <a:lnTo>
                    <a:pt x="1544619" y="548817"/>
                  </a:lnTo>
                  <a:lnTo>
                    <a:pt x="1509236" y="522922"/>
                  </a:lnTo>
                  <a:lnTo>
                    <a:pt x="1478091" y="493503"/>
                  </a:lnTo>
                  <a:lnTo>
                    <a:pt x="1451624" y="460925"/>
                  </a:lnTo>
                  <a:lnTo>
                    <a:pt x="1430273" y="425553"/>
                  </a:lnTo>
                  <a:lnTo>
                    <a:pt x="1414480" y="387752"/>
                  </a:lnTo>
                  <a:lnTo>
                    <a:pt x="1404681" y="347887"/>
                  </a:lnTo>
                  <a:lnTo>
                    <a:pt x="1401318" y="306324"/>
                  </a:lnTo>
                  <a:close/>
                </a:path>
                <a:path w="4925059" h="612775">
                  <a:moveTo>
                    <a:pt x="2803397" y="306324"/>
                  </a:moveTo>
                  <a:lnTo>
                    <a:pt x="2806761" y="264760"/>
                  </a:lnTo>
                  <a:lnTo>
                    <a:pt x="2816560" y="224895"/>
                  </a:lnTo>
                  <a:lnTo>
                    <a:pt x="2832354" y="187094"/>
                  </a:lnTo>
                  <a:lnTo>
                    <a:pt x="2853704" y="151722"/>
                  </a:lnTo>
                  <a:lnTo>
                    <a:pt x="2880171" y="119144"/>
                  </a:lnTo>
                  <a:lnTo>
                    <a:pt x="2911316" y="89725"/>
                  </a:lnTo>
                  <a:lnTo>
                    <a:pt x="2946699" y="63830"/>
                  </a:lnTo>
                  <a:lnTo>
                    <a:pt x="2985882" y="41825"/>
                  </a:lnTo>
                  <a:lnTo>
                    <a:pt x="3028426" y="24074"/>
                  </a:lnTo>
                  <a:lnTo>
                    <a:pt x="3073890" y="10943"/>
                  </a:lnTo>
                  <a:lnTo>
                    <a:pt x="3121836" y="2796"/>
                  </a:lnTo>
                  <a:lnTo>
                    <a:pt x="3171824" y="0"/>
                  </a:lnTo>
                  <a:lnTo>
                    <a:pt x="3221813" y="2796"/>
                  </a:lnTo>
                  <a:lnTo>
                    <a:pt x="3269759" y="10943"/>
                  </a:lnTo>
                  <a:lnTo>
                    <a:pt x="3315223" y="24074"/>
                  </a:lnTo>
                  <a:lnTo>
                    <a:pt x="3357767" y="41825"/>
                  </a:lnTo>
                  <a:lnTo>
                    <a:pt x="3396950" y="63830"/>
                  </a:lnTo>
                  <a:lnTo>
                    <a:pt x="3432333" y="89725"/>
                  </a:lnTo>
                  <a:lnTo>
                    <a:pt x="3463478" y="119144"/>
                  </a:lnTo>
                  <a:lnTo>
                    <a:pt x="3489945" y="151722"/>
                  </a:lnTo>
                  <a:lnTo>
                    <a:pt x="3511295" y="187094"/>
                  </a:lnTo>
                  <a:lnTo>
                    <a:pt x="3527089" y="224895"/>
                  </a:lnTo>
                  <a:lnTo>
                    <a:pt x="3536888" y="264760"/>
                  </a:lnTo>
                  <a:lnTo>
                    <a:pt x="3540252" y="306324"/>
                  </a:lnTo>
                  <a:lnTo>
                    <a:pt x="3536888" y="347887"/>
                  </a:lnTo>
                  <a:lnTo>
                    <a:pt x="3527089" y="387752"/>
                  </a:lnTo>
                  <a:lnTo>
                    <a:pt x="3511296" y="425553"/>
                  </a:lnTo>
                  <a:lnTo>
                    <a:pt x="3489945" y="460925"/>
                  </a:lnTo>
                  <a:lnTo>
                    <a:pt x="3463478" y="493503"/>
                  </a:lnTo>
                  <a:lnTo>
                    <a:pt x="3432333" y="522922"/>
                  </a:lnTo>
                  <a:lnTo>
                    <a:pt x="3396950" y="548817"/>
                  </a:lnTo>
                  <a:lnTo>
                    <a:pt x="3357767" y="570822"/>
                  </a:lnTo>
                  <a:lnTo>
                    <a:pt x="3315223" y="588573"/>
                  </a:lnTo>
                  <a:lnTo>
                    <a:pt x="3269759" y="601704"/>
                  </a:lnTo>
                  <a:lnTo>
                    <a:pt x="3221813" y="609851"/>
                  </a:lnTo>
                  <a:lnTo>
                    <a:pt x="3171824" y="612648"/>
                  </a:lnTo>
                  <a:lnTo>
                    <a:pt x="3121836" y="609851"/>
                  </a:lnTo>
                  <a:lnTo>
                    <a:pt x="3073890" y="601704"/>
                  </a:lnTo>
                  <a:lnTo>
                    <a:pt x="3028426" y="588573"/>
                  </a:lnTo>
                  <a:lnTo>
                    <a:pt x="2985882" y="570822"/>
                  </a:lnTo>
                  <a:lnTo>
                    <a:pt x="2946699" y="548817"/>
                  </a:lnTo>
                  <a:lnTo>
                    <a:pt x="2911316" y="522922"/>
                  </a:lnTo>
                  <a:lnTo>
                    <a:pt x="2880171" y="493503"/>
                  </a:lnTo>
                  <a:lnTo>
                    <a:pt x="2853704" y="460925"/>
                  </a:lnTo>
                  <a:lnTo>
                    <a:pt x="2832353" y="425553"/>
                  </a:lnTo>
                  <a:lnTo>
                    <a:pt x="2816560" y="387752"/>
                  </a:lnTo>
                  <a:lnTo>
                    <a:pt x="2806761" y="347887"/>
                  </a:lnTo>
                  <a:lnTo>
                    <a:pt x="2803397" y="306324"/>
                  </a:lnTo>
                  <a:close/>
                </a:path>
                <a:path w="4925059" h="612775">
                  <a:moveTo>
                    <a:pt x="4187952" y="306324"/>
                  </a:moveTo>
                  <a:lnTo>
                    <a:pt x="4191315" y="264760"/>
                  </a:lnTo>
                  <a:lnTo>
                    <a:pt x="4201114" y="224895"/>
                  </a:lnTo>
                  <a:lnTo>
                    <a:pt x="4216908" y="187094"/>
                  </a:lnTo>
                  <a:lnTo>
                    <a:pt x="4238258" y="151722"/>
                  </a:lnTo>
                  <a:lnTo>
                    <a:pt x="4264725" y="119144"/>
                  </a:lnTo>
                  <a:lnTo>
                    <a:pt x="4295870" y="89725"/>
                  </a:lnTo>
                  <a:lnTo>
                    <a:pt x="4331253" y="63830"/>
                  </a:lnTo>
                  <a:lnTo>
                    <a:pt x="4370436" y="41825"/>
                  </a:lnTo>
                  <a:lnTo>
                    <a:pt x="4412980" y="24074"/>
                  </a:lnTo>
                  <a:lnTo>
                    <a:pt x="4458444" y="10943"/>
                  </a:lnTo>
                  <a:lnTo>
                    <a:pt x="4506390" y="2796"/>
                  </a:lnTo>
                  <a:lnTo>
                    <a:pt x="4556379" y="0"/>
                  </a:lnTo>
                  <a:lnTo>
                    <a:pt x="4606367" y="2796"/>
                  </a:lnTo>
                  <a:lnTo>
                    <a:pt x="4654313" y="10943"/>
                  </a:lnTo>
                  <a:lnTo>
                    <a:pt x="4699777" y="24074"/>
                  </a:lnTo>
                  <a:lnTo>
                    <a:pt x="4742321" y="41825"/>
                  </a:lnTo>
                  <a:lnTo>
                    <a:pt x="4781504" y="63830"/>
                  </a:lnTo>
                  <a:lnTo>
                    <a:pt x="4816887" y="89725"/>
                  </a:lnTo>
                  <a:lnTo>
                    <a:pt x="4848032" y="119144"/>
                  </a:lnTo>
                  <a:lnTo>
                    <a:pt x="4874499" y="151722"/>
                  </a:lnTo>
                  <a:lnTo>
                    <a:pt x="4895850" y="187094"/>
                  </a:lnTo>
                  <a:lnTo>
                    <a:pt x="4911643" y="224895"/>
                  </a:lnTo>
                  <a:lnTo>
                    <a:pt x="4921442" y="264760"/>
                  </a:lnTo>
                  <a:lnTo>
                    <a:pt x="4924806" y="306324"/>
                  </a:lnTo>
                  <a:lnTo>
                    <a:pt x="4921442" y="347887"/>
                  </a:lnTo>
                  <a:lnTo>
                    <a:pt x="4911643" y="387752"/>
                  </a:lnTo>
                  <a:lnTo>
                    <a:pt x="4895849" y="425553"/>
                  </a:lnTo>
                  <a:lnTo>
                    <a:pt x="4874499" y="460925"/>
                  </a:lnTo>
                  <a:lnTo>
                    <a:pt x="4848032" y="493503"/>
                  </a:lnTo>
                  <a:lnTo>
                    <a:pt x="4816887" y="522922"/>
                  </a:lnTo>
                  <a:lnTo>
                    <a:pt x="4781504" y="548817"/>
                  </a:lnTo>
                  <a:lnTo>
                    <a:pt x="4742321" y="570822"/>
                  </a:lnTo>
                  <a:lnTo>
                    <a:pt x="4699777" y="588573"/>
                  </a:lnTo>
                  <a:lnTo>
                    <a:pt x="4654313" y="601704"/>
                  </a:lnTo>
                  <a:lnTo>
                    <a:pt x="4606367" y="609851"/>
                  </a:lnTo>
                  <a:lnTo>
                    <a:pt x="4556379" y="612648"/>
                  </a:lnTo>
                  <a:lnTo>
                    <a:pt x="4506390" y="609851"/>
                  </a:lnTo>
                  <a:lnTo>
                    <a:pt x="4458444" y="601704"/>
                  </a:lnTo>
                  <a:lnTo>
                    <a:pt x="4412980" y="588573"/>
                  </a:lnTo>
                  <a:lnTo>
                    <a:pt x="4370436" y="570822"/>
                  </a:lnTo>
                  <a:lnTo>
                    <a:pt x="4331253" y="548817"/>
                  </a:lnTo>
                  <a:lnTo>
                    <a:pt x="4295870" y="522922"/>
                  </a:lnTo>
                  <a:lnTo>
                    <a:pt x="4264725" y="493503"/>
                  </a:lnTo>
                  <a:lnTo>
                    <a:pt x="4238258" y="460925"/>
                  </a:lnTo>
                  <a:lnTo>
                    <a:pt x="4216908" y="425553"/>
                  </a:lnTo>
                  <a:lnTo>
                    <a:pt x="4201114" y="387752"/>
                  </a:lnTo>
                  <a:lnTo>
                    <a:pt x="4191315" y="347887"/>
                  </a:lnTo>
                  <a:lnTo>
                    <a:pt x="4187952" y="306324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9027" y="3659504"/>
              <a:ext cx="4872355" cy="76200"/>
            </a:xfrm>
            <a:custGeom>
              <a:avLst/>
              <a:gdLst/>
              <a:ahLst/>
              <a:cxnLst/>
              <a:rect l="l" t="t" r="r" b="b"/>
              <a:pathLst>
                <a:path w="4872355" h="76200">
                  <a:moveTo>
                    <a:pt x="683641" y="38100"/>
                  </a:moveTo>
                  <a:lnTo>
                    <a:pt x="670674" y="31623"/>
                  </a:lnTo>
                  <a:lnTo>
                    <a:pt x="607441" y="0"/>
                  </a:lnTo>
                  <a:lnTo>
                    <a:pt x="607441" y="31623"/>
                  </a:lnTo>
                  <a:lnTo>
                    <a:pt x="0" y="31623"/>
                  </a:lnTo>
                  <a:lnTo>
                    <a:pt x="0" y="44577"/>
                  </a:lnTo>
                  <a:lnTo>
                    <a:pt x="607441" y="44577"/>
                  </a:lnTo>
                  <a:lnTo>
                    <a:pt x="607441" y="76200"/>
                  </a:lnTo>
                  <a:lnTo>
                    <a:pt x="670687" y="44577"/>
                  </a:lnTo>
                  <a:lnTo>
                    <a:pt x="683641" y="38100"/>
                  </a:lnTo>
                  <a:close/>
                </a:path>
                <a:path w="4872355" h="76200">
                  <a:moveTo>
                    <a:pt x="2085340" y="38100"/>
                  </a:moveTo>
                  <a:lnTo>
                    <a:pt x="2072373" y="31623"/>
                  </a:lnTo>
                  <a:lnTo>
                    <a:pt x="2009140" y="0"/>
                  </a:lnTo>
                  <a:lnTo>
                    <a:pt x="2009140" y="31623"/>
                  </a:lnTo>
                  <a:lnTo>
                    <a:pt x="1420368" y="31623"/>
                  </a:lnTo>
                  <a:lnTo>
                    <a:pt x="1420368" y="44577"/>
                  </a:lnTo>
                  <a:lnTo>
                    <a:pt x="2009140" y="44577"/>
                  </a:lnTo>
                  <a:lnTo>
                    <a:pt x="2009140" y="76200"/>
                  </a:lnTo>
                  <a:lnTo>
                    <a:pt x="2072386" y="44577"/>
                  </a:lnTo>
                  <a:lnTo>
                    <a:pt x="2085340" y="38100"/>
                  </a:lnTo>
                  <a:close/>
                </a:path>
                <a:path w="4872355" h="76200">
                  <a:moveTo>
                    <a:pt x="3486658" y="38100"/>
                  </a:moveTo>
                  <a:lnTo>
                    <a:pt x="3473704" y="31623"/>
                  </a:lnTo>
                  <a:lnTo>
                    <a:pt x="3410458" y="0"/>
                  </a:lnTo>
                  <a:lnTo>
                    <a:pt x="3410458" y="31623"/>
                  </a:lnTo>
                  <a:lnTo>
                    <a:pt x="2821686" y="31623"/>
                  </a:lnTo>
                  <a:lnTo>
                    <a:pt x="2821686" y="44577"/>
                  </a:lnTo>
                  <a:lnTo>
                    <a:pt x="3410458" y="44577"/>
                  </a:lnTo>
                  <a:lnTo>
                    <a:pt x="3410458" y="76200"/>
                  </a:lnTo>
                  <a:lnTo>
                    <a:pt x="3473704" y="44577"/>
                  </a:lnTo>
                  <a:lnTo>
                    <a:pt x="3486658" y="38100"/>
                  </a:lnTo>
                  <a:close/>
                </a:path>
                <a:path w="4872355" h="76200">
                  <a:moveTo>
                    <a:pt x="4871974" y="38100"/>
                  </a:moveTo>
                  <a:lnTo>
                    <a:pt x="4859007" y="31623"/>
                  </a:lnTo>
                  <a:lnTo>
                    <a:pt x="4795774" y="0"/>
                  </a:lnTo>
                  <a:lnTo>
                    <a:pt x="4795774" y="31623"/>
                  </a:lnTo>
                  <a:lnTo>
                    <a:pt x="4207002" y="31623"/>
                  </a:lnTo>
                  <a:lnTo>
                    <a:pt x="4207002" y="44577"/>
                  </a:lnTo>
                  <a:lnTo>
                    <a:pt x="4795774" y="44577"/>
                  </a:lnTo>
                  <a:lnTo>
                    <a:pt x="4795774" y="76200"/>
                  </a:lnTo>
                  <a:lnTo>
                    <a:pt x="4859020" y="44577"/>
                  </a:lnTo>
                  <a:lnTo>
                    <a:pt x="487197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48454" y="2932636"/>
              <a:ext cx="955675" cy="612140"/>
            </a:xfrm>
            <a:custGeom>
              <a:avLst/>
              <a:gdLst/>
              <a:ahLst/>
              <a:cxnLst/>
              <a:rect l="l" t="t" r="r" b="b"/>
              <a:pathLst>
                <a:path w="955675" h="612139">
                  <a:moveTo>
                    <a:pt x="257730" y="611806"/>
                  </a:moveTo>
                  <a:lnTo>
                    <a:pt x="222178" y="565912"/>
                  </a:lnTo>
                  <a:lnTo>
                    <a:pt x="187230" y="520280"/>
                  </a:lnTo>
                  <a:lnTo>
                    <a:pt x="153492" y="475171"/>
                  </a:lnTo>
                  <a:lnTo>
                    <a:pt x="121571" y="430848"/>
                  </a:lnTo>
                  <a:lnTo>
                    <a:pt x="92074" y="387573"/>
                  </a:lnTo>
                  <a:lnTo>
                    <a:pt x="65609" y="345607"/>
                  </a:lnTo>
                  <a:lnTo>
                    <a:pt x="42782" y="305212"/>
                  </a:lnTo>
                  <a:lnTo>
                    <a:pt x="24201" y="266650"/>
                  </a:lnTo>
                  <a:lnTo>
                    <a:pt x="10472" y="230184"/>
                  </a:lnTo>
                  <a:lnTo>
                    <a:pt x="0" y="164582"/>
                  </a:lnTo>
                  <a:lnTo>
                    <a:pt x="4470" y="135971"/>
                  </a:lnTo>
                  <a:lnTo>
                    <a:pt x="35861" y="88439"/>
                  </a:lnTo>
                  <a:lnTo>
                    <a:pt x="87581" y="60906"/>
                  </a:lnTo>
                  <a:lnTo>
                    <a:pt x="124574" y="48940"/>
                  </a:lnTo>
                  <a:lnTo>
                    <a:pt x="167747" y="38209"/>
                  </a:lnTo>
                  <a:lnTo>
                    <a:pt x="216168" y="28743"/>
                  </a:lnTo>
                  <a:lnTo>
                    <a:pt x="268906" y="20567"/>
                  </a:lnTo>
                  <a:lnTo>
                    <a:pt x="325028" y="13708"/>
                  </a:lnTo>
                  <a:lnTo>
                    <a:pt x="383603" y="8195"/>
                  </a:lnTo>
                  <a:lnTo>
                    <a:pt x="443699" y="4055"/>
                  </a:lnTo>
                  <a:lnTo>
                    <a:pt x="504385" y="1314"/>
                  </a:lnTo>
                  <a:lnTo>
                    <a:pt x="564728" y="0"/>
                  </a:lnTo>
                  <a:lnTo>
                    <a:pt x="623797" y="139"/>
                  </a:lnTo>
                  <a:lnTo>
                    <a:pt x="680660" y="1760"/>
                  </a:lnTo>
                  <a:lnTo>
                    <a:pt x="734386" y="4890"/>
                  </a:lnTo>
                  <a:lnTo>
                    <a:pt x="784042" y="9555"/>
                  </a:lnTo>
                  <a:lnTo>
                    <a:pt x="828697" y="15783"/>
                  </a:lnTo>
                  <a:lnTo>
                    <a:pt x="867418" y="23601"/>
                  </a:lnTo>
                  <a:lnTo>
                    <a:pt x="923337" y="44116"/>
                  </a:lnTo>
                  <a:lnTo>
                    <a:pt x="955583" y="153550"/>
                  </a:lnTo>
                  <a:lnTo>
                    <a:pt x="903937" y="320754"/>
                  </a:lnTo>
                  <a:lnTo>
                    <a:pt x="828718" y="473813"/>
                  </a:lnTo>
                  <a:lnTo>
                    <a:pt x="790241" y="540813"/>
                  </a:lnTo>
                  <a:lnTo>
                    <a:pt x="790241" y="542337"/>
                  </a:lnTo>
                  <a:lnTo>
                    <a:pt x="787193" y="551227"/>
                  </a:lnTo>
                  <a:lnTo>
                    <a:pt x="790241" y="549703"/>
                  </a:lnTo>
                  <a:lnTo>
                    <a:pt x="793162" y="548179"/>
                  </a:lnTo>
                  <a:lnTo>
                    <a:pt x="800528" y="540051"/>
                  </a:lnTo>
                  <a:lnTo>
                    <a:pt x="807894" y="531923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36283" y="3238880"/>
              <a:ext cx="257175" cy="235585"/>
            </a:xfrm>
            <a:custGeom>
              <a:avLst/>
              <a:gdLst/>
              <a:ahLst/>
              <a:cxnLst/>
              <a:rect l="l" t="t" r="r" b="b"/>
              <a:pathLst>
                <a:path w="257175" h="235585">
                  <a:moveTo>
                    <a:pt x="0" y="0"/>
                  </a:moveTo>
                  <a:lnTo>
                    <a:pt x="2540" y="235204"/>
                  </a:lnTo>
                </a:path>
                <a:path w="257175" h="235585">
                  <a:moveTo>
                    <a:pt x="19812" y="225679"/>
                  </a:moveTo>
                  <a:lnTo>
                    <a:pt x="257048" y="1524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4142" y="3465194"/>
              <a:ext cx="558800" cy="459740"/>
            </a:xfrm>
            <a:custGeom>
              <a:avLst/>
              <a:gdLst/>
              <a:ahLst/>
              <a:cxnLst/>
              <a:rect l="l" t="t" r="r" b="b"/>
              <a:pathLst>
                <a:path w="558800" h="459739">
                  <a:moveTo>
                    <a:pt x="0" y="229742"/>
                  </a:moveTo>
                  <a:lnTo>
                    <a:pt x="4501" y="188449"/>
                  </a:lnTo>
                  <a:lnTo>
                    <a:pt x="17478" y="149582"/>
                  </a:lnTo>
                  <a:lnTo>
                    <a:pt x="38142" y="113791"/>
                  </a:lnTo>
                  <a:lnTo>
                    <a:pt x="65701" y="81726"/>
                  </a:lnTo>
                  <a:lnTo>
                    <a:pt x="99365" y="54036"/>
                  </a:lnTo>
                  <a:lnTo>
                    <a:pt x="138345" y="31368"/>
                  </a:lnTo>
                  <a:lnTo>
                    <a:pt x="181849" y="14374"/>
                  </a:lnTo>
                  <a:lnTo>
                    <a:pt x="229089" y="3701"/>
                  </a:lnTo>
                  <a:lnTo>
                    <a:pt x="279273" y="0"/>
                  </a:lnTo>
                  <a:lnTo>
                    <a:pt x="329456" y="3701"/>
                  </a:lnTo>
                  <a:lnTo>
                    <a:pt x="376696" y="14374"/>
                  </a:lnTo>
                  <a:lnTo>
                    <a:pt x="420200" y="31368"/>
                  </a:lnTo>
                  <a:lnTo>
                    <a:pt x="459180" y="54036"/>
                  </a:lnTo>
                  <a:lnTo>
                    <a:pt x="492844" y="81726"/>
                  </a:lnTo>
                  <a:lnTo>
                    <a:pt x="520403" y="113791"/>
                  </a:lnTo>
                  <a:lnTo>
                    <a:pt x="541067" y="149582"/>
                  </a:lnTo>
                  <a:lnTo>
                    <a:pt x="554044" y="188449"/>
                  </a:lnTo>
                  <a:lnTo>
                    <a:pt x="558546" y="229742"/>
                  </a:lnTo>
                  <a:lnTo>
                    <a:pt x="554044" y="271036"/>
                  </a:lnTo>
                  <a:lnTo>
                    <a:pt x="541067" y="309903"/>
                  </a:lnTo>
                  <a:lnTo>
                    <a:pt x="520403" y="345693"/>
                  </a:lnTo>
                  <a:lnTo>
                    <a:pt x="492844" y="377759"/>
                  </a:lnTo>
                  <a:lnTo>
                    <a:pt x="459180" y="405449"/>
                  </a:lnTo>
                  <a:lnTo>
                    <a:pt x="420200" y="428116"/>
                  </a:lnTo>
                  <a:lnTo>
                    <a:pt x="376696" y="445111"/>
                  </a:lnTo>
                  <a:lnTo>
                    <a:pt x="329456" y="455784"/>
                  </a:lnTo>
                  <a:lnTo>
                    <a:pt x="279273" y="459485"/>
                  </a:lnTo>
                  <a:lnTo>
                    <a:pt x="229089" y="455784"/>
                  </a:lnTo>
                  <a:lnTo>
                    <a:pt x="181849" y="445111"/>
                  </a:lnTo>
                  <a:lnTo>
                    <a:pt x="138345" y="428116"/>
                  </a:lnTo>
                  <a:lnTo>
                    <a:pt x="99365" y="405449"/>
                  </a:lnTo>
                  <a:lnTo>
                    <a:pt x="65701" y="377759"/>
                  </a:lnTo>
                  <a:lnTo>
                    <a:pt x="38142" y="345693"/>
                  </a:lnTo>
                  <a:lnTo>
                    <a:pt x="17478" y="309903"/>
                  </a:lnTo>
                  <a:lnTo>
                    <a:pt x="4501" y="271036"/>
                  </a:lnTo>
                  <a:lnTo>
                    <a:pt x="0" y="229742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99132" y="3492245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0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3620261" y="3483355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9011" y="3508755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4891" y="3528567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7754" y="3257041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9646" y="3348990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1029" y="3313684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3523" y="2987040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F4957DA2-9DCF-B87F-15BE-07F4E5D4473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4146"/>
            <a:ext cx="2206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4313" y="3367899"/>
            <a:ext cx="1063625" cy="1089025"/>
            <a:chOff x="2364313" y="3367899"/>
            <a:chExt cx="1063625" cy="1089025"/>
          </a:xfrm>
        </p:grpSpPr>
        <p:sp>
          <p:nvSpPr>
            <p:cNvPr id="4" name="object 4"/>
            <p:cNvSpPr/>
            <p:nvPr/>
          </p:nvSpPr>
          <p:spPr>
            <a:xfrm>
              <a:off x="2372568" y="3376154"/>
              <a:ext cx="956944" cy="1072515"/>
            </a:xfrm>
            <a:custGeom>
              <a:avLst/>
              <a:gdLst/>
              <a:ahLst/>
              <a:cxnLst/>
              <a:rect l="l" t="t" r="r" b="b"/>
              <a:pathLst>
                <a:path w="956945" h="1072514">
                  <a:moveTo>
                    <a:pt x="182798" y="765696"/>
                  </a:moveTo>
                  <a:lnTo>
                    <a:pt x="186162" y="724133"/>
                  </a:lnTo>
                  <a:lnTo>
                    <a:pt x="195961" y="684268"/>
                  </a:lnTo>
                  <a:lnTo>
                    <a:pt x="211754" y="646467"/>
                  </a:lnTo>
                  <a:lnTo>
                    <a:pt x="233105" y="611095"/>
                  </a:lnTo>
                  <a:lnTo>
                    <a:pt x="259572" y="578516"/>
                  </a:lnTo>
                  <a:lnTo>
                    <a:pt x="290717" y="549097"/>
                  </a:lnTo>
                  <a:lnTo>
                    <a:pt x="326100" y="523203"/>
                  </a:lnTo>
                  <a:lnTo>
                    <a:pt x="365283" y="501197"/>
                  </a:lnTo>
                  <a:lnTo>
                    <a:pt x="407827" y="483446"/>
                  </a:lnTo>
                  <a:lnTo>
                    <a:pt x="453291" y="470315"/>
                  </a:lnTo>
                  <a:lnTo>
                    <a:pt x="501237" y="462169"/>
                  </a:lnTo>
                  <a:lnTo>
                    <a:pt x="551225" y="459372"/>
                  </a:lnTo>
                  <a:lnTo>
                    <a:pt x="601214" y="462169"/>
                  </a:lnTo>
                  <a:lnTo>
                    <a:pt x="649160" y="470315"/>
                  </a:lnTo>
                  <a:lnTo>
                    <a:pt x="694624" y="483446"/>
                  </a:lnTo>
                  <a:lnTo>
                    <a:pt x="737168" y="501197"/>
                  </a:lnTo>
                  <a:lnTo>
                    <a:pt x="776351" y="523203"/>
                  </a:lnTo>
                  <a:lnTo>
                    <a:pt x="811734" y="549097"/>
                  </a:lnTo>
                  <a:lnTo>
                    <a:pt x="842879" y="578516"/>
                  </a:lnTo>
                  <a:lnTo>
                    <a:pt x="869346" y="611095"/>
                  </a:lnTo>
                  <a:lnTo>
                    <a:pt x="890696" y="646467"/>
                  </a:lnTo>
                  <a:lnTo>
                    <a:pt x="906490" y="684268"/>
                  </a:lnTo>
                  <a:lnTo>
                    <a:pt x="916289" y="724133"/>
                  </a:lnTo>
                  <a:lnTo>
                    <a:pt x="919652" y="765696"/>
                  </a:lnTo>
                  <a:lnTo>
                    <a:pt x="916289" y="807259"/>
                  </a:lnTo>
                  <a:lnTo>
                    <a:pt x="906490" y="847124"/>
                  </a:lnTo>
                  <a:lnTo>
                    <a:pt x="890696" y="884925"/>
                  </a:lnTo>
                  <a:lnTo>
                    <a:pt x="869346" y="920297"/>
                  </a:lnTo>
                  <a:lnTo>
                    <a:pt x="842879" y="952875"/>
                  </a:lnTo>
                  <a:lnTo>
                    <a:pt x="811734" y="982294"/>
                  </a:lnTo>
                  <a:lnTo>
                    <a:pt x="776351" y="1008189"/>
                  </a:lnTo>
                  <a:lnTo>
                    <a:pt x="737168" y="1030195"/>
                  </a:lnTo>
                  <a:lnTo>
                    <a:pt x="694624" y="1047945"/>
                  </a:lnTo>
                  <a:lnTo>
                    <a:pt x="649160" y="1061077"/>
                  </a:lnTo>
                  <a:lnTo>
                    <a:pt x="601214" y="1069223"/>
                  </a:lnTo>
                  <a:lnTo>
                    <a:pt x="551225" y="1072020"/>
                  </a:lnTo>
                  <a:lnTo>
                    <a:pt x="501237" y="1069223"/>
                  </a:lnTo>
                  <a:lnTo>
                    <a:pt x="453291" y="1061077"/>
                  </a:lnTo>
                  <a:lnTo>
                    <a:pt x="407827" y="1047945"/>
                  </a:lnTo>
                  <a:lnTo>
                    <a:pt x="365283" y="1030195"/>
                  </a:lnTo>
                  <a:lnTo>
                    <a:pt x="326100" y="1008189"/>
                  </a:lnTo>
                  <a:lnTo>
                    <a:pt x="290717" y="982294"/>
                  </a:lnTo>
                  <a:lnTo>
                    <a:pt x="259572" y="952875"/>
                  </a:lnTo>
                  <a:lnTo>
                    <a:pt x="233105" y="920297"/>
                  </a:lnTo>
                  <a:lnTo>
                    <a:pt x="211754" y="884925"/>
                  </a:lnTo>
                  <a:lnTo>
                    <a:pt x="195961" y="847124"/>
                  </a:lnTo>
                  <a:lnTo>
                    <a:pt x="186162" y="807259"/>
                  </a:lnTo>
                  <a:lnTo>
                    <a:pt x="182798" y="765696"/>
                  </a:lnTo>
                  <a:close/>
                </a:path>
                <a:path w="956945" h="1072514">
                  <a:moveTo>
                    <a:pt x="257855" y="612534"/>
                  </a:moveTo>
                  <a:lnTo>
                    <a:pt x="222279" y="566585"/>
                  </a:lnTo>
                  <a:lnTo>
                    <a:pt x="187309" y="520899"/>
                  </a:lnTo>
                  <a:lnTo>
                    <a:pt x="153552" y="475737"/>
                  </a:lnTo>
                  <a:lnTo>
                    <a:pt x="121616" y="431362"/>
                  </a:lnTo>
                  <a:lnTo>
                    <a:pt x="92107" y="388035"/>
                  </a:lnTo>
                  <a:lnTo>
                    <a:pt x="65632" y="346018"/>
                  </a:lnTo>
                  <a:lnTo>
                    <a:pt x="42797" y="305575"/>
                  </a:lnTo>
                  <a:lnTo>
                    <a:pt x="24210" y="266967"/>
                  </a:lnTo>
                  <a:lnTo>
                    <a:pt x="10476" y="230455"/>
                  </a:lnTo>
                  <a:lnTo>
                    <a:pt x="0" y="164773"/>
                  </a:lnTo>
                  <a:lnTo>
                    <a:pt x="4469" y="136126"/>
                  </a:lnTo>
                  <a:lnTo>
                    <a:pt x="35859" y="88532"/>
                  </a:lnTo>
                  <a:lnTo>
                    <a:pt x="87631" y="60963"/>
                  </a:lnTo>
                  <a:lnTo>
                    <a:pt x="124658" y="48982"/>
                  </a:lnTo>
                  <a:lnTo>
                    <a:pt x="167869" y="38239"/>
                  </a:lnTo>
                  <a:lnTo>
                    <a:pt x="216332" y="28762"/>
                  </a:lnTo>
                  <a:lnTo>
                    <a:pt x="269115" y="20577"/>
                  </a:lnTo>
                  <a:lnTo>
                    <a:pt x="325284" y="13713"/>
                  </a:lnTo>
                  <a:lnTo>
                    <a:pt x="383908" y="8195"/>
                  </a:lnTo>
                  <a:lnTo>
                    <a:pt x="444054" y="4053"/>
                  </a:lnTo>
                  <a:lnTo>
                    <a:pt x="504790" y="1312"/>
                  </a:lnTo>
                  <a:lnTo>
                    <a:pt x="565183" y="0"/>
                  </a:lnTo>
                  <a:lnTo>
                    <a:pt x="624300" y="143"/>
                  </a:lnTo>
                  <a:lnTo>
                    <a:pt x="681211" y="1771"/>
                  </a:lnTo>
                  <a:lnTo>
                    <a:pt x="734981" y="4909"/>
                  </a:lnTo>
                  <a:lnTo>
                    <a:pt x="784679" y="9584"/>
                  </a:lnTo>
                  <a:lnTo>
                    <a:pt x="829372" y="15825"/>
                  </a:lnTo>
                  <a:lnTo>
                    <a:pt x="868127" y="23658"/>
                  </a:lnTo>
                  <a:lnTo>
                    <a:pt x="924097" y="44209"/>
                  </a:lnTo>
                  <a:lnTo>
                    <a:pt x="956324" y="153742"/>
                  </a:lnTo>
                  <a:lnTo>
                    <a:pt x="904635" y="321164"/>
                  </a:lnTo>
                  <a:lnTo>
                    <a:pt x="829371" y="474441"/>
                  </a:lnTo>
                  <a:lnTo>
                    <a:pt x="790874" y="541541"/>
                  </a:lnTo>
                  <a:lnTo>
                    <a:pt x="790874" y="542938"/>
                  </a:lnTo>
                  <a:lnTo>
                    <a:pt x="787826" y="551828"/>
                  </a:lnTo>
                  <a:lnTo>
                    <a:pt x="790874" y="550304"/>
                  </a:lnTo>
                  <a:lnTo>
                    <a:pt x="793795" y="548907"/>
                  </a:lnTo>
                  <a:lnTo>
                    <a:pt x="801161" y="540779"/>
                  </a:lnTo>
                  <a:lnTo>
                    <a:pt x="808527" y="532651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61156" y="3682364"/>
              <a:ext cx="257175" cy="235585"/>
            </a:xfrm>
            <a:custGeom>
              <a:avLst/>
              <a:gdLst/>
              <a:ahLst/>
              <a:cxnLst/>
              <a:rect l="l" t="t" r="r" b="b"/>
              <a:pathLst>
                <a:path w="257175" h="235585">
                  <a:moveTo>
                    <a:pt x="0" y="0"/>
                  </a:moveTo>
                  <a:lnTo>
                    <a:pt x="2540" y="235204"/>
                  </a:lnTo>
                </a:path>
                <a:path w="257175" h="235585">
                  <a:moveTo>
                    <a:pt x="19812" y="226441"/>
                  </a:moveTo>
                  <a:lnTo>
                    <a:pt x="257047" y="15316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99257" y="3972305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0</a:t>
            </a:r>
            <a:endParaRPr sz="1800" baseline="-20833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70201" y="3372471"/>
            <a:ext cx="1063625" cy="1089025"/>
            <a:chOff x="3770201" y="3372471"/>
            <a:chExt cx="1063625" cy="1089025"/>
          </a:xfrm>
        </p:grpSpPr>
        <p:sp>
          <p:nvSpPr>
            <p:cNvPr id="8" name="object 8"/>
            <p:cNvSpPr/>
            <p:nvPr/>
          </p:nvSpPr>
          <p:spPr>
            <a:xfrm>
              <a:off x="3778456" y="3380726"/>
              <a:ext cx="955675" cy="1072515"/>
            </a:xfrm>
            <a:custGeom>
              <a:avLst/>
              <a:gdLst/>
              <a:ahLst/>
              <a:cxnLst/>
              <a:rect l="l" t="t" r="r" b="b"/>
              <a:pathLst>
                <a:path w="955675" h="1072514">
                  <a:moveTo>
                    <a:pt x="182038" y="765696"/>
                  </a:moveTo>
                  <a:lnTo>
                    <a:pt x="185401" y="724133"/>
                  </a:lnTo>
                  <a:lnTo>
                    <a:pt x="195200" y="684268"/>
                  </a:lnTo>
                  <a:lnTo>
                    <a:pt x="210994" y="646467"/>
                  </a:lnTo>
                  <a:lnTo>
                    <a:pt x="232344" y="611095"/>
                  </a:lnTo>
                  <a:lnTo>
                    <a:pt x="258811" y="578516"/>
                  </a:lnTo>
                  <a:lnTo>
                    <a:pt x="289956" y="549097"/>
                  </a:lnTo>
                  <a:lnTo>
                    <a:pt x="325340" y="523203"/>
                  </a:lnTo>
                  <a:lnTo>
                    <a:pt x="364523" y="501197"/>
                  </a:lnTo>
                  <a:lnTo>
                    <a:pt x="407066" y="483446"/>
                  </a:lnTo>
                  <a:lnTo>
                    <a:pt x="452530" y="470315"/>
                  </a:lnTo>
                  <a:lnTo>
                    <a:pt x="500476" y="462169"/>
                  </a:lnTo>
                  <a:lnTo>
                    <a:pt x="550465" y="459372"/>
                  </a:lnTo>
                  <a:lnTo>
                    <a:pt x="600453" y="462169"/>
                  </a:lnTo>
                  <a:lnTo>
                    <a:pt x="648399" y="470315"/>
                  </a:lnTo>
                  <a:lnTo>
                    <a:pt x="693864" y="483446"/>
                  </a:lnTo>
                  <a:lnTo>
                    <a:pt x="736407" y="501197"/>
                  </a:lnTo>
                  <a:lnTo>
                    <a:pt x="775590" y="523203"/>
                  </a:lnTo>
                  <a:lnTo>
                    <a:pt x="810973" y="549097"/>
                  </a:lnTo>
                  <a:lnTo>
                    <a:pt x="842118" y="578516"/>
                  </a:lnTo>
                  <a:lnTo>
                    <a:pt x="868586" y="611095"/>
                  </a:lnTo>
                  <a:lnTo>
                    <a:pt x="889936" y="646467"/>
                  </a:lnTo>
                  <a:lnTo>
                    <a:pt x="905730" y="684268"/>
                  </a:lnTo>
                  <a:lnTo>
                    <a:pt x="915528" y="724133"/>
                  </a:lnTo>
                  <a:lnTo>
                    <a:pt x="918892" y="765696"/>
                  </a:lnTo>
                  <a:lnTo>
                    <a:pt x="915528" y="807259"/>
                  </a:lnTo>
                  <a:lnTo>
                    <a:pt x="905730" y="847124"/>
                  </a:lnTo>
                  <a:lnTo>
                    <a:pt x="889936" y="884925"/>
                  </a:lnTo>
                  <a:lnTo>
                    <a:pt x="868586" y="920297"/>
                  </a:lnTo>
                  <a:lnTo>
                    <a:pt x="842118" y="952875"/>
                  </a:lnTo>
                  <a:lnTo>
                    <a:pt x="810973" y="982294"/>
                  </a:lnTo>
                  <a:lnTo>
                    <a:pt x="775590" y="1008189"/>
                  </a:lnTo>
                  <a:lnTo>
                    <a:pt x="736407" y="1030195"/>
                  </a:lnTo>
                  <a:lnTo>
                    <a:pt x="693864" y="1047945"/>
                  </a:lnTo>
                  <a:lnTo>
                    <a:pt x="648399" y="1061077"/>
                  </a:lnTo>
                  <a:lnTo>
                    <a:pt x="600453" y="1069223"/>
                  </a:lnTo>
                  <a:lnTo>
                    <a:pt x="550465" y="1072020"/>
                  </a:lnTo>
                  <a:lnTo>
                    <a:pt x="500476" y="1069223"/>
                  </a:lnTo>
                  <a:lnTo>
                    <a:pt x="452530" y="1061077"/>
                  </a:lnTo>
                  <a:lnTo>
                    <a:pt x="407066" y="1047945"/>
                  </a:lnTo>
                  <a:lnTo>
                    <a:pt x="364523" y="1030195"/>
                  </a:lnTo>
                  <a:lnTo>
                    <a:pt x="325340" y="1008189"/>
                  </a:lnTo>
                  <a:lnTo>
                    <a:pt x="289956" y="982294"/>
                  </a:lnTo>
                  <a:lnTo>
                    <a:pt x="258811" y="952875"/>
                  </a:lnTo>
                  <a:lnTo>
                    <a:pt x="232344" y="920297"/>
                  </a:lnTo>
                  <a:lnTo>
                    <a:pt x="210994" y="884925"/>
                  </a:lnTo>
                  <a:lnTo>
                    <a:pt x="195200" y="847124"/>
                  </a:lnTo>
                  <a:lnTo>
                    <a:pt x="185401" y="807259"/>
                  </a:lnTo>
                  <a:lnTo>
                    <a:pt x="182038" y="765696"/>
                  </a:lnTo>
                  <a:close/>
                </a:path>
                <a:path w="955675" h="1072514">
                  <a:moveTo>
                    <a:pt x="257730" y="612534"/>
                  </a:moveTo>
                  <a:lnTo>
                    <a:pt x="222178" y="566585"/>
                  </a:lnTo>
                  <a:lnTo>
                    <a:pt x="187230" y="520899"/>
                  </a:lnTo>
                  <a:lnTo>
                    <a:pt x="153492" y="475737"/>
                  </a:lnTo>
                  <a:lnTo>
                    <a:pt x="121571" y="431362"/>
                  </a:lnTo>
                  <a:lnTo>
                    <a:pt x="92074" y="388035"/>
                  </a:lnTo>
                  <a:lnTo>
                    <a:pt x="65609" y="346018"/>
                  </a:lnTo>
                  <a:lnTo>
                    <a:pt x="42782" y="305575"/>
                  </a:lnTo>
                  <a:lnTo>
                    <a:pt x="24201" y="266967"/>
                  </a:lnTo>
                  <a:lnTo>
                    <a:pt x="10472" y="230455"/>
                  </a:lnTo>
                  <a:lnTo>
                    <a:pt x="0" y="164773"/>
                  </a:lnTo>
                  <a:lnTo>
                    <a:pt x="4470" y="136126"/>
                  </a:lnTo>
                  <a:lnTo>
                    <a:pt x="35861" y="88532"/>
                  </a:lnTo>
                  <a:lnTo>
                    <a:pt x="87581" y="60963"/>
                  </a:lnTo>
                  <a:lnTo>
                    <a:pt x="124574" y="48982"/>
                  </a:lnTo>
                  <a:lnTo>
                    <a:pt x="167747" y="38239"/>
                  </a:lnTo>
                  <a:lnTo>
                    <a:pt x="216168" y="28762"/>
                  </a:lnTo>
                  <a:lnTo>
                    <a:pt x="268906" y="20577"/>
                  </a:lnTo>
                  <a:lnTo>
                    <a:pt x="325028" y="13713"/>
                  </a:lnTo>
                  <a:lnTo>
                    <a:pt x="383603" y="8195"/>
                  </a:lnTo>
                  <a:lnTo>
                    <a:pt x="443699" y="4053"/>
                  </a:lnTo>
                  <a:lnTo>
                    <a:pt x="504385" y="1312"/>
                  </a:lnTo>
                  <a:lnTo>
                    <a:pt x="564728" y="0"/>
                  </a:lnTo>
                  <a:lnTo>
                    <a:pt x="623797" y="143"/>
                  </a:lnTo>
                  <a:lnTo>
                    <a:pt x="680660" y="1771"/>
                  </a:lnTo>
                  <a:lnTo>
                    <a:pt x="734386" y="4909"/>
                  </a:lnTo>
                  <a:lnTo>
                    <a:pt x="784042" y="9584"/>
                  </a:lnTo>
                  <a:lnTo>
                    <a:pt x="828697" y="15825"/>
                  </a:lnTo>
                  <a:lnTo>
                    <a:pt x="867418" y="23658"/>
                  </a:lnTo>
                  <a:lnTo>
                    <a:pt x="923337" y="44209"/>
                  </a:lnTo>
                  <a:lnTo>
                    <a:pt x="955583" y="153742"/>
                  </a:lnTo>
                  <a:lnTo>
                    <a:pt x="903937" y="321164"/>
                  </a:lnTo>
                  <a:lnTo>
                    <a:pt x="828718" y="474441"/>
                  </a:lnTo>
                  <a:lnTo>
                    <a:pt x="790241" y="541541"/>
                  </a:lnTo>
                  <a:lnTo>
                    <a:pt x="790241" y="542938"/>
                  </a:lnTo>
                  <a:lnTo>
                    <a:pt x="787193" y="551828"/>
                  </a:lnTo>
                  <a:lnTo>
                    <a:pt x="790241" y="550304"/>
                  </a:lnTo>
                  <a:lnTo>
                    <a:pt x="793162" y="548907"/>
                  </a:lnTo>
                  <a:lnTo>
                    <a:pt x="800528" y="540779"/>
                  </a:lnTo>
                  <a:lnTo>
                    <a:pt x="807894" y="532651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6284" y="3686937"/>
              <a:ext cx="257810" cy="235585"/>
            </a:xfrm>
            <a:custGeom>
              <a:avLst/>
              <a:gdLst/>
              <a:ahLst/>
              <a:cxnLst/>
              <a:rect l="l" t="t" r="r" b="b"/>
              <a:pathLst>
                <a:path w="257810" h="235585">
                  <a:moveTo>
                    <a:pt x="0" y="0"/>
                  </a:moveTo>
                  <a:lnTo>
                    <a:pt x="2539" y="235204"/>
                  </a:lnTo>
                </a:path>
                <a:path w="257810" h="235585">
                  <a:moveTo>
                    <a:pt x="20574" y="226440"/>
                  </a:moveTo>
                  <a:lnTo>
                    <a:pt x="257810" y="15316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04894" y="3976878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79339" y="3826383"/>
            <a:ext cx="737235" cy="612775"/>
          </a:xfrm>
          <a:custGeom>
            <a:avLst/>
            <a:gdLst/>
            <a:ahLst/>
            <a:cxnLst/>
            <a:rect l="l" t="t" r="r" b="b"/>
            <a:pathLst>
              <a:path w="737235" h="612775">
                <a:moveTo>
                  <a:pt x="0" y="306324"/>
                </a:moveTo>
                <a:lnTo>
                  <a:pt x="3363" y="264760"/>
                </a:lnTo>
                <a:lnTo>
                  <a:pt x="13162" y="224895"/>
                </a:lnTo>
                <a:lnTo>
                  <a:pt x="28956" y="187094"/>
                </a:lnTo>
                <a:lnTo>
                  <a:pt x="50306" y="151722"/>
                </a:lnTo>
                <a:lnTo>
                  <a:pt x="76773" y="119144"/>
                </a:lnTo>
                <a:lnTo>
                  <a:pt x="107918" y="89725"/>
                </a:lnTo>
                <a:lnTo>
                  <a:pt x="143301" y="63830"/>
                </a:lnTo>
                <a:lnTo>
                  <a:pt x="182484" y="41825"/>
                </a:lnTo>
                <a:lnTo>
                  <a:pt x="225028" y="24074"/>
                </a:lnTo>
                <a:lnTo>
                  <a:pt x="270492" y="10943"/>
                </a:lnTo>
                <a:lnTo>
                  <a:pt x="318438" y="2796"/>
                </a:lnTo>
                <a:lnTo>
                  <a:pt x="368426" y="0"/>
                </a:lnTo>
                <a:lnTo>
                  <a:pt x="418415" y="2796"/>
                </a:lnTo>
                <a:lnTo>
                  <a:pt x="466361" y="10943"/>
                </a:lnTo>
                <a:lnTo>
                  <a:pt x="511825" y="24074"/>
                </a:lnTo>
                <a:lnTo>
                  <a:pt x="554369" y="41825"/>
                </a:lnTo>
                <a:lnTo>
                  <a:pt x="593552" y="63830"/>
                </a:lnTo>
                <a:lnTo>
                  <a:pt x="628935" y="89725"/>
                </a:lnTo>
                <a:lnTo>
                  <a:pt x="660080" y="119144"/>
                </a:lnTo>
                <a:lnTo>
                  <a:pt x="686547" y="151722"/>
                </a:lnTo>
                <a:lnTo>
                  <a:pt x="707897" y="187094"/>
                </a:lnTo>
                <a:lnTo>
                  <a:pt x="723691" y="224895"/>
                </a:lnTo>
                <a:lnTo>
                  <a:pt x="733490" y="264760"/>
                </a:lnTo>
                <a:lnTo>
                  <a:pt x="736853" y="306324"/>
                </a:lnTo>
                <a:lnTo>
                  <a:pt x="733490" y="347887"/>
                </a:lnTo>
                <a:lnTo>
                  <a:pt x="723691" y="387752"/>
                </a:lnTo>
                <a:lnTo>
                  <a:pt x="707898" y="425553"/>
                </a:lnTo>
                <a:lnTo>
                  <a:pt x="686547" y="460925"/>
                </a:lnTo>
                <a:lnTo>
                  <a:pt x="660080" y="493503"/>
                </a:lnTo>
                <a:lnTo>
                  <a:pt x="628935" y="522922"/>
                </a:lnTo>
                <a:lnTo>
                  <a:pt x="593552" y="548817"/>
                </a:lnTo>
                <a:lnTo>
                  <a:pt x="554369" y="570822"/>
                </a:lnTo>
                <a:lnTo>
                  <a:pt x="511825" y="588573"/>
                </a:lnTo>
                <a:lnTo>
                  <a:pt x="466361" y="601704"/>
                </a:lnTo>
                <a:lnTo>
                  <a:pt x="418415" y="609851"/>
                </a:lnTo>
                <a:lnTo>
                  <a:pt x="368426" y="612648"/>
                </a:lnTo>
                <a:lnTo>
                  <a:pt x="318438" y="609851"/>
                </a:lnTo>
                <a:lnTo>
                  <a:pt x="270492" y="601704"/>
                </a:lnTo>
                <a:lnTo>
                  <a:pt x="225028" y="588573"/>
                </a:lnTo>
                <a:lnTo>
                  <a:pt x="182484" y="570822"/>
                </a:lnTo>
                <a:lnTo>
                  <a:pt x="143301" y="548817"/>
                </a:lnTo>
                <a:lnTo>
                  <a:pt x="107918" y="522922"/>
                </a:lnTo>
                <a:lnTo>
                  <a:pt x="76773" y="493503"/>
                </a:lnTo>
                <a:lnTo>
                  <a:pt x="50306" y="460925"/>
                </a:lnTo>
                <a:lnTo>
                  <a:pt x="28955" y="425553"/>
                </a:lnTo>
                <a:lnTo>
                  <a:pt x="13162" y="387752"/>
                </a:lnTo>
                <a:lnTo>
                  <a:pt x="3363" y="347887"/>
                </a:lnTo>
                <a:lnTo>
                  <a:pt x="0" y="306324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23738" y="3962653"/>
            <a:ext cx="274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50739" y="3385425"/>
            <a:ext cx="1063625" cy="1089025"/>
            <a:chOff x="6550739" y="3385425"/>
            <a:chExt cx="1063625" cy="1089025"/>
          </a:xfrm>
        </p:grpSpPr>
        <p:sp>
          <p:nvSpPr>
            <p:cNvPr id="14" name="object 14"/>
            <p:cNvSpPr/>
            <p:nvPr/>
          </p:nvSpPr>
          <p:spPr>
            <a:xfrm>
              <a:off x="6558994" y="3393680"/>
              <a:ext cx="955675" cy="1072515"/>
            </a:xfrm>
            <a:custGeom>
              <a:avLst/>
              <a:gdLst/>
              <a:ahLst/>
              <a:cxnLst/>
              <a:rect l="l" t="t" r="r" b="b"/>
              <a:pathLst>
                <a:path w="955675" h="1072514">
                  <a:moveTo>
                    <a:pt x="182038" y="765696"/>
                  </a:moveTo>
                  <a:lnTo>
                    <a:pt x="185401" y="724133"/>
                  </a:lnTo>
                  <a:lnTo>
                    <a:pt x="195200" y="684268"/>
                  </a:lnTo>
                  <a:lnTo>
                    <a:pt x="210994" y="646467"/>
                  </a:lnTo>
                  <a:lnTo>
                    <a:pt x="232344" y="611095"/>
                  </a:lnTo>
                  <a:lnTo>
                    <a:pt x="258811" y="578516"/>
                  </a:lnTo>
                  <a:lnTo>
                    <a:pt x="289956" y="549097"/>
                  </a:lnTo>
                  <a:lnTo>
                    <a:pt x="325340" y="523203"/>
                  </a:lnTo>
                  <a:lnTo>
                    <a:pt x="364523" y="501197"/>
                  </a:lnTo>
                  <a:lnTo>
                    <a:pt x="407066" y="483446"/>
                  </a:lnTo>
                  <a:lnTo>
                    <a:pt x="452530" y="470315"/>
                  </a:lnTo>
                  <a:lnTo>
                    <a:pt x="500476" y="462169"/>
                  </a:lnTo>
                  <a:lnTo>
                    <a:pt x="550465" y="459372"/>
                  </a:lnTo>
                  <a:lnTo>
                    <a:pt x="600453" y="462169"/>
                  </a:lnTo>
                  <a:lnTo>
                    <a:pt x="648399" y="470315"/>
                  </a:lnTo>
                  <a:lnTo>
                    <a:pt x="693864" y="483446"/>
                  </a:lnTo>
                  <a:lnTo>
                    <a:pt x="736407" y="501197"/>
                  </a:lnTo>
                  <a:lnTo>
                    <a:pt x="775590" y="523203"/>
                  </a:lnTo>
                  <a:lnTo>
                    <a:pt x="810973" y="549097"/>
                  </a:lnTo>
                  <a:lnTo>
                    <a:pt x="842118" y="578516"/>
                  </a:lnTo>
                  <a:lnTo>
                    <a:pt x="868586" y="611095"/>
                  </a:lnTo>
                  <a:lnTo>
                    <a:pt x="889936" y="646467"/>
                  </a:lnTo>
                  <a:lnTo>
                    <a:pt x="905730" y="684268"/>
                  </a:lnTo>
                  <a:lnTo>
                    <a:pt x="915528" y="724133"/>
                  </a:lnTo>
                  <a:lnTo>
                    <a:pt x="918892" y="765696"/>
                  </a:lnTo>
                  <a:lnTo>
                    <a:pt x="915528" y="807259"/>
                  </a:lnTo>
                  <a:lnTo>
                    <a:pt x="905730" y="847124"/>
                  </a:lnTo>
                  <a:lnTo>
                    <a:pt x="889936" y="884925"/>
                  </a:lnTo>
                  <a:lnTo>
                    <a:pt x="868586" y="920297"/>
                  </a:lnTo>
                  <a:lnTo>
                    <a:pt x="842118" y="952875"/>
                  </a:lnTo>
                  <a:lnTo>
                    <a:pt x="810973" y="982294"/>
                  </a:lnTo>
                  <a:lnTo>
                    <a:pt x="775590" y="1008189"/>
                  </a:lnTo>
                  <a:lnTo>
                    <a:pt x="736407" y="1030195"/>
                  </a:lnTo>
                  <a:lnTo>
                    <a:pt x="693864" y="1047945"/>
                  </a:lnTo>
                  <a:lnTo>
                    <a:pt x="648399" y="1061077"/>
                  </a:lnTo>
                  <a:lnTo>
                    <a:pt x="600453" y="1069223"/>
                  </a:lnTo>
                  <a:lnTo>
                    <a:pt x="550465" y="1072020"/>
                  </a:lnTo>
                  <a:lnTo>
                    <a:pt x="500476" y="1069223"/>
                  </a:lnTo>
                  <a:lnTo>
                    <a:pt x="452530" y="1061077"/>
                  </a:lnTo>
                  <a:lnTo>
                    <a:pt x="407066" y="1047945"/>
                  </a:lnTo>
                  <a:lnTo>
                    <a:pt x="364523" y="1030195"/>
                  </a:lnTo>
                  <a:lnTo>
                    <a:pt x="325340" y="1008189"/>
                  </a:lnTo>
                  <a:lnTo>
                    <a:pt x="289956" y="982294"/>
                  </a:lnTo>
                  <a:lnTo>
                    <a:pt x="258811" y="952875"/>
                  </a:lnTo>
                  <a:lnTo>
                    <a:pt x="232344" y="920297"/>
                  </a:lnTo>
                  <a:lnTo>
                    <a:pt x="210994" y="884925"/>
                  </a:lnTo>
                  <a:lnTo>
                    <a:pt x="195200" y="847124"/>
                  </a:lnTo>
                  <a:lnTo>
                    <a:pt x="185401" y="807259"/>
                  </a:lnTo>
                  <a:lnTo>
                    <a:pt x="182038" y="765696"/>
                  </a:lnTo>
                  <a:close/>
                </a:path>
                <a:path w="955675" h="1072514">
                  <a:moveTo>
                    <a:pt x="257730" y="612534"/>
                  </a:moveTo>
                  <a:lnTo>
                    <a:pt x="222178" y="566585"/>
                  </a:lnTo>
                  <a:lnTo>
                    <a:pt x="187230" y="520899"/>
                  </a:lnTo>
                  <a:lnTo>
                    <a:pt x="153492" y="475737"/>
                  </a:lnTo>
                  <a:lnTo>
                    <a:pt x="121571" y="431362"/>
                  </a:lnTo>
                  <a:lnTo>
                    <a:pt x="92074" y="388035"/>
                  </a:lnTo>
                  <a:lnTo>
                    <a:pt x="65609" y="346018"/>
                  </a:lnTo>
                  <a:lnTo>
                    <a:pt x="42782" y="305575"/>
                  </a:lnTo>
                  <a:lnTo>
                    <a:pt x="24201" y="266967"/>
                  </a:lnTo>
                  <a:lnTo>
                    <a:pt x="10472" y="230455"/>
                  </a:lnTo>
                  <a:lnTo>
                    <a:pt x="0" y="164773"/>
                  </a:lnTo>
                  <a:lnTo>
                    <a:pt x="4470" y="136126"/>
                  </a:lnTo>
                  <a:lnTo>
                    <a:pt x="35861" y="88532"/>
                  </a:lnTo>
                  <a:lnTo>
                    <a:pt x="87581" y="60963"/>
                  </a:lnTo>
                  <a:lnTo>
                    <a:pt x="124574" y="48982"/>
                  </a:lnTo>
                  <a:lnTo>
                    <a:pt x="167747" y="38239"/>
                  </a:lnTo>
                  <a:lnTo>
                    <a:pt x="216168" y="28762"/>
                  </a:lnTo>
                  <a:lnTo>
                    <a:pt x="268906" y="20577"/>
                  </a:lnTo>
                  <a:lnTo>
                    <a:pt x="325028" y="13713"/>
                  </a:lnTo>
                  <a:lnTo>
                    <a:pt x="383603" y="8195"/>
                  </a:lnTo>
                  <a:lnTo>
                    <a:pt x="443699" y="4053"/>
                  </a:lnTo>
                  <a:lnTo>
                    <a:pt x="504385" y="1312"/>
                  </a:lnTo>
                  <a:lnTo>
                    <a:pt x="564728" y="0"/>
                  </a:lnTo>
                  <a:lnTo>
                    <a:pt x="623797" y="143"/>
                  </a:lnTo>
                  <a:lnTo>
                    <a:pt x="680660" y="1771"/>
                  </a:lnTo>
                  <a:lnTo>
                    <a:pt x="734386" y="4909"/>
                  </a:lnTo>
                  <a:lnTo>
                    <a:pt x="784042" y="9584"/>
                  </a:lnTo>
                  <a:lnTo>
                    <a:pt x="828697" y="15825"/>
                  </a:lnTo>
                  <a:lnTo>
                    <a:pt x="867418" y="23658"/>
                  </a:lnTo>
                  <a:lnTo>
                    <a:pt x="923337" y="44209"/>
                  </a:lnTo>
                  <a:lnTo>
                    <a:pt x="955583" y="153742"/>
                  </a:lnTo>
                  <a:lnTo>
                    <a:pt x="903937" y="321164"/>
                  </a:lnTo>
                  <a:lnTo>
                    <a:pt x="828718" y="474441"/>
                  </a:lnTo>
                  <a:lnTo>
                    <a:pt x="790241" y="541541"/>
                  </a:lnTo>
                  <a:lnTo>
                    <a:pt x="790241" y="542938"/>
                  </a:lnTo>
                  <a:lnTo>
                    <a:pt x="787193" y="551828"/>
                  </a:lnTo>
                  <a:lnTo>
                    <a:pt x="790241" y="550304"/>
                  </a:lnTo>
                  <a:lnTo>
                    <a:pt x="793162" y="548907"/>
                  </a:lnTo>
                  <a:lnTo>
                    <a:pt x="800528" y="540779"/>
                  </a:lnTo>
                  <a:lnTo>
                    <a:pt x="807894" y="532651"/>
                  </a:lnTo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6822" y="3699890"/>
              <a:ext cx="257810" cy="235585"/>
            </a:xfrm>
            <a:custGeom>
              <a:avLst/>
              <a:gdLst/>
              <a:ahLst/>
              <a:cxnLst/>
              <a:rect l="l" t="t" r="r" b="b"/>
              <a:pathLst>
                <a:path w="257809" h="235585">
                  <a:moveTo>
                    <a:pt x="0" y="0"/>
                  </a:moveTo>
                  <a:lnTo>
                    <a:pt x="2540" y="235203"/>
                  </a:lnTo>
                </a:path>
                <a:path w="257809" h="235585">
                  <a:moveTo>
                    <a:pt x="20574" y="226440"/>
                  </a:moveTo>
                  <a:lnTo>
                    <a:pt x="257809" y="15316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85431" y="3989832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q</a:t>
            </a:r>
            <a:r>
              <a:rPr sz="1800" spc="-37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80235" y="3918203"/>
            <a:ext cx="5495290" cy="1409700"/>
            <a:chOff x="1880235" y="3918203"/>
            <a:chExt cx="5495290" cy="1409700"/>
          </a:xfrm>
        </p:grpSpPr>
        <p:sp>
          <p:nvSpPr>
            <p:cNvPr id="18" name="object 18"/>
            <p:cNvSpPr/>
            <p:nvPr/>
          </p:nvSpPr>
          <p:spPr>
            <a:xfrm>
              <a:off x="1880235" y="4097654"/>
              <a:ext cx="4906645" cy="129539"/>
            </a:xfrm>
            <a:custGeom>
              <a:avLst/>
              <a:gdLst/>
              <a:ahLst/>
              <a:cxnLst/>
              <a:rect l="l" t="t" r="r" b="b"/>
              <a:pathLst>
                <a:path w="4906645" h="129539">
                  <a:moveTo>
                    <a:pt x="683641" y="38100"/>
                  </a:moveTo>
                  <a:lnTo>
                    <a:pt x="670674" y="31623"/>
                  </a:lnTo>
                  <a:lnTo>
                    <a:pt x="607441" y="0"/>
                  </a:lnTo>
                  <a:lnTo>
                    <a:pt x="607441" y="31623"/>
                  </a:lnTo>
                  <a:lnTo>
                    <a:pt x="0" y="31623"/>
                  </a:lnTo>
                  <a:lnTo>
                    <a:pt x="0" y="44577"/>
                  </a:lnTo>
                  <a:lnTo>
                    <a:pt x="607441" y="44577"/>
                  </a:lnTo>
                  <a:lnTo>
                    <a:pt x="607441" y="76200"/>
                  </a:lnTo>
                  <a:lnTo>
                    <a:pt x="670687" y="44577"/>
                  </a:lnTo>
                  <a:lnTo>
                    <a:pt x="683641" y="38100"/>
                  </a:lnTo>
                  <a:close/>
                </a:path>
                <a:path w="4906645" h="129539">
                  <a:moveTo>
                    <a:pt x="2078101" y="57912"/>
                  </a:moveTo>
                  <a:lnTo>
                    <a:pt x="2065134" y="51435"/>
                  </a:lnTo>
                  <a:lnTo>
                    <a:pt x="2001901" y="19812"/>
                  </a:lnTo>
                  <a:lnTo>
                    <a:pt x="2001901" y="51435"/>
                  </a:lnTo>
                  <a:lnTo>
                    <a:pt x="1394460" y="51435"/>
                  </a:lnTo>
                  <a:lnTo>
                    <a:pt x="1394460" y="64389"/>
                  </a:lnTo>
                  <a:lnTo>
                    <a:pt x="2001901" y="64389"/>
                  </a:lnTo>
                  <a:lnTo>
                    <a:pt x="2001901" y="96012"/>
                  </a:lnTo>
                  <a:lnTo>
                    <a:pt x="2065147" y="64389"/>
                  </a:lnTo>
                  <a:lnTo>
                    <a:pt x="2078101" y="57912"/>
                  </a:lnTo>
                  <a:close/>
                </a:path>
                <a:path w="4906645" h="129539">
                  <a:moveTo>
                    <a:pt x="3478657" y="57912"/>
                  </a:moveTo>
                  <a:lnTo>
                    <a:pt x="3465690" y="51435"/>
                  </a:lnTo>
                  <a:lnTo>
                    <a:pt x="3402457" y="19812"/>
                  </a:lnTo>
                  <a:lnTo>
                    <a:pt x="3402457" y="51435"/>
                  </a:lnTo>
                  <a:lnTo>
                    <a:pt x="2795016" y="51435"/>
                  </a:lnTo>
                  <a:lnTo>
                    <a:pt x="2795016" y="64389"/>
                  </a:lnTo>
                  <a:lnTo>
                    <a:pt x="3402457" y="64389"/>
                  </a:lnTo>
                  <a:lnTo>
                    <a:pt x="3402457" y="96012"/>
                  </a:lnTo>
                  <a:lnTo>
                    <a:pt x="3465703" y="64389"/>
                  </a:lnTo>
                  <a:lnTo>
                    <a:pt x="3478657" y="57912"/>
                  </a:lnTo>
                  <a:close/>
                </a:path>
                <a:path w="4906645" h="129539">
                  <a:moveTo>
                    <a:pt x="4906645" y="91440"/>
                  </a:moveTo>
                  <a:lnTo>
                    <a:pt x="4893691" y="84963"/>
                  </a:lnTo>
                  <a:lnTo>
                    <a:pt x="4830445" y="53340"/>
                  </a:lnTo>
                  <a:lnTo>
                    <a:pt x="4830445" y="84963"/>
                  </a:lnTo>
                  <a:lnTo>
                    <a:pt x="4223004" y="84963"/>
                  </a:lnTo>
                  <a:lnTo>
                    <a:pt x="4223004" y="97917"/>
                  </a:lnTo>
                  <a:lnTo>
                    <a:pt x="4830445" y="97917"/>
                  </a:lnTo>
                  <a:lnTo>
                    <a:pt x="4830445" y="129540"/>
                  </a:lnTo>
                  <a:lnTo>
                    <a:pt x="4893678" y="97917"/>
                  </a:lnTo>
                  <a:lnTo>
                    <a:pt x="4906645" y="91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52383" y="4398701"/>
              <a:ext cx="2703195" cy="921385"/>
            </a:xfrm>
            <a:custGeom>
              <a:avLst/>
              <a:gdLst/>
              <a:ahLst/>
              <a:cxnLst/>
              <a:rect l="l" t="t" r="r" b="b"/>
              <a:pathLst>
                <a:path w="2703195" h="921385">
                  <a:moveTo>
                    <a:pt x="2702799" y="66491"/>
                  </a:moveTo>
                  <a:lnTo>
                    <a:pt x="2655886" y="102095"/>
                  </a:lnTo>
                  <a:lnTo>
                    <a:pt x="2608989" y="137644"/>
                  </a:lnTo>
                  <a:lnTo>
                    <a:pt x="2562124" y="173082"/>
                  </a:lnTo>
                  <a:lnTo>
                    <a:pt x="2515308" y="208357"/>
                  </a:lnTo>
                  <a:lnTo>
                    <a:pt x="2468556" y="243411"/>
                  </a:lnTo>
                  <a:lnTo>
                    <a:pt x="2421885" y="278190"/>
                  </a:lnTo>
                  <a:lnTo>
                    <a:pt x="2375311" y="312640"/>
                  </a:lnTo>
                  <a:lnTo>
                    <a:pt x="2328850" y="346705"/>
                  </a:lnTo>
                  <a:lnTo>
                    <a:pt x="2282519" y="380330"/>
                  </a:lnTo>
                  <a:lnTo>
                    <a:pt x="2236332" y="413461"/>
                  </a:lnTo>
                  <a:lnTo>
                    <a:pt x="2190308" y="446042"/>
                  </a:lnTo>
                  <a:lnTo>
                    <a:pt x="2144460" y="478018"/>
                  </a:lnTo>
                  <a:lnTo>
                    <a:pt x="2098807" y="509335"/>
                  </a:lnTo>
                  <a:lnTo>
                    <a:pt x="2053364" y="539938"/>
                  </a:lnTo>
                  <a:lnTo>
                    <a:pt x="2008147" y="569771"/>
                  </a:lnTo>
                  <a:lnTo>
                    <a:pt x="1963172" y="598780"/>
                  </a:lnTo>
                  <a:lnTo>
                    <a:pt x="1918455" y="626909"/>
                  </a:lnTo>
                  <a:lnTo>
                    <a:pt x="1874013" y="654104"/>
                  </a:lnTo>
                  <a:lnTo>
                    <a:pt x="1829862" y="680310"/>
                  </a:lnTo>
                  <a:lnTo>
                    <a:pt x="1786018" y="705472"/>
                  </a:lnTo>
                  <a:lnTo>
                    <a:pt x="1742497" y="729534"/>
                  </a:lnTo>
                  <a:lnTo>
                    <a:pt x="1699315" y="752443"/>
                  </a:lnTo>
                  <a:lnTo>
                    <a:pt x="1656488" y="774142"/>
                  </a:lnTo>
                  <a:lnTo>
                    <a:pt x="1614033" y="794577"/>
                  </a:lnTo>
                  <a:lnTo>
                    <a:pt x="1571966" y="813694"/>
                  </a:lnTo>
                  <a:lnTo>
                    <a:pt x="1530302" y="831436"/>
                  </a:lnTo>
                  <a:lnTo>
                    <a:pt x="1489058" y="847749"/>
                  </a:lnTo>
                  <a:lnTo>
                    <a:pt x="1448251" y="862579"/>
                  </a:lnTo>
                  <a:lnTo>
                    <a:pt x="1407896" y="875870"/>
                  </a:lnTo>
                  <a:lnTo>
                    <a:pt x="1368009" y="887567"/>
                  </a:lnTo>
                  <a:lnTo>
                    <a:pt x="1328607" y="897615"/>
                  </a:lnTo>
                  <a:lnTo>
                    <a:pt x="1289705" y="905959"/>
                  </a:lnTo>
                  <a:lnTo>
                    <a:pt x="1251320" y="912545"/>
                  </a:lnTo>
                  <a:lnTo>
                    <a:pt x="1213469" y="917317"/>
                  </a:lnTo>
                  <a:lnTo>
                    <a:pt x="1139429" y="921201"/>
                  </a:lnTo>
                  <a:lnTo>
                    <a:pt x="1095669" y="918880"/>
                  </a:lnTo>
                  <a:lnTo>
                    <a:pt x="1051908" y="912107"/>
                  </a:lnTo>
                  <a:lnTo>
                    <a:pt x="1008207" y="901165"/>
                  </a:lnTo>
                  <a:lnTo>
                    <a:pt x="964629" y="886337"/>
                  </a:lnTo>
                  <a:lnTo>
                    <a:pt x="921236" y="867908"/>
                  </a:lnTo>
                  <a:lnTo>
                    <a:pt x="878091" y="846161"/>
                  </a:lnTo>
                  <a:lnTo>
                    <a:pt x="835255" y="821380"/>
                  </a:lnTo>
                  <a:lnTo>
                    <a:pt x="792790" y="793849"/>
                  </a:lnTo>
                  <a:lnTo>
                    <a:pt x="750759" y="763851"/>
                  </a:lnTo>
                  <a:lnTo>
                    <a:pt x="709224" y="731670"/>
                  </a:lnTo>
                  <a:lnTo>
                    <a:pt x="668247" y="697590"/>
                  </a:lnTo>
                  <a:lnTo>
                    <a:pt x="627890" y="661893"/>
                  </a:lnTo>
                  <a:lnTo>
                    <a:pt x="588215" y="624865"/>
                  </a:lnTo>
                  <a:lnTo>
                    <a:pt x="549284" y="586789"/>
                  </a:lnTo>
                  <a:lnTo>
                    <a:pt x="511160" y="547948"/>
                  </a:lnTo>
                  <a:lnTo>
                    <a:pt x="473905" y="508626"/>
                  </a:lnTo>
                  <a:lnTo>
                    <a:pt x="437581" y="469107"/>
                  </a:lnTo>
                  <a:lnTo>
                    <a:pt x="402249" y="429674"/>
                  </a:lnTo>
                  <a:lnTo>
                    <a:pt x="367973" y="390612"/>
                  </a:lnTo>
                  <a:lnTo>
                    <a:pt x="334814" y="352203"/>
                  </a:lnTo>
                  <a:lnTo>
                    <a:pt x="302834" y="314732"/>
                  </a:lnTo>
                  <a:lnTo>
                    <a:pt x="272096" y="278483"/>
                  </a:lnTo>
                  <a:lnTo>
                    <a:pt x="242662" y="243738"/>
                  </a:lnTo>
                  <a:lnTo>
                    <a:pt x="214593" y="210781"/>
                  </a:lnTo>
                  <a:lnTo>
                    <a:pt x="187952" y="179897"/>
                  </a:lnTo>
                  <a:lnTo>
                    <a:pt x="139204" y="125481"/>
                  </a:lnTo>
                  <a:lnTo>
                    <a:pt x="96913" y="82758"/>
                  </a:lnTo>
                  <a:lnTo>
                    <a:pt x="31792" y="28186"/>
                  </a:lnTo>
                  <a:lnTo>
                    <a:pt x="7144" y="7166"/>
                  </a:lnTo>
                  <a:lnTo>
                    <a:pt x="0" y="0"/>
                  </a:lnTo>
                  <a:lnTo>
                    <a:pt x="5960" y="3257"/>
                  </a:lnTo>
                  <a:lnTo>
                    <a:pt x="20625" y="13506"/>
                  </a:lnTo>
                  <a:lnTo>
                    <a:pt x="39595" y="27319"/>
                  </a:lnTo>
                  <a:lnTo>
                    <a:pt x="58472" y="41262"/>
                  </a:lnTo>
                  <a:lnTo>
                    <a:pt x="72855" y="51907"/>
                  </a:lnTo>
                  <a:lnTo>
                    <a:pt x="78344" y="55823"/>
                  </a:lnTo>
                  <a:lnTo>
                    <a:pt x="76947" y="54045"/>
                  </a:lnTo>
                  <a:lnTo>
                    <a:pt x="67549" y="57601"/>
                  </a:lnTo>
                  <a:lnTo>
                    <a:pt x="70216" y="55823"/>
                  </a:lnTo>
                  <a:lnTo>
                    <a:pt x="74757" y="53406"/>
                  </a:lnTo>
                  <a:lnTo>
                    <a:pt x="82345" y="49822"/>
                  </a:lnTo>
                  <a:lnTo>
                    <a:pt x="89933" y="46572"/>
                  </a:lnTo>
                  <a:lnTo>
                    <a:pt x="94473" y="45155"/>
                  </a:lnTo>
                  <a:lnTo>
                    <a:pt x="97140" y="45155"/>
                  </a:lnTo>
                  <a:lnTo>
                    <a:pt x="86345" y="55823"/>
                  </a:lnTo>
                  <a:lnTo>
                    <a:pt x="70216" y="77159"/>
                  </a:lnTo>
                </a:path>
              </a:pathLst>
            </a:custGeom>
            <a:ln w="16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60751" y="4295012"/>
              <a:ext cx="252095" cy="349885"/>
            </a:xfrm>
            <a:custGeom>
              <a:avLst/>
              <a:gdLst/>
              <a:ahLst/>
              <a:cxnLst/>
              <a:rect l="l" t="t" r="r" b="b"/>
              <a:pathLst>
                <a:path w="252094" h="349885">
                  <a:moveTo>
                    <a:pt x="16763" y="121157"/>
                  </a:moveTo>
                  <a:lnTo>
                    <a:pt x="139065" y="349631"/>
                  </a:lnTo>
                </a:path>
                <a:path w="252094" h="349885">
                  <a:moveTo>
                    <a:pt x="0" y="104775"/>
                  </a:moveTo>
                  <a:lnTo>
                    <a:pt x="25209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7431" y="3926204"/>
              <a:ext cx="490220" cy="490220"/>
            </a:xfrm>
            <a:custGeom>
              <a:avLst/>
              <a:gdLst/>
              <a:ahLst/>
              <a:cxnLst/>
              <a:rect l="l" t="t" r="r" b="b"/>
              <a:pathLst>
                <a:path w="490220" h="490220">
                  <a:moveTo>
                    <a:pt x="0" y="244983"/>
                  </a:moveTo>
                  <a:lnTo>
                    <a:pt x="4979" y="195623"/>
                  </a:lnTo>
                  <a:lnTo>
                    <a:pt x="19258" y="149643"/>
                  </a:lnTo>
                  <a:lnTo>
                    <a:pt x="41851" y="108030"/>
                  </a:lnTo>
                  <a:lnTo>
                    <a:pt x="71770" y="71770"/>
                  </a:lnTo>
                  <a:lnTo>
                    <a:pt x="108030" y="41851"/>
                  </a:lnTo>
                  <a:lnTo>
                    <a:pt x="149643" y="19258"/>
                  </a:lnTo>
                  <a:lnTo>
                    <a:pt x="195623" y="4979"/>
                  </a:lnTo>
                  <a:lnTo>
                    <a:pt x="244983" y="0"/>
                  </a:lnTo>
                  <a:lnTo>
                    <a:pt x="294342" y="4979"/>
                  </a:lnTo>
                  <a:lnTo>
                    <a:pt x="340322" y="19258"/>
                  </a:lnTo>
                  <a:lnTo>
                    <a:pt x="381935" y="41851"/>
                  </a:lnTo>
                  <a:lnTo>
                    <a:pt x="418195" y="71770"/>
                  </a:lnTo>
                  <a:lnTo>
                    <a:pt x="448114" y="108030"/>
                  </a:lnTo>
                  <a:lnTo>
                    <a:pt x="470707" y="149643"/>
                  </a:lnTo>
                  <a:lnTo>
                    <a:pt x="484986" y="195623"/>
                  </a:lnTo>
                  <a:lnTo>
                    <a:pt x="489966" y="244983"/>
                  </a:lnTo>
                  <a:lnTo>
                    <a:pt x="484986" y="294342"/>
                  </a:lnTo>
                  <a:lnTo>
                    <a:pt x="470707" y="340322"/>
                  </a:lnTo>
                  <a:lnTo>
                    <a:pt x="448114" y="381935"/>
                  </a:lnTo>
                  <a:lnTo>
                    <a:pt x="418195" y="418195"/>
                  </a:lnTo>
                  <a:lnTo>
                    <a:pt x="381935" y="448114"/>
                  </a:lnTo>
                  <a:lnTo>
                    <a:pt x="340322" y="470707"/>
                  </a:lnTo>
                  <a:lnTo>
                    <a:pt x="294342" y="484986"/>
                  </a:lnTo>
                  <a:lnTo>
                    <a:pt x="244983" y="489966"/>
                  </a:lnTo>
                  <a:lnTo>
                    <a:pt x="195623" y="484986"/>
                  </a:lnTo>
                  <a:lnTo>
                    <a:pt x="149643" y="470707"/>
                  </a:lnTo>
                  <a:lnTo>
                    <a:pt x="108030" y="448114"/>
                  </a:lnTo>
                  <a:lnTo>
                    <a:pt x="71770" y="418195"/>
                  </a:lnTo>
                  <a:lnTo>
                    <a:pt x="41851" y="381935"/>
                  </a:lnTo>
                  <a:lnTo>
                    <a:pt x="19258" y="340322"/>
                  </a:lnTo>
                  <a:lnTo>
                    <a:pt x="4979" y="294342"/>
                  </a:lnTo>
                  <a:lnTo>
                    <a:pt x="0" y="244983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03497" y="383565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3" name="object 23"/>
          <p:cNvSpPr txBox="1"/>
          <p:nvPr/>
        </p:nvSpPr>
        <p:spPr>
          <a:xfrm>
            <a:off x="1176019" y="1691108"/>
            <a:ext cx="4262755" cy="164782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1}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255"/>
              </a:lnSpc>
              <a:spcBef>
                <a:spcPts val="944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{a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101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substring}</a:t>
            </a:r>
            <a:endParaRPr sz="1900">
              <a:latin typeface="Calibri"/>
              <a:cs typeface="Calibri"/>
            </a:endParaRPr>
          </a:p>
          <a:p>
            <a:pPr marL="835660">
              <a:lnSpc>
                <a:spcPts val="2255"/>
              </a:lnSpc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{101,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0101,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….}</a:t>
            </a:r>
            <a:endParaRPr sz="1900">
              <a:latin typeface="Calibri"/>
              <a:cs typeface="Calibri"/>
            </a:endParaRPr>
          </a:p>
          <a:p>
            <a:pPr marR="923925" algn="ctr">
              <a:lnSpc>
                <a:spcPct val="100000"/>
              </a:lnSpc>
              <a:spcBef>
                <a:spcPts val="1935"/>
              </a:spcBef>
            </a:pP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57750" y="32819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6273" y="38478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6528" y="38541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82992" y="3413252"/>
            <a:ext cx="367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17897" y="47505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E858F35C-DCA5-7210-D86B-D6EB07B64B2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Continued…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50619" y="1684380"/>
            <a:ext cx="1825625" cy="138366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{q</a:t>
            </a:r>
            <a:r>
              <a:rPr sz="1950" baseline="-21367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1950" spc="240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950" baseline="-21367" dirty="0">
                <a:solidFill>
                  <a:srgbClr val="404040"/>
                </a:solidFill>
                <a:latin typeface="Calibri"/>
                <a:cs typeface="Calibri"/>
              </a:rPr>
              <a:t>1,</a:t>
            </a:r>
            <a:r>
              <a:rPr sz="1950" spc="240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950" baseline="-21367" dirty="0">
                <a:solidFill>
                  <a:srgbClr val="404040"/>
                </a:solidFill>
                <a:latin typeface="Calibri"/>
                <a:cs typeface="Calibri"/>
              </a:rPr>
              <a:t>2,</a:t>
            </a:r>
            <a:r>
              <a:rPr sz="1950" spc="254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950" spc="-37" baseline="-21367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1}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70"/>
              </a:spcBef>
            </a:pP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𝛿</a:t>
            </a:r>
            <a:r>
              <a:rPr sz="2000" spc="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described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86048" y="3319907"/>
          <a:ext cx="4608194" cy="184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0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0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0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3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3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3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3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5">
            <a:extLst>
              <a:ext uri="{FF2B5EF4-FFF2-40B4-BE49-F238E27FC236}">
                <a16:creationId xmlns:a16="http://schemas.microsoft.com/office/drawing/2014/main" id="{2107AABC-CC11-DD40-A7F2-3DF2446A058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4334" y="3369309"/>
            <a:ext cx="230606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>
                <a:solidFill>
                  <a:srgbClr val="000000"/>
                </a:solidFill>
                <a:latin typeface="Calibri"/>
                <a:cs typeface="Calibri"/>
              </a:rPr>
              <a:t>Thank</a:t>
            </a:r>
            <a:r>
              <a:rPr lang="en-US" sz="3400" spc="-10" dirty="0">
                <a:solidFill>
                  <a:srgbClr val="000000"/>
                </a:solidFill>
                <a:latin typeface="Calibri"/>
                <a:cs typeface="Calibri"/>
              </a:rPr>
              <a:t> You</a:t>
            </a:r>
            <a:endParaRPr sz="3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Terminology</a:t>
            </a:r>
            <a:r>
              <a:rPr spc="-11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20" dirty="0"/>
              <a:t>Strings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1084580" y="1807717"/>
                <a:ext cx="9967595" cy="374820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60020" indent="-147320">
                  <a:lnSpc>
                    <a:spcPts val="2160"/>
                  </a:lnSpc>
                  <a:spcBef>
                    <a:spcPts val="100"/>
                  </a:spcBef>
                  <a:buClr>
                    <a:srgbClr val="E38312"/>
                  </a:buClr>
                  <a:buFont typeface="Arial MT"/>
                  <a:buChar char="•"/>
                  <a:tabLst>
                    <a:tab pos="160020" algn="l"/>
                  </a:tabLst>
                </a:pP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An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FF0000"/>
                    </a:solidFill>
                    <a:latin typeface="Calibri"/>
                    <a:cs typeface="Calibri"/>
                  </a:rPr>
                  <a:t>alphabet</a:t>
                </a:r>
                <a:r>
                  <a:rPr lang="en-GB" sz="2000" spc="-25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is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finite,</a:t>
                </a:r>
                <a:r>
                  <a:rPr lang="en-GB" sz="20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nonempty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set</a:t>
                </a:r>
                <a:r>
                  <a:rPr lang="en-GB" sz="20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of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symbols.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Conventionally,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we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use</a:t>
                </a:r>
                <a:r>
                  <a:rPr lang="en-GB" sz="20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symbol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Σ</a:t>
                </a:r>
                <a:r>
                  <a:rPr lang="el-GR" sz="2000" spc="-4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for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an</a:t>
                </a:r>
                <a:endParaRPr lang="en-GB" sz="2000" dirty="0">
                  <a:latin typeface="Calibri"/>
                  <a:cs typeface="Calibri"/>
                </a:endParaRPr>
              </a:p>
              <a:p>
                <a:pPr marL="103505">
                  <a:lnSpc>
                    <a:spcPts val="2150"/>
                  </a:lnSpc>
                </a:pP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alphabet.</a:t>
                </a:r>
                <a:r>
                  <a:rPr lang="en-GB" sz="2000" spc="-7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For</a:t>
                </a:r>
                <a:r>
                  <a:rPr lang="en-GB" sz="2000" spc="-8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example,</a:t>
                </a:r>
                <a:endParaRPr lang="en-GB" sz="2000" dirty="0">
                  <a:latin typeface="Calibri"/>
                  <a:cs typeface="Calibri"/>
                </a:endParaRPr>
              </a:p>
              <a:p>
                <a:pPr marL="395605" lvl="1" indent="-182245">
                  <a:lnSpc>
                    <a:spcPts val="2150"/>
                  </a:lnSpc>
                  <a:buClr>
                    <a:srgbClr val="E38312"/>
                  </a:buClr>
                  <a:buFont typeface="Arial MT"/>
                  <a:buChar char="•"/>
                  <a:tabLst>
                    <a:tab pos="395605" algn="l"/>
                  </a:tabLst>
                </a:pP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i.</a:t>
                </a:r>
                <a:r>
                  <a:rPr lang="en-GB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Σ</a:t>
                </a:r>
                <a:r>
                  <a:rPr lang="el-GR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=</a:t>
                </a:r>
                <a:r>
                  <a:rPr lang="el-GR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0,</a:t>
                </a:r>
                <a:r>
                  <a:rPr lang="el-GR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1</a:t>
                </a:r>
                <a:r>
                  <a:rPr lang="el-GR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,</a:t>
                </a:r>
                <a:r>
                  <a:rPr lang="el-GR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binary</a:t>
                </a:r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 alphabet.</a:t>
                </a:r>
                <a:endParaRPr lang="en-GB" sz="1800" dirty="0">
                  <a:latin typeface="Calibri"/>
                  <a:cs typeface="Calibri"/>
                </a:endParaRPr>
              </a:p>
              <a:p>
                <a:pPr marL="395605" lvl="1" indent="-182245">
                  <a:lnSpc>
                    <a:spcPct val="100000"/>
                  </a:lnSpc>
                  <a:spcBef>
                    <a:spcPts val="165"/>
                  </a:spcBef>
                  <a:buClr>
                    <a:srgbClr val="E38312"/>
                  </a:buClr>
                  <a:buFont typeface="Arial MT"/>
                  <a:buChar char="•"/>
                  <a:tabLst>
                    <a:tab pos="395605" algn="l"/>
                  </a:tabLst>
                </a:pP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ii.</a:t>
                </a:r>
                <a:r>
                  <a:rPr lang="en-GB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Σ</a:t>
                </a:r>
                <a:r>
                  <a:rPr lang="el-GR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=</a:t>
                </a:r>
                <a:r>
                  <a:rPr lang="el-GR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{ </a:t>
                </a:r>
                <a:r>
                  <a:rPr lang="el-GR" sz="1800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𝑎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,</a:t>
                </a:r>
                <a:r>
                  <a:rPr lang="el-GR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𝑏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, </a:t>
                </a:r>
                <a:r>
                  <a:rPr lang="el-GR" sz="1800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𝑐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,</a:t>
                </a:r>
                <a:r>
                  <a:rPr lang="el-GR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…</a:t>
                </a:r>
                <a:r>
                  <a:rPr lang="el-GR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…</a:t>
                </a:r>
                <a:r>
                  <a:rPr lang="el-GR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…</a:t>
                </a:r>
                <a:r>
                  <a:rPr lang="el-GR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,</a:t>
                </a:r>
                <a:r>
                  <a:rPr lang="el-GR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𝑧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},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set</a:t>
                </a:r>
                <a:r>
                  <a:rPr lang="en-GB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of</a:t>
                </a:r>
                <a:r>
                  <a:rPr lang="en-GB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all</a:t>
                </a:r>
                <a:r>
                  <a:rPr lang="en-GB" sz="1800" spc="-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lower-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case</a:t>
                </a:r>
                <a:r>
                  <a:rPr lang="en-GB" sz="1800" spc="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letters.</a:t>
                </a:r>
                <a:endParaRPr lang="en-GB" sz="1800" dirty="0">
                  <a:latin typeface="Calibri"/>
                  <a:cs typeface="Calibri"/>
                </a:endParaRPr>
              </a:p>
              <a:p>
                <a:pPr marL="103505" marR="5080" indent="-91440">
                  <a:lnSpc>
                    <a:spcPts val="1920"/>
                  </a:lnSpc>
                  <a:spcBef>
                    <a:spcPts val="1575"/>
                  </a:spcBef>
                  <a:buFont typeface="Arial MT"/>
                  <a:buChar char="•"/>
                  <a:tabLst>
                    <a:tab pos="103505" algn="l"/>
                    <a:tab pos="158750" algn="l"/>
                  </a:tabLst>
                </a:pPr>
                <a:r>
                  <a:rPr lang="en-GB" sz="2000" dirty="0">
                    <a:solidFill>
                      <a:srgbClr val="E38312"/>
                    </a:solidFill>
                    <a:latin typeface="Calibri"/>
                    <a:cs typeface="Calibri"/>
                  </a:rPr>
                  <a:t>	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</a:t>
                </a:r>
                <a:r>
                  <a:rPr lang="en-GB" sz="2000" spc="-5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FF0000"/>
                    </a:solidFill>
                    <a:latin typeface="Calibri"/>
                    <a:cs typeface="Calibri"/>
                  </a:rPr>
                  <a:t>string</a:t>
                </a:r>
                <a:r>
                  <a:rPr lang="en-GB" sz="2000" spc="-35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over</a:t>
                </a:r>
                <a:r>
                  <a:rPr lang="en-GB" sz="2000" spc="-5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an</a:t>
                </a:r>
                <a:r>
                  <a:rPr lang="en-GB" sz="2000" spc="-5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alphabet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Σ</a:t>
                </a:r>
                <a:r>
                  <a:rPr lang="el-GR" sz="2000" spc="-6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is</a:t>
                </a:r>
                <a:r>
                  <a:rPr lang="en-GB" sz="2000" spc="-4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</a:t>
                </a:r>
                <a:r>
                  <a:rPr lang="en-GB" sz="2000" spc="-5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finite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sequence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of</a:t>
                </a:r>
                <a:r>
                  <a:rPr lang="en-GB" sz="2000" spc="-5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symbols,</a:t>
                </a:r>
                <a:r>
                  <a:rPr lang="en-GB" sz="2000" spc="-4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where</a:t>
                </a:r>
                <a:r>
                  <a:rPr lang="en-GB" sz="2000" spc="-5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each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symbol</a:t>
                </a:r>
                <a:r>
                  <a:rPr lang="en-GB" sz="2000" spc="-5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is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an</a:t>
                </a:r>
                <a:r>
                  <a:rPr lang="en-GB" sz="2000" spc="-5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element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of </a:t>
                </a:r>
                <a:r>
                  <a:rPr lang="el-GR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Σ</a:t>
                </a:r>
                <a:r>
                  <a:rPr lang="el-GR" sz="20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2000" spc="-50" dirty="0">
                    <a:solidFill>
                      <a:srgbClr val="404040"/>
                    </a:solidFill>
                    <a:latin typeface="Calibri"/>
                    <a:cs typeface="Calibri"/>
                  </a:rPr>
                  <a:t>–</a:t>
                </a:r>
                <a:endParaRPr lang="el-GR" sz="2000" dirty="0">
                  <a:latin typeface="Calibri"/>
                  <a:cs typeface="Calibri"/>
                </a:endParaRPr>
              </a:p>
              <a:p>
                <a:pPr marL="395605" lvl="1" indent="-182245">
                  <a:lnSpc>
                    <a:spcPts val="2155"/>
                  </a:lnSpc>
                  <a:buClr>
                    <a:srgbClr val="E38312"/>
                  </a:buClr>
                  <a:buFont typeface="Arial MT"/>
                  <a:buChar char="•"/>
                  <a:tabLst>
                    <a:tab pos="395605" algn="l"/>
                  </a:tabLst>
                </a:pP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string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where</a:t>
                </a:r>
                <a:r>
                  <a:rPr lang="en-GB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=</a:t>
                </a:r>
                <a:r>
                  <a:rPr lang="en-GB" sz="18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ar-AE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ar-AE" sz="1800" spc="-4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represents</a:t>
                </a:r>
                <a:r>
                  <a:rPr lang="en-GB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</a:t>
                </a:r>
                <a:r>
                  <a:rPr lang="en-GB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string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of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length</a:t>
                </a:r>
                <a:r>
                  <a:rPr lang="en-GB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n</a:t>
                </a:r>
                <a:r>
                  <a:rPr lang="en-GB" sz="18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where</a:t>
                </a:r>
                <a:r>
                  <a:rPr lang="en-GB" sz="18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each</a:t>
                </a:r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spc="-10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l-GR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ϵ</a:t>
                </a:r>
                <a:r>
                  <a:rPr lang="el-GR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1800" spc="-50" dirty="0">
                    <a:solidFill>
                      <a:srgbClr val="404040"/>
                    </a:solidFill>
                    <a:latin typeface="Calibri"/>
                    <a:cs typeface="Calibri"/>
                  </a:rPr>
                  <a:t>∑</a:t>
                </a:r>
                <a:endParaRPr lang="el-GR" sz="1800" dirty="0">
                  <a:latin typeface="Calibri"/>
                  <a:cs typeface="Calibri"/>
                </a:endParaRPr>
              </a:p>
              <a:p>
                <a:pPr marL="395605" lvl="1" indent="-182245">
                  <a:lnSpc>
                    <a:spcPct val="100000"/>
                  </a:lnSpc>
                  <a:spcBef>
                    <a:spcPts val="165"/>
                  </a:spcBef>
                  <a:buClr>
                    <a:srgbClr val="E38312"/>
                  </a:buClr>
                  <a:buFont typeface="Arial MT"/>
                  <a:buChar char="•"/>
                  <a:tabLst>
                    <a:tab pos="395605" algn="l"/>
                  </a:tabLst>
                </a:pP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reverse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of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is</a:t>
                </a:r>
                <a:r>
                  <a:rPr lang="en-GB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represented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as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GB" sz="1800" dirty="0">
                  <a:latin typeface="Cambria Math"/>
                  <a:cs typeface="Cambria Math"/>
                </a:endParaRPr>
              </a:p>
              <a:p>
                <a:pPr marL="395605" lvl="1" indent="-182245">
                  <a:lnSpc>
                    <a:spcPct val="100000"/>
                  </a:lnSpc>
                  <a:spcBef>
                    <a:spcPts val="170"/>
                  </a:spcBef>
                  <a:buClr>
                    <a:srgbClr val="E38312"/>
                  </a:buClr>
                  <a:buFont typeface="Arial MT"/>
                  <a:buChar char="•"/>
                  <a:tabLst>
                    <a:tab pos="395605" algn="l"/>
                  </a:tabLst>
                </a:pP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length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of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w</a:t>
                </a:r>
                <a:r>
                  <a:rPr lang="en-GB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denoted</a:t>
                </a:r>
                <a:r>
                  <a:rPr lang="en-GB" sz="18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by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|w|,</a:t>
                </a:r>
                <a:r>
                  <a:rPr lang="en-GB" sz="18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is</a:t>
                </a:r>
                <a:r>
                  <a:rPr lang="en-GB" sz="18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number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of</a:t>
                </a:r>
                <a:r>
                  <a:rPr lang="en-GB" sz="18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symbols</a:t>
                </a:r>
                <a:r>
                  <a:rPr lang="en-GB" sz="1800" spc="-4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contained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in</a:t>
                </a:r>
                <a:r>
                  <a:rPr lang="en-GB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w.</a:t>
                </a:r>
                <a:endParaRPr lang="en-GB" sz="1800" dirty="0">
                  <a:latin typeface="Calibri"/>
                  <a:cs typeface="Calibri"/>
                </a:endParaRPr>
              </a:p>
              <a:p>
                <a:pPr marL="395605" lvl="1" indent="-182245">
                  <a:lnSpc>
                    <a:spcPct val="100000"/>
                  </a:lnSpc>
                  <a:spcBef>
                    <a:spcPts val="165"/>
                  </a:spcBef>
                  <a:buClr>
                    <a:srgbClr val="E38312"/>
                  </a:buClr>
                  <a:buFont typeface="Arial MT"/>
                  <a:buChar char="•"/>
                  <a:tabLst>
                    <a:tab pos="395605" algn="l"/>
                  </a:tabLst>
                </a:pP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empty</a:t>
                </a:r>
                <a:r>
                  <a:rPr lang="en-GB" sz="18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string,</a:t>
                </a:r>
                <a:r>
                  <a:rPr lang="en-GB" sz="1800" spc="-4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denoted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by</a:t>
                </a:r>
                <a:r>
                  <a:rPr lang="en-GB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𝜀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,</a:t>
                </a:r>
                <a:r>
                  <a:rPr lang="en-GB" sz="18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is</a:t>
                </a:r>
                <a:r>
                  <a:rPr lang="en-GB" sz="1800" spc="-5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18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string</a:t>
                </a:r>
                <a:r>
                  <a:rPr lang="en-GB" sz="18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having</a:t>
                </a:r>
                <a:r>
                  <a:rPr lang="en-GB" sz="18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dirty="0">
                    <a:solidFill>
                      <a:srgbClr val="404040"/>
                    </a:solidFill>
                    <a:latin typeface="Calibri"/>
                    <a:cs typeface="Calibri"/>
                  </a:rPr>
                  <a:t>length</a:t>
                </a:r>
                <a:r>
                  <a:rPr lang="en-GB" sz="18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18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zero.</a:t>
                </a:r>
                <a:endParaRPr lang="en-GB" sz="1800" dirty="0">
                  <a:latin typeface="Calibri"/>
                  <a:cs typeface="Calibri"/>
                </a:endParaRPr>
              </a:p>
              <a:p>
                <a:pPr marL="103505" marR="433070" indent="-91440">
                  <a:lnSpc>
                    <a:spcPct val="80000"/>
                  </a:lnSpc>
                  <a:spcBef>
                    <a:spcPts val="1600"/>
                  </a:spcBef>
                  <a:buFont typeface="Arial MT"/>
                  <a:buChar char="•"/>
                  <a:tabLst>
                    <a:tab pos="103505" algn="l"/>
                    <a:tab pos="158750" algn="l"/>
                  </a:tabLst>
                </a:pPr>
                <a:r>
                  <a:rPr lang="en-GB" sz="2000" dirty="0">
                    <a:solidFill>
                      <a:srgbClr val="E38312"/>
                    </a:solidFill>
                    <a:latin typeface="Calibri"/>
                    <a:cs typeface="Calibri"/>
                  </a:rPr>
                  <a:t>	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Ex: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if</a:t>
                </a:r>
                <a:r>
                  <a:rPr lang="en-GB" sz="20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</a:t>
                </a:r>
                <a:r>
                  <a:rPr lang="en-GB" sz="20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alphabet</a:t>
                </a:r>
                <a:r>
                  <a:rPr lang="en-GB" sz="20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Σ</a:t>
                </a:r>
                <a:r>
                  <a:rPr lang="el-GR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is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equal</a:t>
                </a:r>
                <a:r>
                  <a:rPr lang="en-GB" sz="20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to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{0,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1},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then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10,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1000,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0,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101,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and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𝜀</a:t>
                </a:r>
                <a:r>
                  <a:rPr lang="en-GB" sz="2000" spc="-25" dirty="0">
                    <a:solidFill>
                      <a:srgbClr val="404040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are</a:t>
                </a:r>
                <a:r>
                  <a:rPr lang="en-GB" sz="2000" spc="-2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strings</a:t>
                </a:r>
                <a:r>
                  <a:rPr lang="en-GB" sz="20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over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l-GR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Σ,</a:t>
                </a:r>
                <a:r>
                  <a:rPr lang="el-GR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having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lengths</a:t>
                </a:r>
                <a:r>
                  <a:rPr lang="en-GB" sz="2000" spc="-1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2,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4,</a:t>
                </a:r>
                <a:r>
                  <a:rPr lang="en-GB" sz="2000" spc="-3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1,</a:t>
                </a:r>
                <a:r>
                  <a:rPr lang="en-GB" sz="2000" spc="-40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3,</a:t>
                </a:r>
                <a:r>
                  <a:rPr lang="en-GB" sz="2000" spc="-2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and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dirty="0">
                    <a:solidFill>
                      <a:srgbClr val="404040"/>
                    </a:solidFill>
                    <a:latin typeface="Calibri"/>
                    <a:cs typeface="Calibri"/>
                  </a:rPr>
                  <a:t>0</a:t>
                </a:r>
                <a:r>
                  <a:rPr lang="en-GB" sz="2000" spc="-35" dirty="0">
                    <a:solidFill>
                      <a:srgbClr val="404040"/>
                    </a:solidFill>
                    <a:latin typeface="Calibri"/>
                    <a:cs typeface="Calibri"/>
                  </a:rPr>
                  <a:t> </a:t>
                </a:r>
                <a:r>
                  <a:rPr lang="en-GB" sz="2000" spc="-10" dirty="0">
                    <a:solidFill>
                      <a:srgbClr val="404040"/>
                    </a:solidFill>
                    <a:latin typeface="Calibri"/>
                    <a:cs typeface="Calibri"/>
                  </a:rPr>
                  <a:t>respectively.</a:t>
                </a:r>
                <a:endParaRPr sz="200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80" y="1807717"/>
                <a:ext cx="9967595" cy="3748206"/>
              </a:xfrm>
              <a:prstGeom prst="rect">
                <a:avLst/>
              </a:prstGeom>
              <a:blipFill>
                <a:blip r:embed="rId2"/>
                <a:stretch>
                  <a:fillRect l="-1346" t="-2443" r="-1101" b="-3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5">
            <a:extLst>
              <a:ext uri="{FF2B5EF4-FFF2-40B4-BE49-F238E27FC236}">
                <a16:creationId xmlns:a16="http://schemas.microsoft.com/office/drawing/2014/main" id="{8DD35560-04C0-9621-E86F-7D0F030BD252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Continued…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46480" y="1684380"/>
            <a:ext cx="8879205" cy="40062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98120" indent="-147320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Arial MT"/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Power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Alphabet:</a:t>
            </a:r>
            <a:endParaRPr sz="2000">
              <a:latin typeface="Calibri"/>
              <a:cs typeface="Calibri"/>
            </a:endParaRPr>
          </a:p>
          <a:p>
            <a:pPr marL="102235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50" spc="187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000">
              <a:latin typeface="Calibri"/>
              <a:cs typeface="Calibri"/>
            </a:endParaRPr>
          </a:p>
          <a:p>
            <a:pPr marL="1022350" marR="43180" indent="-972185">
              <a:lnSpc>
                <a:spcPct val="1483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950" spc="142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set</a:t>
            </a:r>
            <a:r>
              <a:rPr sz="2000" spc="-3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string</a:t>
            </a:r>
            <a:r>
              <a:rPr sz="2000" spc="-3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length</a:t>
            </a:r>
            <a:r>
              <a:rPr sz="2000" spc="-4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k,</a:t>
            </a:r>
            <a:r>
              <a:rPr sz="2000" spc="-4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where</a:t>
            </a:r>
            <a:r>
              <a:rPr sz="2000" spc="-3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each</a:t>
            </a:r>
            <a:r>
              <a:rPr sz="2000" spc="-4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every</a:t>
            </a:r>
            <a:r>
              <a:rPr sz="2000" spc="-4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symbol</a:t>
            </a:r>
            <a:r>
              <a:rPr sz="2000" spc="-4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belongs</a:t>
            </a:r>
            <a:r>
              <a:rPr sz="2000" spc="-45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749B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749B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749B"/>
                </a:solidFill>
                <a:latin typeface="Calibri"/>
                <a:cs typeface="Calibri"/>
              </a:rPr>
              <a:t>Σ.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1}</a:t>
            </a:r>
            <a:endParaRPr sz="2000">
              <a:latin typeface="Calibri"/>
              <a:cs typeface="Calibri"/>
            </a:endParaRPr>
          </a:p>
          <a:p>
            <a:pPr marL="102235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50" spc="225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{0,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1}</a:t>
            </a:r>
            <a:endParaRPr sz="2000">
              <a:latin typeface="Calibri"/>
              <a:cs typeface="Calibri"/>
            </a:endParaRPr>
          </a:p>
          <a:p>
            <a:pPr marL="102235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950" spc="209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{00,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01,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11}</a:t>
            </a:r>
            <a:endParaRPr sz="2000">
              <a:latin typeface="Calibri"/>
              <a:cs typeface="Calibri"/>
            </a:endParaRPr>
          </a:p>
          <a:p>
            <a:pPr marL="1022350" marR="3313429">
              <a:lnSpc>
                <a:spcPts val="3579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1950" spc="195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{000,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011,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100,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101,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010,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110,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111}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50" spc="225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270FD91-E053-9824-7153-58701F521862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Continued…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99819" y="1699056"/>
            <a:ext cx="5658485" cy="38633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81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….,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spc="-37" baseline="24444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endParaRPr sz="1875" baseline="24444">
              <a:latin typeface="Calibri"/>
              <a:cs typeface="Calibri"/>
            </a:endParaRPr>
          </a:p>
          <a:p>
            <a:pPr marL="88900" marR="3756660">
              <a:lnSpc>
                <a:spcPct val="131300"/>
              </a:lnSpc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1875" spc="195" baseline="2444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875" spc="202" baseline="2444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875" spc="202" baseline="2444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1875" spc="202" baseline="2444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….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baseline="24444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1875" spc="195" baseline="2444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875" spc="-37" baseline="24444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endParaRPr sz="1875" baseline="2444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9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1450" spc="-10" dirty="0">
                <a:solidFill>
                  <a:srgbClr val="404040"/>
                </a:solidFill>
                <a:latin typeface="Calibri"/>
                <a:cs typeface="Calibri"/>
              </a:rPr>
              <a:t>Language:</a:t>
            </a:r>
            <a:endParaRPr sz="1450">
              <a:latin typeface="Calibri"/>
              <a:cs typeface="Calibri"/>
            </a:endParaRPr>
          </a:p>
          <a:p>
            <a:pPr marL="911860">
              <a:lnSpc>
                <a:spcPct val="100000"/>
              </a:lnSpc>
              <a:spcBef>
                <a:spcPts val="1530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{a,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b}</a:t>
            </a:r>
            <a:endParaRPr sz="1900">
              <a:latin typeface="Calibri"/>
              <a:cs typeface="Calibri"/>
            </a:endParaRPr>
          </a:p>
          <a:p>
            <a:pPr marL="829310">
              <a:lnSpc>
                <a:spcPct val="100000"/>
              </a:lnSpc>
              <a:spcBef>
                <a:spcPts val="1714"/>
              </a:spcBef>
            </a:pPr>
            <a:r>
              <a:rPr sz="1800" dirty="0">
                <a:latin typeface="Calibri"/>
                <a:cs typeface="Calibri"/>
              </a:rPr>
              <a:t>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{any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a}</a:t>
            </a:r>
            <a:endParaRPr sz="1800">
              <a:latin typeface="Calibri"/>
              <a:cs typeface="Calibri"/>
            </a:endParaRPr>
          </a:p>
          <a:p>
            <a:pPr marL="98615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{a,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aaa,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….}</a:t>
            </a:r>
            <a:endParaRPr sz="1800">
              <a:latin typeface="Calibri"/>
              <a:cs typeface="Calibri"/>
            </a:endParaRPr>
          </a:p>
          <a:p>
            <a:pPr marL="82931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alibri"/>
                <a:cs typeface="Calibri"/>
              </a:rPr>
              <a:t>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{any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strings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it’s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length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2}</a:t>
            </a:r>
            <a:endParaRPr sz="1800">
              <a:latin typeface="Calibri"/>
              <a:cs typeface="Calibri"/>
            </a:endParaRPr>
          </a:p>
          <a:p>
            <a:pPr marL="98615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{aa,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ab}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50722E4-9737-623E-AD7C-FD8D62B546E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Terminology</a:t>
            </a:r>
            <a:r>
              <a:rPr spc="-11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30" dirty="0"/>
              <a:t>Language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834388"/>
            <a:ext cx="9940925" cy="2781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indent="-147320" algn="just">
              <a:lnSpc>
                <a:spcPts val="2270"/>
              </a:lnSpc>
              <a:spcBef>
                <a:spcPts val="100"/>
              </a:spcBef>
              <a:buClr>
                <a:srgbClr val="E38312"/>
              </a:buClr>
              <a:buFont typeface="Arial MT"/>
              <a:buChar char="•"/>
              <a:tabLst>
                <a:tab pos="16002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∗</a:t>
            </a:r>
            <a:r>
              <a:rPr sz="2000" spc="-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27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language.</a:t>
            </a:r>
            <a:endParaRPr sz="2000">
              <a:latin typeface="Calibri"/>
              <a:cs typeface="Calibri"/>
            </a:endParaRPr>
          </a:p>
          <a:p>
            <a:pPr marL="103505" marR="191135" indent="-91440" algn="just">
              <a:lnSpc>
                <a:spcPts val="2160"/>
              </a:lnSpc>
              <a:spcBef>
                <a:spcPts val="1430"/>
              </a:spcBef>
              <a:buFont typeface="Arial MT"/>
              <a:buChar char="•"/>
              <a:tabLst>
                <a:tab pos="103505" algn="l"/>
                <a:tab pos="158750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Language: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exactly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described/recognized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Automata.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processed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computers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small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memory.</a:t>
            </a:r>
            <a:endParaRPr sz="2000">
              <a:latin typeface="Calibri"/>
              <a:cs typeface="Calibri"/>
            </a:endParaRPr>
          </a:p>
          <a:p>
            <a:pPr marL="159385" indent="-146685" algn="just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Here,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43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meant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computational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varies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depending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feature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focus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F32A35E-9A7D-9E38-3BDC-F9666AEECE1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4146"/>
            <a:ext cx="3855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Finite</a:t>
            </a:r>
            <a:r>
              <a:rPr spc="-220" dirty="0"/>
              <a:t> </a:t>
            </a:r>
            <a:r>
              <a:rPr spc="-50" dirty="0"/>
              <a:t>Automata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067" y="1879854"/>
            <a:ext cx="6592061" cy="39555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8F849CF-D101-7E15-0899-AE09F4135B87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4146"/>
            <a:ext cx="3855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Finite</a:t>
            </a:r>
            <a:r>
              <a:rPr spc="-220" dirty="0"/>
              <a:t> </a:t>
            </a:r>
            <a:r>
              <a:rPr spc="-50" dirty="0"/>
              <a:t>Automata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832102"/>
            <a:ext cx="9764395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automata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good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computers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extremely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limited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memory.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8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computer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such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small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memory?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4665" y="3166110"/>
            <a:ext cx="4458462" cy="25679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C61E511-C2BC-6491-0274-DD188F22A04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On-</a:t>
            </a:r>
            <a:r>
              <a:rPr spc="-20" dirty="0"/>
              <a:t>off</a:t>
            </a:r>
            <a:r>
              <a:rPr spc="-225" dirty="0"/>
              <a:t> </a:t>
            </a:r>
            <a:r>
              <a:rPr spc="-45" dirty="0"/>
              <a:t>switch</a:t>
            </a:r>
            <a:r>
              <a:rPr spc="-220" dirty="0"/>
              <a:t> </a:t>
            </a:r>
            <a:r>
              <a:rPr spc="-45" dirty="0"/>
              <a:t>Finite</a:t>
            </a:r>
            <a:r>
              <a:rPr spc="-225" dirty="0"/>
              <a:t> </a:t>
            </a:r>
            <a:r>
              <a:rPr spc="-35" dirty="0"/>
              <a:t>Automaton?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1995" y="2257044"/>
            <a:ext cx="6302480" cy="32011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C336460-5094-8730-59B8-11CF48B0333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Heading</a:t>
            </a:r>
            <a:r>
              <a:rPr spc="-215" dirty="0"/>
              <a:t> </a:t>
            </a:r>
            <a:r>
              <a:rPr spc="-75" dirty="0"/>
              <a:t>towards</a:t>
            </a:r>
            <a:r>
              <a:rPr spc="-200" dirty="0"/>
              <a:t> </a:t>
            </a:r>
            <a:r>
              <a:rPr dirty="0"/>
              <a:t>the</a:t>
            </a:r>
            <a:r>
              <a:rPr spc="-204" dirty="0"/>
              <a:t> </a:t>
            </a:r>
            <a:r>
              <a:rPr spc="-25" dirty="0"/>
              <a:t>definition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6751" y="2840097"/>
            <a:ext cx="6218618" cy="24466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5B6FACA-8264-5678-C86D-0687410204D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1093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 Display</vt:lpstr>
      <vt:lpstr>Arial MT</vt:lpstr>
      <vt:lpstr>Calibri</vt:lpstr>
      <vt:lpstr>Calibri Light</vt:lpstr>
      <vt:lpstr>Cambria Math</vt:lpstr>
      <vt:lpstr>Times New Roman</vt:lpstr>
      <vt:lpstr>Office Theme</vt:lpstr>
      <vt:lpstr>CSE 2233 Theory of Computing</vt:lpstr>
      <vt:lpstr>Terminology - Strings</vt:lpstr>
      <vt:lpstr>Continued…</vt:lpstr>
      <vt:lpstr>Continued…</vt:lpstr>
      <vt:lpstr>Terminology - Language</vt:lpstr>
      <vt:lpstr>Finite Automata</vt:lpstr>
      <vt:lpstr>Finite Automata</vt:lpstr>
      <vt:lpstr>On-off switch Finite Automaton?</vt:lpstr>
      <vt:lpstr>Heading towards the definition</vt:lpstr>
      <vt:lpstr>Finite Automata – Still not formal definition</vt:lpstr>
      <vt:lpstr>Formal definition of Finite Automaton – Finally.</vt:lpstr>
      <vt:lpstr>Example</vt:lpstr>
      <vt:lpstr>FA – Machine M</vt:lpstr>
      <vt:lpstr>FA- Machine M</vt:lpstr>
      <vt:lpstr>Deterministic Finite Automaton (DFA)</vt:lpstr>
      <vt:lpstr>Example:</vt:lpstr>
      <vt:lpstr>Example:</vt:lpstr>
      <vt:lpstr>Continued…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Theory of Computing</dc:title>
  <dc:creator>Asus</dc:creator>
  <cp:lastModifiedBy>Saifur Rahman</cp:lastModifiedBy>
  <cp:revision>1</cp:revision>
  <dcterms:created xsi:type="dcterms:W3CDTF">2025-02-24T18:28:10Z</dcterms:created>
  <dcterms:modified xsi:type="dcterms:W3CDTF">2025-02-24T18:43:44Z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2025-02-24T00:00:00Z</vt:filetime>
  </property>
  <property fmtid="{D5CDD505-2E9C-101B-9397-08002B2CF9AE}" pid="5" name="Producer">
    <vt:lpwstr>Microsoft® PowerPoint® 2013</vt:lpwstr>
  </property>
</Properties>
</file>