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60" r:id="rId13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D33A271-44CF-DC49-14AA-BC2B3ACB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39D43D17-B717-4075-3FD1-85EDAA0F8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A82E75E4-A45D-1005-836A-F643BC758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9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56699AB-2211-27C1-58D5-6C2DB938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6124FF1-0E5A-E42E-7C08-C84329C6E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81C3396-BA52-50C4-D944-735F657A7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5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51295E-FBF4-176E-FE65-13A2E6210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D69B358-CCA5-CB7F-ED50-7FFDEFDBC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4F9C266B-0E45-417E-AF8E-13D97C22E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4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C012037-B426-A058-CA91-B2EFF330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855226-3DF8-8F02-086D-E030A2F98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7EA711F9-45D4-DB24-ED09-04D58D424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8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AD37795-F671-1356-FC5C-3C96083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F74C37-2681-A9B1-C34C-717D8CC5D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DDC78A3D-16A1-48DB-F28E-0A5B217F0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0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ED7FE30-60ED-3559-F2A9-8CB111D2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173A0DB-CDEE-B7FE-BC21-A96B52414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C5653A91-8EC8-1ACF-E550-B7661BC73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44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51D2185-CC92-A183-3B47-2741D6FE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567397E-AE00-9910-3E74-21C8CDFC9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375AB6E0-2EE2-93AC-3AF2-3ED79478F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4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8E335FA-2C03-DFC5-2028-D0E015D9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2AE56E9E-F5E9-B6EC-B6FC-F438BEF75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A7BB2BD-9734-D4FC-B2D4-1461C9924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Arrays: Memory Mapping, Linear and Binary Search, Linear Time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Sorting (Counting Sort)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40E4445-4C96-FCC6-7A78-FB379CAC2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3CBDE12-8A9B-EB76-6DA8-A130631D4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2C7536E-4F9F-A09E-E10F-2165742F2AE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D0F5-1C29-9BF1-C78A-375AAA0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3106"/>
            <a:ext cx="7755583" cy="33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B8A361E-8B86-1286-31C2-ACF1EA05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1E9E38DF-BCE3-22EF-903A-DD39DBEE8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100A4EC-2279-96DA-EF47-CD22BF9DF7A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35CE-CF81-124E-DA99-6E0E4B88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61686"/>
            <a:ext cx="7895125" cy="33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on Arrays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E6E12C-68E2-5BE8-F2BB-4DF80CCD081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1EAB2-F105-8C0F-CF09-6566A9F2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5960"/>
            <a:ext cx="7589520" cy="4655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82880" indent="-170815">
              <a:lnSpc>
                <a:spcPct val="100000"/>
              </a:lnSpc>
              <a:spcBef>
                <a:spcPts val="439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15" dirty="0">
                <a:cs typeface="Times New Roman"/>
              </a:rPr>
              <a:t>An </a:t>
            </a:r>
            <a:r>
              <a:rPr lang="en-GB" sz="2200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spc="-5" dirty="0">
                <a:cs typeface="Times New Roman"/>
              </a:rPr>
              <a:t>an </a:t>
            </a:r>
            <a:r>
              <a:rPr lang="en-GB" sz="2200" spc="-15" dirty="0">
                <a:cs typeface="Times New Roman"/>
              </a:rPr>
              <a:t>indexed </a:t>
            </a:r>
            <a:r>
              <a:rPr lang="en-GB" sz="2200" spc="-10" dirty="0">
                <a:cs typeface="Times New Roman"/>
              </a:rPr>
              <a:t>sequence </a:t>
            </a:r>
            <a:r>
              <a:rPr lang="en-GB" sz="2200" spc="10" dirty="0">
                <a:cs typeface="Times New Roman"/>
              </a:rPr>
              <a:t>of</a:t>
            </a:r>
            <a:r>
              <a:rPr lang="en-GB" sz="2200" spc="-75" dirty="0">
                <a:cs typeface="Times New Roman"/>
              </a:rPr>
              <a:t> </a:t>
            </a:r>
            <a:r>
              <a:rPr lang="en-GB" sz="2200" spc="-5" dirty="0">
                <a:cs typeface="Times New Roman"/>
              </a:rPr>
              <a:t>components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81818"/>
              <a:buChar char="■"/>
              <a:tabLst>
                <a:tab pos="384810" algn="l"/>
              </a:tabLs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are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GB"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Typically,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occupies sequential </a:t>
            </a:r>
            <a:r>
              <a:rPr lang="en-GB" sz="2200" spc="5" dirty="0">
                <a:cs typeface="Times New Roman"/>
              </a:rPr>
              <a:t>storage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locations</a:t>
            </a:r>
            <a:endParaRPr lang="en-GB" sz="2200" dirty="0">
              <a:cs typeface="Times New Roman"/>
            </a:endParaRPr>
          </a:p>
          <a:p>
            <a:pPr marL="182880" marR="50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5" dirty="0">
                <a:cs typeface="Times New Roman"/>
              </a:rPr>
              <a:t>static </a:t>
            </a:r>
            <a:r>
              <a:rPr lang="en-GB" sz="2200" spc="5" dirty="0">
                <a:cs typeface="Times New Roman"/>
              </a:rPr>
              <a:t>data </a:t>
            </a:r>
            <a:r>
              <a:rPr lang="en-GB" sz="2200" dirty="0">
                <a:cs typeface="Times New Roman"/>
              </a:rPr>
              <a:t>structure, </a:t>
            </a:r>
            <a:r>
              <a:rPr lang="en-GB" sz="2200" spc="-5" dirty="0">
                <a:cs typeface="Times New Roman"/>
              </a:rPr>
              <a:t>that </a:t>
            </a:r>
            <a:r>
              <a:rPr lang="en-GB" sz="2200" spc="-20" dirty="0">
                <a:cs typeface="Times New Roman"/>
              </a:rPr>
              <a:t>is, </a:t>
            </a:r>
            <a:r>
              <a:rPr lang="en-GB" sz="2200" dirty="0">
                <a:cs typeface="Times New Roman"/>
              </a:rPr>
              <a:t>the </a:t>
            </a:r>
            <a:r>
              <a:rPr lang="en-GB" sz="2200" spc="-10" dirty="0">
                <a:cs typeface="Times New Roman"/>
              </a:rPr>
              <a:t>length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 </a:t>
            </a:r>
            <a:r>
              <a:rPr lang="en-GB" sz="2200" spc="-15" dirty="0">
                <a:cs typeface="Times New Roman"/>
              </a:rPr>
              <a:t>determined </a:t>
            </a:r>
            <a:r>
              <a:rPr lang="en-GB" sz="2200" spc="-10" dirty="0">
                <a:cs typeface="Times New Roman"/>
              </a:rPr>
              <a:t>when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created, </a:t>
            </a:r>
            <a:r>
              <a:rPr lang="en-GB" sz="2200" spc="-10" dirty="0">
                <a:cs typeface="Times New Roman"/>
              </a:rPr>
              <a:t>and cannot </a:t>
            </a:r>
            <a:r>
              <a:rPr lang="en-GB" sz="2200" spc="-15" dirty="0">
                <a:cs typeface="Times New Roman"/>
              </a:rPr>
              <a:t>be</a:t>
            </a:r>
            <a:r>
              <a:rPr lang="en-GB" sz="2200" spc="2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changed</a:t>
            </a:r>
            <a:endParaRPr lang="en-GB" sz="2200" dirty="0"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Each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has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20" dirty="0">
                <a:cs typeface="Times New Roman"/>
              </a:rPr>
              <a:t>fixed,  </a:t>
            </a:r>
            <a:r>
              <a:rPr lang="en-GB" sz="2200" spc="-15" dirty="0">
                <a:cs typeface="Times New Roman"/>
              </a:rPr>
              <a:t>unique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20" dirty="0">
                <a:latin typeface="Arial MT"/>
                <a:cs typeface="Times New Roman"/>
              </a:rPr>
              <a:t>Indices  </a:t>
            </a:r>
            <a:r>
              <a:rPr lang="en-GB" sz="2200" spc="-5" dirty="0">
                <a:latin typeface="Arial MT"/>
                <a:cs typeface="Times New Roman"/>
              </a:rPr>
              <a:t>range from </a:t>
            </a:r>
            <a:r>
              <a:rPr lang="en-GB" sz="2200" dirty="0">
                <a:latin typeface="Arial MT"/>
                <a:cs typeface="Times New Roman"/>
              </a:rPr>
              <a:t>a </a:t>
            </a:r>
            <a:r>
              <a:rPr lang="en-GB" sz="2200" spc="-25" dirty="0">
                <a:latin typeface="Arial MT"/>
                <a:cs typeface="Times New Roman"/>
              </a:rPr>
              <a:t>lower </a:t>
            </a:r>
            <a:r>
              <a:rPr lang="en-GB" sz="2200" spc="-10" dirty="0">
                <a:latin typeface="Arial MT"/>
                <a:cs typeface="Times New Roman"/>
              </a:rPr>
              <a:t>bound </a:t>
            </a:r>
            <a:r>
              <a:rPr lang="en-GB" sz="2200" dirty="0">
                <a:latin typeface="Arial MT"/>
                <a:cs typeface="Times New Roman"/>
              </a:rPr>
              <a:t>to </a:t>
            </a:r>
            <a:r>
              <a:rPr lang="en-GB" sz="2200" spc="5" dirty="0">
                <a:latin typeface="Arial MT"/>
                <a:cs typeface="Times New Roman"/>
              </a:rPr>
              <a:t>an </a:t>
            </a:r>
            <a:r>
              <a:rPr lang="en-GB" sz="2200" spc="-10" dirty="0">
                <a:latin typeface="Arial MT"/>
                <a:cs typeface="Times New Roman"/>
              </a:rPr>
              <a:t>upper</a:t>
            </a:r>
            <a:r>
              <a:rPr lang="en-GB" sz="2200" spc="35" dirty="0">
                <a:latin typeface="Arial MT"/>
                <a:cs typeface="Times New Roman"/>
              </a:rPr>
              <a:t> </a:t>
            </a:r>
            <a:r>
              <a:rPr lang="en-GB" sz="2200" spc="-10" dirty="0">
                <a:latin typeface="Arial MT"/>
                <a:cs typeface="Times New Roman"/>
              </a:rPr>
              <a:t>bound</a:t>
            </a:r>
            <a:endParaRPr lang="en-GB" sz="2200" dirty="0">
              <a:latin typeface="Arial MT"/>
              <a:cs typeface="Times New Roman"/>
            </a:endParaRPr>
          </a:p>
          <a:p>
            <a:pPr marL="182880" marR="19177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Any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5" dirty="0">
                <a:cs typeface="Times New Roman"/>
              </a:rPr>
              <a:t>can </a:t>
            </a:r>
            <a:r>
              <a:rPr lang="en-GB" sz="2200" spc="-15" dirty="0">
                <a:cs typeface="Times New Roman"/>
              </a:rPr>
              <a:t>be </a:t>
            </a:r>
            <a:r>
              <a:rPr lang="en-GB" sz="2200" spc="-10" dirty="0">
                <a:cs typeface="Times New Roman"/>
              </a:rPr>
              <a:t>inspected </a:t>
            </a:r>
            <a:r>
              <a:rPr lang="en-GB" sz="2200" spc="10" dirty="0">
                <a:cs typeface="Times New Roman"/>
              </a:rPr>
              <a:t>or </a:t>
            </a:r>
            <a:r>
              <a:rPr lang="en-GB" sz="2200" dirty="0">
                <a:cs typeface="Times New Roman"/>
              </a:rPr>
              <a:t>updated </a:t>
            </a:r>
            <a:r>
              <a:rPr lang="en-GB" sz="2200" spc="-15" dirty="0">
                <a:cs typeface="Times New Roman"/>
              </a:rPr>
              <a:t>by  </a:t>
            </a:r>
            <a:r>
              <a:rPr lang="en-GB" sz="2200" spc="-20" dirty="0">
                <a:cs typeface="Times New Roman"/>
              </a:rPr>
              <a:t>using </a:t>
            </a:r>
            <a:r>
              <a:rPr lang="en-GB" sz="2200" spc="-10" dirty="0">
                <a:cs typeface="Times New Roman"/>
              </a:rPr>
              <a:t>its</a:t>
            </a:r>
            <a:r>
              <a:rPr lang="en-GB" sz="2200" spc="7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GB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endParaRPr sz="22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4EE46-8594-4954-9F4C-2BBFAFC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13" y="5415675"/>
            <a:ext cx="6903173" cy="779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2BA742F-BFA3-26EF-B6C5-52D89405798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F353-FF2B-5234-E65A-34F1EFA5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063"/>
            <a:ext cx="7071360" cy="4361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39B44D0-17A1-4CD0-B46B-D1867DC4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0C7B1D78-E001-F307-114F-6A428B14A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1A7DEE8-C899-7079-0501-8E9537A6419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02E74-85DC-E246-4947-FFE78A1E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6418"/>
            <a:ext cx="6292023" cy="45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F446251-C1BA-3177-2180-EE8D77B9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4DF5988F-D5C8-D34E-DE56-127810E0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6BC3B2C-D290-D329-2882-F993564B602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C40F-2838-2E6B-E665-2C03D0B4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1087705"/>
            <a:ext cx="7260336" cy="4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5A3590-FBE4-E6BF-C36E-221368FC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A88DCA56-C46A-AFC9-4D73-449B0BBAA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28B2175-B5D4-9C18-0AC6-08F1D422F65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335F8-6815-1C0E-D2D1-F738DB93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8" y="1116024"/>
            <a:ext cx="7110024" cy="46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AF9A73D-B28E-2BDF-71AB-E532463A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6177A41D-D6DF-B313-9AD1-16E5B8E3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Representation of Arrays in Memory: Parameters</a:t>
            </a:r>
            <a:endParaRPr sz="32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2DAD0BF-B045-3567-C420-FD77E70D0FD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0C99-2F65-4F73-B702-28E198BF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4633"/>
            <a:ext cx="7663642" cy="3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6C2611-EBED-F34E-386C-FE7B299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BA456B5-841E-B179-1703-D496F424C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42A5135-4E68-40D3-B923-31CA26EE1B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825D9-E864-0CFF-03F0-3C9BE857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924"/>
            <a:ext cx="7369787" cy="31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AE13-A914-63EB-8B1C-E3F9945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533AFAE1-CB76-A3F2-B018-156BCDE26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737767A-DA0E-4BAA-6888-9A29F13061E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C8595-6541-5627-14AF-526CAA83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31009"/>
            <a:ext cx="7652797" cy="3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42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318</Words>
  <Application>Microsoft Office PowerPoint</Application>
  <PresentationFormat>On-screen Show (4:3)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</vt:lpstr>
      <vt:lpstr>Times New Roman</vt:lpstr>
      <vt:lpstr>Arial</vt:lpstr>
      <vt:lpstr>Arial MT</vt:lpstr>
      <vt:lpstr>Aptos Display</vt:lpstr>
      <vt:lpstr>computer-bunny.blue</vt:lpstr>
      <vt:lpstr>Data Structure and Algorithms-I</vt:lpstr>
      <vt:lpstr>Arrays</vt:lpstr>
      <vt:lpstr>Representation of Arrays in Memory</vt:lpstr>
      <vt:lpstr>Representation of Arrays in Memory</vt:lpstr>
      <vt:lpstr>Representation of Arrays in Memory</vt:lpstr>
      <vt:lpstr>Representation of Arrays in Memory</vt:lpstr>
      <vt:lpstr>Representation of Arrays in Memory: Parameters</vt:lpstr>
      <vt:lpstr>Representation of Arrays in Memory</vt:lpstr>
      <vt:lpstr>Representation of Arrays in Memory</vt:lpstr>
      <vt:lpstr>Representation of Arrays in Memory</vt:lpstr>
      <vt:lpstr>Representation of Arrays in Memory</vt:lpstr>
      <vt:lpstr>Summary 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4</cp:revision>
  <dcterms:created xsi:type="dcterms:W3CDTF">1998-11-02T19:17:54Z</dcterms:created>
  <dcterms:modified xsi:type="dcterms:W3CDTF">2025-03-01T02:40:06Z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