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4"/>
  </p:notesMasterIdLst>
  <p:sldIdLst>
    <p:sldId id="256" r:id="rId2"/>
    <p:sldId id="257" r:id="rId3"/>
    <p:sldId id="258" r:id="rId4"/>
    <p:sldId id="259" r:id="rId5"/>
    <p:sldId id="260" r:id="rId6"/>
    <p:sldId id="282" r:id="rId7"/>
    <p:sldId id="283" r:id="rId8"/>
    <p:sldId id="284" r:id="rId9"/>
    <p:sldId id="261" r:id="rId10"/>
    <p:sldId id="285" r:id="rId11"/>
    <p:sldId id="262" r:id="rId12"/>
    <p:sldId id="28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77" autoAdjust="0"/>
    <p:restoredTop sz="94660"/>
  </p:normalViewPr>
  <p:slideViewPr>
    <p:cSldViewPr snapToGrid="0">
      <p:cViewPr varScale="1">
        <p:scale>
          <a:sx n="105" d="100"/>
          <a:sy n="105" d="100"/>
        </p:scale>
        <p:origin x="32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4A5369-08B8-40A7-A5AC-6AD8E1F81DFF}" type="datetimeFigureOut">
              <a:rPr lang="en-GB" smtClean="0"/>
              <a:t>10/12/2024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F9DB5D-E10C-4367-ACD6-E8BBF8F0CDCA}" type="slidenum">
              <a:rPr lang="en-GB" smtClean="0"/>
              <a:t>‹#›</a:t>
            </a:fld>
            <a:endParaRPr lang="en-GB"/>
          </a:p>
        </p:txBody>
      </p:sp>
    </p:spTree>
    <p:extLst>
      <p:ext uri="{BB962C8B-B14F-4D97-AF65-F5344CB8AC3E}">
        <p14:creationId xmlns:p14="http://schemas.microsoft.com/office/powerpoint/2010/main" val="1216152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9F9DB5D-E10C-4367-ACD6-E8BBF8F0CDCA}" type="slidenum">
              <a:rPr lang="en-GB" smtClean="0"/>
              <a:t>2</a:t>
            </a:fld>
            <a:endParaRPr lang="en-GB"/>
          </a:p>
        </p:txBody>
      </p:sp>
    </p:spTree>
    <p:extLst>
      <p:ext uri="{BB962C8B-B14F-4D97-AF65-F5344CB8AC3E}">
        <p14:creationId xmlns:p14="http://schemas.microsoft.com/office/powerpoint/2010/main" val="1005767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62140-916C-2324-64E9-4BB55515DF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AC625A-BAEA-7094-917D-071D002CB4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7EAEC7-7204-6097-800D-DE339C77631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03D6725-F926-C7C4-3F3D-99DFD4FEF013}"/>
              </a:ext>
            </a:extLst>
          </p:cNvPr>
          <p:cNvSpPr>
            <a:spLocks noGrp="1"/>
          </p:cNvSpPr>
          <p:nvPr>
            <p:ph type="sldNum" sz="quarter" idx="5"/>
          </p:nvPr>
        </p:nvSpPr>
        <p:spPr/>
        <p:txBody>
          <a:bodyPr/>
          <a:lstStyle/>
          <a:p>
            <a:fld id="{29F9DB5D-E10C-4367-ACD6-E8BBF8F0CDCA}" type="slidenum">
              <a:rPr lang="en-GB" smtClean="0"/>
              <a:t>11</a:t>
            </a:fld>
            <a:endParaRPr lang="en-GB"/>
          </a:p>
        </p:txBody>
      </p:sp>
    </p:spTree>
    <p:extLst>
      <p:ext uri="{BB962C8B-B14F-4D97-AF65-F5344CB8AC3E}">
        <p14:creationId xmlns:p14="http://schemas.microsoft.com/office/powerpoint/2010/main" val="4256195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9E8BC-5F43-337A-6112-AF27A959F8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D5E7BC-FB68-9496-4379-56625182D0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331CAD-2E48-BC10-149F-50DBA306BC1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358E7979-D74C-AD27-6C3C-9D494327C340}"/>
              </a:ext>
            </a:extLst>
          </p:cNvPr>
          <p:cNvSpPr>
            <a:spLocks noGrp="1"/>
          </p:cNvSpPr>
          <p:nvPr>
            <p:ph type="sldNum" sz="quarter" idx="5"/>
          </p:nvPr>
        </p:nvSpPr>
        <p:spPr/>
        <p:txBody>
          <a:bodyPr/>
          <a:lstStyle/>
          <a:p>
            <a:fld id="{29F9DB5D-E10C-4367-ACD6-E8BBF8F0CDCA}" type="slidenum">
              <a:rPr lang="en-GB" smtClean="0"/>
              <a:t>12</a:t>
            </a:fld>
            <a:endParaRPr lang="en-GB"/>
          </a:p>
        </p:txBody>
      </p:sp>
    </p:spTree>
    <p:extLst>
      <p:ext uri="{BB962C8B-B14F-4D97-AF65-F5344CB8AC3E}">
        <p14:creationId xmlns:p14="http://schemas.microsoft.com/office/powerpoint/2010/main" val="688870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8CDBF-F8E4-80E1-9CE3-2E1BCBA5F1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F94C98-3956-659D-DEFB-E1904ACEF3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42BA8C-A305-E5E5-7354-2F94B0EE1C3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4D33E7C6-0C82-99F6-0ECE-AC2E86CE0EE1}"/>
              </a:ext>
            </a:extLst>
          </p:cNvPr>
          <p:cNvSpPr>
            <a:spLocks noGrp="1"/>
          </p:cNvSpPr>
          <p:nvPr>
            <p:ph type="sldNum" sz="quarter" idx="5"/>
          </p:nvPr>
        </p:nvSpPr>
        <p:spPr/>
        <p:txBody>
          <a:bodyPr/>
          <a:lstStyle/>
          <a:p>
            <a:fld id="{29F9DB5D-E10C-4367-ACD6-E8BBF8F0CDCA}" type="slidenum">
              <a:rPr lang="en-GB" smtClean="0"/>
              <a:t>3</a:t>
            </a:fld>
            <a:endParaRPr lang="en-GB"/>
          </a:p>
        </p:txBody>
      </p:sp>
    </p:spTree>
    <p:extLst>
      <p:ext uri="{BB962C8B-B14F-4D97-AF65-F5344CB8AC3E}">
        <p14:creationId xmlns:p14="http://schemas.microsoft.com/office/powerpoint/2010/main" val="2453147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39E6B5-E021-2128-2D8A-9900E67651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88A9A5-7952-7D34-3700-61159A7E4A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0950A6-542F-FEBB-FA12-8D0F1867F736}"/>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702C5E0-9288-F2DE-4163-5C952C06D37D}"/>
              </a:ext>
            </a:extLst>
          </p:cNvPr>
          <p:cNvSpPr>
            <a:spLocks noGrp="1"/>
          </p:cNvSpPr>
          <p:nvPr>
            <p:ph type="sldNum" sz="quarter" idx="5"/>
          </p:nvPr>
        </p:nvSpPr>
        <p:spPr/>
        <p:txBody>
          <a:bodyPr/>
          <a:lstStyle/>
          <a:p>
            <a:fld id="{29F9DB5D-E10C-4367-ACD6-E8BBF8F0CDCA}" type="slidenum">
              <a:rPr lang="en-GB" smtClean="0"/>
              <a:t>4</a:t>
            </a:fld>
            <a:endParaRPr lang="en-GB"/>
          </a:p>
        </p:txBody>
      </p:sp>
    </p:spTree>
    <p:extLst>
      <p:ext uri="{BB962C8B-B14F-4D97-AF65-F5344CB8AC3E}">
        <p14:creationId xmlns:p14="http://schemas.microsoft.com/office/powerpoint/2010/main" val="2973574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26B58-7F03-CA2D-8C02-82200F1729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69238B-247E-5094-317F-3C9B1D8C8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54FC4E-4EB1-FB02-9C94-5F7D338A27A9}"/>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4BAA5C4F-0C00-F5E2-FA14-D8DC1EFC8429}"/>
              </a:ext>
            </a:extLst>
          </p:cNvPr>
          <p:cNvSpPr>
            <a:spLocks noGrp="1"/>
          </p:cNvSpPr>
          <p:nvPr>
            <p:ph type="sldNum" sz="quarter" idx="5"/>
          </p:nvPr>
        </p:nvSpPr>
        <p:spPr/>
        <p:txBody>
          <a:bodyPr/>
          <a:lstStyle/>
          <a:p>
            <a:fld id="{29F9DB5D-E10C-4367-ACD6-E8BBF8F0CDCA}" type="slidenum">
              <a:rPr lang="en-GB" smtClean="0"/>
              <a:t>5</a:t>
            </a:fld>
            <a:endParaRPr lang="en-GB"/>
          </a:p>
        </p:txBody>
      </p:sp>
    </p:spTree>
    <p:extLst>
      <p:ext uri="{BB962C8B-B14F-4D97-AF65-F5344CB8AC3E}">
        <p14:creationId xmlns:p14="http://schemas.microsoft.com/office/powerpoint/2010/main" val="1274813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AD9F0-58EE-DF16-7404-DC45FB583B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3B2001-DF3C-6507-8A45-696DF9AB8E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0EF63C-FDDA-D52B-BDA9-DDE712A9E994}"/>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38DB98C9-E938-E2F5-DF94-16E14FB9A83B}"/>
              </a:ext>
            </a:extLst>
          </p:cNvPr>
          <p:cNvSpPr>
            <a:spLocks noGrp="1"/>
          </p:cNvSpPr>
          <p:nvPr>
            <p:ph type="sldNum" sz="quarter" idx="5"/>
          </p:nvPr>
        </p:nvSpPr>
        <p:spPr/>
        <p:txBody>
          <a:bodyPr/>
          <a:lstStyle/>
          <a:p>
            <a:fld id="{29F9DB5D-E10C-4367-ACD6-E8BBF8F0CDCA}" type="slidenum">
              <a:rPr lang="en-GB" smtClean="0"/>
              <a:t>6</a:t>
            </a:fld>
            <a:endParaRPr lang="en-GB"/>
          </a:p>
        </p:txBody>
      </p:sp>
    </p:spTree>
    <p:extLst>
      <p:ext uri="{BB962C8B-B14F-4D97-AF65-F5344CB8AC3E}">
        <p14:creationId xmlns:p14="http://schemas.microsoft.com/office/powerpoint/2010/main" val="2703898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A14D2-F5F5-13DB-C262-6502D7BFDC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9A7FDE-6A6C-3C9B-7DEF-7C992A25B0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5F3A6C-D49A-90E9-96C0-BAA24086ABF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AA98CB8-EC8F-49C7-B50F-BA3EF18F5042}"/>
              </a:ext>
            </a:extLst>
          </p:cNvPr>
          <p:cNvSpPr>
            <a:spLocks noGrp="1"/>
          </p:cNvSpPr>
          <p:nvPr>
            <p:ph type="sldNum" sz="quarter" idx="5"/>
          </p:nvPr>
        </p:nvSpPr>
        <p:spPr/>
        <p:txBody>
          <a:bodyPr/>
          <a:lstStyle/>
          <a:p>
            <a:fld id="{29F9DB5D-E10C-4367-ACD6-E8BBF8F0CDCA}" type="slidenum">
              <a:rPr lang="en-GB" smtClean="0"/>
              <a:t>7</a:t>
            </a:fld>
            <a:endParaRPr lang="en-GB"/>
          </a:p>
        </p:txBody>
      </p:sp>
    </p:spTree>
    <p:extLst>
      <p:ext uri="{BB962C8B-B14F-4D97-AF65-F5344CB8AC3E}">
        <p14:creationId xmlns:p14="http://schemas.microsoft.com/office/powerpoint/2010/main" val="1127059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A49C9-8A63-A17E-E6E0-5651215AE1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66620B-F2AE-7036-4CAC-B87CCE273E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33DEF1-2E53-FB1A-88E4-84E61F965476}"/>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978515BE-8AD3-A71C-3EEB-D85C12324BE7}"/>
              </a:ext>
            </a:extLst>
          </p:cNvPr>
          <p:cNvSpPr>
            <a:spLocks noGrp="1"/>
          </p:cNvSpPr>
          <p:nvPr>
            <p:ph type="sldNum" sz="quarter" idx="5"/>
          </p:nvPr>
        </p:nvSpPr>
        <p:spPr/>
        <p:txBody>
          <a:bodyPr/>
          <a:lstStyle/>
          <a:p>
            <a:fld id="{29F9DB5D-E10C-4367-ACD6-E8BBF8F0CDCA}" type="slidenum">
              <a:rPr lang="en-GB" smtClean="0"/>
              <a:t>8</a:t>
            </a:fld>
            <a:endParaRPr lang="en-GB"/>
          </a:p>
        </p:txBody>
      </p:sp>
    </p:spTree>
    <p:extLst>
      <p:ext uri="{BB962C8B-B14F-4D97-AF65-F5344CB8AC3E}">
        <p14:creationId xmlns:p14="http://schemas.microsoft.com/office/powerpoint/2010/main" val="871716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C5565-A4E2-29E6-C556-16D66B47FE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D87201-6DFB-D444-8A35-4FDF9AB484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2A2978-6E7B-0F0F-1B26-3CEA4B17981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FBBB89BE-974D-13EB-0A9C-6FE80F90974C}"/>
              </a:ext>
            </a:extLst>
          </p:cNvPr>
          <p:cNvSpPr>
            <a:spLocks noGrp="1"/>
          </p:cNvSpPr>
          <p:nvPr>
            <p:ph type="sldNum" sz="quarter" idx="5"/>
          </p:nvPr>
        </p:nvSpPr>
        <p:spPr/>
        <p:txBody>
          <a:bodyPr/>
          <a:lstStyle/>
          <a:p>
            <a:fld id="{29F9DB5D-E10C-4367-ACD6-E8BBF8F0CDCA}" type="slidenum">
              <a:rPr lang="en-GB" smtClean="0"/>
              <a:t>9</a:t>
            </a:fld>
            <a:endParaRPr lang="en-GB"/>
          </a:p>
        </p:txBody>
      </p:sp>
    </p:spTree>
    <p:extLst>
      <p:ext uri="{BB962C8B-B14F-4D97-AF65-F5344CB8AC3E}">
        <p14:creationId xmlns:p14="http://schemas.microsoft.com/office/powerpoint/2010/main" val="3792764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71755-08F5-A614-8EED-31DBE620BA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34566B-2815-C01E-3EE5-77E0E82F6B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075357-7B50-3AC1-D5C4-C3EAD09EAD19}"/>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5AC97054-2874-2730-5685-0A87E584E158}"/>
              </a:ext>
            </a:extLst>
          </p:cNvPr>
          <p:cNvSpPr>
            <a:spLocks noGrp="1"/>
          </p:cNvSpPr>
          <p:nvPr>
            <p:ph type="sldNum" sz="quarter" idx="5"/>
          </p:nvPr>
        </p:nvSpPr>
        <p:spPr/>
        <p:txBody>
          <a:bodyPr/>
          <a:lstStyle/>
          <a:p>
            <a:fld id="{29F9DB5D-E10C-4367-ACD6-E8BBF8F0CDCA}" type="slidenum">
              <a:rPr lang="en-GB" smtClean="0"/>
              <a:t>10</a:t>
            </a:fld>
            <a:endParaRPr lang="en-GB"/>
          </a:p>
        </p:txBody>
      </p:sp>
    </p:spTree>
    <p:extLst>
      <p:ext uri="{BB962C8B-B14F-4D97-AF65-F5344CB8AC3E}">
        <p14:creationId xmlns:p14="http://schemas.microsoft.com/office/powerpoint/2010/main" val="3343243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F06EA2-220E-4618-A377-3CBECEBACC6C}" type="datetimeFigureOut">
              <a:rPr lang="en-GB" smtClean="0"/>
              <a:t>10/12/2024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E0B4E-F15D-4F67-8D29-B22E29D010D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545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F06EA2-220E-4618-A377-3CBECEBACC6C}" type="datetimeFigureOut">
              <a:rPr lang="en-GB" smtClean="0"/>
              <a:t>10/12/2024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E0B4E-F15D-4F67-8D29-B22E29D010D7}" type="slidenum">
              <a:rPr lang="en-GB" smtClean="0"/>
              <a:t>‹#›</a:t>
            </a:fld>
            <a:endParaRPr lang="en-GB"/>
          </a:p>
        </p:txBody>
      </p:sp>
    </p:spTree>
    <p:extLst>
      <p:ext uri="{BB962C8B-B14F-4D97-AF65-F5344CB8AC3E}">
        <p14:creationId xmlns:p14="http://schemas.microsoft.com/office/powerpoint/2010/main" val="289285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F06EA2-220E-4618-A377-3CBECEBACC6C}" type="datetimeFigureOut">
              <a:rPr lang="en-GB" smtClean="0"/>
              <a:t>10/12/2024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E0B4E-F15D-4F67-8D29-B22E29D010D7}" type="slidenum">
              <a:rPr lang="en-GB" smtClean="0"/>
              <a:t>‹#›</a:t>
            </a:fld>
            <a:endParaRPr lang="en-GB"/>
          </a:p>
        </p:txBody>
      </p:sp>
    </p:spTree>
    <p:extLst>
      <p:ext uri="{BB962C8B-B14F-4D97-AF65-F5344CB8AC3E}">
        <p14:creationId xmlns:p14="http://schemas.microsoft.com/office/powerpoint/2010/main" val="343244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F06EA2-220E-4618-A377-3CBECEBACC6C}" type="datetimeFigureOut">
              <a:rPr lang="en-GB" smtClean="0"/>
              <a:t>10/12/2024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E0B4E-F15D-4F67-8D29-B22E29D010D7}" type="slidenum">
              <a:rPr lang="en-GB" smtClean="0"/>
              <a:t>‹#›</a:t>
            </a:fld>
            <a:endParaRPr lang="en-GB"/>
          </a:p>
        </p:txBody>
      </p:sp>
    </p:spTree>
    <p:extLst>
      <p:ext uri="{BB962C8B-B14F-4D97-AF65-F5344CB8AC3E}">
        <p14:creationId xmlns:p14="http://schemas.microsoft.com/office/powerpoint/2010/main" val="3542788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F06EA2-220E-4618-A377-3CBECEBACC6C}" type="datetimeFigureOut">
              <a:rPr lang="en-GB" smtClean="0"/>
              <a:t>10/12/2024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E0B4E-F15D-4F67-8D29-B22E29D010D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295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F06EA2-220E-4618-A377-3CBECEBACC6C}" type="datetimeFigureOut">
              <a:rPr lang="en-GB" smtClean="0"/>
              <a:t>10/12/2024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1E0B4E-F15D-4F67-8D29-B22E29D010D7}" type="slidenum">
              <a:rPr lang="en-GB" smtClean="0"/>
              <a:t>‹#›</a:t>
            </a:fld>
            <a:endParaRPr lang="en-GB"/>
          </a:p>
        </p:txBody>
      </p:sp>
    </p:spTree>
    <p:extLst>
      <p:ext uri="{BB962C8B-B14F-4D97-AF65-F5344CB8AC3E}">
        <p14:creationId xmlns:p14="http://schemas.microsoft.com/office/powerpoint/2010/main" val="3080668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F06EA2-220E-4618-A377-3CBECEBACC6C}" type="datetimeFigureOut">
              <a:rPr lang="en-GB" smtClean="0"/>
              <a:t>10/12/2024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B1E0B4E-F15D-4F67-8D29-B22E29D010D7}" type="slidenum">
              <a:rPr lang="en-GB" smtClean="0"/>
              <a:t>‹#›</a:t>
            </a:fld>
            <a:endParaRPr lang="en-GB"/>
          </a:p>
        </p:txBody>
      </p:sp>
    </p:spTree>
    <p:extLst>
      <p:ext uri="{BB962C8B-B14F-4D97-AF65-F5344CB8AC3E}">
        <p14:creationId xmlns:p14="http://schemas.microsoft.com/office/powerpoint/2010/main" val="2001942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F06EA2-220E-4618-A377-3CBECEBACC6C}" type="datetimeFigureOut">
              <a:rPr lang="en-GB" smtClean="0"/>
              <a:t>10/12/2024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B1E0B4E-F15D-4F67-8D29-B22E29D010D7}" type="slidenum">
              <a:rPr lang="en-GB" smtClean="0"/>
              <a:t>‹#›</a:t>
            </a:fld>
            <a:endParaRPr lang="en-GB"/>
          </a:p>
        </p:txBody>
      </p:sp>
    </p:spTree>
    <p:extLst>
      <p:ext uri="{BB962C8B-B14F-4D97-AF65-F5344CB8AC3E}">
        <p14:creationId xmlns:p14="http://schemas.microsoft.com/office/powerpoint/2010/main" val="796576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F06EA2-220E-4618-A377-3CBECEBACC6C}" type="datetimeFigureOut">
              <a:rPr lang="en-GB" smtClean="0"/>
              <a:t>10/12/2024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DB1E0B4E-F15D-4F67-8D29-B22E29D010D7}" type="slidenum">
              <a:rPr lang="en-GB" smtClean="0"/>
              <a:t>‹#›</a:t>
            </a:fld>
            <a:endParaRPr lang="en-GB"/>
          </a:p>
        </p:txBody>
      </p:sp>
    </p:spTree>
    <p:extLst>
      <p:ext uri="{BB962C8B-B14F-4D97-AF65-F5344CB8AC3E}">
        <p14:creationId xmlns:p14="http://schemas.microsoft.com/office/powerpoint/2010/main" val="204933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DF06EA2-220E-4618-A377-3CBECEBACC6C}" type="datetimeFigureOut">
              <a:rPr lang="en-GB" smtClean="0"/>
              <a:t>10/12/2024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B1E0B4E-F15D-4F67-8D29-B22E29D010D7}" type="slidenum">
              <a:rPr lang="en-GB" smtClean="0"/>
              <a:t>‹#›</a:t>
            </a:fld>
            <a:endParaRPr lang="en-GB"/>
          </a:p>
        </p:txBody>
      </p:sp>
    </p:spTree>
    <p:extLst>
      <p:ext uri="{BB962C8B-B14F-4D97-AF65-F5344CB8AC3E}">
        <p14:creationId xmlns:p14="http://schemas.microsoft.com/office/powerpoint/2010/main" val="3732974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F06EA2-220E-4618-A377-3CBECEBACC6C}" type="datetimeFigureOut">
              <a:rPr lang="en-GB" smtClean="0"/>
              <a:t>10/12/2024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1E0B4E-F15D-4F67-8D29-B22E29D010D7}" type="slidenum">
              <a:rPr lang="en-GB" smtClean="0"/>
              <a:t>‹#›</a:t>
            </a:fld>
            <a:endParaRPr lang="en-GB"/>
          </a:p>
        </p:txBody>
      </p:sp>
    </p:spTree>
    <p:extLst>
      <p:ext uri="{BB962C8B-B14F-4D97-AF65-F5344CB8AC3E}">
        <p14:creationId xmlns:p14="http://schemas.microsoft.com/office/powerpoint/2010/main" val="2728285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F06EA2-220E-4618-A377-3CBECEBACC6C}" type="datetimeFigureOut">
              <a:rPr lang="en-GB" smtClean="0"/>
              <a:t>10/12/2024</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B1E0B4E-F15D-4F67-8D29-B22E29D010D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20436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ifur@cse.uiu.ac.b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7EDA-2AEF-2BB5-7307-C1B23534F80D}"/>
              </a:ext>
            </a:extLst>
          </p:cNvPr>
          <p:cNvSpPr>
            <a:spLocks noGrp="1"/>
          </p:cNvSpPr>
          <p:nvPr>
            <p:ph type="ctrTitle"/>
          </p:nvPr>
        </p:nvSpPr>
        <p:spPr/>
        <p:txBody>
          <a:bodyPr>
            <a:normAutofit/>
          </a:bodyPr>
          <a:lstStyle/>
          <a:p>
            <a:pPr>
              <a:lnSpc>
                <a:spcPct val="150000"/>
              </a:lnSpc>
            </a:pPr>
            <a:r>
              <a:rPr lang="en-US" sz="7200" dirty="0">
                <a:latin typeface="Bahnschrift SemiLight SemiConde" panose="020B0502040204020203" pitchFamily="34" charset="0"/>
              </a:rPr>
              <a:t>Algorithms: Greedy Method</a:t>
            </a:r>
            <a:br>
              <a:rPr lang="en-US" sz="7200" dirty="0">
                <a:latin typeface="Arial Narrow" panose="020B0606020202030204" pitchFamily="34" charset="0"/>
              </a:rPr>
            </a:br>
            <a:r>
              <a:rPr lang="en-US" sz="4000" dirty="0">
                <a:solidFill>
                  <a:srgbClr val="0070C0"/>
                </a:solidFill>
                <a:latin typeface="Arial Black" panose="020B0A04020102020204" pitchFamily="34" charset="0"/>
              </a:rPr>
              <a:t>Fractional Knapsack Problem</a:t>
            </a:r>
            <a:endParaRPr lang="en-GB" sz="4000" dirty="0">
              <a:solidFill>
                <a:srgbClr val="0070C0"/>
              </a:solidFill>
              <a:latin typeface="Arial Black" panose="020B0A04020102020204" pitchFamily="34" charset="0"/>
            </a:endParaRPr>
          </a:p>
        </p:txBody>
      </p:sp>
      <p:sp>
        <p:nvSpPr>
          <p:cNvPr id="6" name="TextBox 5">
            <a:extLst>
              <a:ext uri="{FF2B5EF4-FFF2-40B4-BE49-F238E27FC236}">
                <a16:creationId xmlns:a16="http://schemas.microsoft.com/office/drawing/2014/main" id="{DFE95697-36D2-158A-9A70-BF8E192A61C1}"/>
              </a:ext>
            </a:extLst>
          </p:cNvPr>
          <p:cNvSpPr txBox="1"/>
          <p:nvPr/>
        </p:nvSpPr>
        <p:spPr>
          <a:xfrm>
            <a:off x="1335024" y="4581144"/>
            <a:ext cx="4760976" cy="1754326"/>
          </a:xfrm>
          <a:prstGeom prst="rect">
            <a:avLst/>
          </a:prstGeom>
          <a:noFill/>
        </p:spPr>
        <p:txBody>
          <a:bodyPr wrap="square" rtlCol="0">
            <a:spAutoFit/>
          </a:bodyPr>
          <a:lstStyle/>
          <a:p>
            <a:r>
              <a:rPr lang="en-US" dirty="0"/>
              <a:t>Course Code: CSE-2218</a:t>
            </a:r>
          </a:p>
          <a:p>
            <a:r>
              <a:rPr lang="en-US" dirty="0"/>
              <a:t>Data Structure and Algorithms II Lab</a:t>
            </a:r>
          </a:p>
          <a:p>
            <a:endParaRPr lang="en-US" dirty="0"/>
          </a:p>
          <a:p>
            <a:r>
              <a:rPr lang="en-US" dirty="0" err="1"/>
              <a:t>Lec</a:t>
            </a:r>
            <a:r>
              <a:rPr lang="en-US" dirty="0"/>
              <a:t> Saifur Rahman</a:t>
            </a:r>
          </a:p>
          <a:p>
            <a:r>
              <a:rPr lang="en-US" dirty="0"/>
              <a:t>Email: </a:t>
            </a:r>
            <a:r>
              <a:rPr lang="en-US" dirty="0">
                <a:hlinkClick r:id="rId2"/>
              </a:rPr>
              <a:t>saifur@cse.uiu.ac.bd</a:t>
            </a:r>
            <a:endParaRPr lang="en-US" dirty="0"/>
          </a:p>
          <a:p>
            <a:r>
              <a:rPr lang="en-US" dirty="0"/>
              <a:t>Mobile: +8801303529289</a:t>
            </a:r>
            <a:endParaRPr lang="en-GB" dirty="0"/>
          </a:p>
        </p:txBody>
      </p:sp>
    </p:spTree>
    <p:extLst>
      <p:ext uri="{BB962C8B-B14F-4D97-AF65-F5344CB8AC3E}">
        <p14:creationId xmlns:p14="http://schemas.microsoft.com/office/powerpoint/2010/main" val="2255102782"/>
      </p:ext>
    </p:extLst>
  </p:cSld>
  <p:clrMapOvr>
    <a:masterClrMapping/>
  </p:clrMapOvr>
  <mc:AlternateContent xmlns:mc="http://schemas.openxmlformats.org/markup-compatibility/2006" xmlns:p14="http://schemas.microsoft.com/office/powerpoint/2010/main">
    <mc:Choice Requires="p14">
      <p:transition spd="slow" p14:dur="2000" advTm="1871"/>
    </mc:Choice>
    <mc:Fallback xmlns="">
      <p:transition spd="slow" advTm="187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F1C15-EDCB-1DF3-87F1-8EA4407417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E00C4F-4B41-F031-2B94-6405FB45B2B7}"/>
              </a:ext>
            </a:extLst>
          </p:cNvPr>
          <p:cNvSpPr>
            <a:spLocks noGrp="1"/>
          </p:cNvSpPr>
          <p:nvPr>
            <p:ph type="title"/>
          </p:nvPr>
        </p:nvSpPr>
        <p:spPr/>
        <p:txBody>
          <a:bodyPr/>
          <a:lstStyle/>
          <a:p>
            <a:r>
              <a:rPr lang="en-US" b="1" dirty="0">
                <a:solidFill>
                  <a:srgbClr val="FF0000"/>
                </a:solidFill>
                <a:latin typeface="Arial Narrow" panose="020B0606020202030204" pitchFamily="34" charset="0"/>
              </a:rPr>
              <a:t>Fractional Knapsack Problem</a:t>
            </a:r>
            <a:endParaRPr lang="en-GB" b="1" dirty="0">
              <a:solidFill>
                <a:srgbClr val="FF0000"/>
              </a:solidFill>
              <a:latin typeface="Arial Narrow" panose="020B0606020202030204" pitchFamily="34" charset="0"/>
            </a:endParaRPr>
          </a:p>
        </p:txBody>
      </p:sp>
      <p:sp>
        <p:nvSpPr>
          <p:cNvPr id="4" name="Footer Placeholder 4">
            <a:extLst>
              <a:ext uri="{FF2B5EF4-FFF2-40B4-BE49-F238E27FC236}">
                <a16:creationId xmlns:a16="http://schemas.microsoft.com/office/drawing/2014/main" id="{590CF8EB-D266-6C5B-762A-BF1DF94A4CCF}"/>
              </a:ext>
            </a:extLst>
          </p:cNvPr>
          <p:cNvSpPr>
            <a:spLocks noGrp="1"/>
          </p:cNvSpPr>
          <p:nvPr>
            <p:ph type="ftr" sz="quarter" idx="11"/>
          </p:nvPr>
        </p:nvSpPr>
        <p:spPr>
          <a:xfrm>
            <a:off x="3686185" y="6459785"/>
            <a:ext cx="4822804" cy="365125"/>
          </a:xfrm>
        </p:spPr>
        <p:txBody>
          <a:bodyPr/>
          <a:lstStyle/>
          <a:p>
            <a:r>
              <a:rPr lang="en-US" dirty="0" err="1"/>
              <a:t>Lec</a:t>
            </a:r>
            <a:r>
              <a:rPr lang="en-US" dirty="0"/>
              <a:t> Saifur </a:t>
            </a:r>
            <a:r>
              <a:rPr lang="en-US" dirty="0" err="1"/>
              <a:t>rahman</a:t>
            </a:r>
            <a:endParaRPr lang="en-US" dirty="0"/>
          </a:p>
        </p:txBody>
      </p:sp>
      <p:pic>
        <p:nvPicPr>
          <p:cNvPr id="9" name="Picture 8">
            <a:extLst>
              <a:ext uri="{FF2B5EF4-FFF2-40B4-BE49-F238E27FC236}">
                <a16:creationId xmlns:a16="http://schemas.microsoft.com/office/drawing/2014/main" id="{B400E93B-879C-F291-EF13-5629411572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505" y="1847482"/>
            <a:ext cx="7348990" cy="4352150"/>
          </a:xfrm>
          <a:prstGeom prst="rect">
            <a:avLst/>
          </a:prstGeom>
        </p:spPr>
      </p:pic>
    </p:spTree>
    <p:extLst>
      <p:ext uri="{BB962C8B-B14F-4D97-AF65-F5344CB8AC3E}">
        <p14:creationId xmlns:p14="http://schemas.microsoft.com/office/powerpoint/2010/main" val="2479660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C8275-F1D4-F343-BEF1-E757684D00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7BD193-6323-7562-14EE-D69C29E902D3}"/>
              </a:ext>
            </a:extLst>
          </p:cNvPr>
          <p:cNvSpPr>
            <a:spLocks noGrp="1"/>
          </p:cNvSpPr>
          <p:nvPr>
            <p:ph type="title"/>
          </p:nvPr>
        </p:nvSpPr>
        <p:spPr/>
        <p:txBody>
          <a:bodyPr/>
          <a:lstStyle/>
          <a:p>
            <a:r>
              <a:rPr lang="en-US" b="1" dirty="0">
                <a:solidFill>
                  <a:srgbClr val="FF0000"/>
                </a:solidFill>
                <a:latin typeface="Arial Narrow" panose="020B0606020202030204" pitchFamily="34" charset="0"/>
              </a:rPr>
              <a:t>0-1 knapsack Problem</a:t>
            </a:r>
            <a:endParaRPr lang="en-GB" b="1" dirty="0">
              <a:solidFill>
                <a:srgbClr val="FF0000"/>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B6EEBA-2903-9EB5-089E-4A73348A3DD2}"/>
                  </a:ext>
                </a:extLst>
              </p:cNvPr>
              <p:cNvSpPr>
                <a:spLocks noGrp="1"/>
              </p:cNvSpPr>
              <p:nvPr>
                <p:ph idx="1"/>
              </p:nvPr>
            </p:nvSpPr>
            <p:spPr>
              <a:xfrm>
                <a:off x="1097279" y="1845734"/>
                <a:ext cx="10503049" cy="4023360"/>
              </a:xfrm>
            </p:spPr>
            <p:txBody>
              <a:bodyPr>
                <a:normAutofit/>
              </a:bodyPr>
              <a:lstStyle/>
              <a:p>
                <a:pPr>
                  <a:lnSpc>
                    <a:spcPct val="100000"/>
                  </a:lnSpc>
                  <a:buFont typeface="Arial" panose="020B0604020202020204" pitchFamily="34" charset="0"/>
                  <a:buChar char="•"/>
                </a:pPr>
                <a:r>
                  <a:rPr lang="en-US" sz="2000" dirty="0">
                    <a:solidFill>
                      <a:schemeClr val="tx1"/>
                    </a:solidFill>
                  </a:rPr>
                  <a:t> </a:t>
                </a:r>
                <a:r>
                  <a:rPr lang="en-US" sz="2400" dirty="0">
                    <a:solidFill>
                      <a:schemeClr val="tx1"/>
                    </a:solidFill>
                  </a:rPr>
                  <a:t>Thief has a knapsack with maximum capacity W, and a set S consisting of n items.</a:t>
                </a:r>
              </a:p>
              <a:p>
                <a:pPr>
                  <a:lnSpc>
                    <a:spcPct val="100000"/>
                  </a:lnSpc>
                  <a:buFont typeface="Arial" panose="020B0604020202020204" pitchFamily="34" charset="0"/>
                  <a:buChar char="•"/>
                </a:pPr>
                <a:r>
                  <a:rPr lang="en-US" sz="2400" dirty="0">
                    <a:solidFill>
                      <a:schemeClr val="tx1"/>
                    </a:solidFill>
                  </a:rPr>
                  <a:t> Each item </a:t>
                </a:r>
                <a:r>
                  <a:rPr lang="en-US" sz="2400" dirty="0" err="1">
                    <a:solidFill>
                      <a:schemeClr val="tx1"/>
                    </a:solidFill>
                  </a:rPr>
                  <a:t>i</a:t>
                </a:r>
                <a:r>
                  <a:rPr lang="en-US" sz="2400" dirty="0">
                    <a:solidFill>
                      <a:schemeClr val="tx1"/>
                    </a:solidFill>
                  </a:rPr>
                  <a:t> has some weight </a:t>
                </a: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𝑤</m:t>
                        </m:r>
                      </m:e>
                      <m:sub>
                        <m:r>
                          <a:rPr lang="en-US" sz="2400" b="0" i="1" smtClean="0">
                            <a:solidFill>
                              <a:schemeClr val="tx1"/>
                            </a:solidFill>
                            <a:latin typeface="Cambria Math" panose="02040503050406030204" pitchFamily="18" charset="0"/>
                          </a:rPr>
                          <m:t>𝑖</m:t>
                        </m:r>
                      </m:sub>
                    </m:sSub>
                  </m:oMath>
                </a14:m>
                <a:r>
                  <a:rPr lang="en-US" sz="2000" dirty="0">
                    <a:solidFill>
                      <a:schemeClr val="tx1"/>
                    </a:solidFill>
                  </a:rPr>
                  <a:t> </a:t>
                </a:r>
                <a:r>
                  <a:rPr lang="en-US" sz="2400" dirty="0">
                    <a:solidFill>
                      <a:schemeClr val="tx1"/>
                    </a:solidFill>
                  </a:rPr>
                  <a:t>and benefit value </a:t>
                </a:r>
                <a14:m>
                  <m:oMath xmlns:m="http://schemas.openxmlformats.org/officeDocument/2006/math">
                    <m:sSub>
                      <m:sSubPr>
                        <m:ctrlPr>
                          <a:rPr lang="en-US"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𝑣</m:t>
                        </m:r>
                      </m:e>
                      <m:sub>
                        <m:r>
                          <a:rPr lang="en-US" sz="2400" i="1">
                            <a:solidFill>
                              <a:srgbClr val="000000"/>
                            </a:solidFill>
                            <a:latin typeface="Cambria Math" panose="02040503050406030204" pitchFamily="18" charset="0"/>
                          </a:rPr>
                          <m:t>𝑖</m:t>
                        </m:r>
                      </m:sub>
                    </m:sSub>
                  </m:oMath>
                </a14:m>
                <a:endParaRPr lang="en-US" sz="2400" dirty="0">
                  <a:solidFill>
                    <a:srgbClr val="000000"/>
                  </a:solidFill>
                </a:endParaRPr>
              </a:p>
              <a:p>
                <a:pPr>
                  <a:lnSpc>
                    <a:spcPct val="100000"/>
                  </a:lnSpc>
                  <a:buFont typeface="Arial" panose="020B0604020202020204" pitchFamily="34" charset="0"/>
                  <a:buChar char="•"/>
                </a:pPr>
                <a:r>
                  <a:rPr lang="en-US" sz="2400" dirty="0">
                    <a:solidFill>
                      <a:schemeClr val="tx1"/>
                    </a:solidFill>
                  </a:rPr>
                  <a:t> </a:t>
                </a:r>
                <a:r>
                  <a:rPr lang="en-US" sz="2400" u="sng" dirty="0">
                    <a:solidFill>
                      <a:schemeClr val="tx1"/>
                    </a:solidFill>
                  </a:rPr>
                  <a:t>Problem:</a:t>
                </a:r>
                <a:r>
                  <a:rPr lang="en-US" sz="2400" dirty="0">
                    <a:solidFill>
                      <a:schemeClr val="tx1"/>
                    </a:solidFill>
                  </a:rPr>
                  <a:t> How to pack the knapsack to achieve maximum total value of packed items?</a:t>
                </a:r>
              </a:p>
              <a:p>
                <a:pPr>
                  <a:lnSpc>
                    <a:spcPct val="100000"/>
                  </a:lnSpc>
                  <a:buFont typeface="Arial" panose="020B0604020202020204" pitchFamily="34" charset="0"/>
                  <a:buChar char="•"/>
                </a:pPr>
                <a:r>
                  <a:rPr lang="en-US" sz="2400" u="sng" dirty="0">
                    <a:solidFill>
                      <a:schemeClr val="tx1"/>
                    </a:solidFill>
                  </a:rPr>
                  <a:t> Goal:</a:t>
                </a:r>
                <a:r>
                  <a:rPr lang="en-US" sz="2400" dirty="0">
                    <a:solidFill>
                      <a:schemeClr val="tx1"/>
                    </a:solidFill>
                  </a:rPr>
                  <a:t> </a:t>
                </a:r>
                <a:br>
                  <a:rPr lang="en-US" sz="2400" u="sng" dirty="0">
                    <a:solidFill>
                      <a:schemeClr val="tx1"/>
                    </a:solidFill>
                  </a:rPr>
                </a:br>
                <a:r>
                  <a:rPr lang="en-US" sz="2400" dirty="0">
                    <a:solidFill>
                      <a:schemeClr val="tx1"/>
                    </a:solidFill>
                  </a:rPr>
                  <a:t>	find </a:t>
                </a: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 </m:t>
                    </m:r>
                  </m:oMath>
                </a14:m>
                <a:r>
                  <a:rPr lang="en-US" sz="2400" dirty="0" err="1">
                    <a:solidFill>
                      <a:schemeClr val="tx1"/>
                    </a:solidFill>
                  </a:rPr>
                  <a:t>suc</a:t>
                </a:r>
                <a:r>
                  <a:rPr lang="en-US" sz="2400" dirty="0">
                    <a:solidFill>
                      <a:schemeClr val="tx1"/>
                    </a:solidFill>
                  </a:rPr>
                  <a:t> that for all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𝑖</m:t>
                        </m:r>
                      </m:sub>
                    </m:sSub>
                  </m:oMath>
                </a14:m>
                <a:r>
                  <a:rPr lang="en-US" sz="2400" dirty="0">
                    <a:solidFill>
                      <a:schemeClr val="tx1"/>
                    </a:solidFill>
                  </a:rPr>
                  <a:t> </a:t>
                </a:r>
                <a:r>
                  <a:rPr lang="en-GB" dirty="0"/>
                  <a:t>∈ {0, 1}, </a:t>
                </a:r>
                <a:r>
                  <a:rPr lang="en-GB" dirty="0" err="1"/>
                  <a:t>i</a:t>
                </a:r>
                <a:r>
                  <a:rPr lang="en-GB" dirty="0"/>
                  <a:t> = 1, 2, …, n</a:t>
                </a:r>
                <a:br>
                  <a:rPr lang="en-US" sz="2400" dirty="0">
                    <a:solidFill>
                      <a:schemeClr val="tx1"/>
                    </a:solidFill>
                  </a:rPr>
                </a:br>
                <a:r>
                  <a:rPr lang="en-US" sz="2400" dirty="0">
                    <a:solidFill>
                      <a:schemeClr val="tx1"/>
                    </a:solidFill>
                  </a:rPr>
                  <a:t>	</a:t>
                </a:r>
                <a:r>
                  <a:rPr lang="en-US" sz="2400" dirty="0">
                    <a:solidFill>
                      <a:srgbClr val="000000"/>
                    </a:solidFill>
                  </a:rPr>
                  <a:t> </a:t>
                </a:r>
                <a14:m>
                  <m:oMath xmlns:m="http://schemas.openxmlformats.org/officeDocument/2006/math">
                    <m:nary>
                      <m:naryPr>
                        <m:chr m:val="∑"/>
                        <m:subHide m:val="on"/>
                        <m:supHide m:val="on"/>
                        <m:ctrlPr>
                          <a:rPr lang="en-US" sz="2400" i="1">
                            <a:solidFill>
                              <a:srgbClr val="000000"/>
                            </a:solidFill>
                            <a:latin typeface="Cambria Math" panose="02040503050406030204" pitchFamily="18" charset="0"/>
                          </a:rPr>
                        </m:ctrlPr>
                      </m:naryPr>
                      <m:sub/>
                      <m:sup/>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𝑖</m:t>
                            </m:r>
                          </m:sub>
                        </m:sSub>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𝑥</m:t>
                            </m:r>
                          </m:e>
                          <m:sub>
                            <m:r>
                              <a:rPr lang="en-US" sz="2400" i="1">
                                <a:solidFill>
                                  <a:srgbClr val="000000"/>
                                </a:solidFill>
                                <a:latin typeface="Cambria Math" panose="02040503050406030204" pitchFamily="18" charset="0"/>
                              </a:rPr>
                              <m:t>𝑖</m:t>
                            </m:r>
                          </m:sub>
                        </m:sSub>
                        <m:r>
                          <a:rPr lang="en-US" sz="2400" i="1">
                            <a:solidFill>
                              <a:srgbClr val="000000"/>
                            </a:solidFill>
                            <a:latin typeface="Cambria Math" panose="02040503050406030204" pitchFamily="18" charset="0"/>
                          </a:rPr>
                          <m:t> </m:t>
                        </m:r>
                        <m:r>
                          <a:rPr lang="en-US" sz="2400" i="1">
                            <a:solidFill>
                              <a:srgbClr val="000000"/>
                            </a:solidFill>
                            <a:latin typeface="Cambria Math" panose="02040503050406030204" pitchFamily="18" charset="0"/>
                            <a:ea typeface="Cambria Math" panose="02040503050406030204" pitchFamily="18" charset="0"/>
                          </a:rPr>
                          <m:t>≤</m:t>
                        </m:r>
                        <m:r>
                          <a:rPr lang="en-US" sz="2400" i="1">
                            <a:solidFill>
                              <a:srgbClr val="000000"/>
                            </a:solidFill>
                            <a:latin typeface="Cambria Math" panose="02040503050406030204" pitchFamily="18" charset="0"/>
                            <a:ea typeface="Cambria Math" panose="02040503050406030204" pitchFamily="18" charset="0"/>
                          </a:rPr>
                          <m:t>𝑊</m:t>
                        </m:r>
                      </m:e>
                    </m:nary>
                  </m:oMath>
                </a14:m>
                <a:r>
                  <a:rPr lang="en-US" dirty="0">
                    <a:solidFill>
                      <a:srgbClr val="000000"/>
                    </a:solidFill>
                    <a:latin typeface="Calibri" panose="020F0502020204030204" pitchFamily="34" charset="0"/>
                  </a:rPr>
                  <a:t> </a:t>
                </a:r>
                <a:r>
                  <a:rPr lang="en-US" sz="1800" dirty="0">
                    <a:solidFill>
                      <a:srgbClr val="000000">
                        <a:lumMod val="75000"/>
                        <a:lumOff val="25000"/>
                      </a:srgbClr>
                    </a:solidFill>
                  </a:rPr>
                  <a:t> </a:t>
                </a:r>
                <a:r>
                  <a:rPr lang="en-US" sz="2400" dirty="0">
                    <a:solidFill>
                      <a:srgbClr val="000000">
                        <a:lumMod val="75000"/>
                        <a:lumOff val="25000"/>
                      </a:srgbClr>
                    </a:solidFill>
                  </a:rPr>
                  <a:t>and</a:t>
                </a:r>
                <a:br>
                  <a:rPr lang="en-US" dirty="0">
                    <a:solidFill>
                      <a:srgbClr val="000000">
                        <a:lumMod val="75000"/>
                        <a:lumOff val="25000"/>
                      </a:srgbClr>
                    </a:solidFill>
                  </a:rPr>
                </a:br>
                <a:r>
                  <a:rPr lang="en-US" dirty="0">
                    <a:solidFill>
                      <a:srgbClr val="000000">
                        <a:lumMod val="75000"/>
                        <a:lumOff val="25000"/>
                      </a:srgbClr>
                    </a:solidFill>
                  </a:rPr>
                  <a:t>	 </a:t>
                </a:r>
                <a14:m>
                  <m:oMath xmlns:m="http://schemas.openxmlformats.org/officeDocument/2006/math">
                    <m:nary>
                      <m:naryPr>
                        <m:chr m:val="∑"/>
                        <m:subHide m:val="on"/>
                        <m:supHide m:val="on"/>
                        <m:ctrlPr>
                          <a:rPr lang="en-US" sz="2400" i="1">
                            <a:solidFill>
                              <a:srgbClr val="000000">
                                <a:lumMod val="75000"/>
                                <a:lumOff val="25000"/>
                              </a:srgbClr>
                            </a:solidFill>
                            <a:latin typeface="Cambria Math" panose="02040503050406030204" pitchFamily="18" charset="0"/>
                          </a:rPr>
                        </m:ctrlPr>
                      </m:naryPr>
                      <m:sub/>
                      <m:sup/>
                      <m:e>
                        <m:sSub>
                          <m:sSubPr>
                            <m:ctrlPr>
                              <a:rPr lang="en-US" sz="2400" i="1">
                                <a:solidFill>
                                  <a:srgbClr val="000000">
                                    <a:lumMod val="75000"/>
                                    <a:lumOff val="25000"/>
                                  </a:srgbClr>
                                </a:solidFill>
                                <a:latin typeface="Cambria Math" panose="02040503050406030204" pitchFamily="18" charset="0"/>
                              </a:rPr>
                            </m:ctrlPr>
                          </m:sSubPr>
                          <m:e>
                            <m:r>
                              <a:rPr lang="en-US" sz="2400" i="1">
                                <a:solidFill>
                                  <a:srgbClr val="000000">
                                    <a:lumMod val="75000"/>
                                    <a:lumOff val="25000"/>
                                  </a:srgbClr>
                                </a:solidFill>
                                <a:latin typeface="Cambria Math" panose="02040503050406030204" pitchFamily="18" charset="0"/>
                              </a:rPr>
                              <m:t>𝑥</m:t>
                            </m:r>
                          </m:e>
                          <m:sub>
                            <m:r>
                              <a:rPr lang="en-US" sz="2400" i="1">
                                <a:solidFill>
                                  <a:srgbClr val="000000">
                                    <a:lumMod val="75000"/>
                                    <a:lumOff val="25000"/>
                                  </a:srgbClr>
                                </a:solidFill>
                                <a:latin typeface="Cambria Math" panose="02040503050406030204" pitchFamily="18" charset="0"/>
                              </a:rPr>
                              <m:t>𝑖</m:t>
                            </m:r>
                          </m:sub>
                        </m:sSub>
                        <m:sSub>
                          <m:sSubPr>
                            <m:ctrlPr>
                              <a:rPr lang="en-US" sz="2400" i="1">
                                <a:solidFill>
                                  <a:srgbClr val="000000">
                                    <a:lumMod val="75000"/>
                                    <a:lumOff val="25000"/>
                                  </a:srgbClr>
                                </a:solidFill>
                                <a:latin typeface="Cambria Math" panose="02040503050406030204" pitchFamily="18" charset="0"/>
                              </a:rPr>
                            </m:ctrlPr>
                          </m:sSubPr>
                          <m:e>
                            <m:r>
                              <a:rPr lang="en-US" sz="2400" i="1">
                                <a:solidFill>
                                  <a:srgbClr val="000000">
                                    <a:lumMod val="75000"/>
                                    <a:lumOff val="25000"/>
                                  </a:srgbClr>
                                </a:solidFill>
                                <a:latin typeface="Cambria Math" panose="02040503050406030204" pitchFamily="18" charset="0"/>
                              </a:rPr>
                              <m:t>𝑣</m:t>
                            </m:r>
                          </m:e>
                          <m:sub>
                            <m:r>
                              <a:rPr lang="en-US" sz="2400" i="1">
                                <a:solidFill>
                                  <a:srgbClr val="000000">
                                    <a:lumMod val="75000"/>
                                    <a:lumOff val="25000"/>
                                  </a:srgbClr>
                                </a:solidFill>
                                <a:latin typeface="Cambria Math" panose="02040503050406030204" pitchFamily="18" charset="0"/>
                              </a:rPr>
                              <m:t>𝑖</m:t>
                            </m:r>
                          </m:sub>
                        </m:sSub>
                      </m:e>
                    </m:nary>
                  </m:oMath>
                </a14:m>
                <a:r>
                  <a:rPr lang="en-US" sz="2400" dirty="0">
                    <a:solidFill>
                      <a:srgbClr val="000000">
                        <a:lumMod val="75000"/>
                        <a:lumOff val="25000"/>
                      </a:srgbClr>
                    </a:solidFill>
                  </a:rPr>
                  <a:t> is maximum</a:t>
                </a:r>
                <a:endParaRPr lang="en-GB" dirty="0"/>
              </a:p>
            </p:txBody>
          </p:sp>
        </mc:Choice>
        <mc:Fallback xmlns="">
          <p:sp>
            <p:nvSpPr>
              <p:cNvPr id="3" name="Content Placeholder 2">
                <a:extLst>
                  <a:ext uri="{FF2B5EF4-FFF2-40B4-BE49-F238E27FC236}">
                    <a16:creationId xmlns:a16="http://schemas.microsoft.com/office/drawing/2014/main" id="{95B6EEBA-2903-9EB5-089E-4A73348A3DD2}"/>
                  </a:ext>
                </a:extLst>
              </p:cNvPr>
              <p:cNvSpPr>
                <a:spLocks noGrp="1" noRot="1" noChangeAspect="1" noMove="1" noResize="1" noEditPoints="1" noAdjustHandles="1" noChangeArrowheads="1" noChangeShapeType="1" noTextEdit="1"/>
              </p:cNvSpPr>
              <p:nvPr>
                <p:ph idx="1"/>
              </p:nvPr>
            </p:nvSpPr>
            <p:spPr>
              <a:xfrm>
                <a:off x="1097279" y="1845734"/>
                <a:ext cx="10503049" cy="4023360"/>
              </a:xfrm>
              <a:blipFill>
                <a:blip r:embed="rId3"/>
                <a:stretch>
                  <a:fillRect l="-1625" t="-1212" b="-10758"/>
                </a:stretch>
              </a:blipFill>
            </p:spPr>
            <p:txBody>
              <a:bodyPr/>
              <a:lstStyle/>
              <a:p>
                <a:r>
                  <a:rPr lang="en-GB">
                    <a:noFill/>
                  </a:rPr>
                  <a:t> </a:t>
                </a:r>
              </a:p>
            </p:txBody>
          </p:sp>
        </mc:Fallback>
      </mc:AlternateContent>
      <p:sp>
        <p:nvSpPr>
          <p:cNvPr id="4" name="Footer Placeholder 4">
            <a:extLst>
              <a:ext uri="{FF2B5EF4-FFF2-40B4-BE49-F238E27FC236}">
                <a16:creationId xmlns:a16="http://schemas.microsoft.com/office/drawing/2014/main" id="{6A1CF8FB-BF84-36E6-DB92-093A45B2B51C}"/>
              </a:ext>
            </a:extLst>
          </p:cNvPr>
          <p:cNvSpPr>
            <a:spLocks noGrp="1"/>
          </p:cNvSpPr>
          <p:nvPr>
            <p:ph type="ftr" sz="quarter" idx="11"/>
          </p:nvPr>
        </p:nvSpPr>
        <p:spPr>
          <a:xfrm>
            <a:off x="3686185" y="6459785"/>
            <a:ext cx="4822804" cy="365125"/>
          </a:xfrm>
        </p:spPr>
        <p:txBody>
          <a:bodyPr/>
          <a:lstStyle/>
          <a:p>
            <a:r>
              <a:rPr lang="en-US" dirty="0" err="1"/>
              <a:t>Lec</a:t>
            </a:r>
            <a:r>
              <a:rPr lang="en-US" dirty="0"/>
              <a:t> Saifur </a:t>
            </a:r>
            <a:r>
              <a:rPr lang="en-US" dirty="0" err="1"/>
              <a:t>rahman</a:t>
            </a:r>
            <a:endParaRPr lang="en-US" dirty="0"/>
          </a:p>
        </p:txBody>
      </p:sp>
    </p:spTree>
    <p:extLst>
      <p:ext uri="{BB962C8B-B14F-4D97-AF65-F5344CB8AC3E}">
        <p14:creationId xmlns:p14="http://schemas.microsoft.com/office/powerpoint/2010/main" val="3817394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0A572-0FA7-D090-DB84-A94BE486D3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3D5EB1-BA04-CC49-8AC3-D89A59539123}"/>
              </a:ext>
            </a:extLst>
          </p:cNvPr>
          <p:cNvSpPr>
            <a:spLocks noGrp="1"/>
          </p:cNvSpPr>
          <p:nvPr>
            <p:ph type="title"/>
          </p:nvPr>
        </p:nvSpPr>
        <p:spPr/>
        <p:txBody>
          <a:bodyPr/>
          <a:lstStyle/>
          <a:p>
            <a:r>
              <a:rPr lang="en-US" b="1" dirty="0">
                <a:solidFill>
                  <a:srgbClr val="FF0000"/>
                </a:solidFill>
                <a:latin typeface="Arial Narrow" panose="020B0606020202030204" pitchFamily="34" charset="0"/>
              </a:rPr>
              <a:t>0-1 knapsack – Greedy Strategy Fails</a:t>
            </a:r>
            <a:endParaRPr lang="en-GB" b="1" dirty="0">
              <a:solidFill>
                <a:srgbClr val="FF0000"/>
              </a:solidFill>
              <a:latin typeface="Arial Narrow" panose="020B0606020202030204" pitchFamily="34" charset="0"/>
            </a:endParaRPr>
          </a:p>
        </p:txBody>
      </p:sp>
      <p:sp>
        <p:nvSpPr>
          <p:cNvPr id="4" name="Footer Placeholder 4">
            <a:extLst>
              <a:ext uri="{FF2B5EF4-FFF2-40B4-BE49-F238E27FC236}">
                <a16:creationId xmlns:a16="http://schemas.microsoft.com/office/drawing/2014/main" id="{8F3A46FC-40DD-7489-A444-28C9775E2C9D}"/>
              </a:ext>
            </a:extLst>
          </p:cNvPr>
          <p:cNvSpPr>
            <a:spLocks noGrp="1"/>
          </p:cNvSpPr>
          <p:nvPr>
            <p:ph type="ftr" sz="quarter" idx="11"/>
          </p:nvPr>
        </p:nvSpPr>
        <p:spPr>
          <a:xfrm>
            <a:off x="3686185" y="6459785"/>
            <a:ext cx="4822804" cy="365125"/>
          </a:xfrm>
        </p:spPr>
        <p:txBody>
          <a:bodyPr/>
          <a:lstStyle/>
          <a:p>
            <a:r>
              <a:rPr lang="en-US" dirty="0" err="1"/>
              <a:t>Lec</a:t>
            </a:r>
            <a:r>
              <a:rPr lang="en-US" dirty="0"/>
              <a:t> Saifur </a:t>
            </a:r>
            <a:r>
              <a:rPr lang="en-US" dirty="0" err="1"/>
              <a:t>rahman</a:t>
            </a:r>
            <a:endParaRPr lang="en-US" dirty="0"/>
          </a:p>
        </p:txBody>
      </p:sp>
      <p:pic>
        <p:nvPicPr>
          <p:cNvPr id="6" name="Picture 5">
            <a:extLst>
              <a:ext uri="{FF2B5EF4-FFF2-40B4-BE49-F238E27FC236}">
                <a16:creationId xmlns:a16="http://schemas.microsoft.com/office/drawing/2014/main" id="{06BE948C-38B3-D091-5DB3-5DF596250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223" y="1783080"/>
            <a:ext cx="7286513" cy="3741511"/>
          </a:xfrm>
          <a:prstGeom prst="rect">
            <a:avLst/>
          </a:prstGeom>
        </p:spPr>
      </p:pic>
    </p:spTree>
    <p:extLst>
      <p:ext uri="{BB962C8B-B14F-4D97-AF65-F5344CB8AC3E}">
        <p14:creationId xmlns:p14="http://schemas.microsoft.com/office/powerpoint/2010/main" val="4067969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727E-677D-AEB7-AA14-0485AF07C3EA}"/>
              </a:ext>
            </a:extLst>
          </p:cNvPr>
          <p:cNvSpPr>
            <a:spLocks noGrp="1"/>
          </p:cNvSpPr>
          <p:nvPr>
            <p:ph type="title"/>
          </p:nvPr>
        </p:nvSpPr>
        <p:spPr/>
        <p:txBody>
          <a:bodyPr/>
          <a:lstStyle/>
          <a:p>
            <a:r>
              <a:rPr lang="en-US" b="1" dirty="0">
                <a:solidFill>
                  <a:srgbClr val="FF0000"/>
                </a:solidFill>
                <a:latin typeface="Arial Narrow" panose="020B0606020202030204" pitchFamily="34" charset="0"/>
              </a:rPr>
              <a:t>Greedy Algorithms: Principles</a:t>
            </a:r>
            <a:endParaRPr lang="en-GB" b="1" dirty="0">
              <a:solidFill>
                <a:srgbClr val="FF0000"/>
              </a:solidFill>
              <a:latin typeface="Arial Narrow" panose="020B0606020202030204" pitchFamily="34" charset="0"/>
            </a:endParaRPr>
          </a:p>
        </p:txBody>
      </p:sp>
      <p:sp>
        <p:nvSpPr>
          <p:cNvPr id="3" name="Content Placeholder 2">
            <a:extLst>
              <a:ext uri="{FF2B5EF4-FFF2-40B4-BE49-F238E27FC236}">
                <a16:creationId xmlns:a16="http://schemas.microsoft.com/office/drawing/2014/main" id="{DC3A9DA0-84BE-E0B3-2F99-E8EC646C8B49}"/>
              </a:ext>
            </a:extLst>
          </p:cNvPr>
          <p:cNvSpPr>
            <a:spLocks noGrp="1"/>
          </p:cNvSpPr>
          <p:nvPr>
            <p:ph idx="1"/>
          </p:nvPr>
        </p:nvSpPr>
        <p:spPr>
          <a:xfrm>
            <a:off x="1097280" y="1845734"/>
            <a:ext cx="6020696" cy="4023360"/>
          </a:xfrm>
        </p:spPr>
        <p:txBody>
          <a:bodyPr>
            <a:normAutofit/>
          </a:bodyPr>
          <a:lstStyle/>
          <a:p>
            <a:pPr>
              <a:buFont typeface="Arial" panose="020B0604020202020204" pitchFamily="34" charset="0"/>
              <a:buChar char="•"/>
            </a:pPr>
            <a:r>
              <a:rPr lang="en-US" sz="2400" dirty="0"/>
              <a:t> A </a:t>
            </a:r>
            <a:r>
              <a:rPr lang="en-US" sz="2400" dirty="0">
                <a:solidFill>
                  <a:srgbClr val="FF0000"/>
                </a:solidFill>
              </a:rPr>
              <a:t>greedy algorithm</a:t>
            </a:r>
            <a:r>
              <a:rPr lang="en-US" sz="2400" dirty="0"/>
              <a:t> always makes the choice that looks best at the moment. </a:t>
            </a:r>
          </a:p>
          <a:p>
            <a:pPr>
              <a:buFont typeface="Arial" panose="020B0604020202020204" pitchFamily="34" charset="0"/>
              <a:buChar char="•"/>
            </a:pPr>
            <a:r>
              <a:rPr lang="en-US" sz="2400" dirty="0"/>
              <a:t> A greedy algorithm works in phases.</a:t>
            </a:r>
            <a:br>
              <a:rPr lang="en-US" sz="2400" dirty="0"/>
            </a:br>
            <a:r>
              <a:rPr lang="en-US" sz="2400" dirty="0"/>
              <a:t>At each phase:</a:t>
            </a:r>
          </a:p>
          <a:p>
            <a:pPr lvl="1">
              <a:buFont typeface="Wingdings" panose="05000000000000000000" pitchFamily="2" charset="2"/>
              <a:buChar char="§"/>
            </a:pPr>
            <a:r>
              <a:rPr lang="en-US" sz="2400" dirty="0"/>
              <a:t>You take the </a:t>
            </a:r>
            <a:r>
              <a:rPr lang="en-US" sz="2400" dirty="0">
                <a:solidFill>
                  <a:srgbClr val="FF0000"/>
                </a:solidFill>
              </a:rPr>
              <a:t>best you can get right now</a:t>
            </a:r>
            <a:r>
              <a:rPr lang="en-US" sz="2400" dirty="0"/>
              <a:t>,</a:t>
            </a:r>
            <a:r>
              <a:rPr lang="en-GB" sz="2400" dirty="0"/>
              <a:t> without regard for future consequences.</a:t>
            </a:r>
          </a:p>
          <a:p>
            <a:pPr lvl="1">
              <a:buFont typeface="Wingdings" panose="05000000000000000000" pitchFamily="2" charset="2"/>
              <a:buChar char="§"/>
            </a:pPr>
            <a:r>
              <a:rPr lang="en-GB" sz="2400" dirty="0"/>
              <a:t>Your hope that by choosing a local optimum at each step, you will end up at a global optimum.</a:t>
            </a:r>
          </a:p>
          <a:p>
            <a:pPr lvl="1">
              <a:buFont typeface="Wingdings" panose="05000000000000000000" pitchFamily="2" charset="2"/>
              <a:buChar char="§"/>
            </a:pPr>
            <a:r>
              <a:rPr lang="en-GB" sz="2400" dirty="0"/>
              <a:t>For some problems, it works</a:t>
            </a:r>
            <a:endParaRPr lang="en-US" sz="2400" dirty="0"/>
          </a:p>
        </p:txBody>
      </p:sp>
      <p:sp>
        <p:nvSpPr>
          <p:cNvPr id="4" name="Footer Placeholder 4">
            <a:extLst>
              <a:ext uri="{FF2B5EF4-FFF2-40B4-BE49-F238E27FC236}">
                <a16:creationId xmlns:a16="http://schemas.microsoft.com/office/drawing/2014/main" id="{89DE87A0-4028-2F28-6625-FFC2689F971F}"/>
              </a:ext>
            </a:extLst>
          </p:cNvPr>
          <p:cNvSpPr>
            <a:spLocks noGrp="1"/>
          </p:cNvSpPr>
          <p:nvPr>
            <p:ph type="ftr" sz="quarter" idx="11"/>
          </p:nvPr>
        </p:nvSpPr>
        <p:spPr>
          <a:xfrm>
            <a:off x="3686185" y="6459785"/>
            <a:ext cx="4822804" cy="365125"/>
          </a:xfrm>
        </p:spPr>
        <p:txBody>
          <a:bodyPr/>
          <a:lstStyle/>
          <a:p>
            <a:r>
              <a:rPr lang="en-US" dirty="0" err="1"/>
              <a:t>Lec</a:t>
            </a:r>
            <a:r>
              <a:rPr lang="en-US" dirty="0"/>
              <a:t> Saifur </a:t>
            </a:r>
            <a:r>
              <a:rPr lang="en-US" dirty="0" err="1"/>
              <a:t>rahman</a:t>
            </a:r>
            <a:endParaRPr lang="en-US" dirty="0"/>
          </a:p>
        </p:txBody>
      </p:sp>
      <p:pic>
        <p:nvPicPr>
          <p:cNvPr id="6" name="Picture 5">
            <a:extLst>
              <a:ext uri="{FF2B5EF4-FFF2-40B4-BE49-F238E27FC236}">
                <a16:creationId xmlns:a16="http://schemas.microsoft.com/office/drawing/2014/main" id="{FCFA82C1-81D3-C6CC-4653-C8EAC91750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3036" y="2210859"/>
            <a:ext cx="2563905" cy="2996480"/>
          </a:xfrm>
          <a:prstGeom prst="rect">
            <a:avLst/>
          </a:prstGeom>
        </p:spPr>
      </p:pic>
    </p:spTree>
    <p:extLst>
      <p:ext uri="{BB962C8B-B14F-4D97-AF65-F5344CB8AC3E}">
        <p14:creationId xmlns:p14="http://schemas.microsoft.com/office/powerpoint/2010/main" val="2299022666"/>
      </p:ext>
    </p:extLst>
  </p:cSld>
  <p:clrMapOvr>
    <a:masterClrMapping/>
  </p:clrMapOvr>
  <mc:AlternateContent xmlns:mc="http://schemas.openxmlformats.org/markup-compatibility/2006" xmlns:p14="http://schemas.microsoft.com/office/powerpoint/2010/main">
    <mc:Choice Requires="p14">
      <p:transition spd="slow" p14:dur="2000" advTm="647"/>
    </mc:Choice>
    <mc:Fallback xmlns="">
      <p:transition spd="slow" advTm="64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BC013D-9258-ACAB-03F0-3DC718E713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C1CE46-4F80-ED80-D839-E15FFF95DBD6}"/>
              </a:ext>
            </a:extLst>
          </p:cNvPr>
          <p:cNvSpPr>
            <a:spLocks noGrp="1"/>
          </p:cNvSpPr>
          <p:nvPr>
            <p:ph type="title"/>
          </p:nvPr>
        </p:nvSpPr>
        <p:spPr/>
        <p:txBody>
          <a:bodyPr/>
          <a:lstStyle/>
          <a:p>
            <a:r>
              <a:rPr lang="en-US" b="1" dirty="0">
                <a:solidFill>
                  <a:srgbClr val="FF0000"/>
                </a:solidFill>
                <a:latin typeface="Arial Narrow" panose="020B0606020202030204" pitchFamily="34" charset="0"/>
              </a:rPr>
              <a:t>The Knapsack Problem</a:t>
            </a:r>
            <a:endParaRPr lang="en-GB" b="1" dirty="0">
              <a:solidFill>
                <a:srgbClr val="FF0000"/>
              </a:solidFill>
              <a:latin typeface="Arial Narrow" panose="020B0606020202030204" pitchFamily="34" charset="0"/>
            </a:endParaRPr>
          </a:p>
        </p:txBody>
      </p:sp>
      <p:sp>
        <p:nvSpPr>
          <p:cNvPr id="3" name="Content Placeholder 2">
            <a:extLst>
              <a:ext uri="{FF2B5EF4-FFF2-40B4-BE49-F238E27FC236}">
                <a16:creationId xmlns:a16="http://schemas.microsoft.com/office/drawing/2014/main" id="{C2970D8F-E733-AF6B-08D1-2809269AD536}"/>
              </a:ext>
            </a:extLst>
          </p:cNvPr>
          <p:cNvSpPr>
            <a:spLocks noGrp="1"/>
          </p:cNvSpPr>
          <p:nvPr>
            <p:ph idx="1"/>
          </p:nvPr>
        </p:nvSpPr>
        <p:spPr>
          <a:xfrm>
            <a:off x="1097279" y="1845734"/>
            <a:ext cx="10503049" cy="4023360"/>
          </a:xfrm>
        </p:spPr>
        <p:txBody>
          <a:bodyPr>
            <a:normAutofit/>
          </a:bodyPr>
          <a:lstStyle/>
          <a:p>
            <a:pPr>
              <a:lnSpc>
                <a:spcPct val="150000"/>
              </a:lnSpc>
              <a:buFont typeface="Arial" panose="020B0604020202020204" pitchFamily="34" charset="0"/>
              <a:buChar char="•"/>
            </a:pPr>
            <a:r>
              <a:rPr lang="en-US" sz="2400" dirty="0">
                <a:solidFill>
                  <a:srgbClr val="0070C0"/>
                </a:solidFill>
              </a:rPr>
              <a:t> </a:t>
            </a:r>
            <a:r>
              <a:rPr lang="en-US" sz="2400" dirty="0">
                <a:solidFill>
                  <a:schemeClr val="tx1"/>
                </a:solidFill>
              </a:rPr>
              <a:t>The famous </a:t>
            </a:r>
            <a:r>
              <a:rPr lang="en-US" sz="2400" dirty="0">
                <a:solidFill>
                  <a:srgbClr val="FF0000"/>
                </a:solidFill>
              </a:rPr>
              <a:t>Knapsack Problem</a:t>
            </a:r>
            <a:r>
              <a:rPr lang="en-US" sz="2400" dirty="0">
                <a:solidFill>
                  <a:schemeClr val="tx1"/>
                </a:solidFill>
              </a:rPr>
              <a:t>:</a:t>
            </a:r>
          </a:p>
          <a:p>
            <a:pPr marL="384048" lvl="2" indent="0">
              <a:lnSpc>
                <a:spcPct val="100000"/>
              </a:lnSpc>
              <a:buNone/>
            </a:pPr>
            <a:r>
              <a:rPr lang="en-US" sz="2000" dirty="0">
                <a:solidFill>
                  <a:schemeClr val="tx1"/>
                </a:solidFill>
              </a:rPr>
              <a:t>A thief breaks into a museum. Fabulous paintings, sculptures, and jewels are everywhere. The thief has a good eye for the value of these objects and knows that each will fetch hundreds or thousands of dollars on the clandestine art collector’s market. But the thief has only brought a single knapsack to the robbery scene and can take away only what he can carry. What items should the thief take to maximize the haul?</a:t>
            </a:r>
            <a:endParaRPr lang="en-US" sz="2000" dirty="0">
              <a:solidFill>
                <a:srgbClr val="0070C0"/>
              </a:solidFill>
            </a:endParaRPr>
          </a:p>
        </p:txBody>
      </p:sp>
      <p:sp>
        <p:nvSpPr>
          <p:cNvPr id="4" name="Footer Placeholder 4">
            <a:extLst>
              <a:ext uri="{FF2B5EF4-FFF2-40B4-BE49-F238E27FC236}">
                <a16:creationId xmlns:a16="http://schemas.microsoft.com/office/drawing/2014/main" id="{0A920BF9-1A26-F8E3-78AE-511C98E3A697}"/>
              </a:ext>
            </a:extLst>
          </p:cNvPr>
          <p:cNvSpPr>
            <a:spLocks noGrp="1"/>
          </p:cNvSpPr>
          <p:nvPr>
            <p:ph type="ftr" sz="quarter" idx="11"/>
          </p:nvPr>
        </p:nvSpPr>
        <p:spPr>
          <a:xfrm>
            <a:off x="3686185" y="6459785"/>
            <a:ext cx="4822804" cy="365125"/>
          </a:xfrm>
        </p:spPr>
        <p:txBody>
          <a:bodyPr/>
          <a:lstStyle/>
          <a:p>
            <a:r>
              <a:rPr lang="en-US" dirty="0" err="1"/>
              <a:t>Lec</a:t>
            </a:r>
            <a:r>
              <a:rPr lang="en-US" dirty="0"/>
              <a:t> Saifur </a:t>
            </a:r>
            <a:r>
              <a:rPr lang="en-US" dirty="0" err="1"/>
              <a:t>rahman</a:t>
            </a:r>
            <a:endParaRPr lang="en-US" dirty="0"/>
          </a:p>
        </p:txBody>
      </p:sp>
      <p:pic>
        <p:nvPicPr>
          <p:cNvPr id="6" name="Picture 5">
            <a:extLst>
              <a:ext uri="{FF2B5EF4-FFF2-40B4-BE49-F238E27FC236}">
                <a16:creationId xmlns:a16="http://schemas.microsoft.com/office/drawing/2014/main" id="{10603151-1E66-958C-CF7C-822D68C353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2468" y="4007242"/>
            <a:ext cx="6227064" cy="1970226"/>
          </a:xfrm>
          <a:prstGeom prst="rect">
            <a:avLst/>
          </a:prstGeom>
        </p:spPr>
      </p:pic>
    </p:spTree>
    <p:extLst>
      <p:ext uri="{BB962C8B-B14F-4D97-AF65-F5344CB8AC3E}">
        <p14:creationId xmlns:p14="http://schemas.microsoft.com/office/powerpoint/2010/main" val="829050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55D0A-C74A-F35C-75F7-CE1270FA1D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8D9A5-2B34-AAAB-236B-AAC259E32781}"/>
              </a:ext>
            </a:extLst>
          </p:cNvPr>
          <p:cNvSpPr>
            <a:spLocks noGrp="1"/>
          </p:cNvSpPr>
          <p:nvPr>
            <p:ph type="title"/>
          </p:nvPr>
        </p:nvSpPr>
        <p:spPr/>
        <p:txBody>
          <a:bodyPr/>
          <a:lstStyle/>
          <a:p>
            <a:r>
              <a:rPr lang="en-US" b="1" dirty="0">
                <a:solidFill>
                  <a:srgbClr val="FF0000"/>
                </a:solidFill>
                <a:latin typeface="Arial Narrow" panose="020B0606020202030204" pitchFamily="34" charset="0"/>
              </a:rPr>
              <a:t>The Knapsack Problem</a:t>
            </a:r>
            <a:endParaRPr lang="en-GB" b="1" dirty="0">
              <a:solidFill>
                <a:srgbClr val="FF0000"/>
              </a:solidFill>
              <a:latin typeface="Arial Narrow" panose="020B0606020202030204" pitchFamily="34" charset="0"/>
            </a:endParaRPr>
          </a:p>
        </p:txBody>
      </p:sp>
      <p:sp>
        <p:nvSpPr>
          <p:cNvPr id="3" name="Content Placeholder 2">
            <a:extLst>
              <a:ext uri="{FF2B5EF4-FFF2-40B4-BE49-F238E27FC236}">
                <a16:creationId xmlns:a16="http://schemas.microsoft.com/office/drawing/2014/main" id="{82B73675-A112-5BDC-1989-42758EC2064E}"/>
              </a:ext>
            </a:extLst>
          </p:cNvPr>
          <p:cNvSpPr>
            <a:spLocks noGrp="1"/>
          </p:cNvSpPr>
          <p:nvPr>
            <p:ph idx="1"/>
          </p:nvPr>
        </p:nvSpPr>
        <p:spPr>
          <a:xfrm>
            <a:off x="1097279" y="1845734"/>
            <a:ext cx="6594439" cy="4023360"/>
          </a:xfrm>
        </p:spPr>
        <p:txBody>
          <a:bodyPr>
            <a:normAutofit/>
          </a:bodyPr>
          <a:lstStyle/>
          <a:p>
            <a:pPr>
              <a:lnSpc>
                <a:spcPct val="100000"/>
              </a:lnSpc>
              <a:buFont typeface="Arial" panose="020B0604020202020204" pitchFamily="34" charset="0"/>
              <a:buChar char="•"/>
            </a:pPr>
            <a:r>
              <a:rPr lang="en-US" sz="2200" dirty="0">
                <a:solidFill>
                  <a:schemeClr val="tx1"/>
                </a:solidFill>
              </a:rPr>
              <a:t> There are two versions of this problem: </a:t>
            </a:r>
          </a:p>
          <a:p>
            <a:pPr marL="658368" lvl="1" indent="-457200">
              <a:lnSpc>
                <a:spcPct val="150000"/>
              </a:lnSpc>
              <a:buFont typeface="+mj-lt"/>
              <a:buAutoNum type="arabicParenR"/>
            </a:pPr>
            <a:r>
              <a:rPr lang="en-US" sz="2000" dirty="0">
                <a:solidFill>
                  <a:schemeClr val="tx1"/>
                </a:solidFill>
              </a:rPr>
              <a:t>“0-1 knapsack problem”</a:t>
            </a:r>
            <a:br>
              <a:rPr lang="en-US" sz="2000" dirty="0">
                <a:solidFill>
                  <a:schemeClr val="tx1"/>
                </a:solidFill>
              </a:rPr>
            </a:br>
            <a:r>
              <a:rPr lang="en-US" sz="2000" dirty="0">
                <a:solidFill>
                  <a:srgbClr val="FF0000"/>
                </a:solidFill>
              </a:rPr>
              <a:t>Items are indivisible:</a:t>
            </a:r>
            <a:r>
              <a:rPr lang="en-US" sz="2000" dirty="0">
                <a:solidFill>
                  <a:schemeClr val="tx1"/>
                </a:solidFill>
              </a:rPr>
              <a:t> you either take an item or not.</a:t>
            </a:r>
            <a:br>
              <a:rPr lang="en-US" sz="2000" dirty="0">
                <a:solidFill>
                  <a:schemeClr val="tx1"/>
                </a:solidFill>
              </a:rPr>
            </a:br>
            <a:r>
              <a:rPr lang="en-US" sz="2000" dirty="0">
                <a:solidFill>
                  <a:schemeClr val="tx1"/>
                </a:solidFill>
              </a:rPr>
              <a:t>Solved with </a:t>
            </a:r>
            <a:r>
              <a:rPr lang="en-US" sz="2000" dirty="0">
                <a:solidFill>
                  <a:srgbClr val="0070C0"/>
                </a:solidFill>
              </a:rPr>
              <a:t>dynamic programming</a:t>
            </a:r>
            <a:r>
              <a:rPr lang="en-US" sz="2000" dirty="0">
                <a:solidFill>
                  <a:schemeClr val="tx1"/>
                </a:solidFill>
              </a:rPr>
              <a:t>.</a:t>
            </a:r>
          </a:p>
          <a:p>
            <a:pPr marL="658368" lvl="1" indent="-457200">
              <a:lnSpc>
                <a:spcPct val="150000"/>
              </a:lnSpc>
              <a:buFont typeface="+mj-lt"/>
              <a:buAutoNum type="arabicParenR"/>
            </a:pPr>
            <a:r>
              <a:rPr lang="en-US" sz="2000" dirty="0">
                <a:solidFill>
                  <a:schemeClr val="tx1"/>
                </a:solidFill>
              </a:rPr>
              <a:t>“Fractional knapsack problem”</a:t>
            </a:r>
            <a:br>
              <a:rPr lang="en-US" sz="2000" dirty="0">
                <a:solidFill>
                  <a:schemeClr val="tx1"/>
                </a:solidFill>
              </a:rPr>
            </a:br>
            <a:r>
              <a:rPr lang="en-US" sz="2000" dirty="0">
                <a:solidFill>
                  <a:srgbClr val="FF0000"/>
                </a:solidFill>
              </a:rPr>
              <a:t>Items are divisible: </a:t>
            </a:r>
            <a:r>
              <a:rPr lang="en-US" sz="2000" dirty="0">
                <a:solidFill>
                  <a:schemeClr val="tx1"/>
                </a:solidFill>
              </a:rPr>
              <a:t>you can take any fraction of an item.</a:t>
            </a:r>
            <a:br>
              <a:rPr lang="en-US" sz="2000" dirty="0">
                <a:solidFill>
                  <a:srgbClr val="FF0000"/>
                </a:solidFill>
              </a:rPr>
            </a:br>
            <a:r>
              <a:rPr lang="en-US" sz="2000" dirty="0">
                <a:solidFill>
                  <a:schemeClr val="tx1"/>
                </a:solidFill>
              </a:rPr>
              <a:t>Solved with a </a:t>
            </a:r>
            <a:r>
              <a:rPr lang="en-US" sz="2000" dirty="0">
                <a:solidFill>
                  <a:srgbClr val="0070C0"/>
                </a:solidFill>
              </a:rPr>
              <a:t>greedy algorithm.</a:t>
            </a:r>
            <a:endParaRPr lang="en-US" sz="2000" dirty="0">
              <a:solidFill>
                <a:schemeClr val="tx1"/>
              </a:solidFill>
            </a:endParaRPr>
          </a:p>
        </p:txBody>
      </p:sp>
      <p:sp>
        <p:nvSpPr>
          <p:cNvPr id="4" name="Footer Placeholder 4">
            <a:extLst>
              <a:ext uri="{FF2B5EF4-FFF2-40B4-BE49-F238E27FC236}">
                <a16:creationId xmlns:a16="http://schemas.microsoft.com/office/drawing/2014/main" id="{59210B0B-2DA4-D982-05A0-FD29B8CA8498}"/>
              </a:ext>
            </a:extLst>
          </p:cNvPr>
          <p:cNvSpPr>
            <a:spLocks noGrp="1"/>
          </p:cNvSpPr>
          <p:nvPr>
            <p:ph type="ftr" sz="quarter" idx="11"/>
          </p:nvPr>
        </p:nvSpPr>
        <p:spPr>
          <a:xfrm>
            <a:off x="3686185" y="6459785"/>
            <a:ext cx="4822804" cy="365125"/>
          </a:xfrm>
        </p:spPr>
        <p:txBody>
          <a:bodyPr/>
          <a:lstStyle/>
          <a:p>
            <a:r>
              <a:rPr lang="en-US" dirty="0" err="1"/>
              <a:t>Lec</a:t>
            </a:r>
            <a:r>
              <a:rPr lang="en-US" dirty="0"/>
              <a:t> Saifur </a:t>
            </a:r>
            <a:r>
              <a:rPr lang="en-US" dirty="0" err="1"/>
              <a:t>rahman</a:t>
            </a:r>
            <a:endParaRPr lang="en-US" dirty="0"/>
          </a:p>
        </p:txBody>
      </p:sp>
      <p:pic>
        <p:nvPicPr>
          <p:cNvPr id="7" name="Picture 6">
            <a:extLst>
              <a:ext uri="{FF2B5EF4-FFF2-40B4-BE49-F238E27FC236}">
                <a16:creationId xmlns:a16="http://schemas.microsoft.com/office/drawing/2014/main" id="{84473A62-D453-2C83-38F0-0507C212AD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989" y="1845734"/>
            <a:ext cx="2315267" cy="1904815"/>
          </a:xfrm>
          <a:prstGeom prst="rect">
            <a:avLst/>
          </a:prstGeom>
        </p:spPr>
      </p:pic>
      <p:pic>
        <p:nvPicPr>
          <p:cNvPr id="9" name="Picture 8">
            <a:extLst>
              <a:ext uri="{FF2B5EF4-FFF2-40B4-BE49-F238E27FC236}">
                <a16:creationId xmlns:a16="http://schemas.microsoft.com/office/drawing/2014/main" id="{EE54CF38-2E07-1E4E-815A-B78F6CEBE0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8989" y="3750549"/>
            <a:ext cx="2315268" cy="1960211"/>
          </a:xfrm>
          <a:prstGeom prst="rect">
            <a:avLst/>
          </a:prstGeom>
        </p:spPr>
      </p:pic>
    </p:spTree>
    <p:extLst>
      <p:ext uri="{BB962C8B-B14F-4D97-AF65-F5344CB8AC3E}">
        <p14:creationId xmlns:p14="http://schemas.microsoft.com/office/powerpoint/2010/main" val="3709945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90D17-4D52-D09A-1164-308EBE08D0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5E3183-44F3-3D1A-322A-CF8BF61DD267}"/>
              </a:ext>
            </a:extLst>
          </p:cNvPr>
          <p:cNvSpPr>
            <a:spLocks noGrp="1"/>
          </p:cNvSpPr>
          <p:nvPr>
            <p:ph type="title"/>
          </p:nvPr>
        </p:nvSpPr>
        <p:spPr/>
        <p:txBody>
          <a:bodyPr/>
          <a:lstStyle/>
          <a:p>
            <a:r>
              <a:rPr lang="en-US" b="1" dirty="0">
                <a:solidFill>
                  <a:srgbClr val="FF0000"/>
                </a:solidFill>
                <a:latin typeface="Arial Narrow" panose="020B0606020202030204" pitchFamily="34" charset="0"/>
              </a:rPr>
              <a:t>The Knapsack Problem</a:t>
            </a:r>
            <a:endParaRPr lang="en-GB" b="1" dirty="0">
              <a:solidFill>
                <a:srgbClr val="FF0000"/>
              </a:solidFill>
              <a:latin typeface="Arial Narrow" panose="020B0606020202030204" pitchFamily="34"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0106242-214A-32AC-5E1C-B917BCE9E6CA}"/>
                  </a:ext>
                </a:extLst>
              </p:cNvPr>
              <p:cNvSpPr>
                <a:spLocks noGrp="1"/>
              </p:cNvSpPr>
              <p:nvPr>
                <p:ph idx="1"/>
              </p:nvPr>
            </p:nvSpPr>
            <p:spPr>
              <a:xfrm>
                <a:off x="1097279" y="1845734"/>
                <a:ext cx="10503049" cy="4023360"/>
              </a:xfrm>
            </p:spPr>
            <p:txBody>
              <a:bodyPr>
                <a:normAutofit/>
              </a:bodyPr>
              <a:lstStyle/>
              <a:p>
                <a:pPr>
                  <a:lnSpc>
                    <a:spcPct val="100000"/>
                  </a:lnSpc>
                  <a:buFont typeface="Arial" panose="020B0604020202020204" pitchFamily="34" charset="0"/>
                  <a:buChar char="•"/>
                </a:pPr>
                <a:r>
                  <a:rPr lang="en-US" sz="2200" dirty="0">
                    <a:solidFill>
                      <a:schemeClr val="tx1"/>
                    </a:solidFill>
                  </a:rPr>
                  <a:t> More formally, the 0-1 knapsack problem:</a:t>
                </a:r>
              </a:p>
              <a:p>
                <a:pPr lvl="1">
                  <a:lnSpc>
                    <a:spcPct val="100000"/>
                  </a:lnSpc>
                  <a:buFont typeface="Wingdings" panose="05000000000000000000" pitchFamily="2" charset="2"/>
                  <a:buChar char="q"/>
                </a:pPr>
                <a:r>
                  <a:rPr lang="en-US" sz="2000" dirty="0">
                    <a:solidFill>
                      <a:schemeClr val="tx1"/>
                    </a:solidFill>
                  </a:rPr>
                  <a:t> The thief must choose among n items, where the </a:t>
                </a:r>
                <a:r>
                  <a:rPr lang="en-US" sz="2000" dirty="0" err="1">
                    <a:solidFill>
                      <a:schemeClr val="tx1"/>
                    </a:solidFill>
                  </a:rPr>
                  <a:t>i-th</a:t>
                </a:r>
                <a:r>
                  <a:rPr lang="en-US" sz="2000" dirty="0">
                    <a:solidFill>
                      <a:schemeClr val="tx1"/>
                    </a:solidFill>
                  </a:rPr>
                  <a:t> item worth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𝑣</m:t>
                        </m:r>
                      </m:e>
                      <m:sub>
                        <m:r>
                          <a:rPr lang="en-US" sz="2000" b="0" i="1" smtClean="0">
                            <a:solidFill>
                              <a:schemeClr val="tx1"/>
                            </a:solidFill>
                            <a:latin typeface="Cambria Math" panose="02040503050406030204" pitchFamily="18" charset="0"/>
                          </a:rPr>
                          <m:t>𝑖</m:t>
                        </m:r>
                      </m:sub>
                    </m:sSub>
                  </m:oMath>
                </a14:m>
                <a:r>
                  <a:rPr lang="en-US" sz="2000" dirty="0">
                    <a:solidFill>
                      <a:schemeClr val="tx1"/>
                    </a:solidFill>
                  </a:rPr>
                  <a:t> dollars and weighs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𝑤</m:t>
                        </m:r>
                      </m:e>
                      <m:sub>
                        <m:r>
                          <a:rPr lang="en-US" sz="2000" i="1">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 </m:t>
                    </m:r>
                  </m:oMath>
                </a14:m>
                <a:r>
                  <a:rPr lang="en-US" sz="2000" dirty="0">
                    <a:solidFill>
                      <a:schemeClr val="tx1"/>
                    </a:solidFill>
                  </a:rPr>
                  <a:t>pounds</a:t>
                </a:r>
              </a:p>
              <a:p>
                <a:pPr lvl="1">
                  <a:lnSpc>
                    <a:spcPct val="100000"/>
                  </a:lnSpc>
                  <a:buFont typeface="Wingdings" panose="05000000000000000000" pitchFamily="2" charset="2"/>
                  <a:buChar char="q"/>
                </a:pPr>
                <a:r>
                  <a:rPr lang="en-US" sz="2000" dirty="0">
                    <a:solidFill>
                      <a:schemeClr val="tx1"/>
                    </a:solidFill>
                  </a:rPr>
                  <a:t> Carrying at most W pounds, maximize value</a:t>
                </a:r>
                <a:endParaRPr lang="en-US" sz="1600" dirty="0">
                  <a:solidFill>
                    <a:schemeClr val="tx1"/>
                  </a:solidFill>
                </a:endParaRPr>
              </a:p>
              <a:p>
                <a:pPr lvl="2">
                  <a:lnSpc>
                    <a:spcPct val="100000"/>
                  </a:lnSpc>
                  <a:buFont typeface="Wingdings" panose="05000000000000000000" pitchFamily="2" charset="2"/>
                  <a:buChar char="v"/>
                </a:pPr>
                <a:r>
                  <a:rPr lang="en-US" sz="2000" dirty="0">
                    <a:solidFill>
                      <a:schemeClr val="tx1"/>
                    </a:solidFill>
                  </a:rPr>
                  <a:t> </a:t>
                </a:r>
                <a:r>
                  <a:rPr lang="en-US" sz="2000" b="1" dirty="0">
                    <a:solidFill>
                      <a:schemeClr val="tx1"/>
                    </a:solidFill>
                  </a:rPr>
                  <a:t>Note:</a:t>
                </a:r>
                <a:r>
                  <a:rPr lang="en-US" sz="2000" dirty="0">
                    <a:solidFill>
                      <a:schemeClr val="tx1"/>
                    </a:solidFill>
                  </a:rPr>
                  <a:t> assume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𝑣</m:t>
                        </m:r>
                      </m:e>
                      <m:sub>
                        <m:r>
                          <a:rPr lang="en-US" sz="2000" b="0" i="1" smtClean="0">
                            <a:solidFill>
                              <a:schemeClr val="tx1"/>
                            </a:solidFill>
                            <a:latin typeface="Cambria Math" panose="02040503050406030204" pitchFamily="18" charset="0"/>
                          </a:rPr>
                          <m:t>𝑖</m:t>
                        </m:r>
                      </m:sub>
                    </m:sSub>
                  </m:oMath>
                </a14:m>
                <a:r>
                  <a:rPr lang="en-US" sz="2000" dirty="0">
                    <a:solidFill>
                      <a:schemeClr val="tx1"/>
                    </a:solidFill>
                  </a:rPr>
                  <a:t>,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𝑤</m:t>
                        </m:r>
                      </m:e>
                      <m:sub>
                        <m:r>
                          <a:rPr lang="en-US" sz="2000" i="1">
                            <a:solidFill>
                              <a:schemeClr val="tx1"/>
                            </a:solidFill>
                            <a:latin typeface="Cambria Math" panose="02040503050406030204" pitchFamily="18" charset="0"/>
                          </a:rPr>
                          <m:t>𝑖</m:t>
                        </m:r>
                      </m:sub>
                    </m:sSub>
                    <m:r>
                      <a:rPr lang="en-US" sz="2000" b="0" i="0" smtClean="0">
                        <a:solidFill>
                          <a:schemeClr val="tx1"/>
                        </a:solidFill>
                        <a:latin typeface="Cambria Math" panose="02040503050406030204" pitchFamily="18" charset="0"/>
                      </a:rPr>
                      <m:t>, </m:t>
                    </m:r>
                  </m:oMath>
                </a14:m>
                <a:r>
                  <a:rPr lang="en-US" sz="2000" dirty="0">
                    <a:solidFill>
                      <a:schemeClr val="tx1"/>
                    </a:solidFill>
                  </a:rPr>
                  <a:t>and W are all integers</a:t>
                </a:r>
              </a:p>
              <a:p>
                <a:pPr lvl="2">
                  <a:lnSpc>
                    <a:spcPct val="100000"/>
                  </a:lnSpc>
                  <a:buFont typeface="Wingdings" panose="05000000000000000000" pitchFamily="2" charset="2"/>
                  <a:buChar char="v"/>
                </a:pPr>
                <a:r>
                  <a:rPr lang="en-US" sz="2000" dirty="0">
                    <a:solidFill>
                      <a:schemeClr val="tx1"/>
                    </a:solidFill>
                  </a:rPr>
                  <a:t> “0-1” because each item must be taken or left in entirely.</a:t>
                </a:r>
              </a:p>
              <a:p>
                <a:pPr>
                  <a:lnSpc>
                    <a:spcPct val="100000"/>
                  </a:lnSpc>
                  <a:buFont typeface="Arial" panose="020B0604020202020204" pitchFamily="34" charset="0"/>
                  <a:buChar char="•"/>
                </a:pPr>
                <a:r>
                  <a:rPr lang="en-US" sz="2600" dirty="0">
                    <a:solidFill>
                      <a:schemeClr val="tx1"/>
                    </a:solidFill>
                  </a:rPr>
                  <a:t> </a:t>
                </a:r>
                <a:r>
                  <a:rPr lang="en-US" sz="2200" dirty="0">
                    <a:solidFill>
                      <a:schemeClr val="tx1"/>
                    </a:solidFill>
                  </a:rPr>
                  <a:t>A variation, the fractional knapsack problem:</a:t>
                </a:r>
              </a:p>
              <a:p>
                <a:pPr lvl="1">
                  <a:lnSpc>
                    <a:spcPct val="100000"/>
                  </a:lnSpc>
                  <a:buFont typeface="Wingdings" panose="05000000000000000000" pitchFamily="2" charset="2"/>
                  <a:buChar char="q"/>
                </a:pPr>
                <a:r>
                  <a:rPr lang="en-US" sz="2000" dirty="0">
                    <a:solidFill>
                      <a:schemeClr val="tx1"/>
                    </a:solidFill>
                  </a:rPr>
                  <a:t> Thief can take fractions of items</a:t>
                </a:r>
              </a:p>
              <a:p>
                <a:pPr>
                  <a:lnSpc>
                    <a:spcPct val="100000"/>
                  </a:lnSpc>
                  <a:buFont typeface="Arial" panose="020B0604020202020204" pitchFamily="34" charset="0"/>
                  <a:buChar char="•"/>
                </a:pPr>
                <a:r>
                  <a:rPr lang="en-US" sz="2200" dirty="0">
                    <a:solidFill>
                      <a:schemeClr val="tx1"/>
                    </a:solidFill>
                  </a:rPr>
                  <a:t> Think of items in 0-1 problems as gold ingots, in factional problem as buckets of gold dust.</a:t>
                </a:r>
              </a:p>
            </p:txBody>
          </p:sp>
        </mc:Choice>
        <mc:Fallback>
          <p:sp>
            <p:nvSpPr>
              <p:cNvPr id="3" name="Content Placeholder 2">
                <a:extLst>
                  <a:ext uri="{FF2B5EF4-FFF2-40B4-BE49-F238E27FC236}">
                    <a16:creationId xmlns:a16="http://schemas.microsoft.com/office/drawing/2014/main" id="{30106242-214A-32AC-5E1C-B917BCE9E6CA}"/>
                  </a:ext>
                </a:extLst>
              </p:cNvPr>
              <p:cNvSpPr>
                <a:spLocks noGrp="1" noRot="1" noChangeAspect="1" noMove="1" noResize="1" noEditPoints="1" noAdjustHandles="1" noChangeArrowheads="1" noChangeShapeType="1" noTextEdit="1"/>
              </p:cNvSpPr>
              <p:nvPr>
                <p:ph idx="1"/>
              </p:nvPr>
            </p:nvSpPr>
            <p:spPr>
              <a:xfrm>
                <a:off x="1097279" y="1845734"/>
                <a:ext cx="10503049" cy="4023360"/>
              </a:xfrm>
              <a:blipFill>
                <a:blip r:embed="rId3"/>
                <a:stretch>
                  <a:fillRect l="-1741" t="-1061"/>
                </a:stretch>
              </a:blipFill>
            </p:spPr>
            <p:txBody>
              <a:bodyPr/>
              <a:lstStyle/>
              <a:p>
                <a:r>
                  <a:rPr lang="en-GB">
                    <a:noFill/>
                  </a:rPr>
                  <a:t> </a:t>
                </a:r>
              </a:p>
            </p:txBody>
          </p:sp>
        </mc:Fallback>
      </mc:AlternateContent>
      <p:sp>
        <p:nvSpPr>
          <p:cNvPr id="4" name="Footer Placeholder 4">
            <a:extLst>
              <a:ext uri="{FF2B5EF4-FFF2-40B4-BE49-F238E27FC236}">
                <a16:creationId xmlns:a16="http://schemas.microsoft.com/office/drawing/2014/main" id="{8DC9F15B-0F7F-D9E9-8298-FA089DEF8587}"/>
              </a:ext>
            </a:extLst>
          </p:cNvPr>
          <p:cNvSpPr>
            <a:spLocks noGrp="1"/>
          </p:cNvSpPr>
          <p:nvPr>
            <p:ph type="ftr" sz="quarter" idx="11"/>
          </p:nvPr>
        </p:nvSpPr>
        <p:spPr>
          <a:xfrm>
            <a:off x="3686185" y="6459785"/>
            <a:ext cx="4822804" cy="365125"/>
          </a:xfrm>
        </p:spPr>
        <p:txBody>
          <a:bodyPr/>
          <a:lstStyle/>
          <a:p>
            <a:r>
              <a:rPr lang="en-US" dirty="0" err="1"/>
              <a:t>Lec</a:t>
            </a:r>
            <a:r>
              <a:rPr lang="en-US" dirty="0"/>
              <a:t> Saifur </a:t>
            </a:r>
            <a:r>
              <a:rPr lang="en-US" dirty="0" err="1"/>
              <a:t>rahman</a:t>
            </a:r>
            <a:endParaRPr lang="en-US" dirty="0"/>
          </a:p>
        </p:txBody>
      </p:sp>
    </p:spTree>
    <p:extLst>
      <p:ext uri="{BB962C8B-B14F-4D97-AF65-F5344CB8AC3E}">
        <p14:creationId xmlns:p14="http://schemas.microsoft.com/office/powerpoint/2010/main" val="3894775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32DB0-5192-F5CD-F2DD-4E17D0DB61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C31EEE-F544-2636-71F3-AD2BB90D87F1}"/>
              </a:ext>
            </a:extLst>
          </p:cNvPr>
          <p:cNvSpPr>
            <a:spLocks noGrp="1"/>
          </p:cNvSpPr>
          <p:nvPr>
            <p:ph type="title"/>
          </p:nvPr>
        </p:nvSpPr>
        <p:spPr/>
        <p:txBody>
          <a:bodyPr/>
          <a:lstStyle/>
          <a:p>
            <a:r>
              <a:rPr lang="en-US" b="1" dirty="0">
                <a:solidFill>
                  <a:srgbClr val="FF0000"/>
                </a:solidFill>
                <a:latin typeface="Arial Narrow" panose="020B0606020202030204" pitchFamily="34" charset="0"/>
              </a:rPr>
              <a:t>Optimal Substructure Property</a:t>
            </a:r>
            <a:endParaRPr lang="en-GB" b="1" dirty="0">
              <a:solidFill>
                <a:srgbClr val="FF0000"/>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C6008E-5AC7-8A45-E603-A73E83A789BA}"/>
                  </a:ext>
                </a:extLst>
              </p:cNvPr>
              <p:cNvSpPr>
                <a:spLocks noGrp="1"/>
              </p:cNvSpPr>
              <p:nvPr>
                <p:ph idx="1"/>
              </p:nvPr>
            </p:nvSpPr>
            <p:spPr>
              <a:xfrm>
                <a:off x="1097279" y="1845734"/>
                <a:ext cx="10503049" cy="4023360"/>
              </a:xfrm>
            </p:spPr>
            <p:txBody>
              <a:bodyPr>
                <a:normAutofit/>
              </a:bodyPr>
              <a:lstStyle/>
              <a:p>
                <a:pPr>
                  <a:lnSpc>
                    <a:spcPct val="100000"/>
                  </a:lnSpc>
                  <a:buFont typeface="Arial" panose="020B0604020202020204" pitchFamily="34" charset="0"/>
                  <a:buChar char="•"/>
                </a:pPr>
                <a:r>
                  <a:rPr lang="en-US" sz="2400" dirty="0">
                    <a:solidFill>
                      <a:schemeClr val="tx1"/>
                    </a:solidFill>
                  </a:rPr>
                  <a:t> Both problems exhibit the optimal substructure property.</a:t>
                </a:r>
              </a:p>
              <a:p>
                <a:pPr>
                  <a:lnSpc>
                    <a:spcPct val="100000"/>
                  </a:lnSpc>
                  <a:buFont typeface="Arial" panose="020B0604020202020204" pitchFamily="34" charset="0"/>
                  <a:buChar char="•"/>
                </a:pPr>
                <a:r>
                  <a:rPr lang="en-US" sz="2400" dirty="0">
                    <a:solidFill>
                      <a:schemeClr val="tx1"/>
                    </a:solidFill>
                  </a:rPr>
                  <a:t> Let the knapsack capacity be W pounds. Let us assume that the most valuable item is j weighing </a:t>
                </a:r>
                <a14:m>
                  <m:oMath xmlns:m="http://schemas.openxmlformats.org/officeDocument/2006/math">
                    <m:sSub>
                      <m:sSubPr>
                        <m:ctrlPr>
                          <a:rPr lang="en-US" sz="1800" i="1" kern="1200" smtClean="0">
                            <a:solidFill>
                              <a:srgbClr val="000000"/>
                            </a:solidFill>
                            <a:effectLst/>
                            <a:latin typeface="Cambria Math" panose="02040503050406030204" pitchFamily="18" charset="0"/>
                            <a:ea typeface="+mn-ea"/>
                            <a:cs typeface="+mn-cs"/>
                          </a:rPr>
                        </m:ctrlPr>
                      </m:sSubPr>
                      <m:e>
                        <m:r>
                          <a:rPr lang="en-US" sz="1800" b="0" i="1" kern="1200" smtClean="0">
                            <a:solidFill>
                              <a:srgbClr val="000000"/>
                            </a:solidFill>
                            <a:effectLst/>
                            <a:latin typeface="Cambria Math" panose="02040503050406030204" pitchFamily="18" charset="0"/>
                            <a:ea typeface="+mn-ea"/>
                            <a:cs typeface="+mn-cs"/>
                          </a:rPr>
                          <m:t>𝑤</m:t>
                        </m:r>
                      </m:e>
                      <m:sub>
                        <m:r>
                          <a:rPr lang="en-US" sz="1800" b="0" i="1" kern="1200">
                            <a:solidFill>
                              <a:srgbClr val="000000"/>
                            </a:solidFill>
                            <a:effectLst/>
                            <a:latin typeface="Cambria Math" panose="02040503050406030204" pitchFamily="18" charset="0"/>
                            <a:ea typeface="+mn-ea"/>
                            <a:cs typeface="+mn-cs"/>
                          </a:rPr>
                          <m:t>𝑖</m:t>
                        </m:r>
                      </m:sub>
                    </m:sSub>
                  </m:oMath>
                </a14:m>
                <a:r>
                  <a:rPr lang="en-US" sz="2400" dirty="0">
                    <a:solidFill>
                      <a:schemeClr val="tx1"/>
                    </a:solidFill>
                  </a:rPr>
                  <a:t> pounds.</a:t>
                </a:r>
              </a:p>
              <a:p>
                <a:pPr lvl="1">
                  <a:lnSpc>
                    <a:spcPct val="100000"/>
                  </a:lnSpc>
                  <a:buFont typeface="Wingdings" panose="05000000000000000000" pitchFamily="2" charset="2"/>
                  <a:buChar char="q"/>
                </a:pPr>
                <a:r>
                  <a:rPr lang="en-US" sz="2200" dirty="0">
                    <a:solidFill>
                      <a:schemeClr val="tx1"/>
                    </a:solidFill>
                  </a:rPr>
                  <a:t> Q: </a:t>
                </a:r>
                <a:r>
                  <a:rPr lang="en-GB" sz="2200" dirty="0">
                    <a:solidFill>
                      <a:schemeClr val="tx1"/>
                    </a:solidFill>
                  </a:rPr>
                  <a:t>What do we know about the remaining load if we remove item j from the </a:t>
                </a:r>
                <a:r>
                  <a:rPr lang="en-US" sz="2200" dirty="0">
                    <a:solidFill>
                      <a:schemeClr val="tx1"/>
                    </a:solidFill>
                  </a:rPr>
                  <a:t>load?</a:t>
                </a:r>
              </a:p>
              <a:p>
                <a:pPr lvl="1">
                  <a:lnSpc>
                    <a:spcPct val="100000"/>
                  </a:lnSpc>
                  <a:buFont typeface="Wingdings" panose="05000000000000000000" pitchFamily="2" charset="2"/>
                  <a:buChar char="q"/>
                </a:pPr>
                <a:r>
                  <a:rPr lang="en-US" sz="2200" dirty="0">
                    <a:solidFill>
                      <a:schemeClr val="tx1"/>
                    </a:solidFill>
                  </a:rPr>
                  <a:t> A: The remaining load must be the most valuable load weighing at most W -</a:t>
                </a:r>
                <a:r>
                  <a:rPr lang="en-US" sz="2400" dirty="0">
                    <a:solidFill>
                      <a:schemeClr val="tx1"/>
                    </a:solidFill>
                  </a:rPr>
                  <a:t> </a:t>
                </a:r>
                <a14:m>
                  <m:oMath xmlns:m="http://schemas.openxmlformats.org/officeDocument/2006/math">
                    <m:sSub>
                      <m:sSubPr>
                        <m:ctrlPr>
                          <a:rPr lang="en-US" sz="2400" i="1" kern="1200" smtClean="0">
                            <a:solidFill>
                              <a:srgbClr val="000000"/>
                            </a:solidFill>
                            <a:effectLst/>
                            <a:latin typeface="Cambria Math" panose="02040503050406030204" pitchFamily="18" charset="0"/>
                          </a:rPr>
                        </m:ctrlPr>
                      </m:sSubPr>
                      <m:e>
                        <m:r>
                          <a:rPr lang="en-US" sz="2400" b="0" i="1" kern="1200" smtClean="0">
                            <a:solidFill>
                              <a:srgbClr val="000000"/>
                            </a:solidFill>
                            <a:effectLst/>
                            <a:latin typeface="Cambria Math" panose="02040503050406030204" pitchFamily="18" charset="0"/>
                          </a:rPr>
                          <m:t>𝑤</m:t>
                        </m:r>
                      </m:e>
                      <m:sub>
                        <m:r>
                          <a:rPr lang="en-US" sz="2400" b="0" i="1" kern="1200">
                            <a:solidFill>
                              <a:srgbClr val="000000"/>
                            </a:solidFill>
                            <a:effectLst/>
                            <a:latin typeface="Cambria Math" panose="02040503050406030204" pitchFamily="18" charset="0"/>
                          </a:rPr>
                          <m:t>𝑖</m:t>
                        </m:r>
                      </m:sub>
                    </m:sSub>
                  </m:oMath>
                </a14:m>
                <a:r>
                  <a:rPr lang="en-US" sz="1800" kern="1200" dirty="0">
                    <a:solidFill>
                      <a:srgbClr val="000000"/>
                    </a:solidFill>
                    <a:effectLst/>
                    <a:latin typeface="Calibri" panose="020F0502020204030204" pitchFamily="34" charset="0"/>
                    <a:ea typeface="+mn-ea"/>
                    <a:cs typeface="+mn-cs"/>
                  </a:rPr>
                  <a:t>  </a:t>
                </a:r>
                <a:r>
                  <a:rPr lang="en-US" sz="2200" dirty="0">
                    <a:solidFill>
                      <a:srgbClr val="000000"/>
                    </a:solidFill>
                    <a:latin typeface="Calibri" panose="020F0502020204030204" pitchFamily="34" charset="0"/>
                  </a:rPr>
                  <a:t>that the thief could take from the n-1 original items excluding item j. </a:t>
                </a:r>
                <a:endParaRPr lang="en-US" sz="2200" dirty="0">
                  <a:solidFill>
                    <a:schemeClr val="tx1"/>
                  </a:solidFill>
                </a:endParaRPr>
              </a:p>
            </p:txBody>
          </p:sp>
        </mc:Choice>
        <mc:Fallback xmlns="">
          <p:sp>
            <p:nvSpPr>
              <p:cNvPr id="3" name="Content Placeholder 2">
                <a:extLst>
                  <a:ext uri="{FF2B5EF4-FFF2-40B4-BE49-F238E27FC236}">
                    <a16:creationId xmlns:a16="http://schemas.microsoft.com/office/drawing/2014/main" id="{5EC6008E-5AC7-8A45-E603-A73E83A789BA}"/>
                  </a:ext>
                </a:extLst>
              </p:cNvPr>
              <p:cNvSpPr>
                <a:spLocks noGrp="1" noRot="1" noChangeAspect="1" noMove="1" noResize="1" noEditPoints="1" noAdjustHandles="1" noChangeArrowheads="1" noChangeShapeType="1" noTextEdit="1"/>
              </p:cNvSpPr>
              <p:nvPr>
                <p:ph idx="1"/>
              </p:nvPr>
            </p:nvSpPr>
            <p:spPr>
              <a:xfrm>
                <a:off x="1097279" y="1845734"/>
                <a:ext cx="10503049" cy="4023360"/>
              </a:xfrm>
              <a:blipFill>
                <a:blip r:embed="rId3"/>
                <a:stretch>
                  <a:fillRect l="-1625" t="-1212" r="-2031"/>
                </a:stretch>
              </a:blipFill>
            </p:spPr>
            <p:txBody>
              <a:bodyPr/>
              <a:lstStyle/>
              <a:p>
                <a:r>
                  <a:rPr lang="en-GB">
                    <a:noFill/>
                  </a:rPr>
                  <a:t> </a:t>
                </a:r>
              </a:p>
            </p:txBody>
          </p:sp>
        </mc:Fallback>
      </mc:AlternateContent>
      <p:sp>
        <p:nvSpPr>
          <p:cNvPr id="4" name="Footer Placeholder 4">
            <a:extLst>
              <a:ext uri="{FF2B5EF4-FFF2-40B4-BE49-F238E27FC236}">
                <a16:creationId xmlns:a16="http://schemas.microsoft.com/office/drawing/2014/main" id="{6A958B5E-5E98-F9CB-D8A8-A02ADA7B954F}"/>
              </a:ext>
            </a:extLst>
          </p:cNvPr>
          <p:cNvSpPr>
            <a:spLocks noGrp="1"/>
          </p:cNvSpPr>
          <p:nvPr>
            <p:ph type="ftr" sz="quarter" idx="11"/>
          </p:nvPr>
        </p:nvSpPr>
        <p:spPr>
          <a:xfrm>
            <a:off x="3686185" y="6459785"/>
            <a:ext cx="4822804" cy="365125"/>
          </a:xfrm>
        </p:spPr>
        <p:txBody>
          <a:bodyPr/>
          <a:lstStyle/>
          <a:p>
            <a:r>
              <a:rPr lang="en-US" dirty="0" err="1"/>
              <a:t>Lec</a:t>
            </a:r>
            <a:r>
              <a:rPr lang="en-US" dirty="0"/>
              <a:t> Saifur </a:t>
            </a:r>
            <a:r>
              <a:rPr lang="en-US" dirty="0" err="1"/>
              <a:t>rahman</a:t>
            </a:r>
            <a:endParaRPr lang="en-US" dirty="0"/>
          </a:p>
        </p:txBody>
      </p:sp>
      <p:pic>
        <p:nvPicPr>
          <p:cNvPr id="7" name="Picture 6">
            <a:extLst>
              <a:ext uri="{FF2B5EF4-FFF2-40B4-BE49-F238E27FC236}">
                <a16:creationId xmlns:a16="http://schemas.microsoft.com/office/drawing/2014/main" id="{423C385F-1FB4-C967-6B95-E9FB66ADA0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5110" y="4460170"/>
            <a:ext cx="4184234" cy="1704269"/>
          </a:xfrm>
          <a:prstGeom prst="rect">
            <a:avLst/>
          </a:prstGeom>
        </p:spPr>
      </p:pic>
    </p:spTree>
    <p:extLst>
      <p:ext uri="{BB962C8B-B14F-4D97-AF65-F5344CB8AC3E}">
        <p14:creationId xmlns:p14="http://schemas.microsoft.com/office/powerpoint/2010/main" val="241251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084D2-9965-35ED-1840-247E50A3F0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BD08AC-F50F-EAE6-8A51-DDF38CB4C1F0}"/>
              </a:ext>
            </a:extLst>
          </p:cNvPr>
          <p:cNvSpPr>
            <a:spLocks noGrp="1"/>
          </p:cNvSpPr>
          <p:nvPr>
            <p:ph type="title"/>
          </p:nvPr>
        </p:nvSpPr>
        <p:spPr/>
        <p:txBody>
          <a:bodyPr/>
          <a:lstStyle/>
          <a:p>
            <a:r>
              <a:rPr lang="en-US" b="1" dirty="0">
                <a:solidFill>
                  <a:srgbClr val="FF0000"/>
                </a:solidFill>
                <a:latin typeface="Arial Narrow" panose="020B0606020202030204" pitchFamily="34" charset="0"/>
              </a:rPr>
              <a:t>Fractional Knapsack Problem</a:t>
            </a:r>
            <a:endParaRPr lang="en-GB" b="1" dirty="0">
              <a:solidFill>
                <a:srgbClr val="FF0000"/>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A2D504-D622-6265-BB22-A16CB1671DD8}"/>
                  </a:ext>
                </a:extLst>
              </p:cNvPr>
              <p:cNvSpPr>
                <a:spLocks noGrp="1"/>
              </p:cNvSpPr>
              <p:nvPr>
                <p:ph idx="1"/>
              </p:nvPr>
            </p:nvSpPr>
            <p:spPr>
              <a:xfrm>
                <a:off x="1097279" y="1845734"/>
                <a:ext cx="10503049" cy="4023360"/>
              </a:xfrm>
            </p:spPr>
            <p:txBody>
              <a:bodyPr>
                <a:normAutofit/>
              </a:bodyPr>
              <a:lstStyle/>
              <a:p>
                <a:pPr>
                  <a:lnSpc>
                    <a:spcPct val="100000"/>
                  </a:lnSpc>
                  <a:buFont typeface="Arial" panose="020B0604020202020204" pitchFamily="34" charset="0"/>
                  <a:buChar char="•"/>
                </a:pPr>
                <a:r>
                  <a:rPr lang="en-US" sz="2200" dirty="0">
                    <a:solidFill>
                      <a:schemeClr val="tx1"/>
                    </a:solidFill>
                  </a:rPr>
                  <a:t> Knapsack capacity: W</a:t>
                </a:r>
              </a:p>
              <a:p>
                <a:pPr>
                  <a:lnSpc>
                    <a:spcPct val="100000"/>
                  </a:lnSpc>
                  <a:buFont typeface="Arial" panose="020B0604020202020204" pitchFamily="34" charset="0"/>
                  <a:buChar char="•"/>
                </a:pPr>
                <a:r>
                  <a:rPr lang="en-US" sz="2200" dirty="0">
                    <a:solidFill>
                      <a:schemeClr val="tx1"/>
                    </a:solidFill>
                  </a:rPr>
                  <a:t> There are n items: the </a:t>
                </a:r>
                <a:r>
                  <a:rPr lang="en-US" sz="2200" dirty="0" err="1">
                    <a:solidFill>
                      <a:schemeClr val="tx1"/>
                    </a:solidFill>
                  </a:rPr>
                  <a:t>i-th</a:t>
                </a:r>
                <a:r>
                  <a:rPr lang="en-US" sz="2200" dirty="0">
                    <a:solidFill>
                      <a:schemeClr val="tx1"/>
                    </a:solidFill>
                  </a:rPr>
                  <a:t> item has value </a:t>
                </a:r>
                <a14:m>
                  <m:oMath xmlns:m="http://schemas.openxmlformats.org/officeDocument/2006/math">
                    <m:sSub>
                      <m:sSubPr>
                        <m:ctrlPr>
                          <a:rPr lang="en-US" sz="2400" i="1" kern="1200" smtClean="0">
                            <a:solidFill>
                              <a:srgbClr val="000000"/>
                            </a:solidFill>
                            <a:effectLst/>
                            <a:latin typeface="Cambria Math" panose="02040503050406030204" pitchFamily="18" charset="0"/>
                          </a:rPr>
                        </m:ctrlPr>
                      </m:sSubPr>
                      <m:e>
                        <m:r>
                          <a:rPr lang="en-US" sz="2400" b="0" i="1" kern="1200">
                            <a:solidFill>
                              <a:srgbClr val="000000"/>
                            </a:solidFill>
                            <a:effectLst/>
                            <a:latin typeface="Cambria Math" panose="02040503050406030204" pitchFamily="18" charset="0"/>
                          </a:rPr>
                          <m:t>𝑣</m:t>
                        </m:r>
                      </m:e>
                      <m:sub>
                        <m:r>
                          <a:rPr lang="en-US" sz="2400" b="0" i="1" kern="1200">
                            <a:solidFill>
                              <a:srgbClr val="000000"/>
                            </a:solidFill>
                            <a:effectLst/>
                            <a:latin typeface="Cambria Math" panose="02040503050406030204" pitchFamily="18" charset="0"/>
                          </a:rPr>
                          <m:t>𝑖</m:t>
                        </m:r>
                      </m:sub>
                    </m:sSub>
                  </m:oMath>
                </a14:m>
                <a:r>
                  <a:rPr lang="en-US" sz="2400" kern="1200" dirty="0">
                    <a:solidFill>
                      <a:srgbClr val="000000"/>
                    </a:solidFill>
                    <a:effectLst/>
                    <a:latin typeface="Calibri" panose="020F0502020204030204" pitchFamily="34" charset="0"/>
                  </a:rPr>
                  <a:t> </a:t>
                </a:r>
                <a:r>
                  <a:rPr lang="en-US" sz="2200" dirty="0">
                    <a:solidFill>
                      <a:srgbClr val="000000"/>
                    </a:solidFill>
                    <a:latin typeface="Calibri" panose="020F0502020204030204" pitchFamily="34" charset="0"/>
                  </a:rPr>
                  <a:t>and wight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𝑤</m:t>
                        </m:r>
                      </m:e>
                      <m:sub>
                        <m:r>
                          <a:rPr lang="en-US" sz="2400" i="1">
                            <a:latin typeface="Cambria Math" panose="02040503050406030204" pitchFamily="18" charset="0"/>
                          </a:rPr>
                          <m:t>𝑖</m:t>
                        </m:r>
                      </m:sub>
                    </m:sSub>
                  </m:oMath>
                </a14:m>
                <a:endParaRPr lang="en-US" sz="2400" dirty="0"/>
              </a:p>
              <a:p>
                <a:pPr>
                  <a:lnSpc>
                    <a:spcPct val="100000"/>
                  </a:lnSpc>
                  <a:buFont typeface="Arial" panose="020B0604020202020204" pitchFamily="34" charset="0"/>
                  <a:buChar char="•"/>
                </a:pPr>
                <a:r>
                  <a:rPr lang="en-US" sz="2400" dirty="0"/>
                  <a:t> Goal: </a:t>
                </a:r>
              </a:p>
              <a:p>
                <a:pPr lvl="1">
                  <a:lnSpc>
                    <a:spcPct val="100000"/>
                  </a:lnSpc>
                  <a:buFont typeface="Wingdings" panose="05000000000000000000" pitchFamily="2" charset="2"/>
                  <a:buChar char="q"/>
                </a:pPr>
                <a:r>
                  <a:rPr lang="en-US" sz="2200" dirty="0"/>
                  <a:t> find </a:t>
                </a:r>
                <a14:m>
                  <m:oMath xmlns:m="http://schemas.openxmlformats.org/officeDocument/2006/math">
                    <m:sSub>
                      <m:sSubPr>
                        <m:ctrlPr>
                          <a:rPr lang="en-US" sz="2400" i="1" kern="1200" smtClean="0">
                            <a:solidFill>
                              <a:srgbClr val="000000"/>
                            </a:solidFill>
                            <a:effectLst/>
                            <a:latin typeface="Cambria Math" panose="02040503050406030204" pitchFamily="18" charset="0"/>
                            <a:ea typeface="+mn-ea"/>
                            <a:cs typeface="+mn-cs"/>
                          </a:rPr>
                        </m:ctrlPr>
                      </m:sSubPr>
                      <m:e>
                        <m:r>
                          <a:rPr lang="en-US" sz="2400" b="0" i="1" kern="1200" smtClean="0">
                            <a:solidFill>
                              <a:srgbClr val="000000"/>
                            </a:solidFill>
                            <a:effectLst/>
                            <a:latin typeface="Cambria Math" panose="02040503050406030204" pitchFamily="18" charset="0"/>
                            <a:ea typeface="+mn-ea"/>
                            <a:cs typeface="+mn-cs"/>
                          </a:rPr>
                          <m:t>𝑥</m:t>
                        </m:r>
                      </m:e>
                      <m:sub>
                        <m:r>
                          <a:rPr lang="en-US" sz="2400" b="0" i="1" kern="1200">
                            <a:solidFill>
                              <a:srgbClr val="000000"/>
                            </a:solidFill>
                            <a:effectLst/>
                            <a:latin typeface="Cambria Math" panose="02040503050406030204" pitchFamily="18" charset="0"/>
                            <a:ea typeface="+mn-ea"/>
                            <a:cs typeface="+mn-cs"/>
                          </a:rPr>
                          <m:t>𝑖</m:t>
                        </m:r>
                      </m:sub>
                    </m:sSub>
                    <m:r>
                      <a:rPr lang="en-US" sz="2400" b="0" i="1" kern="1200" smtClean="0">
                        <a:solidFill>
                          <a:srgbClr val="000000"/>
                        </a:solidFill>
                        <a:effectLst/>
                        <a:latin typeface="Cambria Math" panose="02040503050406030204" pitchFamily="18" charset="0"/>
                        <a:ea typeface="+mn-ea"/>
                        <a:cs typeface="+mn-cs"/>
                      </a:rPr>
                      <m:t> </m:t>
                    </m:r>
                  </m:oMath>
                </a14:m>
                <a:r>
                  <a:rPr lang="en-US" sz="2400" kern="1200" dirty="0">
                    <a:solidFill>
                      <a:srgbClr val="000000"/>
                    </a:solidFill>
                    <a:effectLst/>
                    <a:latin typeface="Calibri" panose="020F0502020204030204" pitchFamily="34" charset="0"/>
                    <a:ea typeface="+mn-ea"/>
                    <a:cs typeface="+mn-cs"/>
                  </a:rPr>
                  <a:t>such that for all </a:t>
                </a:r>
                <a14:m>
                  <m:oMath xmlns:m="http://schemas.openxmlformats.org/officeDocument/2006/math">
                    <m:r>
                      <a:rPr lang="en-US" sz="2400" b="0" i="1" kern="1200" smtClean="0">
                        <a:solidFill>
                          <a:srgbClr val="000000"/>
                        </a:solidFill>
                        <a:effectLst/>
                        <a:latin typeface="Cambria Math" panose="02040503050406030204" pitchFamily="18" charset="0"/>
                        <a:ea typeface="+mn-ea"/>
                        <a:cs typeface="+mn-cs"/>
                      </a:rPr>
                      <m:t>0 </m:t>
                    </m:r>
                    <m:r>
                      <a:rPr lang="en-US" sz="2400" b="0" i="1" kern="1200" smtClean="0">
                        <a:solidFill>
                          <a:srgbClr val="000000"/>
                        </a:solidFill>
                        <a:effectLst/>
                        <a:latin typeface="Cambria Math" panose="02040503050406030204" pitchFamily="18" charset="0"/>
                        <a:ea typeface="Cambria Math" panose="02040503050406030204" pitchFamily="18" charset="0"/>
                      </a:rPr>
                      <m:t>≤ </m:t>
                    </m:r>
                    <m:sSub>
                      <m:sSubPr>
                        <m:ctrlPr>
                          <a:rPr lang="en-US" sz="2400" b="0" i="1" kern="1200" smtClean="0">
                            <a:solidFill>
                              <a:srgbClr val="000000"/>
                            </a:solidFill>
                            <a:effectLst/>
                            <a:latin typeface="Cambria Math" panose="02040503050406030204" pitchFamily="18" charset="0"/>
                            <a:ea typeface="Cambria Math" panose="02040503050406030204" pitchFamily="18" charset="0"/>
                          </a:rPr>
                        </m:ctrlPr>
                      </m:sSubPr>
                      <m:e>
                        <m:r>
                          <a:rPr lang="en-US" sz="2400" b="0" i="1" kern="1200" smtClean="0">
                            <a:solidFill>
                              <a:srgbClr val="000000"/>
                            </a:solidFill>
                            <a:effectLst/>
                            <a:latin typeface="Cambria Math" panose="02040503050406030204" pitchFamily="18" charset="0"/>
                            <a:ea typeface="Cambria Math" panose="02040503050406030204" pitchFamily="18" charset="0"/>
                          </a:rPr>
                          <m:t>𝑥</m:t>
                        </m:r>
                      </m:e>
                      <m:sub>
                        <m:r>
                          <a:rPr lang="en-US" sz="2400" b="0" i="1" kern="1200" smtClean="0">
                            <a:solidFill>
                              <a:srgbClr val="000000"/>
                            </a:solidFill>
                            <a:effectLst/>
                            <a:latin typeface="Cambria Math" panose="02040503050406030204" pitchFamily="18" charset="0"/>
                            <a:ea typeface="Cambria Math" panose="02040503050406030204" pitchFamily="18" charset="0"/>
                          </a:rPr>
                          <m:t>𝑖</m:t>
                        </m:r>
                      </m:sub>
                    </m:sSub>
                    <m:r>
                      <a:rPr lang="en-US" sz="2400" b="0" i="1" kern="1200" smtClean="0">
                        <a:solidFill>
                          <a:srgbClr val="000000"/>
                        </a:solidFill>
                        <a:effectLst/>
                        <a:latin typeface="Cambria Math" panose="02040503050406030204" pitchFamily="18" charset="0"/>
                        <a:ea typeface="Cambria Math" panose="02040503050406030204" pitchFamily="18" charset="0"/>
                      </a:rPr>
                      <m:t> ≤1, </m:t>
                    </m:r>
                    <m:r>
                      <a:rPr lang="en-US" sz="2400" b="0" i="1" kern="1200" smtClean="0">
                        <a:solidFill>
                          <a:srgbClr val="000000"/>
                        </a:solidFill>
                        <a:effectLst/>
                        <a:latin typeface="Cambria Math" panose="02040503050406030204" pitchFamily="18" charset="0"/>
                        <a:ea typeface="Cambria Math" panose="02040503050406030204" pitchFamily="18" charset="0"/>
                      </a:rPr>
                      <m:t>𝑖</m:t>
                    </m:r>
                    <m:r>
                      <a:rPr lang="en-US" sz="2400" b="0" i="1" kern="1200" smtClean="0">
                        <a:solidFill>
                          <a:srgbClr val="000000"/>
                        </a:solidFill>
                        <a:effectLst/>
                        <a:latin typeface="Cambria Math" panose="02040503050406030204" pitchFamily="18" charset="0"/>
                        <a:ea typeface="Cambria Math" panose="02040503050406030204" pitchFamily="18" charset="0"/>
                      </a:rPr>
                      <m:t>=1, 2, …, </m:t>
                    </m:r>
                    <m:r>
                      <a:rPr lang="en-US" sz="2400" b="0" i="1" kern="1200" smtClean="0">
                        <a:solidFill>
                          <a:srgbClr val="000000"/>
                        </a:solidFill>
                        <a:effectLst/>
                        <a:latin typeface="Cambria Math" panose="02040503050406030204" pitchFamily="18" charset="0"/>
                        <a:ea typeface="Cambria Math" panose="02040503050406030204" pitchFamily="18" charset="0"/>
                      </a:rPr>
                      <m:t>𝑛</m:t>
                    </m:r>
                  </m:oMath>
                </a14:m>
                <a:br>
                  <a:rPr lang="en-US" sz="2000" kern="1200" dirty="0">
                    <a:solidFill>
                      <a:srgbClr val="000000"/>
                    </a:solidFill>
                    <a:effectLst/>
                    <a:latin typeface="Calibri" panose="020F0502020204030204" pitchFamily="34" charset="0"/>
                    <a:ea typeface="+mn-ea"/>
                    <a:cs typeface="+mn-cs"/>
                  </a:rPr>
                </a:br>
                <a14:m>
                  <m:oMath xmlns:m="http://schemas.openxmlformats.org/officeDocument/2006/math">
                    <m:nary>
                      <m:naryPr>
                        <m:chr m:val="∑"/>
                        <m:subHide m:val="on"/>
                        <m:supHide m:val="on"/>
                        <m:ctrlPr>
                          <a:rPr lang="en-US" sz="2400" i="1" kern="1200" smtClean="0">
                            <a:solidFill>
                              <a:srgbClr val="000000"/>
                            </a:solidFill>
                            <a:effectLst/>
                            <a:latin typeface="Cambria Math" panose="02040503050406030204" pitchFamily="18" charset="0"/>
                          </a:rPr>
                        </m:ctrlPr>
                      </m:naryPr>
                      <m:sub/>
                      <m:sup/>
                      <m:e>
                        <m:sSub>
                          <m:sSubPr>
                            <m:ctrlPr>
                              <a:rPr lang="en-US" sz="2400" i="1" kern="1200" smtClean="0">
                                <a:solidFill>
                                  <a:srgbClr val="000000"/>
                                </a:solidFill>
                                <a:effectLst/>
                                <a:latin typeface="Cambria Math" panose="02040503050406030204" pitchFamily="18" charset="0"/>
                              </a:rPr>
                            </m:ctrlPr>
                          </m:sSubPr>
                          <m:e>
                            <m:r>
                              <a:rPr lang="en-US" sz="2400" b="0" i="1" kern="1200" smtClean="0">
                                <a:solidFill>
                                  <a:srgbClr val="000000"/>
                                </a:solidFill>
                                <a:effectLst/>
                                <a:latin typeface="Cambria Math" panose="02040503050406030204" pitchFamily="18" charset="0"/>
                              </a:rPr>
                              <m:t>𝑤</m:t>
                            </m:r>
                          </m:e>
                          <m:sub>
                            <m:r>
                              <a:rPr lang="en-US" sz="2400" b="0" i="1" kern="1200" smtClean="0">
                                <a:solidFill>
                                  <a:srgbClr val="000000"/>
                                </a:solidFill>
                                <a:effectLst/>
                                <a:latin typeface="Cambria Math" panose="02040503050406030204" pitchFamily="18" charset="0"/>
                              </a:rPr>
                              <m:t>𝑖</m:t>
                            </m:r>
                          </m:sub>
                        </m:sSub>
                        <m:sSub>
                          <m:sSubPr>
                            <m:ctrlPr>
                              <a:rPr lang="en-US"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e>
                          <m:sub>
                            <m:r>
                              <a:rPr lang="en-US" sz="2400" i="1">
                                <a:solidFill>
                                  <a:srgbClr val="000000"/>
                                </a:solidFill>
                                <a:latin typeface="Cambria Math" panose="02040503050406030204" pitchFamily="18" charset="0"/>
                              </a:rPr>
                              <m:t>𝑖</m:t>
                            </m:r>
                          </m:sub>
                        </m:sSub>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𝑊</m:t>
                        </m:r>
                      </m:e>
                    </m:nary>
                  </m:oMath>
                </a14:m>
                <a:r>
                  <a:rPr lang="en-US" sz="2000" kern="1200" dirty="0">
                    <a:solidFill>
                      <a:srgbClr val="000000"/>
                    </a:solidFill>
                    <a:effectLst/>
                    <a:latin typeface="Calibri" panose="020F0502020204030204" pitchFamily="34" charset="0"/>
                    <a:ea typeface="+mn-ea"/>
                    <a:cs typeface="+mn-cs"/>
                  </a:rPr>
                  <a:t> </a:t>
                </a:r>
                <a:r>
                  <a:rPr lang="en-US" sz="1800" dirty="0"/>
                  <a:t> </a:t>
                </a:r>
                <a:r>
                  <a:rPr lang="en-US" sz="2400" dirty="0"/>
                  <a:t>and</a:t>
                </a:r>
                <a:br>
                  <a:rPr lang="en-US" dirty="0"/>
                </a:br>
                <a14:m>
                  <m:oMath xmlns:m="http://schemas.openxmlformats.org/officeDocument/2006/math">
                    <m:nary>
                      <m:naryPr>
                        <m:chr m:val="∑"/>
                        <m:subHide m:val="on"/>
                        <m:supHide m:val="on"/>
                        <m:ctrlPr>
                          <a:rPr lang="en-US" sz="2400" i="1" smtClean="0">
                            <a:latin typeface="Cambria Math" panose="02040503050406030204" pitchFamily="18" charset="0"/>
                          </a:rPr>
                        </m:ctrlPr>
                      </m:naryPr>
                      <m:sub/>
                      <m:sup/>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sub>
                        </m:sSub>
                      </m:e>
                    </m:nary>
                  </m:oMath>
                </a14:m>
                <a:r>
                  <a:rPr lang="en-US" sz="2400" dirty="0"/>
                  <a:t> is maximum</a:t>
                </a:r>
              </a:p>
            </p:txBody>
          </p:sp>
        </mc:Choice>
        <mc:Fallback xmlns="">
          <p:sp>
            <p:nvSpPr>
              <p:cNvPr id="3" name="Content Placeholder 2">
                <a:extLst>
                  <a:ext uri="{FF2B5EF4-FFF2-40B4-BE49-F238E27FC236}">
                    <a16:creationId xmlns:a16="http://schemas.microsoft.com/office/drawing/2014/main" id="{49A2D504-D622-6265-BB22-A16CB1671DD8}"/>
                  </a:ext>
                </a:extLst>
              </p:cNvPr>
              <p:cNvSpPr>
                <a:spLocks noGrp="1" noRot="1" noChangeAspect="1" noMove="1" noResize="1" noEditPoints="1" noAdjustHandles="1" noChangeArrowheads="1" noChangeShapeType="1" noTextEdit="1"/>
              </p:cNvSpPr>
              <p:nvPr>
                <p:ph idx="1"/>
              </p:nvPr>
            </p:nvSpPr>
            <p:spPr>
              <a:xfrm>
                <a:off x="1097279" y="1845734"/>
                <a:ext cx="10503049" cy="4023360"/>
              </a:xfrm>
              <a:blipFill>
                <a:blip r:embed="rId3"/>
                <a:stretch>
                  <a:fillRect l="-1683" t="-1061"/>
                </a:stretch>
              </a:blipFill>
            </p:spPr>
            <p:txBody>
              <a:bodyPr/>
              <a:lstStyle/>
              <a:p>
                <a:r>
                  <a:rPr lang="en-GB">
                    <a:noFill/>
                  </a:rPr>
                  <a:t> </a:t>
                </a:r>
              </a:p>
            </p:txBody>
          </p:sp>
        </mc:Fallback>
      </mc:AlternateContent>
      <p:sp>
        <p:nvSpPr>
          <p:cNvPr id="4" name="Footer Placeholder 4">
            <a:extLst>
              <a:ext uri="{FF2B5EF4-FFF2-40B4-BE49-F238E27FC236}">
                <a16:creationId xmlns:a16="http://schemas.microsoft.com/office/drawing/2014/main" id="{40C7F0B7-B5E5-B852-2022-966BFFCD17AE}"/>
              </a:ext>
            </a:extLst>
          </p:cNvPr>
          <p:cNvSpPr>
            <a:spLocks noGrp="1"/>
          </p:cNvSpPr>
          <p:nvPr>
            <p:ph type="ftr" sz="quarter" idx="11"/>
          </p:nvPr>
        </p:nvSpPr>
        <p:spPr>
          <a:xfrm>
            <a:off x="3686185" y="6459785"/>
            <a:ext cx="4822804" cy="365125"/>
          </a:xfrm>
        </p:spPr>
        <p:txBody>
          <a:bodyPr/>
          <a:lstStyle/>
          <a:p>
            <a:r>
              <a:rPr lang="en-US" dirty="0" err="1"/>
              <a:t>Lec</a:t>
            </a:r>
            <a:r>
              <a:rPr lang="en-US" dirty="0"/>
              <a:t> Saifur </a:t>
            </a:r>
            <a:r>
              <a:rPr lang="en-US" dirty="0" err="1"/>
              <a:t>rahman</a:t>
            </a:r>
            <a:endParaRPr lang="en-US" dirty="0"/>
          </a:p>
        </p:txBody>
      </p:sp>
    </p:spTree>
    <p:extLst>
      <p:ext uri="{BB962C8B-B14F-4D97-AF65-F5344CB8AC3E}">
        <p14:creationId xmlns:p14="http://schemas.microsoft.com/office/powerpoint/2010/main" val="4068321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3899F-12C8-BDBA-DEF0-4E1ACBD3C4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5DF6EC-880B-537F-02A4-C6D9DD0EC165}"/>
              </a:ext>
            </a:extLst>
          </p:cNvPr>
          <p:cNvSpPr>
            <a:spLocks noGrp="1"/>
          </p:cNvSpPr>
          <p:nvPr>
            <p:ph type="title"/>
          </p:nvPr>
        </p:nvSpPr>
        <p:spPr/>
        <p:txBody>
          <a:bodyPr/>
          <a:lstStyle/>
          <a:p>
            <a:r>
              <a:rPr lang="en-US" b="1" dirty="0">
                <a:solidFill>
                  <a:srgbClr val="FF0000"/>
                </a:solidFill>
                <a:latin typeface="Arial Narrow" panose="020B0606020202030204" pitchFamily="34" charset="0"/>
              </a:rPr>
              <a:t>Fractional Knapsack - Example</a:t>
            </a:r>
            <a:endParaRPr lang="en-GB" b="1" dirty="0">
              <a:solidFill>
                <a:srgbClr val="FF0000"/>
              </a:solidFill>
              <a:latin typeface="Arial Narrow" panose="020B0606020202030204" pitchFamily="34" charset="0"/>
            </a:endParaRPr>
          </a:p>
        </p:txBody>
      </p:sp>
      <p:sp>
        <p:nvSpPr>
          <p:cNvPr id="4" name="Footer Placeholder 4">
            <a:extLst>
              <a:ext uri="{FF2B5EF4-FFF2-40B4-BE49-F238E27FC236}">
                <a16:creationId xmlns:a16="http://schemas.microsoft.com/office/drawing/2014/main" id="{3A1637FB-4630-10B2-B8C8-E3BCBDD3318B}"/>
              </a:ext>
            </a:extLst>
          </p:cNvPr>
          <p:cNvSpPr>
            <a:spLocks noGrp="1"/>
          </p:cNvSpPr>
          <p:nvPr>
            <p:ph type="ftr" sz="quarter" idx="11"/>
          </p:nvPr>
        </p:nvSpPr>
        <p:spPr>
          <a:xfrm>
            <a:off x="3686185" y="6459785"/>
            <a:ext cx="4822804" cy="365125"/>
          </a:xfrm>
        </p:spPr>
        <p:txBody>
          <a:bodyPr/>
          <a:lstStyle/>
          <a:p>
            <a:r>
              <a:rPr lang="en-US" dirty="0" err="1"/>
              <a:t>Lec</a:t>
            </a:r>
            <a:r>
              <a:rPr lang="en-US" dirty="0"/>
              <a:t> Saifur </a:t>
            </a:r>
            <a:r>
              <a:rPr lang="en-US" dirty="0" err="1"/>
              <a:t>rahman</a:t>
            </a:r>
            <a:endParaRPr lang="en-US" dirty="0"/>
          </a:p>
        </p:txBody>
      </p:sp>
      <p:pic>
        <p:nvPicPr>
          <p:cNvPr id="8" name="Picture 7">
            <a:extLst>
              <a:ext uri="{FF2B5EF4-FFF2-40B4-BE49-F238E27FC236}">
                <a16:creationId xmlns:a16="http://schemas.microsoft.com/office/drawing/2014/main" id="{FCE7F43A-BF3E-4532-1D76-B5896274CE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2332" y="2057400"/>
            <a:ext cx="5848296" cy="4280571"/>
          </a:xfrm>
          <a:prstGeom prst="rect">
            <a:avLst/>
          </a:prstGeom>
        </p:spPr>
      </p:pic>
    </p:spTree>
    <p:extLst>
      <p:ext uri="{BB962C8B-B14F-4D97-AF65-F5344CB8AC3E}">
        <p14:creationId xmlns:p14="http://schemas.microsoft.com/office/powerpoint/2010/main" val="3551512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57C4E-DB80-1BDD-0390-10990766A2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2E3FA6-2836-3731-654E-94DB1FA377A2}"/>
              </a:ext>
            </a:extLst>
          </p:cNvPr>
          <p:cNvSpPr>
            <a:spLocks noGrp="1"/>
          </p:cNvSpPr>
          <p:nvPr>
            <p:ph type="title"/>
          </p:nvPr>
        </p:nvSpPr>
        <p:spPr/>
        <p:txBody>
          <a:bodyPr/>
          <a:lstStyle/>
          <a:p>
            <a:r>
              <a:rPr lang="en-US" b="1" dirty="0">
                <a:solidFill>
                  <a:srgbClr val="FF0000"/>
                </a:solidFill>
                <a:latin typeface="Arial Narrow" panose="020B0606020202030204" pitchFamily="34" charset="0"/>
              </a:rPr>
              <a:t>Fractional Knapsack Problem</a:t>
            </a:r>
            <a:endParaRPr lang="en-GB" b="1" dirty="0">
              <a:solidFill>
                <a:srgbClr val="FF0000"/>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788F1B-B6C0-EE89-3A77-92F52795EBA7}"/>
                  </a:ext>
                </a:extLst>
              </p:cNvPr>
              <p:cNvSpPr>
                <a:spLocks noGrp="1"/>
              </p:cNvSpPr>
              <p:nvPr>
                <p:ph idx="1"/>
              </p:nvPr>
            </p:nvSpPr>
            <p:spPr>
              <a:xfrm>
                <a:off x="1097279" y="1845734"/>
                <a:ext cx="10503049" cy="4023360"/>
              </a:xfrm>
            </p:spPr>
            <p:txBody>
              <a:bodyPr>
                <a:normAutofit/>
              </a:bodyPr>
              <a:lstStyle/>
              <a:p>
                <a:pPr marL="0" indent="0">
                  <a:lnSpc>
                    <a:spcPct val="100000"/>
                  </a:lnSpc>
                  <a:buNone/>
                </a:pPr>
                <a:r>
                  <a:rPr lang="en-US" sz="2000" u="sng" dirty="0">
                    <a:solidFill>
                      <a:schemeClr val="tx1"/>
                    </a:solidFill>
                  </a:rPr>
                  <a:t> </a:t>
                </a:r>
                <a:r>
                  <a:rPr lang="en-US" sz="2200" u="sng" dirty="0">
                    <a:solidFill>
                      <a:srgbClr val="0070C0"/>
                    </a:solidFill>
                  </a:rPr>
                  <a:t>Greedy strategy:</a:t>
                </a:r>
              </a:p>
              <a:p>
                <a:pPr lvl="1">
                  <a:lnSpc>
                    <a:spcPct val="100000"/>
                  </a:lnSpc>
                  <a:buFont typeface="Arial" panose="020B0604020202020204" pitchFamily="34" charset="0"/>
                  <a:buChar char="•"/>
                </a:pPr>
                <a:r>
                  <a:rPr lang="en-US" sz="2200" dirty="0">
                    <a:solidFill>
                      <a:schemeClr val="tx1"/>
                    </a:solidFill>
                  </a:rPr>
                  <a:t>Pick the item with the maximum value per pound </a:t>
                </a:r>
                <a14:m>
                  <m:oMath xmlns:m="http://schemas.openxmlformats.org/officeDocument/2006/math">
                    <m:f>
                      <m:fPr>
                        <m:ctrlPr>
                          <a:rPr lang="en-US" sz="2400" b="0" i="1" smtClean="0">
                            <a:solidFill>
                              <a:schemeClr val="tx1"/>
                            </a:solidFill>
                            <a:latin typeface="Cambria Math" panose="02040503050406030204" pitchFamily="18" charset="0"/>
                          </a:rPr>
                        </m:ctrlPr>
                      </m:fPr>
                      <m:num>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𝑣</m:t>
                            </m:r>
                          </m:e>
                          <m:sub>
                            <m:r>
                              <a:rPr lang="en-US" sz="2400" b="0" i="1" smtClean="0">
                                <a:solidFill>
                                  <a:schemeClr val="tx1"/>
                                </a:solidFill>
                                <a:latin typeface="Cambria Math" panose="02040503050406030204" pitchFamily="18" charset="0"/>
                              </a:rPr>
                              <m:t>𝑖</m:t>
                            </m:r>
                          </m:sub>
                        </m:sSub>
                      </m:num>
                      <m:den>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𝑤</m:t>
                            </m:r>
                          </m:e>
                          <m:sub>
                            <m:r>
                              <a:rPr lang="en-US" sz="2400" b="0" i="1" smtClean="0">
                                <a:solidFill>
                                  <a:schemeClr val="tx1"/>
                                </a:solidFill>
                                <a:latin typeface="Cambria Math" panose="02040503050406030204" pitchFamily="18" charset="0"/>
                              </a:rPr>
                              <m:t>𝑖</m:t>
                            </m:r>
                          </m:sub>
                        </m:sSub>
                      </m:den>
                    </m:f>
                  </m:oMath>
                </a14:m>
                <a:r>
                  <a:rPr lang="en-US" sz="2400" dirty="0">
                    <a:solidFill>
                      <a:schemeClr val="tx1"/>
                    </a:solidFill>
                  </a:rPr>
                  <a:t> </a:t>
                </a:r>
              </a:p>
              <a:p>
                <a:pPr lvl="1">
                  <a:lnSpc>
                    <a:spcPct val="100000"/>
                  </a:lnSpc>
                  <a:buFont typeface="Arial" panose="020B0604020202020204" pitchFamily="34" charset="0"/>
                  <a:buChar char="•"/>
                </a:pPr>
                <a:r>
                  <a:rPr lang="en-US" sz="2400" dirty="0">
                    <a:solidFill>
                      <a:schemeClr val="tx1"/>
                    </a:solidFill>
                  </a:rPr>
                  <a:t>If the supply of that element is exhausted and the thief can carry more: </a:t>
                </a:r>
                <a:r>
                  <a:rPr lang="en-US" sz="2400" dirty="0">
                    <a:solidFill>
                      <a:srgbClr val="FF0000"/>
                    </a:solidFill>
                  </a:rPr>
                  <a:t>take as much as possible from the item</a:t>
                </a:r>
                <a:r>
                  <a:rPr lang="en-US" sz="2400" dirty="0">
                    <a:solidFill>
                      <a:schemeClr val="tx1"/>
                    </a:solidFill>
                  </a:rPr>
                  <a:t> with the next greatest value per pound.</a:t>
                </a:r>
              </a:p>
              <a:p>
                <a:pPr lvl="1">
                  <a:lnSpc>
                    <a:spcPct val="100000"/>
                  </a:lnSpc>
                  <a:buFont typeface="Arial" panose="020B0604020202020204" pitchFamily="34" charset="0"/>
                  <a:buChar char="•"/>
                </a:pPr>
                <a:r>
                  <a:rPr lang="en-US" sz="2400" dirty="0">
                    <a:solidFill>
                      <a:schemeClr val="tx1"/>
                    </a:solidFill>
                  </a:rPr>
                  <a:t>It is good to order items based on their value per pound. </a:t>
                </a:r>
              </a:p>
            </p:txBody>
          </p:sp>
        </mc:Choice>
        <mc:Fallback xmlns="">
          <p:sp>
            <p:nvSpPr>
              <p:cNvPr id="3" name="Content Placeholder 2">
                <a:extLst>
                  <a:ext uri="{FF2B5EF4-FFF2-40B4-BE49-F238E27FC236}">
                    <a16:creationId xmlns:a16="http://schemas.microsoft.com/office/drawing/2014/main" id="{94788F1B-B6C0-EE89-3A77-92F52795EBA7}"/>
                  </a:ext>
                </a:extLst>
              </p:cNvPr>
              <p:cNvSpPr>
                <a:spLocks noGrp="1" noRot="1" noChangeAspect="1" noMove="1" noResize="1" noEditPoints="1" noAdjustHandles="1" noChangeArrowheads="1" noChangeShapeType="1" noTextEdit="1"/>
              </p:cNvSpPr>
              <p:nvPr>
                <p:ph idx="1"/>
              </p:nvPr>
            </p:nvSpPr>
            <p:spPr>
              <a:xfrm>
                <a:off x="1097279" y="1845734"/>
                <a:ext cx="10503049" cy="4023360"/>
              </a:xfrm>
              <a:blipFill>
                <a:blip r:embed="rId3"/>
                <a:stretch>
                  <a:fillRect l="-1103" t="-1061"/>
                </a:stretch>
              </a:blipFill>
            </p:spPr>
            <p:txBody>
              <a:bodyPr/>
              <a:lstStyle/>
              <a:p>
                <a:r>
                  <a:rPr lang="en-GB">
                    <a:noFill/>
                  </a:rPr>
                  <a:t> </a:t>
                </a:r>
              </a:p>
            </p:txBody>
          </p:sp>
        </mc:Fallback>
      </mc:AlternateContent>
      <p:sp>
        <p:nvSpPr>
          <p:cNvPr id="4" name="Footer Placeholder 4">
            <a:extLst>
              <a:ext uri="{FF2B5EF4-FFF2-40B4-BE49-F238E27FC236}">
                <a16:creationId xmlns:a16="http://schemas.microsoft.com/office/drawing/2014/main" id="{41A192F2-722C-6E98-CD56-2F49D5B948BA}"/>
              </a:ext>
            </a:extLst>
          </p:cNvPr>
          <p:cNvSpPr>
            <a:spLocks noGrp="1"/>
          </p:cNvSpPr>
          <p:nvPr>
            <p:ph type="ftr" sz="quarter" idx="11"/>
          </p:nvPr>
        </p:nvSpPr>
        <p:spPr>
          <a:xfrm>
            <a:off x="3686185" y="6459785"/>
            <a:ext cx="4822804" cy="365125"/>
          </a:xfrm>
        </p:spPr>
        <p:txBody>
          <a:bodyPr/>
          <a:lstStyle/>
          <a:p>
            <a:r>
              <a:rPr lang="en-US" dirty="0" err="1"/>
              <a:t>Lec</a:t>
            </a:r>
            <a:r>
              <a:rPr lang="en-US" dirty="0"/>
              <a:t> Saifur </a:t>
            </a:r>
            <a:r>
              <a:rPr lang="en-US" dirty="0" err="1"/>
              <a:t>rahman</a:t>
            </a:r>
            <a:endParaRPr lang="en-US" dirty="0"/>
          </a:p>
        </p:txBody>
      </p:sp>
      <p:pic>
        <p:nvPicPr>
          <p:cNvPr id="7" name="Picture 6">
            <a:extLst>
              <a:ext uri="{FF2B5EF4-FFF2-40B4-BE49-F238E27FC236}">
                <a16:creationId xmlns:a16="http://schemas.microsoft.com/office/drawing/2014/main" id="{FF411A08-9C8E-3A7A-0D5C-7E77CBFB4C74}"/>
              </a:ext>
            </a:extLst>
          </p:cNvPr>
          <p:cNvPicPr>
            <a:picLocks noChangeAspect="1"/>
          </p:cNvPicPr>
          <p:nvPr/>
        </p:nvPicPr>
        <p:blipFill>
          <a:blip r:embed="rId4"/>
          <a:stretch>
            <a:fillRect/>
          </a:stretch>
        </p:blipFill>
        <p:spPr>
          <a:xfrm>
            <a:off x="4763842" y="4287400"/>
            <a:ext cx="2664316" cy="963974"/>
          </a:xfrm>
          <a:prstGeom prst="rect">
            <a:avLst/>
          </a:prstGeom>
        </p:spPr>
      </p:pic>
    </p:spTree>
    <p:extLst>
      <p:ext uri="{BB962C8B-B14F-4D97-AF65-F5344CB8AC3E}">
        <p14:creationId xmlns:p14="http://schemas.microsoft.com/office/powerpoint/2010/main" val="3811487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289</TotalTime>
  <Words>715</Words>
  <Application>Microsoft Office PowerPoint</Application>
  <PresentationFormat>Widescreen</PresentationFormat>
  <Paragraphs>74</Paragraphs>
  <Slides>12</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Black</vt:lpstr>
      <vt:lpstr>Arial Narrow</vt:lpstr>
      <vt:lpstr>Bahnschrift SemiLight SemiConde</vt:lpstr>
      <vt:lpstr>Calibri</vt:lpstr>
      <vt:lpstr>Calibri Light</vt:lpstr>
      <vt:lpstr>Cambria Math</vt:lpstr>
      <vt:lpstr>Wingdings</vt:lpstr>
      <vt:lpstr>Retrospect</vt:lpstr>
      <vt:lpstr>Algorithms: Greedy Method Fractional Knapsack Problem</vt:lpstr>
      <vt:lpstr>Greedy Algorithms: Principles</vt:lpstr>
      <vt:lpstr>The Knapsack Problem</vt:lpstr>
      <vt:lpstr>The Knapsack Problem</vt:lpstr>
      <vt:lpstr>The Knapsack Problem</vt:lpstr>
      <vt:lpstr>Optimal Substructure Property</vt:lpstr>
      <vt:lpstr>Fractional Knapsack Problem</vt:lpstr>
      <vt:lpstr>Fractional Knapsack - Example</vt:lpstr>
      <vt:lpstr>Fractional Knapsack Problem</vt:lpstr>
      <vt:lpstr>Fractional Knapsack Problem</vt:lpstr>
      <vt:lpstr>0-1 knapsack Problem</vt:lpstr>
      <vt:lpstr>0-1 knapsack – Greedy Strategy Fails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Saifur Rahman</dc:creator>
  <cp:lastModifiedBy>Saifur Rahman</cp:lastModifiedBy>
  <cp:revision>8</cp:revision>
  <dcterms:created xsi:type="dcterms:W3CDTF">2024-11-04T18:28:31Z</dcterms:created>
  <dcterms:modified xsi:type="dcterms:W3CDTF">2024-12-10T07:32:30Z</dcterms:modified>
</cp:coreProperties>
</file>