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7"/>
  </p:notesMasterIdLst>
  <p:sldIdLst>
    <p:sldId id="316" r:id="rId3"/>
    <p:sldId id="257" r:id="rId4"/>
    <p:sldId id="303" r:id="rId5"/>
    <p:sldId id="258" r:id="rId6"/>
    <p:sldId id="293" r:id="rId7"/>
    <p:sldId id="294" r:id="rId8"/>
    <p:sldId id="306" r:id="rId9"/>
    <p:sldId id="295" r:id="rId10"/>
    <p:sldId id="301" r:id="rId11"/>
    <p:sldId id="296" r:id="rId12"/>
    <p:sldId id="297" r:id="rId13"/>
    <p:sldId id="298" r:id="rId14"/>
    <p:sldId id="299" r:id="rId15"/>
    <p:sldId id="300" r:id="rId16"/>
    <p:sldId id="302" r:id="rId17"/>
    <p:sldId id="304" r:id="rId18"/>
    <p:sldId id="307" r:id="rId19"/>
    <p:sldId id="318" r:id="rId20"/>
    <p:sldId id="319" r:id="rId21"/>
    <p:sldId id="322" r:id="rId22"/>
    <p:sldId id="323" r:id="rId23"/>
    <p:sldId id="321" r:id="rId24"/>
    <p:sldId id="329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5" r:id="rId39"/>
    <p:sldId id="344" r:id="rId40"/>
    <p:sldId id="346" r:id="rId41"/>
    <p:sldId id="347" r:id="rId42"/>
    <p:sldId id="348" r:id="rId43"/>
    <p:sldId id="349" r:id="rId44"/>
    <p:sldId id="350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6DF79B-A28E-41A0-B422-F0EE43E36BD3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9C0D-5E8B-491E-8C8E-B856D760A4A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9432-DC5D-4123-B09C-819813B4CA32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48152-3D2A-41EE-A821-02306BB36D2A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00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64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993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9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BDC8-79B2-4F55-8064-0270B22AB72D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94C2-D4BC-4B45-909E-7873DAB9CF18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401B-FD8A-46EC-A44C-55CB6D07691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0630-86F2-4BA0-B245-C60D534993F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436A-E352-4D10-942B-E5E5371CFAD2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0AB0-3A72-4860-A305-9433B7E12C9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Swapnil Biswas, Lecturer, Dept of CSE, MIST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DC58E8-F53E-411C-8C7F-27754F30BBF5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Swapnil Biswas, Lecturer,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E8D88-7770-4A75-A366-F721CD4001EB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Lecturer, Dept of CSE, MIST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E9FBE2D-B80F-4511-A369-95A27C534BB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Lecturer, Dept of CSE, MIST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93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9A19B87-CF55-5519-F21F-1C972C0DAB1B}"/>
              </a:ext>
            </a:extLst>
          </p:cNvPr>
          <p:cNvSpPr txBox="1">
            <a:spLocks/>
          </p:cNvSpPr>
          <p:nvPr/>
        </p:nvSpPr>
        <p:spPr>
          <a:xfrm>
            <a:off x="1096963" y="2933932"/>
            <a:ext cx="10058400" cy="1057275"/>
          </a:xfrm>
          <a:prstGeom prst="rect">
            <a:avLst/>
          </a:prstGeom>
        </p:spPr>
        <p:txBody>
          <a:bodyPr wrap="square" lIns="0" tIns="0" rIns="0" bIns="0">
            <a:normAutofit fontScale="90000"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kern="0"/>
              <a:t>SINGLE  SOURCE  SHORTEST  PATH</a:t>
            </a:r>
            <a:endParaRPr 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5D25-5735-4639-9D1C-F17FD5315877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86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88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89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12D75-04E0-7E57-971F-286753CD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8" grpId="0" animBg="1"/>
      <p:bldP spid="69" grpId="0" animBg="1"/>
      <p:bldP spid="70" grpId="0" animBg="1"/>
      <p:bldP spid="71" grpId="0" animBg="1"/>
      <p:bldP spid="79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3" idx="7"/>
            <a:endCxn id="10" idx="3"/>
          </p:cNvCxnSpPr>
          <p:nvPr/>
        </p:nvCxnSpPr>
        <p:spPr>
          <a:xfrm flipV="1">
            <a:off x="4679972" y="2800729"/>
            <a:ext cx="1917372" cy="2252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40E79-88CE-4E15-9B0D-E2DBF67A7AFB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5A46A-F903-B209-610B-17C91DE4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0.00117 0.62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43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92" grpId="0" animBg="1"/>
      <p:bldP spid="96" grpId="0" animBg="1"/>
      <p:bldP spid="97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7"/>
            <a:endCxn id="88" idx="5"/>
          </p:cNvCxnSpPr>
          <p:nvPr/>
        </p:nvCxnSpPr>
        <p:spPr>
          <a:xfrm flipH="1" flipV="1">
            <a:off x="7054745" y="2794190"/>
            <a:ext cx="1714" cy="2256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3" idx="7"/>
            <a:endCxn id="10" idx="3"/>
          </p:cNvCxnSpPr>
          <p:nvPr/>
        </p:nvCxnSpPr>
        <p:spPr>
          <a:xfrm flipV="1">
            <a:off x="4679972" y="2800729"/>
            <a:ext cx="1917372" cy="2252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6015-D3F9-4ED9-8FE0-F12734723AA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49300" y="1826629"/>
            <a:ext cx="576194" cy="369332"/>
            <a:chOff x="866022" y="3352382"/>
            <a:chExt cx="576194" cy="369332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6022" y="335238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</a:p>
          </p:txBody>
        </p:sp>
      </p:grp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6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7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8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8DCF1-2DBE-CF2B-5BA8-DFFC160A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00039 0.6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6" idx="7"/>
            <a:endCxn id="88" idx="5"/>
          </p:cNvCxnSpPr>
          <p:nvPr/>
        </p:nvCxnSpPr>
        <p:spPr>
          <a:xfrm flipH="1" flipV="1">
            <a:off x="7054745" y="2794190"/>
            <a:ext cx="1714" cy="22564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9779-52B9-4EFB-8FE9-7C88E219308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29"/>
          <p:cNvSpPr txBox="1">
            <a:spLocks noChangeArrowheads="1"/>
          </p:cNvSpPr>
          <p:nvPr/>
        </p:nvSpPr>
        <p:spPr bwMode="auto">
          <a:xfrm rot="5400000">
            <a:off x="2289693" y="383109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 rot="5400000">
            <a:off x="4292484" y="1831783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 rot="5400000">
            <a:off x="6687675" y="1831782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 rot="5400000">
            <a:off x="4301663" y="5601395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4" name="Text Box 29"/>
          <p:cNvSpPr txBox="1">
            <a:spLocks noChangeArrowheads="1"/>
          </p:cNvSpPr>
          <p:nvPr/>
        </p:nvSpPr>
        <p:spPr bwMode="auto">
          <a:xfrm rot="5400000">
            <a:off x="6696854" y="5601394"/>
            <a:ext cx="3257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053371" y="3853297"/>
            <a:ext cx="421216" cy="369332"/>
            <a:chOff x="1021000" y="3355368"/>
            <a:chExt cx="421216" cy="369332"/>
          </a:xfrm>
        </p:grpSpPr>
        <p:cxnSp>
          <p:nvCxnSpPr>
            <p:cNvPr id="66" name="Straight Connector 65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951405" y="1848238"/>
            <a:ext cx="532314" cy="369332"/>
            <a:chOff x="909902" y="3355368"/>
            <a:chExt cx="532314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081649" y="5632171"/>
            <a:ext cx="421216" cy="369332"/>
            <a:chOff x="1021000" y="3355368"/>
            <a:chExt cx="42121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3799640" y="1845424"/>
            <a:ext cx="421216" cy="369332"/>
            <a:chOff x="1021000" y="3355368"/>
            <a:chExt cx="421216" cy="36933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6342574" y="1838009"/>
            <a:ext cx="532314" cy="369332"/>
            <a:chOff x="909902" y="3355368"/>
            <a:chExt cx="532314" cy="369332"/>
          </a:xfrm>
        </p:grpSpPr>
        <p:cxnSp>
          <p:nvCxnSpPr>
            <p:cNvPr id="90" name="Straight Connector 89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909902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502257" y="5610371"/>
            <a:ext cx="421216" cy="369332"/>
            <a:chOff x="1021000" y="3355368"/>
            <a:chExt cx="421216" cy="369332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</p:grp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049300" y="1826629"/>
            <a:ext cx="576194" cy="369332"/>
            <a:chOff x="866022" y="3352382"/>
            <a:chExt cx="576194" cy="369332"/>
          </a:xfrm>
        </p:grpSpPr>
        <p:cxnSp>
          <p:nvCxnSpPr>
            <p:cNvPr id="101" name="Straight Connector 10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6022" y="335238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</a:p>
          </p:txBody>
        </p:sp>
      </p:grp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Oval 3"/>
          <p:cNvSpPr>
            <a:spLocks noChangeArrowheads="1"/>
          </p:cNvSpPr>
          <p:nvPr/>
        </p:nvSpPr>
        <p:spPr bwMode="auto">
          <a:xfrm>
            <a:off x="6502257" y="2270751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auto">
          <a:xfrm>
            <a:off x="6500542" y="2264379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5886979" y="1809748"/>
            <a:ext cx="421216" cy="369332"/>
            <a:chOff x="1021000" y="3355368"/>
            <a:chExt cx="421216" cy="369332"/>
          </a:xfrm>
        </p:grpSpPr>
        <p:cxnSp>
          <p:nvCxnSpPr>
            <p:cNvPr id="108" name="Straight Connector 10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10" name="Oval 3"/>
          <p:cNvSpPr>
            <a:spLocks noChangeArrowheads="1"/>
          </p:cNvSpPr>
          <p:nvPr/>
        </p:nvSpPr>
        <p:spPr bwMode="auto">
          <a:xfrm>
            <a:off x="6500542" y="2266403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5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23DE1-7759-0F91-399F-1BB718BA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0221 0.5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6"/>
            <a:endCxn id="10" idx="2"/>
          </p:cNvCxnSpPr>
          <p:nvPr/>
        </p:nvCxnSpPr>
        <p:spPr>
          <a:xfrm>
            <a:off x="4794108" y="2581274"/>
            <a:ext cx="17081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7"/>
            <a:endCxn id="10" idx="5"/>
          </p:cNvCxnSpPr>
          <p:nvPr/>
        </p:nvCxnSpPr>
        <p:spPr>
          <a:xfrm flipH="1" flipV="1">
            <a:off x="7056459" y="2800729"/>
            <a:ext cx="4763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6"/>
            <a:endCxn id="8" idx="2"/>
          </p:cNvCxnSpPr>
          <p:nvPr/>
        </p:nvCxnSpPr>
        <p:spPr>
          <a:xfrm flipV="1">
            <a:off x="4775058" y="5265736"/>
            <a:ext cx="1731962" cy="7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3" idx="6"/>
            <a:endCxn id="8" idx="2"/>
          </p:cNvCxnSpPr>
          <p:nvPr/>
        </p:nvCxnSpPr>
        <p:spPr>
          <a:xfrm flipV="1">
            <a:off x="4775058" y="5265736"/>
            <a:ext cx="1731962" cy="6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7"/>
            <a:endCxn id="10" idx="3"/>
          </p:cNvCxnSpPr>
          <p:nvPr/>
        </p:nvCxnSpPr>
        <p:spPr>
          <a:xfrm flipV="1">
            <a:off x="4679972" y="2800729"/>
            <a:ext cx="1917372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7"/>
            <a:endCxn id="11" idx="5"/>
          </p:cNvCxnSpPr>
          <p:nvPr/>
        </p:nvCxnSpPr>
        <p:spPr>
          <a:xfrm flipV="1">
            <a:off x="4679972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3" idx="7"/>
            <a:endCxn id="54" idx="5"/>
          </p:cNvCxnSpPr>
          <p:nvPr/>
        </p:nvCxnSpPr>
        <p:spPr>
          <a:xfrm flipV="1">
            <a:off x="4679972" y="2794734"/>
            <a:ext cx="21431" cy="2258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4"/>
            <a:endCxn id="9" idx="2"/>
          </p:cNvCxnSpPr>
          <p:nvPr/>
        </p:nvCxnSpPr>
        <p:spPr>
          <a:xfrm>
            <a:off x="2964514" y="4356892"/>
            <a:ext cx="1161256" cy="91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0"/>
            <a:endCxn id="11" idx="2"/>
          </p:cNvCxnSpPr>
          <p:nvPr/>
        </p:nvCxnSpPr>
        <p:spPr>
          <a:xfrm flipV="1">
            <a:off x="2964514" y="2581274"/>
            <a:ext cx="1180306" cy="1154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DIJSKTRA’s SIMULATION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2249D-0E15-4DB8-9C9E-A445D2519DD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507020" y="4955380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25770" y="49633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502258" y="2270917"/>
            <a:ext cx="649287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4144820" y="2270917"/>
            <a:ext cx="649288" cy="62071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071670" y="282495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421170" y="215820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22770" y="33107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405295" y="52030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218807" y="380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7142833" y="38179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3202639" y="472676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905848" y="351393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4663562" y="35633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710095" y="442356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cxnSp>
        <p:nvCxnSpPr>
          <p:cNvPr id="45" name="Straight Arrow Connector 44"/>
          <p:cNvCxnSpPr>
            <a:stCxn id="11" idx="3"/>
            <a:endCxn id="9" idx="1"/>
          </p:cNvCxnSpPr>
          <p:nvPr/>
        </p:nvCxnSpPr>
        <p:spPr>
          <a:xfrm flipH="1">
            <a:off x="4220856" y="2800729"/>
            <a:ext cx="19050" cy="2253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3"/>
            <a:endCxn id="8" idx="1"/>
          </p:cNvCxnSpPr>
          <p:nvPr/>
        </p:nvCxnSpPr>
        <p:spPr>
          <a:xfrm>
            <a:off x="6597344" y="2800729"/>
            <a:ext cx="4762" cy="2245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1"/>
            <a:endCxn id="7" idx="6"/>
          </p:cNvCxnSpPr>
          <p:nvPr/>
        </p:nvCxnSpPr>
        <p:spPr>
          <a:xfrm flipH="1" flipV="1">
            <a:off x="3289158" y="4046536"/>
            <a:ext cx="3312948" cy="999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73192" y="38618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68" name="Oval 3"/>
          <p:cNvSpPr>
            <a:spLocks noChangeArrowheads="1"/>
          </p:cNvSpPr>
          <p:nvPr/>
        </p:nvSpPr>
        <p:spPr bwMode="auto">
          <a:xfrm>
            <a:off x="2639870" y="3736180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69" name="Oval 3"/>
          <p:cNvSpPr>
            <a:spLocks noChangeArrowheads="1"/>
          </p:cNvSpPr>
          <p:nvPr/>
        </p:nvSpPr>
        <p:spPr bwMode="auto">
          <a:xfrm>
            <a:off x="4144820" y="226844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0" name="Oval 3"/>
          <p:cNvSpPr>
            <a:spLocks noChangeArrowheads="1"/>
          </p:cNvSpPr>
          <p:nvPr/>
        </p:nvSpPr>
        <p:spPr bwMode="auto">
          <a:xfrm>
            <a:off x="4125770" y="4963318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1" name="Oval 3"/>
          <p:cNvSpPr>
            <a:spLocks noChangeArrowheads="1"/>
          </p:cNvSpPr>
          <p:nvPr/>
        </p:nvSpPr>
        <p:spPr bwMode="auto">
          <a:xfrm>
            <a:off x="4147201" y="226785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9" name="Oval 3"/>
          <p:cNvSpPr>
            <a:spLocks noChangeArrowheads="1"/>
          </p:cNvSpPr>
          <p:nvPr/>
        </p:nvSpPr>
        <p:spPr bwMode="auto">
          <a:xfrm>
            <a:off x="4127473" y="4957323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16026" y="5610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83" name="Oval 3"/>
          <p:cNvSpPr>
            <a:spLocks noChangeArrowheads="1"/>
          </p:cNvSpPr>
          <p:nvPr/>
        </p:nvSpPr>
        <p:spPr bwMode="auto">
          <a:xfrm>
            <a:off x="4125770" y="4961918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4" name="Oval 3"/>
          <p:cNvSpPr>
            <a:spLocks noChangeArrowheads="1"/>
          </p:cNvSpPr>
          <p:nvPr/>
        </p:nvSpPr>
        <p:spPr bwMode="auto">
          <a:xfrm>
            <a:off x="4142439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4" name="Oval 3"/>
          <p:cNvSpPr>
            <a:spLocks noChangeArrowheads="1"/>
          </p:cNvSpPr>
          <p:nvPr/>
        </p:nvSpPr>
        <p:spPr bwMode="auto">
          <a:xfrm>
            <a:off x="4147201" y="2264923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506510" y="2270917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58" name="Oval 3"/>
          <p:cNvSpPr>
            <a:spLocks noChangeArrowheads="1"/>
          </p:cNvSpPr>
          <p:nvPr/>
        </p:nvSpPr>
        <p:spPr bwMode="auto">
          <a:xfrm>
            <a:off x="6504639" y="4955214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72" name="Oval 3"/>
          <p:cNvSpPr>
            <a:spLocks noChangeArrowheads="1"/>
          </p:cNvSpPr>
          <p:nvPr/>
        </p:nvSpPr>
        <p:spPr bwMode="auto">
          <a:xfrm>
            <a:off x="4146946" y="2260804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257395" y="18885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87" name="Oval 3"/>
          <p:cNvSpPr>
            <a:spLocks noChangeArrowheads="1"/>
          </p:cNvSpPr>
          <p:nvPr/>
        </p:nvSpPr>
        <p:spPr bwMode="auto">
          <a:xfrm>
            <a:off x="6504384" y="2276760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2" name="Oval 3"/>
          <p:cNvSpPr>
            <a:spLocks noChangeArrowheads="1"/>
          </p:cNvSpPr>
          <p:nvPr/>
        </p:nvSpPr>
        <p:spPr bwMode="auto">
          <a:xfrm>
            <a:off x="6502257" y="4956076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670336" y="5610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6" name="Oval 3"/>
          <p:cNvSpPr>
            <a:spLocks noChangeArrowheads="1"/>
          </p:cNvSpPr>
          <p:nvPr/>
        </p:nvSpPr>
        <p:spPr bwMode="auto">
          <a:xfrm>
            <a:off x="6502257" y="4959691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7" name="Oval 3"/>
          <p:cNvSpPr>
            <a:spLocks noChangeArrowheads="1"/>
          </p:cNvSpPr>
          <p:nvPr/>
        </p:nvSpPr>
        <p:spPr bwMode="auto">
          <a:xfrm>
            <a:off x="4142439" y="2267854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8" name="Oval 3"/>
          <p:cNvSpPr>
            <a:spLocks noChangeArrowheads="1"/>
          </p:cNvSpPr>
          <p:nvPr/>
        </p:nvSpPr>
        <p:spPr bwMode="auto">
          <a:xfrm>
            <a:off x="6500543" y="2267265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88" name="Oval 3"/>
          <p:cNvSpPr>
            <a:spLocks noChangeArrowheads="1"/>
          </p:cNvSpPr>
          <p:nvPr/>
        </p:nvSpPr>
        <p:spPr bwMode="auto">
          <a:xfrm>
            <a:off x="6500543" y="2264379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6501401" y="2270751"/>
            <a:ext cx="649288" cy="620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3" name="Oval 3"/>
          <p:cNvSpPr>
            <a:spLocks noChangeArrowheads="1"/>
          </p:cNvSpPr>
          <p:nvPr/>
        </p:nvSpPr>
        <p:spPr bwMode="auto">
          <a:xfrm>
            <a:off x="4141837" y="2266254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4" name="Oval 3"/>
          <p:cNvSpPr>
            <a:spLocks noChangeArrowheads="1"/>
          </p:cNvSpPr>
          <p:nvPr/>
        </p:nvSpPr>
        <p:spPr bwMode="auto">
          <a:xfrm>
            <a:off x="6507020" y="2270751"/>
            <a:ext cx="649288" cy="6207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5" name="Oval 3"/>
          <p:cNvSpPr>
            <a:spLocks noChangeArrowheads="1"/>
          </p:cNvSpPr>
          <p:nvPr/>
        </p:nvSpPr>
        <p:spPr bwMode="auto">
          <a:xfrm>
            <a:off x="6502257" y="2270751"/>
            <a:ext cx="649288" cy="620712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6" name="Oval 3"/>
          <p:cNvSpPr>
            <a:spLocks noChangeArrowheads="1"/>
          </p:cNvSpPr>
          <p:nvPr/>
        </p:nvSpPr>
        <p:spPr bwMode="auto">
          <a:xfrm>
            <a:off x="6500542" y="2264379"/>
            <a:ext cx="649288" cy="620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661543" y="188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2758326" y="380936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1" name="Text Box 30"/>
          <p:cNvSpPr txBox="1">
            <a:spLocks noChangeArrowheads="1"/>
          </p:cNvSpPr>
          <p:nvPr/>
        </p:nvSpPr>
        <p:spPr bwMode="auto">
          <a:xfrm>
            <a:off x="4259681" y="234810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4238887" y="5052621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6636499" y="2346788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14" name="Text Box 30"/>
          <p:cNvSpPr txBox="1">
            <a:spLocks noChangeArrowheads="1"/>
          </p:cNvSpPr>
          <p:nvPr/>
        </p:nvSpPr>
        <p:spPr bwMode="auto">
          <a:xfrm>
            <a:off x="6624130" y="5023362"/>
            <a:ext cx="38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16240" y="2587116"/>
            <a:ext cx="3339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Tree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820955" y="3084860"/>
            <a:ext cx="408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Value/ distance of each vertex denotes its shortest distance from the source (Here 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9DE24-6118-5434-F9EE-16EAE95B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0" grpId="0"/>
      <p:bldP spid="32" grpId="0"/>
      <p:bldP spid="34" grpId="0"/>
      <p:bldP spid="115" grpId="0"/>
      <p:bldP spid="1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21"/>
          <p:cNvCxnSpPr>
            <a:endCxn id="131" idx="2"/>
          </p:cNvCxnSpPr>
          <p:nvPr/>
        </p:nvCxnSpPr>
        <p:spPr>
          <a:xfrm flipV="1">
            <a:off x="7534525" y="4819286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31" idx="6"/>
            <a:endCxn id="134" idx="2"/>
          </p:cNvCxnSpPr>
          <p:nvPr/>
        </p:nvCxnSpPr>
        <p:spPr>
          <a:xfrm flipV="1">
            <a:off x="8648328" y="4811671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34" idx="6"/>
            <a:endCxn id="137" idx="1"/>
          </p:cNvCxnSpPr>
          <p:nvPr/>
        </p:nvCxnSpPr>
        <p:spPr>
          <a:xfrm>
            <a:off x="9621124" y="4811671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8" idx="7"/>
            <a:endCxn id="131" idx="2"/>
          </p:cNvCxnSpPr>
          <p:nvPr/>
        </p:nvCxnSpPr>
        <p:spPr>
          <a:xfrm flipV="1">
            <a:off x="7670488" y="4819286"/>
            <a:ext cx="593279" cy="3525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1" idx="6"/>
            <a:endCxn id="134" idx="2"/>
          </p:cNvCxnSpPr>
          <p:nvPr/>
        </p:nvCxnSpPr>
        <p:spPr>
          <a:xfrm flipV="1">
            <a:off x="8648328" y="4811671"/>
            <a:ext cx="588235" cy="7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34" idx="6"/>
          </p:cNvCxnSpPr>
          <p:nvPr/>
        </p:nvCxnSpPr>
        <p:spPr>
          <a:xfrm>
            <a:off x="9621124" y="4811671"/>
            <a:ext cx="542004" cy="3327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5" idx="6"/>
            <a:endCxn id="102" idx="3"/>
          </p:cNvCxnSpPr>
          <p:nvPr/>
        </p:nvCxnSpPr>
        <p:spPr>
          <a:xfrm flipV="1">
            <a:off x="3636881" y="5427787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5" idx="6"/>
          </p:cNvCxnSpPr>
          <p:nvPr/>
        </p:nvCxnSpPr>
        <p:spPr>
          <a:xfrm flipV="1">
            <a:off x="3636881" y="5423227"/>
            <a:ext cx="974327" cy="491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15" idx="2"/>
          </p:cNvCxnSpPr>
          <p:nvPr/>
        </p:nvCxnSpPr>
        <p:spPr>
          <a:xfrm>
            <a:off x="2055244" y="5388239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1" idx="5"/>
            <a:endCxn id="115" idx="2"/>
          </p:cNvCxnSpPr>
          <p:nvPr/>
        </p:nvCxnSpPr>
        <p:spPr>
          <a:xfrm>
            <a:off x="2118568" y="5443016"/>
            <a:ext cx="1133752" cy="4712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REDUCTION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524D-978A-4A81-82D7-2EE0FD3A6123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cxnSp>
        <p:nvCxnSpPr>
          <p:cNvPr id="73" name="Straight Arrow Connector 72"/>
          <p:cNvCxnSpPr>
            <a:endCxn id="90" idx="2"/>
          </p:cNvCxnSpPr>
          <p:nvPr/>
        </p:nvCxnSpPr>
        <p:spPr>
          <a:xfrm flipV="1">
            <a:off x="1982605" y="4818519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0" idx="6"/>
            <a:endCxn id="94" idx="2"/>
          </p:cNvCxnSpPr>
          <p:nvPr/>
        </p:nvCxnSpPr>
        <p:spPr>
          <a:xfrm flipV="1">
            <a:off x="3096408" y="4810904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94" idx="6"/>
            <a:endCxn id="102" idx="1"/>
          </p:cNvCxnSpPr>
          <p:nvPr/>
        </p:nvCxnSpPr>
        <p:spPr>
          <a:xfrm>
            <a:off x="4069204" y="4810904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1790325" y="5114773"/>
            <a:ext cx="384561" cy="384561"/>
            <a:chOff x="1170775" y="3802878"/>
            <a:chExt cx="384561" cy="384561"/>
          </a:xfrm>
        </p:grpSpPr>
        <p:sp>
          <p:nvSpPr>
            <p:cNvPr id="81" name="Oval 8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711847" y="4626238"/>
            <a:ext cx="384561" cy="384561"/>
            <a:chOff x="1170775" y="3802878"/>
            <a:chExt cx="384561" cy="384561"/>
          </a:xfrm>
        </p:grpSpPr>
        <p:sp>
          <p:nvSpPr>
            <p:cNvPr id="90" name="Oval 8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84643" y="4618623"/>
            <a:ext cx="384561" cy="384561"/>
            <a:chOff x="1170775" y="3802878"/>
            <a:chExt cx="384561" cy="384561"/>
          </a:xfrm>
        </p:grpSpPr>
        <p:sp>
          <p:nvSpPr>
            <p:cNvPr id="94" name="Oval 9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54890" y="5099544"/>
            <a:ext cx="384561" cy="384561"/>
            <a:chOff x="1170775" y="3802878"/>
            <a:chExt cx="384561" cy="384561"/>
          </a:xfrm>
        </p:grpSpPr>
        <p:sp>
          <p:nvSpPr>
            <p:cNvPr id="102" name="Oval 10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252320" y="5721962"/>
            <a:ext cx="384561" cy="384561"/>
            <a:chOff x="1170775" y="3802878"/>
            <a:chExt cx="384561" cy="384561"/>
          </a:xfrm>
        </p:grpSpPr>
        <p:sp>
          <p:nvSpPr>
            <p:cNvPr id="115" name="Oval 11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2062271" y="4668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184268" y="44294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272878" y="468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09806" y="5635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986686" y="56612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cxnSp>
        <p:nvCxnSpPr>
          <p:cNvPr id="125" name="Straight Arrow Connector 124"/>
          <p:cNvCxnSpPr>
            <a:endCxn id="140" idx="2"/>
          </p:cNvCxnSpPr>
          <p:nvPr/>
        </p:nvCxnSpPr>
        <p:spPr>
          <a:xfrm>
            <a:off x="7607164" y="5389006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40" idx="6"/>
            <a:endCxn id="137" idx="3"/>
          </p:cNvCxnSpPr>
          <p:nvPr/>
        </p:nvCxnSpPr>
        <p:spPr>
          <a:xfrm flipV="1">
            <a:off x="9188801" y="5428554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7342245" y="5115540"/>
            <a:ext cx="384561" cy="384561"/>
            <a:chOff x="1170775" y="3802878"/>
            <a:chExt cx="384561" cy="384561"/>
          </a:xfrm>
        </p:grpSpPr>
        <p:sp>
          <p:nvSpPr>
            <p:cNvPr id="128" name="Oval 12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8263767" y="4627005"/>
            <a:ext cx="384561" cy="384561"/>
            <a:chOff x="1170775" y="3802878"/>
            <a:chExt cx="384561" cy="384561"/>
          </a:xfrm>
        </p:grpSpPr>
        <p:sp>
          <p:nvSpPr>
            <p:cNvPr id="131" name="Oval 13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236563" y="4619390"/>
            <a:ext cx="384561" cy="384561"/>
            <a:chOff x="1170775" y="3802878"/>
            <a:chExt cx="384561" cy="384561"/>
          </a:xfrm>
        </p:grpSpPr>
        <p:sp>
          <p:nvSpPr>
            <p:cNvPr id="134" name="Oval 13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0106810" y="5100311"/>
            <a:ext cx="384561" cy="384561"/>
            <a:chOff x="1170775" y="3802878"/>
            <a:chExt cx="384561" cy="384561"/>
          </a:xfrm>
        </p:grpSpPr>
        <p:sp>
          <p:nvSpPr>
            <p:cNvPr id="137" name="Oval 13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8804240" y="5722729"/>
            <a:ext cx="384561" cy="384561"/>
            <a:chOff x="1170775" y="3802878"/>
            <a:chExt cx="384561" cy="384561"/>
          </a:xfrm>
        </p:grpSpPr>
        <p:sp>
          <p:nvSpPr>
            <p:cNvPr id="140" name="Oval 13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14191" y="46696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796010" y="444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9824798" y="4683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861726" y="56359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538606" y="56620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102919" y="1929352"/>
            <a:ext cx="1003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Does the shortest path remain the same after reducing same amount of weight from all edges?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492954" y="2395674"/>
            <a:ext cx="438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shortest path from A -&gt; E?</a:t>
            </a:r>
          </a:p>
        </p:txBody>
      </p:sp>
      <p:cxnSp>
        <p:nvCxnSpPr>
          <p:cNvPr id="13" name="Straight Arrow Connector 12"/>
          <p:cNvCxnSpPr>
            <a:stCxn id="81" idx="7"/>
            <a:endCxn id="90" idx="2"/>
          </p:cNvCxnSpPr>
          <p:nvPr/>
        </p:nvCxnSpPr>
        <p:spPr>
          <a:xfrm flipV="1">
            <a:off x="2118568" y="4818519"/>
            <a:ext cx="593279" cy="3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1492954" y="2784783"/>
            <a:ext cx="30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Reduce 8 from each edge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92954" y="3181648"/>
            <a:ext cx="487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shortest path from A -&gt; E?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492954" y="3599450"/>
            <a:ext cx="988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may not remain same after reducing the same amount of weight from all edges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E0AFCE-279C-985C-5749-02A9995B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  <p:bldP spid="120" grpId="0"/>
      <p:bldP spid="121" grpId="0"/>
      <p:bldP spid="142" grpId="0"/>
      <p:bldP spid="143" grpId="0"/>
      <p:bldP spid="144" grpId="0"/>
      <p:bldP spid="145" grpId="0"/>
      <p:bldP spid="146" grpId="0"/>
      <p:bldP spid="148" grpId="0"/>
      <p:bldP spid="149" grpId="0"/>
      <p:bldP spid="150" grpId="0"/>
      <p:bldP spid="1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SUBSTRUCTURE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4D14-7D6F-457F-9C85-DD65DBB4BA81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8200" y="1743605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Sub path of shortest path are shortest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1444239" y="2324457"/>
            <a:ext cx="393107" cy="393107"/>
            <a:chOff x="1982624" y="2580830"/>
            <a:chExt cx="393107" cy="393107"/>
          </a:xfrm>
        </p:grpSpPr>
        <p:sp>
          <p:nvSpPr>
            <p:cNvPr id="160" name="Oval 159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020319" y="259792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2346241" y="2324458"/>
            <a:ext cx="393107" cy="393107"/>
            <a:chOff x="1982624" y="2580830"/>
            <a:chExt cx="393107" cy="393107"/>
          </a:xfrm>
        </p:grpSpPr>
        <p:sp>
          <p:nvSpPr>
            <p:cNvPr id="163" name="Oval 162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020319" y="2597922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248243" y="2317774"/>
            <a:ext cx="393107" cy="393107"/>
            <a:chOff x="1982624" y="2580830"/>
            <a:chExt cx="393107" cy="393107"/>
          </a:xfrm>
        </p:grpSpPr>
        <p:sp>
          <p:nvSpPr>
            <p:cNvPr id="166" name="Oval 165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0319" y="2597922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4150245" y="2317773"/>
            <a:ext cx="393107" cy="393107"/>
            <a:chOff x="1982624" y="2580830"/>
            <a:chExt cx="393107" cy="393107"/>
          </a:xfrm>
        </p:grpSpPr>
        <p:sp>
          <p:nvSpPr>
            <p:cNvPr id="169" name="Oval 168"/>
            <p:cNvSpPr/>
            <p:nvPr/>
          </p:nvSpPr>
          <p:spPr>
            <a:xfrm>
              <a:off x="1982624" y="2580830"/>
              <a:ext cx="393107" cy="393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020319" y="259792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cxnSp>
        <p:nvCxnSpPr>
          <p:cNvPr id="171" name="Straight Arrow Connector 170"/>
          <p:cNvCxnSpPr>
            <a:stCxn id="160" idx="6"/>
            <a:endCxn id="163" idx="2"/>
          </p:cNvCxnSpPr>
          <p:nvPr/>
        </p:nvCxnSpPr>
        <p:spPr>
          <a:xfrm>
            <a:off x="1837346" y="2521011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3" idx="6"/>
            <a:endCxn id="166" idx="2"/>
          </p:cNvCxnSpPr>
          <p:nvPr/>
        </p:nvCxnSpPr>
        <p:spPr>
          <a:xfrm flipV="1">
            <a:off x="2739348" y="2514328"/>
            <a:ext cx="508895" cy="6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6" idx="6"/>
            <a:endCxn id="169" idx="2"/>
          </p:cNvCxnSpPr>
          <p:nvPr/>
        </p:nvCxnSpPr>
        <p:spPr>
          <a:xfrm flipV="1">
            <a:off x="3641350" y="2514327"/>
            <a:ext cx="50889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63" idx="4"/>
            <a:endCxn id="166" idx="4"/>
          </p:cNvCxnSpPr>
          <p:nvPr/>
        </p:nvCxnSpPr>
        <p:spPr>
          <a:xfrm rot="5400000" flipH="1" flipV="1">
            <a:off x="2990454" y="2263222"/>
            <a:ext cx="6684" cy="902002"/>
          </a:xfrm>
          <a:prstGeom prst="curvedConnector3">
            <a:avLst>
              <a:gd name="adj1" fmla="val -34201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773783" y="215260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783641" y="2935868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P2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871090" y="2274786"/>
            <a:ext cx="43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Assume there are 2 paths from A to B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871090" y="2712385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P:   A-&gt;P1-&gt;B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8433404" y="2712385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P’:   A-&gt;P2-&gt;B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200" y="3305200"/>
            <a:ext cx="352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Among P and P’, P is shortest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5871090" y="3249513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So, w(p) &lt; w(p’) … … … (1)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38200" y="3684758"/>
            <a:ext cx="803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We need to prove that: as P is shortest, so every sub path on P is shortest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855777" y="4093762"/>
            <a:ext cx="1025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we can prove that, P1 is shortest, then we will be able to claim that every path on P is shortest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55777" y="4491921"/>
            <a:ext cx="802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For a contradiction we assume that, P1 is not the shortest path from u to v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855777" y="4861253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So, P2 is the shortest path from u to v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855777" y="525826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Means, w(p2) &lt; w(p1)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55777" y="56268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w(AU) +w(p2)+w(VB) &lt; w(AU)+w(p1)+w(VB)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855777" y="599540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w(P’) &lt; w(P)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308873" y="5062233"/>
            <a:ext cx="434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In that case, P is not the shortest path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308873" y="5351655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So, if P1 is no shortest, then P is also not shortest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308873" y="5699094"/>
            <a:ext cx="498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So, P is shortest if and only if P1 is shortest</a:t>
            </a:r>
          </a:p>
        </p:txBody>
      </p:sp>
      <p:cxnSp>
        <p:nvCxnSpPr>
          <p:cNvPr id="192" name="Straight Connector 191"/>
          <p:cNvCxnSpPr/>
          <p:nvPr/>
        </p:nvCxnSpPr>
        <p:spPr>
          <a:xfrm>
            <a:off x="6164998" y="4991038"/>
            <a:ext cx="8546" cy="1296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2208F9-E208-891C-E721-4B2024A86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849A-ADFA-429C-8805-F02579F66D75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11108" y="23326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948036" y="3285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9" name="Straight Connector 8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4" idx="6"/>
            <a:endCxn id="127" idx="1"/>
          </p:cNvCxnSpPr>
          <p:nvPr/>
        </p:nvCxnSpPr>
        <p:spPr>
          <a:xfrm>
            <a:off x="3707434" y="2460781"/>
            <a:ext cx="542004" cy="344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8" idx="5"/>
            <a:endCxn id="130" idx="2"/>
          </p:cNvCxnSpPr>
          <p:nvPr/>
        </p:nvCxnSpPr>
        <p:spPr>
          <a:xfrm>
            <a:off x="1756798" y="3092893"/>
            <a:ext cx="1133752" cy="4712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041666" y="459545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 -&gt; D -&gt; E, Dis=19?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52253" y="5098154"/>
            <a:ext cx="399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Actually no solution here! Why?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0812" y="5600850"/>
            <a:ext cx="97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Visiting B-C-B for infinite times will keep reducing the distance from A to E for infinite times.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2A30F-0622-B746-AF02-15ED5FD6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  <p:bldP spid="152" grpId="0"/>
      <p:bldP spid="1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1FF8-B714-4C25-9C2B-FE36642BC3B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95458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 -&gt; D -&gt; E, Dis=19?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52253" y="5098154"/>
            <a:ext cx="5936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Yes, But why this case is different from previous?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0812" y="5600850"/>
            <a:ext cx="480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Because we can visit B to C but not C to B</a:t>
            </a:r>
          </a:p>
        </p:txBody>
      </p:sp>
      <p:cxnSp>
        <p:nvCxnSpPr>
          <p:cNvPr id="35" name="Straight Arrow Connector 34"/>
          <p:cNvCxnSpPr>
            <a:stCxn id="55" idx="6"/>
            <a:endCxn id="52" idx="3"/>
          </p:cNvCxnSpPr>
          <p:nvPr/>
        </p:nvCxnSpPr>
        <p:spPr>
          <a:xfrm flipV="1">
            <a:off x="3082387" y="2947729"/>
            <a:ext cx="974327" cy="486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5" idx="2"/>
          </p:cNvCxnSpPr>
          <p:nvPr/>
        </p:nvCxnSpPr>
        <p:spPr>
          <a:xfrm>
            <a:off x="1500750" y="2908181"/>
            <a:ext cx="1197076" cy="526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46" idx="2"/>
          </p:cNvCxnSpPr>
          <p:nvPr/>
        </p:nvCxnSpPr>
        <p:spPr>
          <a:xfrm flipV="1">
            <a:off x="1428111" y="2338461"/>
            <a:ext cx="729242" cy="4656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6"/>
            <a:endCxn id="49" idx="2"/>
          </p:cNvCxnSpPr>
          <p:nvPr/>
        </p:nvCxnSpPr>
        <p:spPr>
          <a:xfrm flipV="1">
            <a:off x="2541914" y="2330846"/>
            <a:ext cx="588235" cy="76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9" idx="6"/>
            <a:endCxn id="52" idx="1"/>
          </p:cNvCxnSpPr>
          <p:nvPr/>
        </p:nvCxnSpPr>
        <p:spPr>
          <a:xfrm>
            <a:off x="3514710" y="2330846"/>
            <a:ext cx="542004" cy="344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235831" y="2634715"/>
            <a:ext cx="384561" cy="384561"/>
            <a:chOff x="1170775" y="3802878"/>
            <a:chExt cx="384561" cy="384561"/>
          </a:xfrm>
        </p:grpSpPr>
        <p:sp>
          <p:nvSpPr>
            <p:cNvPr id="43" name="Oval 4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57353" y="2146180"/>
            <a:ext cx="384561" cy="384561"/>
            <a:chOff x="1170775" y="3802878"/>
            <a:chExt cx="384561" cy="384561"/>
          </a:xfrm>
        </p:grpSpPr>
        <p:sp>
          <p:nvSpPr>
            <p:cNvPr id="46" name="Oval 4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30149" y="2138565"/>
            <a:ext cx="384561" cy="384561"/>
            <a:chOff x="1170775" y="3802878"/>
            <a:chExt cx="384561" cy="384561"/>
          </a:xfrm>
        </p:grpSpPr>
        <p:sp>
          <p:nvSpPr>
            <p:cNvPr id="49" name="Oval 4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000396" y="2619486"/>
            <a:ext cx="384561" cy="384561"/>
            <a:chOff x="1170775" y="3802878"/>
            <a:chExt cx="384561" cy="384561"/>
          </a:xfrm>
        </p:grpSpPr>
        <p:sp>
          <p:nvSpPr>
            <p:cNvPr id="52" name="Oval 51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697826" y="3241904"/>
            <a:ext cx="384561" cy="384561"/>
            <a:chOff x="1170775" y="3802878"/>
            <a:chExt cx="384561" cy="384561"/>
          </a:xfrm>
        </p:grpSpPr>
        <p:sp>
          <p:nvSpPr>
            <p:cNvPr id="55" name="Oval 5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07777" y="2188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9774" y="19493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8384" y="2202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55312" y="3155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32192" y="3181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62" name="Straight Arrow Connector 61"/>
          <p:cNvCxnSpPr>
            <a:stCxn id="43" idx="7"/>
            <a:endCxn id="46" idx="2"/>
          </p:cNvCxnSpPr>
          <p:nvPr/>
        </p:nvCxnSpPr>
        <p:spPr>
          <a:xfrm flipV="1">
            <a:off x="1564074" y="2338461"/>
            <a:ext cx="593279" cy="35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03377" y="1980860"/>
            <a:ext cx="484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4"/>
              </a:rPr>
              <a:t>If a undirected connected graph contains a negative weight edge then the graph doesn’t have a finite shortest path from any source to any destination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03377" y="3249518"/>
            <a:ext cx="361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4"/>
              </a:rPr>
              <a:t>What about directed graph?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90007" y="3656815"/>
            <a:ext cx="486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Segoe UI Symbol4"/>
              </a:rPr>
              <a:t>If a directed graph contains a negative weight cycle then the graph doesn’t have any finite single source shortest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073F9-C35A-2B34-0CE5-03B95FF9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2" grpId="0"/>
      <p:bldP spid="153" grpId="0"/>
      <p:bldP spid="63" grpId="0"/>
      <p:bldP spid="64" grpId="0"/>
      <p:bldP spid="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5EAE-1DB8-45AB-9952-D40B51D7AD5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33828" y="2751715"/>
            <a:ext cx="6976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Symbol4"/>
              </a:rPr>
              <a:t>If a graph G(V,E) contains a cycle </a:t>
            </a:r>
            <a:r>
              <a:rPr lang="en-US" sz="1600" b="1" dirty="0">
                <a:latin typeface="Segoe UI Symbol4"/>
              </a:rPr>
              <a:t>C </a:t>
            </a:r>
            <a:r>
              <a:rPr lang="en-US" sz="1600" dirty="0">
                <a:latin typeface="Segoe UI Symbol4"/>
              </a:rPr>
              <a:t>such that </a:t>
            </a:r>
            <a:r>
              <a:rPr lang="en-US" sz="1600" b="1" dirty="0">
                <a:latin typeface="Segoe UI Symbol4"/>
              </a:rPr>
              <a:t>C</a:t>
            </a:r>
            <a:r>
              <a:rPr lang="en-US" sz="1600" dirty="0">
                <a:latin typeface="Segoe UI Symbol4"/>
              </a:rPr>
              <a:t>: V1-&gt;</a:t>
            </a:r>
            <a:r>
              <a:rPr lang="en-GB" sz="1600" dirty="0">
                <a:latin typeface="Segoe UI Symbol4"/>
              </a:rPr>
              <a:t>V2-&gt;....-&gt; </a:t>
            </a:r>
            <a:r>
              <a:rPr lang="en-GB" sz="1600" dirty="0" err="1">
                <a:latin typeface="Segoe UI Symbol4"/>
              </a:rPr>
              <a:t>Vk</a:t>
            </a:r>
            <a:r>
              <a:rPr lang="en-GB" sz="1600" dirty="0">
                <a:latin typeface="Segoe UI Symbol4"/>
              </a:rPr>
              <a:t>-&gt;V1</a:t>
            </a:r>
            <a:endParaRPr lang="en-US" sz="1600" dirty="0">
              <a:latin typeface="Segoe UI Symbol4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33828" y="3105106"/>
            <a:ext cx="923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Symbol4"/>
              </a:rPr>
              <a:t>Weight of the edges on </a:t>
            </a:r>
            <a:r>
              <a:rPr lang="en-US" sz="1600" b="1" dirty="0">
                <a:latin typeface="Segoe UI Symbol4"/>
              </a:rPr>
              <a:t>C</a:t>
            </a:r>
            <a:r>
              <a:rPr lang="en-US" sz="1600" dirty="0">
                <a:latin typeface="Segoe UI Symbol4"/>
              </a:rPr>
              <a:t> are: w1,</a:t>
            </a:r>
            <a:r>
              <a:rPr lang="en-GB" sz="1600" dirty="0">
                <a:latin typeface="Segoe UI Symbol4"/>
              </a:rPr>
              <a:t>w2….</a:t>
            </a:r>
            <a:r>
              <a:rPr lang="en-GB" sz="1600" dirty="0" err="1">
                <a:latin typeface="Segoe UI Symbol4"/>
              </a:rPr>
              <a:t>wk</a:t>
            </a:r>
            <a:r>
              <a:rPr lang="en-GB" sz="1600" dirty="0">
                <a:latin typeface="Segoe UI Symbol4"/>
              </a:rPr>
              <a:t> and weight of the cycle W( C ) = </a:t>
            </a:r>
            <a:r>
              <a:rPr lang="en-US" sz="1600" dirty="0">
                <a:latin typeface="Segoe UI Symbol4"/>
              </a:rPr>
              <a:t>w1 + </a:t>
            </a:r>
            <a:r>
              <a:rPr lang="en-GB" sz="1600" dirty="0">
                <a:latin typeface="Segoe UI Symbol4"/>
              </a:rPr>
              <a:t>w2 + ….. + </a:t>
            </a:r>
            <a:r>
              <a:rPr lang="en-GB" sz="1600" dirty="0" err="1">
                <a:latin typeface="Segoe UI Symbol4"/>
              </a:rPr>
              <a:t>wk</a:t>
            </a:r>
            <a:r>
              <a:rPr lang="en-GB" sz="1600" dirty="0">
                <a:latin typeface="Segoe UI Symbol4"/>
              </a:rPr>
              <a:t> </a:t>
            </a:r>
            <a:endParaRPr lang="en-US" sz="1600" dirty="0">
              <a:latin typeface="Segoe UI Symbol4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33828" y="3482792"/>
            <a:ext cx="662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Segoe UI Symbol4"/>
              </a:rPr>
              <a:t>If for a cycle </a:t>
            </a:r>
            <a:r>
              <a:rPr lang="en-US" sz="1600" b="1" dirty="0">
                <a:latin typeface="Segoe UI Symbol4"/>
              </a:rPr>
              <a:t>C</a:t>
            </a:r>
            <a:r>
              <a:rPr lang="en-US" sz="1600" dirty="0">
                <a:latin typeface="Segoe UI Symbol4"/>
              </a:rPr>
              <a:t>, w(c) is negative then </a:t>
            </a:r>
            <a:r>
              <a:rPr lang="en-US" sz="1600" b="1" dirty="0">
                <a:latin typeface="Segoe UI Symbol4"/>
              </a:rPr>
              <a:t>C </a:t>
            </a:r>
            <a:r>
              <a:rPr lang="en-US" sz="1600" dirty="0">
                <a:latin typeface="Segoe UI Symbol4"/>
              </a:rPr>
              <a:t>is a </a:t>
            </a:r>
            <a:r>
              <a:rPr lang="en-US" sz="1600" b="1" dirty="0">
                <a:latin typeface="Segoe UI Symbol4"/>
              </a:rPr>
              <a:t>Negative Weight Cycle</a:t>
            </a:r>
            <a:endParaRPr lang="en-US" sz="1600" dirty="0">
              <a:latin typeface="Segoe UI Symbol4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2380695" y="5275078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26584" y="4422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050082" y="43309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2940" y="5244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2321773" y="4215530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1998526" y="5081598"/>
            <a:ext cx="384561" cy="384561"/>
            <a:chOff x="1170775" y="3802878"/>
            <a:chExt cx="384561" cy="384561"/>
          </a:xfrm>
        </p:grpSpPr>
        <p:sp>
          <p:nvSpPr>
            <p:cNvPr id="80" name="Oval 7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615940" y="3887101"/>
            <a:ext cx="384561" cy="384561"/>
            <a:chOff x="1170775" y="3802878"/>
            <a:chExt cx="384561" cy="384561"/>
          </a:xfrm>
        </p:grpSpPr>
        <p:sp>
          <p:nvSpPr>
            <p:cNvPr id="83" name="Oval 8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941009" y="4215530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298412" y="5080721"/>
            <a:ext cx="384561" cy="384561"/>
            <a:chOff x="1170775" y="3802878"/>
            <a:chExt cx="384561" cy="384561"/>
          </a:xfrm>
        </p:grpSpPr>
        <p:sp>
          <p:nvSpPr>
            <p:cNvPr id="87" name="Oval 8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69534" y="5653175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W( C ) = 10 - 5 - 3 = 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679409" y="381575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20459" y="6025245"/>
            <a:ext cx="2801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Not a Negative Weight Cycle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7301648" y="5275078"/>
            <a:ext cx="9180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047537" y="44222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971035" y="43309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583893" y="52447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7242726" y="4215530"/>
            <a:ext cx="347311" cy="9302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919479" y="5081598"/>
            <a:ext cx="384561" cy="384561"/>
            <a:chOff x="1170775" y="3802878"/>
            <a:chExt cx="384561" cy="384561"/>
          </a:xfrm>
        </p:grpSpPr>
        <p:sp>
          <p:nvSpPr>
            <p:cNvPr id="98" name="Oval 9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536893" y="3887101"/>
            <a:ext cx="384561" cy="384561"/>
            <a:chOff x="1170775" y="3802878"/>
            <a:chExt cx="384561" cy="384561"/>
          </a:xfrm>
        </p:grpSpPr>
        <p:sp>
          <p:nvSpPr>
            <p:cNvPr id="101" name="Oval 10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7861962" y="4215530"/>
            <a:ext cx="414013" cy="915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8219365" y="5080721"/>
            <a:ext cx="384561" cy="384561"/>
            <a:chOff x="1170775" y="3802878"/>
            <a:chExt cx="384561" cy="384561"/>
          </a:xfrm>
        </p:grpSpPr>
        <p:sp>
          <p:nvSpPr>
            <p:cNvPr id="105" name="Oval 104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204197" y="380287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568315" y="5685155"/>
            <a:ext cx="2484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W( C ) = 10 - 20 - 3 = -13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62250" y="391255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83988" y="5992548"/>
            <a:ext cx="22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Symbol4"/>
              </a:rPr>
              <a:t>Negative Weight Cycle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2638109" y="2271892"/>
            <a:ext cx="405880" cy="384561"/>
            <a:chOff x="1161467" y="3802878"/>
            <a:chExt cx="405880" cy="384561"/>
          </a:xfrm>
        </p:grpSpPr>
        <p:sp>
          <p:nvSpPr>
            <p:cNvPr id="113" name="Oval 112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61467" y="3802878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v1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691434" y="2271890"/>
            <a:ext cx="405880" cy="384561"/>
            <a:chOff x="1161467" y="3802878"/>
            <a:chExt cx="405880" cy="384561"/>
          </a:xfrm>
        </p:grpSpPr>
        <p:sp>
          <p:nvSpPr>
            <p:cNvPr id="116" name="Oval 115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61467" y="3802878"/>
              <a:ext cx="4058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121564" y="2271890"/>
            <a:ext cx="384561" cy="384561"/>
            <a:chOff x="1170775" y="3802878"/>
            <a:chExt cx="384561" cy="384561"/>
          </a:xfrm>
        </p:grpSpPr>
        <p:sp>
          <p:nvSpPr>
            <p:cNvPr id="119" name="Oval 118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78559" y="3802878"/>
              <a:ext cx="370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v</a:t>
              </a:r>
              <a:r>
                <a:rPr lang="en-US" sz="1200" b="1" dirty="0" err="1">
                  <a:solidFill>
                    <a:schemeClr val="bg1"/>
                  </a:solidFill>
                </a:rPr>
                <a:t>k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Straight Arrow Connector 6"/>
          <p:cNvCxnSpPr>
            <a:stCxn id="113" idx="6"/>
            <a:endCxn id="117" idx="1"/>
          </p:cNvCxnSpPr>
          <p:nvPr/>
        </p:nvCxnSpPr>
        <p:spPr>
          <a:xfrm flipV="1">
            <a:off x="3031978" y="2456556"/>
            <a:ext cx="659456" cy="7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6" idx="6"/>
          </p:cNvCxnSpPr>
          <p:nvPr/>
        </p:nvCxnSpPr>
        <p:spPr>
          <a:xfrm>
            <a:off x="4085303" y="2464171"/>
            <a:ext cx="65675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452800" y="2464170"/>
            <a:ext cx="65675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19" idx="0"/>
            <a:endCxn id="113" idx="0"/>
          </p:cNvCxnSpPr>
          <p:nvPr/>
        </p:nvCxnSpPr>
        <p:spPr>
          <a:xfrm rot="16200000" flipH="1" flipV="1">
            <a:off x="4576771" y="534817"/>
            <a:ext cx="2" cy="3474147"/>
          </a:xfrm>
          <a:prstGeom prst="curvedConnector3">
            <a:avLst>
              <a:gd name="adj1" fmla="val -114300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48214" y="21533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b="1" dirty="0"/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093087" y="21511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b="1" dirty="0"/>
              <a:t>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488467" y="215118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sz="1200" b="1" dirty="0"/>
              <a:t>k-1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4742056" y="17410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sz="1200" b="1" dirty="0" err="1"/>
              <a:t>k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F0D64-456C-20BB-89EC-9D551994B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89" grpId="0"/>
      <p:bldP spid="90" grpId="0"/>
      <p:bldP spid="91" grpId="0"/>
      <p:bldP spid="93" grpId="0"/>
      <p:bldP spid="94" grpId="0"/>
      <p:bldP spid="95" grpId="0"/>
      <p:bldP spid="107" grpId="0"/>
      <p:bldP spid="108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647772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686" y="3139154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686" y="3648319"/>
            <a:ext cx="855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Single Source Shortest Path of a graph is solved by Greedy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7BAE-C044-4A13-B2D8-26399884F5D7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BD201-7E69-AD7B-AC16-1A1903D35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AB3F7-1DB4-431C-B9CC-3421A9404B63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85158" y="282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37783"/>
            <a:ext cx="424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No Answer because of no solution</a:t>
            </a:r>
          </a:p>
        </p:txBody>
      </p:sp>
      <p:cxnSp>
        <p:nvCxnSpPr>
          <p:cNvPr id="7" name="Straight Arrow Connector 6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4" idx="4"/>
            <a:endCxn id="130" idx="0"/>
          </p:cNvCxnSpPr>
          <p:nvPr/>
        </p:nvCxnSpPr>
        <p:spPr>
          <a:xfrm flipH="1">
            <a:off x="3082831" y="2653061"/>
            <a:ext cx="432323" cy="718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30" idx="0"/>
            <a:endCxn id="121" idx="4"/>
          </p:cNvCxnSpPr>
          <p:nvPr/>
        </p:nvCxnSpPr>
        <p:spPr>
          <a:xfrm flipH="1" flipV="1">
            <a:off x="2542358" y="2660676"/>
            <a:ext cx="540473" cy="71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6633" y="28377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06748-ED64-F1FD-8BF1-9F1148C1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9FDB-4568-4FA6-8F5F-3E46CB38D781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88" name="TextBox 187"/>
          <p:cNvSpPr txBox="1"/>
          <p:nvPr/>
        </p:nvSpPr>
        <p:spPr>
          <a:xfrm>
            <a:off x="1041666" y="4116068"/>
            <a:ext cx="475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is the shortest distance from A to E?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1428555" y="2764650"/>
            <a:ext cx="384561" cy="384561"/>
            <a:chOff x="1170775" y="3802878"/>
            <a:chExt cx="384561" cy="384561"/>
          </a:xfrm>
        </p:grpSpPr>
        <p:sp>
          <p:nvSpPr>
            <p:cNvPr id="118" name="Oval 117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04197" y="380287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350077" y="2276115"/>
            <a:ext cx="384561" cy="384561"/>
            <a:chOff x="1170775" y="3802878"/>
            <a:chExt cx="384561" cy="384561"/>
          </a:xfrm>
        </p:grpSpPr>
        <p:sp>
          <p:nvSpPr>
            <p:cNvPr id="121" name="Oval 120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04197" y="38028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22873" y="2268500"/>
            <a:ext cx="384561" cy="384561"/>
            <a:chOff x="1170775" y="3802878"/>
            <a:chExt cx="384561" cy="384561"/>
          </a:xfrm>
        </p:grpSpPr>
        <p:sp>
          <p:nvSpPr>
            <p:cNvPr id="124" name="Oval 123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04197" y="38028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193120" y="2749421"/>
            <a:ext cx="384561" cy="384561"/>
            <a:chOff x="1170775" y="3802878"/>
            <a:chExt cx="384561" cy="384561"/>
          </a:xfrm>
        </p:grpSpPr>
        <p:sp>
          <p:nvSpPr>
            <p:cNvPr id="127" name="Oval 126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204197" y="380287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0550" y="3371839"/>
            <a:ext cx="384561" cy="384561"/>
            <a:chOff x="1170775" y="3802878"/>
            <a:chExt cx="384561" cy="384561"/>
          </a:xfrm>
        </p:grpSpPr>
        <p:sp>
          <p:nvSpPr>
            <p:cNvPr id="130" name="Oval 129"/>
            <p:cNvSpPr/>
            <p:nvPr/>
          </p:nvSpPr>
          <p:spPr>
            <a:xfrm>
              <a:off x="1170775" y="3802878"/>
              <a:ext cx="384561" cy="384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204197" y="38028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00501" y="2318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882320" y="20963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285158" y="2826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624916" y="3311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41666" y="4537783"/>
            <a:ext cx="637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Segoe UI Symbol4"/>
              </a:rPr>
              <a:t>A -&gt; B -&gt; D -&gt; E; Because no negative edge cycle here</a:t>
            </a:r>
          </a:p>
        </p:txBody>
      </p:sp>
      <p:cxnSp>
        <p:nvCxnSpPr>
          <p:cNvPr id="7" name="Straight Arrow Connector 6"/>
          <p:cNvCxnSpPr>
            <a:stCxn id="121" idx="6"/>
            <a:endCxn id="124" idx="2"/>
          </p:cNvCxnSpPr>
          <p:nvPr/>
        </p:nvCxnSpPr>
        <p:spPr>
          <a:xfrm flipV="1">
            <a:off x="2734638" y="2460781"/>
            <a:ext cx="588235" cy="7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4" idx="4"/>
            <a:endCxn id="130" idx="0"/>
          </p:cNvCxnSpPr>
          <p:nvPr/>
        </p:nvCxnSpPr>
        <p:spPr>
          <a:xfrm flipH="1">
            <a:off x="3082831" y="2653061"/>
            <a:ext cx="432323" cy="718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8" idx="7"/>
            <a:endCxn id="121" idx="2"/>
          </p:cNvCxnSpPr>
          <p:nvPr/>
        </p:nvCxnSpPr>
        <p:spPr>
          <a:xfrm flipV="1">
            <a:off x="1756798" y="2468396"/>
            <a:ext cx="593279" cy="352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0" idx="6"/>
            <a:endCxn id="127" idx="3"/>
          </p:cNvCxnSpPr>
          <p:nvPr/>
        </p:nvCxnSpPr>
        <p:spPr>
          <a:xfrm flipV="1">
            <a:off x="3275111" y="3077664"/>
            <a:ext cx="974327" cy="48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436633" y="28377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</a:t>
            </a:r>
          </a:p>
        </p:txBody>
      </p:sp>
      <p:cxnSp>
        <p:nvCxnSpPr>
          <p:cNvPr id="8" name="Straight Arrow Connector 7"/>
          <p:cNvCxnSpPr>
            <a:stCxn id="121" idx="4"/>
            <a:endCxn id="131" idx="0"/>
          </p:cNvCxnSpPr>
          <p:nvPr/>
        </p:nvCxnSpPr>
        <p:spPr>
          <a:xfrm>
            <a:off x="2542358" y="2660676"/>
            <a:ext cx="545281" cy="71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C90F4-8BD7-1BB6-5B83-59964C2E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9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NEGATIVE WEIGHT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4B95-A590-4FDD-A328-6C58D240F70D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97280" y="2020162"/>
            <a:ext cx="624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A graph doesn’t have finite single source shortest path if: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97280" y="25350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Case 1: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54779" y="2913583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The graph is undirected and there is a negative weight edge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7280" y="341935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Case 2: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54779" y="3797843"/>
            <a:ext cx="635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The graph is directed and there is a negative weight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" y="4433800"/>
            <a:ext cx="438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  <a:latin typeface="Segoe UI Symbol4"/>
              </a:rPr>
              <a:t>Dijkstra’s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  fails in both of the cases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4885091"/>
            <a:ext cx="727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Segoe UI Symbol4"/>
              </a:rPr>
              <a:t>Bellman Ford’s algorithm can identify that there is no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7B80D-CD79-739D-1C4A-2141D9BF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VERTEX SATURATION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C9E4-6C29-437A-A211-E340C17260E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65522" y="1874781"/>
            <a:ext cx="614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A is the source then what is the saturated value of B?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65522" y="229007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10</a:t>
            </a:r>
          </a:p>
        </p:txBody>
      </p:sp>
      <p:sp>
        <p:nvSpPr>
          <p:cNvPr id="45" name="Oval 44"/>
          <p:cNvSpPr/>
          <p:nvPr/>
        </p:nvSpPr>
        <p:spPr>
          <a:xfrm>
            <a:off x="5399432" y="4140210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842903" y="4140210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624984" y="306815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27549" y="413425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37046" y="512358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336399" y="3357240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421069" y="4423335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336399" y="4633706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203150" y="3357240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205715" y="4423335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215212" y="4633706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02952" y="48404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602952" y="3493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03809" y="4092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23579" y="5001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3579" y="3467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360944" y="4098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976830" y="3863864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785753" y="573690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754860" y="3829767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498407" y="426520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50929" y="4265989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1848100" y="4140210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3738231" y="26365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cxnSp>
        <p:nvCxnSpPr>
          <p:cNvPr id="87" name="Straight Arrow Connector 86"/>
          <p:cNvCxnSpPr>
            <a:stCxn id="85" idx="7"/>
            <a:endCxn id="51" idx="2"/>
          </p:cNvCxnSpPr>
          <p:nvPr/>
        </p:nvCxnSpPr>
        <p:spPr>
          <a:xfrm flipV="1">
            <a:off x="2341596" y="3357240"/>
            <a:ext cx="1283388" cy="867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5" idx="6"/>
            <a:endCxn id="55" idx="2"/>
          </p:cNvCxnSpPr>
          <p:nvPr/>
        </p:nvCxnSpPr>
        <p:spPr>
          <a:xfrm flipV="1">
            <a:off x="2426266" y="4423335"/>
            <a:ext cx="1201283" cy="5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5" idx="5"/>
            <a:endCxn id="60" idx="1"/>
          </p:cNvCxnSpPr>
          <p:nvPr/>
        </p:nvCxnSpPr>
        <p:spPr>
          <a:xfrm>
            <a:off x="2341596" y="4633706"/>
            <a:ext cx="1380120" cy="574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6"/>
            <a:endCxn id="45" idx="1"/>
          </p:cNvCxnSpPr>
          <p:nvPr/>
        </p:nvCxnSpPr>
        <p:spPr>
          <a:xfrm>
            <a:off x="4203150" y="3357240"/>
            <a:ext cx="1280952" cy="867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5" idx="6"/>
            <a:endCxn id="45" idx="2"/>
          </p:cNvCxnSpPr>
          <p:nvPr/>
        </p:nvCxnSpPr>
        <p:spPr>
          <a:xfrm>
            <a:off x="4205715" y="4423335"/>
            <a:ext cx="1193717" cy="5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60" idx="6"/>
            <a:endCxn id="45" idx="3"/>
          </p:cNvCxnSpPr>
          <p:nvPr/>
        </p:nvCxnSpPr>
        <p:spPr>
          <a:xfrm flipV="1">
            <a:off x="4215212" y="4633706"/>
            <a:ext cx="1268890" cy="778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3493317" y="2613660"/>
            <a:ext cx="472168" cy="369332"/>
            <a:chOff x="1774877" y="5329734"/>
            <a:chExt cx="472168" cy="369332"/>
          </a:xfrm>
        </p:grpSpPr>
        <p:cxnSp>
          <p:nvCxnSpPr>
            <p:cNvPr id="99" name="Straight Connector 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33592" y="3781781"/>
            <a:ext cx="472168" cy="369332"/>
            <a:chOff x="1774877" y="5329734"/>
            <a:chExt cx="472168" cy="369332"/>
          </a:xfrm>
        </p:grpSpPr>
        <p:cxnSp>
          <p:nvCxnSpPr>
            <p:cNvPr id="102" name="Straight Connector 10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547303" y="5756479"/>
            <a:ext cx="472168" cy="369332"/>
            <a:chOff x="1774877" y="5329734"/>
            <a:chExt cx="472168" cy="369332"/>
          </a:xfrm>
        </p:grpSpPr>
        <p:cxnSp>
          <p:nvCxnSpPr>
            <p:cNvPr id="105" name="Straight Connector 10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119" name="Oval 118"/>
          <p:cNvSpPr/>
          <p:nvPr/>
        </p:nvSpPr>
        <p:spPr>
          <a:xfrm>
            <a:off x="3624984" y="3068157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5686240" y="3829767"/>
            <a:ext cx="523444" cy="369332"/>
            <a:chOff x="1723601" y="5329734"/>
            <a:chExt cx="523444" cy="369332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sp>
        <p:nvSpPr>
          <p:cNvPr id="123" name="Oval 122"/>
          <p:cNvSpPr/>
          <p:nvPr/>
        </p:nvSpPr>
        <p:spPr>
          <a:xfrm>
            <a:off x="3623704" y="4134883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630375" y="5125022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379931" y="3755195"/>
            <a:ext cx="634541" cy="417898"/>
            <a:chOff x="1612504" y="5261366"/>
            <a:chExt cx="634541" cy="417898"/>
          </a:xfrm>
        </p:grpSpPr>
        <p:cxnSp>
          <p:nvCxnSpPr>
            <p:cNvPr id="126" name="Straight Connector 12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5401172" y="4143661"/>
            <a:ext cx="578166" cy="57816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514916" y="42556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958387" y="42556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43033" y="32001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43033" y="42497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3033" y="524059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26F6C-F5D0-B62A-0A79-FC8798AF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5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2" grpId="0"/>
      <p:bldP spid="85" grpId="0" animBg="1"/>
      <p:bldP spid="119" grpId="0" animBg="1"/>
      <p:bldP spid="123" grpId="0" animBg="1"/>
      <p:bldP spid="124" grpId="0" animBg="1"/>
      <p:bldP spid="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RELAXATION OF A DIRECTED EDGE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537A-7815-40B8-9DAC-F97751D2957C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65522" y="187478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if(d[v] &gt; d[u] + w(</a:t>
            </a:r>
            <a:r>
              <a:rPr lang="en-US" dirty="0" err="1">
                <a:latin typeface="Segoe UI Symbol4"/>
              </a:rPr>
              <a:t>u,v</a:t>
            </a:r>
            <a:r>
              <a:rPr lang="en-US" dirty="0">
                <a:latin typeface="Segoe UI Symbol4"/>
              </a:rPr>
              <a:t>))</a:t>
            </a:r>
          </a:p>
        </p:txBody>
      </p:sp>
      <p:sp>
        <p:nvSpPr>
          <p:cNvPr id="68" name="Oval 67"/>
          <p:cNvSpPr/>
          <p:nvPr/>
        </p:nvSpPr>
        <p:spPr>
          <a:xfrm>
            <a:off x="1242484" y="366936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360533" y="3801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31567" y="224432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d[v] = d[u] + w(</a:t>
            </a:r>
            <a:r>
              <a:rPr lang="en-US" dirty="0" err="1">
                <a:latin typeface="Segoe UI Symbol4"/>
              </a:rPr>
              <a:t>u,v</a:t>
            </a:r>
            <a:r>
              <a:rPr lang="en-US" dirty="0">
                <a:latin typeface="Segoe UI Symbol4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52804" y="187478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u is starting point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52804" y="224411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v is ending point</a:t>
            </a:r>
          </a:p>
        </p:txBody>
      </p:sp>
      <p:sp>
        <p:nvSpPr>
          <p:cNvPr id="83" name="Oval 82"/>
          <p:cNvSpPr/>
          <p:nvPr/>
        </p:nvSpPr>
        <p:spPr>
          <a:xfrm>
            <a:off x="3710794" y="366936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828843" y="38013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v</a:t>
            </a:r>
          </a:p>
        </p:txBody>
      </p:sp>
      <p:cxnSp>
        <p:nvCxnSpPr>
          <p:cNvPr id="7" name="Straight Arrow Connector 6"/>
          <p:cNvCxnSpPr>
            <a:stCxn id="68" idx="6"/>
            <a:endCxn id="83" idx="2"/>
          </p:cNvCxnSpPr>
          <p:nvPr/>
        </p:nvCxnSpPr>
        <p:spPr>
          <a:xfrm>
            <a:off x="1820650" y="3958449"/>
            <a:ext cx="1890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75114" y="33000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58311" y="3300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09269" y="3585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3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3607340" y="3287515"/>
            <a:ext cx="472168" cy="369332"/>
            <a:chOff x="1774877" y="5329734"/>
            <a:chExt cx="472168" cy="369332"/>
          </a:xfrm>
        </p:grpSpPr>
        <p:cxnSp>
          <p:nvCxnSpPr>
            <p:cNvPr id="96" name="Straight Connector 9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8</a:t>
              </a:r>
            </a:p>
          </p:txBody>
        </p:sp>
      </p:grpSp>
      <p:sp>
        <p:nvSpPr>
          <p:cNvPr id="108" name="Oval 107"/>
          <p:cNvSpPr/>
          <p:nvPr/>
        </p:nvSpPr>
        <p:spPr>
          <a:xfrm>
            <a:off x="1241288" y="506229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1359337" y="5194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u</a:t>
            </a:r>
          </a:p>
        </p:txBody>
      </p:sp>
      <p:sp>
        <p:nvSpPr>
          <p:cNvPr id="110" name="Oval 109"/>
          <p:cNvSpPr/>
          <p:nvPr/>
        </p:nvSpPr>
        <p:spPr>
          <a:xfrm>
            <a:off x="3709598" y="506229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827647" y="5194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v</a:t>
            </a:r>
          </a:p>
        </p:txBody>
      </p:sp>
      <p:cxnSp>
        <p:nvCxnSpPr>
          <p:cNvPr id="112" name="Straight Arrow Connector 111"/>
          <p:cNvCxnSpPr>
            <a:stCxn id="108" idx="6"/>
            <a:endCxn id="110" idx="2"/>
          </p:cNvCxnSpPr>
          <p:nvPr/>
        </p:nvCxnSpPr>
        <p:spPr>
          <a:xfrm>
            <a:off x="1819454" y="5351381"/>
            <a:ext cx="18901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373918" y="4692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757115" y="4692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608073" y="49782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48061" y="51629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No Change!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58A42-C075-DE37-3B91-3767051F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8" grpId="0" animBg="1"/>
      <p:bldP spid="71" grpId="0"/>
      <p:bldP spid="75" grpId="0"/>
      <p:bldP spid="76" grpId="0"/>
      <p:bldP spid="82" grpId="0"/>
      <p:bldP spid="83" grpId="0" animBg="1"/>
      <p:bldP spid="84" grpId="0"/>
      <p:bldP spid="88" grpId="0"/>
      <p:bldP spid="90" grpId="0"/>
      <p:bldP spid="92" grpId="0"/>
      <p:bldP spid="108" grpId="0" animBg="1"/>
      <p:bldP spid="109" grpId="0"/>
      <p:bldP spid="110" grpId="0" animBg="1"/>
      <p:bldP spid="111" grpId="0"/>
      <p:bldP spid="113" grpId="0"/>
      <p:bldP spid="114" grpId="0"/>
      <p:bldP spid="115" grpId="0"/>
      <p:bldP spid="1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33EB-D517-485A-A90A-87D49DE8243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Create a sequence S containing all the edges in any order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Relax S until all the vertices are saturated</a:t>
            </a: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{PB, QB, RB, AR, AP, AQ}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486499" y="49138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d[B]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r>
              <a:rPr lang="en-US" dirty="0">
                <a:latin typeface="Segoe UI Symbol4"/>
              </a:rPr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491886" y="5255181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d[P] + 6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  <a:r>
              <a:rPr lang="en-US" dirty="0">
                <a:latin typeface="Segoe UI Symbol4"/>
              </a:rPr>
              <a:t> 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90494" y="559656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NO CHANGE!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99" y="4913800"/>
            <a:ext cx="1676248" cy="1052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1157281" y="593616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Are all the vertices saturated?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611088" y="5932101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No! B is not saturated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2940" y="5896096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114583" y="5862541"/>
            <a:ext cx="1513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4"/>
              </a:rPr>
              <a:t>REPEAT!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CF4AD-2DC7-064A-C2F5-244E537F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2" grpId="0"/>
      <p:bldP spid="68" grpId="0"/>
      <p:bldP spid="71" grpId="0" animBg="1"/>
      <p:bldP spid="75" grpId="0" animBg="1"/>
      <p:bldP spid="76" grpId="0" animBg="1"/>
      <p:bldP spid="82" grpId="0" animBg="1"/>
      <p:bldP spid="83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31" grpId="0"/>
      <p:bldP spid="157" grpId="0"/>
      <p:bldP spid="158" grpId="0"/>
      <p:bldP spid="159" grpId="0"/>
      <p:bldP spid="160" grpId="0"/>
      <p:bldP spid="161" grpId="0"/>
      <p:bldP spid="162" grpId="0"/>
      <p:bldP spid="164" grpId="0"/>
      <p:bldP spid="165" grpId="0"/>
      <p:bldP spid="8" grpId="0" animBg="1"/>
      <p:bldP spid="185" grpId="0"/>
      <p:bldP spid="186" grpId="0"/>
      <p:bldP spid="27" grpId="0" animBg="1"/>
      <p:bldP spid="1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0351-E526-4F55-B6AF-BC1B5B30C66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Create a sequence S containing all the edges in any order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Relax S until all the vertices are saturated</a:t>
            </a: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{PB, QB, RB, AR, AP, AQ}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2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nd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675909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577985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93616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Are all the vertices saturated?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11088" y="5932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4"/>
              </a:rPr>
              <a:t>YES!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212940" y="5896096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898271" y="589609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4"/>
              </a:rPr>
              <a:t>But how can we understand that all the vertices are saturated?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87265" y="5866323"/>
            <a:ext cx="701133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148496" y="5817139"/>
            <a:ext cx="470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4"/>
              </a:rPr>
              <a:t>REPEAT FOR AN EXTRA TIME!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D6527-C286-A470-0196-8D117A81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 animBg="1"/>
      <p:bldP spid="128" grpId="0"/>
      <p:bldP spid="133" grpId="0" animBg="1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188405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254500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464871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464871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188405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254500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5C9C-16C5-4803-9AA0-8E3BFA5F06E9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83513" y="1747626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Create a sequence S containing all the edges in any order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41558" y="1750407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Relax S until all the vertices are saturated</a:t>
            </a:r>
          </a:p>
        </p:txBody>
      </p:sp>
      <p:sp>
        <p:nvSpPr>
          <p:cNvPr id="45" name="Oval 44"/>
          <p:cNvSpPr/>
          <p:nvPr/>
        </p:nvSpPr>
        <p:spPr>
          <a:xfrm>
            <a:off x="5232016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97137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89932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96541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95474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6716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324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9233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833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2987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9293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69502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5680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66093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409637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4097154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4677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40868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30313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40808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50717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2090624"/>
            <a:ext cx="654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{PB, QB, RB, AR, AP, AQ}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98372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911672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97776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96709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200755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266850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477221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200755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266850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477221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6839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3368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935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8453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3111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9416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70737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5804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67328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41087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4109504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48010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457175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625296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599994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673282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598710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40991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304369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40932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50841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937246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2135692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586795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3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rd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 (Extra)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213296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214026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2165465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573218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3308719" y="2469940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365334" y="3628614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675909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577985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936162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Distance of any vertex changed?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955048" y="59495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4"/>
              </a:rPr>
              <a:t>NO!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526965" y="2452947"/>
            <a:ext cx="5284374" cy="385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6669569" y="2163507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096827" y="2161649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245843" y="2642573"/>
            <a:ext cx="5826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 if at any stage distance of all vertices doesn’t change then we can say that all the vertices are saturated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244033" y="3640435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Here 2 times edge wise relaxation needed to obtain the solution and 1 additional checking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44033" y="4426954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What will happen if we change the ordering of S?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244033" y="4930142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Will the number of steps be reduced?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44032" y="5362562"/>
            <a:ext cx="594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Let’s check by considering S={AP,AQ,AR,PB,QB,RB}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57595-26BE-DD05-A117-BEE6F0CE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4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33" grpId="0" animBg="1"/>
      <p:bldP spid="127" grpId="0"/>
      <p:bldP spid="128" grpId="0"/>
      <p:bldP spid="130" grpId="0"/>
      <p:bldP spid="132" grpId="0"/>
      <p:bldP spid="1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stCxn id="49" idx="7"/>
            <a:endCxn id="51" idx="2"/>
          </p:cNvCxnSpPr>
          <p:nvPr/>
        </p:nvCxnSpPr>
        <p:spPr>
          <a:xfrm flipV="1">
            <a:off x="2168983" y="3037974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2253653" y="4104069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9" idx="5"/>
            <a:endCxn id="60" idx="1"/>
          </p:cNvCxnSpPr>
          <p:nvPr/>
        </p:nvCxnSpPr>
        <p:spPr>
          <a:xfrm>
            <a:off x="2168983" y="4314440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6"/>
            <a:endCxn id="45" idx="1"/>
          </p:cNvCxnSpPr>
          <p:nvPr/>
        </p:nvCxnSpPr>
        <p:spPr>
          <a:xfrm>
            <a:off x="4035734" y="3037974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4038299" y="4104069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0" idx="6"/>
            <a:endCxn id="45" idx="3"/>
          </p:cNvCxnSpPr>
          <p:nvPr/>
        </p:nvCxnSpPr>
        <p:spPr>
          <a:xfrm flipV="1">
            <a:off x="4047796" y="4314440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1" idx="6"/>
            <a:endCxn id="45" idx="1"/>
          </p:cNvCxnSpPr>
          <p:nvPr/>
        </p:nvCxnSpPr>
        <p:spPr>
          <a:xfrm>
            <a:off x="4035734" y="3037974"/>
            <a:ext cx="1280952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5" idx="6"/>
            <a:endCxn id="45" idx="2"/>
          </p:cNvCxnSpPr>
          <p:nvPr/>
        </p:nvCxnSpPr>
        <p:spPr>
          <a:xfrm>
            <a:off x="4038299" y="4104069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0" idx="6"/>
            <a:endCxn id="45" idx="3"/>
          </p:cNvCxnSpPr>
          <p:nvPr/>
        </p:nvCxnSpPr>
        <p:spPr>
          <a:xfrm flipV="1">
            <a:off x="4047796" y="4314440"/>
            <a:ext cx="1268890" cy="7789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9" idx="5"/>
            <a:endCxn id="60" idx="1"/>
          </p:cNvCxnSpPr>
          <p:nvPr/>
        </p:nvCxnSpPr>
        <p:spPr>
          <a:xfrm>
            <a:off x="2168983" y="4314440"/>
            <a:ext cx="1385317" cy="574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7"/>
            <a:endCxn id="51" idx="2"/>
          </p:cNvCxnSpPr>
          <p:nvPr/>
        </p:nvCxnSpPr>
        <p:spPr>
          <a:xfrm flipV="1">
            <a:off x="2168983" y="3037974"/>
            <a:ext cx="1288585" cy="8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6"/>
            <a:endCxn id="55" idx="2"/>
          </p:cNvCxnSpPr>
          <p:nvPr/>
        </p:nvCxnSpPr>
        <p:spPr>
          <a:xfrm flipV="1">
            <a:off x="2253653" y="4104069"/>
            <a:ext cx="1206480" cy="595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1905-6E4E-4422-B2D0-D2A205D917C7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232016" y="382094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675487" y="382094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457568" y="2748891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60133" y="381498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469630" y="480431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5536" y="45212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5536" y="3174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36393" y="37728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6163" y="46826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56163" y="31483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93528" y="37788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5809414" y="354459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3618337" y="541764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587444" y="351050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30991" y="394594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083513" y="3946723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3570815" y="231731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47500" y="393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790971" y="39364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75617" y="28809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75617" y="39304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75617" y="49213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655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{AP, AQ, AR, PB, QB, RB}</a:t>
            </a:r>
          </a:p>
        </p:txBody>
      </p:sp>
      <p:sp>
        <p:nvSpPr>
          <p:cNvPr id="71" name="Oval 70"/>
          <p:cNvSpPr/>
          <p:nvPr/>
        </p:nvSpPr>
        <p:spPr>
          <a:xfrm>
            <a:off x="11001087" y="383329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444558" y="3833294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226639" y="2761241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29204" y="3827336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238701" y="4816668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5" idx="7"/>
            <a:endCxn id="76" idx="2"/>
          </p:cNvCxnSpPr>
          <p:nvPr/>
        </p:nvCxnSpPr>
        <p:spPr>
          <a:xfrm flipV="1">
            <a:off x="7938054" y="3050324"/>
            <a:ext cx="1288585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5" idx="6"/>
            <a:endCxn id="82" idx="2"/>
          </p:cNvCxnSpPr>
          <p:nvPr/>
        </p:nvCxnSpPr>
        <p:spPr>
          <a:xfrm flipV="1">
            <a:off x="8022724" y="4116419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5" idx="5"/>
            <a:endCxn id="83" idx="1"/>
          </p:cNvCxnSpPr>
          <p:nvPr/>
        </p:nvCxnSpPr>
        <p:spPr>
          <a:xfrm>
            <a:off x="7938054" y="4326790"/>
            <a:ext cx="1385317" cy="574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71" idx="1"/>
          </p:cNvCxnSpPr>
          <p:nvPr/>
        </p:nvCxnSpPr>
        <p:spPr>
          <a:xfrm>
            <a:off x="9804805" y="3050324"/>
            <a:ext cx="1280952" cy="867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2" idx="6"/>
            <a:endCxn id="71" idx="2"/>
          </p:cNvCxnSpPr>
          <p:nvPr/>
        </p:nvCxnSpPr>
        <p:spPr>
          <a:xfrm>
            <a:off x="9807370" y="4116419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3" idx="6"/>
            <a:endCxn id="71" idx="3"/>
          </p:cNvCxnSpPr>
          <p:nvPr/>
        </p:nvCxnSpPr>
        <p:spPr>
          <a:xfrm flipV="1">
            <a:off x="9816867" y="4326790"/>
            <a:ext cx="1268890" cy="778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04607" y="45335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204607" y="31864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505464" y="37852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25234" y="46949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25234" y="31607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6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962599" y="37912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9</a:t>
            </a: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11578485" y="355694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9387408" y="542999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9356515" y="352285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00062" y="395829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6852584" y="3959073"/>
            <a:ext cx="472168" cy="369332"/>
            <a:chOff x="1774877" y="5329734"/>
            <a:chExt cx="472168" cy="369332"/>
          </a:xfrm>
        </p:grpSpPr>
        <p:cxnSp>
          <p:nvCxnSpPr>
            <p:cNvPr id="118" name="Straight Connector 11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131" name="TextBox 130"/>
          <p:cNvSpPr txBox="1"/>
          <p:nvPr/>
        </p:nvSpPr>
        <p:spPr>
          <a:xfrm rot="16200000">
            <a:off x="9339886" y="2329669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9094972" y="2306744"/>
            <a:ext cx="472168" cy="369332"/>
            <a:chOff x="1774877" y="5329734"/>
            <a:chExt cx="472168" cy="369332"/>
          </a:xfrm>
        </p:grpSpPr>
        <p:cxnSp>
          <p:nvCxnSpPr>
            <p:cNvPr id="139" name="Straight Connector 13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9135247" y="3474865"/>
            <a:ext cx="472168" cy="369332"/>
            <a:chOff x="1774877" y="5329734"/>
            <a:chExt cx="472168" cy="369332"/>
          </a:xfrm>
        </p:grpSpPr>
        <p:cxnSp>
          <p:nvCxnSpPr>
            <p:cNvPr id="142" name="Straight Connector 14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9148958" y="5449563"/>
            <a:ext cx="472168" cy="369332"/>
            <a:chOff x="1774877" y="5329734"/>
            <a:chExt cx="472168" cy="369332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11287895" y="3522851"/>
            <a:ext cx="523444" cy="369332"/>
            <a:chOff x="1723601" y="5329734"/>
            <a:chExt cx="523444" cy="369332"/>
          </a:xfrm>
        </p:grpSpPr>
        <p:cxnSp>
          <p:nvCxnSpPr>
            <p:cNvPr id="149" name="Straight Connector 14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0981586" y="3448279"/>
            <a:ext cx="634541" cy="417898"/>
            <a:chOff x="1612504" y="5261366"/>
            <a:chExt cx="634541" cy="417898"/>
          </a:xfrm>
        </p:grpSpPr>
        <p:cxnSp>
          <p:nvCxnSpPr>
            <p:cNvPr id="154" name="Straight Connector 153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1116571" y="3948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560042" y="39487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344688" y="28932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P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344688" y="394280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Q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344688" y="493367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33673" y="578681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ACTUAL SOLUTION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6305177" y="191716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373507" y="5422787"/>
            <a:ext cx="472168" cy="369332"/>
            <a:chOff x="1774877" y="5329734"/>
            <a:chExt cx="472168" cy="369332"/>
          </a:xfrm>
        </p:grpSpPr>
        <p:cxnSp>
          <p:nvCxnSpPr>
            <p:cNvPr id="172" name="Straight Connector 171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cxnSp>
        <p:nvCxnSpPr>
          <p:cNvPr id="174" name="Straight Connector 173"/>
          <p:cNvCxnSpPr/>
          <p:nvPr/>
        </p:nvCxnSpPr>
        <p:spPr>
          <a:xfrm flipH="1">
            <a:off x="6669569" y="1915208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3308719" y="2319509"/>
            <a:ext cx="472168" cy="369332"/>
            <a:chOff x="1774877" y="5329734"/>
            <a:chExt cx="472168" cy="369332"/>
          </a:xfrm>
        </p:grpSpPr>
        <p:cxnSp>
          <p:nvCxnSpPr>
            <p:cNvPr id="179" name="Straight Connector 17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cxnSp>
        <p:nvCxnSpPr>
          <p:cNvPr id="181" name="Straight Connector 180"/>
          <p:cNvCxnSpPr/>
          <p:nvPr/>
        </p:nvCxnSpPr>
        <p:spPr>
          <a:xfrm flipH="1">
            <a:off x="7096827" y="191335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3365334" y="3478183"/>
            <a:ext cx="472168" cy="369332"/>
            <a:chOff x="1774877" y="5329734"/>
            <a:chExt cx="472168" cy="369332"/>
          </a:xfrm>
        </p:grpSpPr>
        <p:cxnSp>
          <p:nvCxnSpPr>
            <p:cNvPr id="183" name="Straight Connector 1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487076" y="3525478"/>
            <a:ext cx="523444" cy="369332"/>
            <a:chOff x="1723601" y="5329734"/>
            <a:chExt cx="523444" cy="369332"/>
          </a:xfrm>
        </p:grpSpPr>
        <p:cxnSp>
          <p:nvCxnSpPr>
            <p:cNvPr id="120" name="Straight Connector 11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723601" y="5329734"/>
              <a:ext cx="42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177227" y="3427554"/>
            <a:ext cx="634541" cy="417898"/>
            <a:chOff x="1612504" y="5261366"/>
            <a:chExt cx="634541" cy="417898"/>
          </a:xfrm>
        </p:grpSpPr>
        <p:cxnSp>
          <p:nvCxnSpPr>
            <p:cNvPr id="123" name="Straight Connector 12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612504" y="526136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10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157281" y="578573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 Symbol4"/>
              </a:rPr>
              <a:t>Are all the vertices saturated?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611088" y="57816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egoe UI Symbol4"/>
              </a:rPr>
              <a:t>YES!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212940" y="5745665"/>
            <a:ext cx="617731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81893" y="5772034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4"/>
              </a:rPr>
              <a:t>This time we required only 1 step to find the solution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5512" y="5814835"/>
            <a:ext cx="7011331" cy="394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20935" y="5686122"/>
            <a:ext cx="5980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egoe UI Symbol4"/>
              </a:rPr>
              <a:t>Now we can perform an additional step to understand that we have found the solution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584452" y="2298455"/>
            <a:ext cx="5284374" cy="385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245843" y="2642573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 changing the ordering of S can bring the change in number of steps required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45843" y="3341679"/>
            <a:ext cx="5826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the ordering is best (best case) we may reach to the solution in just one step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245843" y="4100749"/>
            <a:ext cx="582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But how many steps do we require in worst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78C0-B408-41C8-F227-27680F36C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9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 animBg="1"/>
      <p:bldP spid="128" grpId="0"/>
      <p:bldP spid="133" grpId="0" animBg="1"/>
      <p:bldP spid="134" grpId="0"/>
      <p:bldP spid="130" grpId="0" animBg="1"/>
      <p:bldP spid="132" grpId="0"/>
      <p:bldP spid="135" grpId="0"/>
      <p:bldP spid="1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8710-7437-4ABF-AE88-D21F10BD469F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4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1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st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3A0DD-5612-EB31-44FF-92BE8858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5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CALCULATING WEIGHT OF A PATH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4D5F-4B21-4141-85B2-C0576B73B0C7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23745" y="232235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9827" y="232235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35909" y="232235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41991" y="232235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47188" y="2621458"/>
            <a:ext cx="707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53270" y="2621457"/>
            <a:ext cx="7078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59352" y="2621457"/>
            <a:ext cx="707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97280" y="4715557"/>
            <a:ext cx="4953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weight of path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dirty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GB" dirty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… </a:t>
            </a:r>
            <a:r>
              <a:rPr lang="en-GB" dirty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da-DK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da-DK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da-DK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</a:t>
            </a: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217458"/>
              </p:ext>
            </p:extLst>
          </p:nvPr>
        </p:nvGraphicFramePr>
        <p:xfrm>
          <a:off x="2074059" y="5188039"/>
          <a:ext cx="2673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431640" progId="Equation.DSMT4">
                  <p:embed/>
                </p:oleObj>
              </mc:Choice>
              <mc:Fallback>
                <p:oleObj name="Equation" r:id="rId2" imgW="1257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059" y="5188039"/>
                        <a:ext cx="2673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1475090" y="2879564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2803533" y="2879564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4097992" y="2879563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5399747" y="2879563"/>
            <a:ext cx="497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</a:rPr>
              <a:t>V</a:t>
            </a:r>
            <a:r>
              <a:rPr lang="en-US" sz="1400" b="1" dirty="0">
                <a:latin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029409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363917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4684137" y="22159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7280" y="3529105"/>
            <a:ext cx="36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weight of the path?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7280" y="3903166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2 + 5 + 1 = 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7280" y="4294888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w(p) = w(V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+ w(V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+ w(V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2794" y="3529105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distance from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to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?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767449" y="242787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1466060" y="2412880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4071794" y="2426172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384640" y="2427879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sz="20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2794" y="39255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02794" y="4313537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formula behind it?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2794" y="4701518"/>
            <a:ext cx="317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d(V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k-1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+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V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k-1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46C6A-D0EB-002C-B062-737F9866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31" grpId="0"/>
      <p:bldP spid="32" grpId="0"/>
      <p:bldP spid="33" grpId="0"/>
      <p:bldP spid="39" grpId="0"/>
      <p:bldP spid="40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C818-25F9-430D-B644-358E20CF9022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2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nd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C6AF8-0D58-B920-AAC3-ABAAA97D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0B998-68C7-449E-8DDD-9C8811D081D1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3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rd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4267" y="3054196"/>
            <a:ext cx="472168" cy="369332"/>
            <a:chOff x="1774877" y="5329734"/>
            <a:chExt cx="472168" cy="36933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5469" y="3397309"/>
            <a:ext cx="1487871" cy="371271"/>
            <a:chOff x="7899037" y="2996960"/>
            <a:chExt cx="1487871" cy="371271"/>
          </a:xfrm>
        </p:grpSpPr>
        <p:sp>
          <p:nvSpPr>
            <p:cNvPr id="84" name="TextBox 8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D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561EA-85F6-36C7-92D2-CA7925853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260405" y="336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cxnSp>
        <p:nvCxnSpPr>
          <p:cNvPr id="21" name="Straight Arrow Connector 20"/>
          <p:cNvCxnSpPr>
            <a:stCxn id="45" idx="6"/>
            <a:endCxn id="137" idx="2"/>
          </p:cNvCxnSpPr>
          <p:nvPr/>
        </p:nvCxnSpPr>
        <p:spPr>
          <a:xfrm flipV="1">
            <a:off x="5334194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5" idx="6"/>
            <a:endCxn id="45" idx="2"/>
          </p:cNvCxnSpPr>
          <p:nvPr/>
        </p:nvCxnSpPr>
        <p:spPr>
          <a:xfrm>
            <a:off x="3562311" y="3699418"/>
            <a:ext cx="1193717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9" idx="6"/>
            <a:endCxn id="55" idx="2"/>
          </p:cNvCxnSpPr>
          <p:nvPr/>
        </p:nvCxnSpPr>
        <p:spPr>
          <a:xfrm flipV="1">
            <a:off x="1777665" y="3699418"/>
            <a:ext cx="1206480" cy="5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F02-6ABF-4C8B-AC9C-00E8773C5252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756028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99499" y="341629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984145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717540" y="3374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4903540" y="309637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8" name="TextBox 77"/>
          <p:cNvSpPr txBox="1"/>
          <p:nvPr/>
        </p:nvSpPr>
        <p:spPr>
          <a:xfrm rot="16200000">
            <a:off x="3111456" y="3105850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1359593" y="3096371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128843" y="3082978"/>
            <a:ext cx="472168" cy="369332"/>
            <a:chOff x="1774877" y="5329734"/>
            <a:chExt cx="472168" cy="369332"/>
          </a:xfrm>
        </p:grpSpPr>
        <p:cxnSp>
          <p:nvCxnSpPr>
            <p:cNvPr id="80" name="Straight Connector 7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871512" y="353176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14983" y="35317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99629" y="35258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525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Consider A is the source and S = {CD, BC, AB}</a:t>
            </a:r>
          </a:p>
        </p:txBody>
      </p:sp>
      <p:cxnSp>
        <p:nvCxnSpPr>
          <p:cNvPr id="163" name="Straight Connector 162"/>
          <p:cNvCxnSpPr/>
          <p:nvPr/>
        </p:nvCxnSpPr>
        <p:spPr>
          <a:xfrm flipH="1">
            <a:off x="4987558" y="1887393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99499" y="243636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4</a:t>
            </a:r>
            <a:r>
              <a:rPr lang="en-US" b="1" u="sng" baseline="30000" dirty="0">
                <a:solidFill>
                  <a:srgbClr val="0070C0"/>
                </a:solidFill>
                <a:latin typeface="Segoe UI Symbol4"/>
              </a:rPr>
              <a:t>th</a:t>
            </a:r>
            <a:r>
              <a:rPr lang="en-US" b="1" u="sng" dirty="0">
                <a:solidFill>
                  <a:srgbClr val="0070C0"/>
                </a:solidFill>
                <a:latin typeface="Segoe UI Symbol4"/>
              </a:rPr>
              <a:t> Time</a:t>
            </a:r>
          </a:p>
        </p:txBody>
      </p:sp>
      <p:cxnSp>
        <p:nvCxnSpPr>
          <p:cNvPr id="168" name="Straight Connector 167"/>
          <p:cNvCxnSpPr/>
          <p:nvPr/>
        </p:nvCxnSpPr>
        <p:spPr>
          <a:xfrm flipH="1">
            <a:off x="5431581" y="188466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5877919" y="1891970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6540674" y="3410335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60480" y="35155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6714112" y="3103506"/>
            <a:ext cx="245700" cy="3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grpSp>
        <p:nvGrpSpPr>
          <p:cNvPr id="198" name="Group 197"/>
          <p:cNvGrpSpPr/>
          <p:nvPr/>
        </p:nvGrpSpPr>
        <p:grpSpPr>
          <a:xfrm>
            <a:off x="2874536" y="3081128"/>
            <a:ext cx="472168" cy="369332"/>
            <a:chOff x="1774877" y="5329734"/>
            <a:chExt cx="472168" cy="369332"/>
          </a:xfrm>
        </p:grpSpPr>
        <p:cxnSp>
          <p:nvCxnSpPr>
            <p:cNvPr id="199" name="Straight Connector 19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746084" y="1988988"/>
            <a:ext cx="3466028" cy="2351292"/>
            <a:chOff x="7689652" y="2557748"/>
            <a:chExt cx="3466028" cy="2351292"/>
          </a:xfrm>
        </p:grpSpPr>
        <p:grpSp>
          <p:nvGrpSpPr>
            <p:cNvPr id="36" name="Group 35"/>
            <p:cNvGrpSpPr/>
            <p:nvPr/>
          </p:nvGrpSpPr>
          <p:grpSpPr>
            <a:xfrm>
              <a:off x="7767873" y="2597799"/>
              <a:ext cx="3387807" cy="2311241"/>
              <a:chOff x="7767873" y="2597799"/>
              <a:chExt cx="3387807" cy="2311241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767873" y="2906162"/>
                <a:ext cx="3387807" cy="90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65402" y="2597799"/>
                <a:ext cx="9053" cy="23112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7689652" y="25607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Step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560741" y="2557748"/>
              <a:ext cx="2005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Segoe UI Symbol4"/>
                </a:rPr>
                <a:t>Saturated Vertex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955469" y="2428200"/>
            <a:ext cx="1487871" cy="371271"/>
            <a:chOff x="7899037" y="2996960"/>
            <a:chExt cx="1487871" cy="371271"/>
          </a:xfrm>
        </p:grpSpPr>
        <p:sp>
          <p:nvSpPr>
            <p:cNvPr id="204" name="TextBox 20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B</a:t>
              </a:r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5644644" y="33662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050321" y="4441814"/>
            <a:ext cx="6021686" cy="1378707"/>
            <a:chOff x="1050321" y="4441814"/>
            <a:chExt cx="6021686" cy="1378707"/>
          </a:xfrm>
        </p:grpSpPr>
        <p:cxnSp>
          <p:nvCxnSpPr>
            <p:cNvPr id="152" name="Straight Arrow Connector 151"/>
            <p:cNvCxnSpPr>
              <a:stCxn id="166" idx="6"/>
              <a:endCxn id="167" idx="2"/>
            </p:cNvCxnSpPr>
            <p:nvPr/>
          </p:nvCxnSpPr>
          <p:spPr>
            <a:xfrm flipV="1">
              <a:off x="1730832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67" idx="6"/>
              <a:endCxn id="165" idx="2"/>
            </p:cNvCxnSpPr>
            <p:nvPr/>
          </p:nvCxnSpPr>
          <p:spPr>
            <a:xfrm>
              <a:off x="3515478" y="5525480"/>
              <a:ext cx="1193717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4709195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1152666" y="5242355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2937312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213572" y="51942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670707" y="520030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303808" y="491509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824679" y="535782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C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268150" y="53578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A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52796" y="535186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B</a:t>
              </a:r>
            </a:p>
          </p:txBody>
        </p:sp>
        <p:sp>
          <p:nvSpPr>
            <p:cNvPr id="193" name="Oval 192"/>
            <p:cNvSpPr/>
            <p:nvPr/>
          </p:nvSpPr>
          <p:spPr>
            <a:xfrm>
              <a:off x="6493841" y="5236397"/>
              <a:ext cx="578166" cy="5781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13647" y="534157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D</a:t>
              </a:r>
            </a:p>
          </p:txBody>
        </p:sp>
        <p:cxnSp>
          <p:nvCxnSpPr>
            <p:cNvPr id="195" name="Straight Arrow Connector 194"/>
            <p:cNvCxnSpPr>
              <a:stCxn id="165" idx="6"/>
              <a:endCxn id="193" idx="2"/>
            </p:cNvCxnSpPr>
            <p:nvPr/>
          </p:nvCxnSpPr>
          <p:spPr>
            <a:xfrm flipV="1">
              <a:off x="5287361" y="5525480"/>
              <a:ext cx="1206480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050321" y="4441814"/>
              <a:ext cx="23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chemeClr val="accent2"/>
                  </a:solidFill>
                  <a:latin typeface="Segoe UI Symbol4"/>
                </a:rPr>
                <a:t>ACTUAL SOLUTION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629676" y="51830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52796" y="49266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831105" y="490026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6596311" y="48786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5416" y="3081128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3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7955469" y="2896722"/>
            <a:ext cx="1487871" cy="371271"/>
            <a:chOff x="7899037" y="2996960"/>
            <a:chExt cx="1487871" cy="371271"/>
          </a:xfrm>
        </p:grpSpPr>
        <p:sp>
          <p:nvSpPr>
            <p:cNvPr id="72" name="TextBox 71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C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464267" y="3054196"/>
            <a:ext cx="472168" cy="369332"/>
            <a:chOff x="1774877" y="5329734"/>
            <a:chExt cx="472168" cy="369332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55469" y="3397309"/>
            <a:ext cx="1487871" cy="371271"/>
            <a:chOff x="7899037" y="2996960"/>
            <a:chExt cx="1487871" cy="371271"/>
          </a:xfrm>
        </p:grpSpPr>
        <p:sp>
          <p:nvSpPr>
            <p:cNvPr id="84" name="TextBox 83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3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035530" y="299696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4"/>
                </a:rPr>
                <a:t>D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955469" y="3869659"/>
            <a:ext cx="2285525" cy="371078"/>
            <a:chOff x="7899037" y="2997153"/>
            <a:chExt cx="2285525" cy="371078"/>
          </a:xfrm>
        </p:grpSpPr>
        <p:sp>
          <p:nvSpPr>
            <p:cNvPr id="87" name="TextBox 86"/>
            <p:cNvSpPr txBox="1"/>
            <p:nvPr/>
          </p:nvSpPr>
          <p:spPr>
            <a:xfrm>
              <a:off x="7899037" y="29988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4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89253" y="2997153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NO CHANGE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455792" y="3869659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4"/>
              </a:rPr>
              <a:t>SOLVED!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48829" y="4515602"/>
            <a:ext cx="494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Means in the worst case only one vertex saturates at each step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248828" y="5146347"/>
            <a:ext cx="494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Without source there are (n-1) vertices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248829" y="5630101"/>
            <a:ext cx="494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Which can take up to (n-1) steps to be saturated in edge wise relaxation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6EC17-1C61-426A-C382-7E4E8A42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7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EDGE  WISE  RELAXATION  FOR CALCULATING  SHORTEST  PATH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D5A2-F04F-4D0C-9567-74598135A009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083513" y="1842325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a graph contains </a:t>
            </a:r>
            <a:r>
              <a:rPr lang="en-US" b="1" dirty="0">
                <a:solidFill>
                  <a:schemeClr val="accent3"/>
                </a:solidFill>
                <a:latin typeface="Segoe UI Symbol4"/>
              </a:rPr>
              <a:t>no negative weight cycle</a:t>
            </a:r>
            <a:r>
              <a:rPr lang="en-US" dirty="0">
                <a:latin typeface="Segoe UI Symbol4"/>
              </a:rPr>
              <a:t> then it will all the vertices will surely saturate after (n-1) times Edge wise relaxations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97280" y="2671733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If a graph contains 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negative weight cycle</a:t>
            </a:r>
            <a:r>
              <a:rPr lang="en-US" dirty="0">
                <a:latin typeface="Segoe UI Symbol4"/>
              </a:rPr>
              <a:t> then some vertices will keep saturating for lifetime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97280" y="3283188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By reversing the statements we can say: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51903" y="3709977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A graph contains </a:t>
            </a:r>
            <a:r>
              <a:rPr lang="en-US" b="1" dirty="0">
                <a:solidFill>
                  <a:schemeClr val="accent3"/>
                </a:solidFill>
                <a:latin typeface="Segoe UI Symbol4"/>
              </a:rPr>
              <a:t>no negative weight cycle</a:t>
            </a:r>
            <a:r>
              <a:rPr lang="en-US" dirty="0">
                <a:latin typeface="Segoe UI Symbol4"/>
              </a:rPr>
              <a:t> if all of its vertices saturates after (n-1) times Edge wise relaxations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51903" y="4356308"/>
            <a:ext cx="1007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A graph contains </a:t>
            </a:r>
            <a:r>
              <a:rPr lang="en-US" b="1" dirty="0">
                <a:solidFill>
                  <a:srgbClr val="FF0000"/>
                </a:solidFill>
                <a:latin typeface="Segoe UI Symbol4"/>
              </a:rPr>
              <a:t>negative weight cycle</a:t>
            </a:r>
            <a:r>
              <a:rPr lang="en-US" dirty="0">
                <a:latin typeface="Segoe UI Symbol4"/>
              </a:rPr>
              <a:t> if some of its vertices keeps changing at n</a:t>
            </a:r>
            <a:r>
              <a:rPr lang="en-US" baseline="30000" dirty="0">
                <a:latin typeface="Segoe UI Symbol4"/>
              </a:rPr>
              <a:t>th</a:t>
            </a:r>
            <a:r>
              <a:rPr lang="en-US" dirty="0">
                <a:latin typeface="Segoe UI Symbol4"/>
              </a:rPr>
              <a:t> iteration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83512" y="4932828"/>
            <a:ext cx="1007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4"/>
              </a:rPr>
              <a:t>This is the technique applied in Bellman Ford’s algorithm to identify a negative weight edge cycle which has no 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35BF6-FE26-5411-8430-D86F47F5F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94" grpId="0"/>
      <p:bldP spid="95" grpId="0"/>
      <p:bldP spid="96" grpId="0"/>
      <p:bldP spid="9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07CF-C6AB-4B20-800A-38FBF5573ABA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08243" y="3982509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ADA06-8E03-FEC9-2580-5DAB8079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8" grpId="0" animBg="1"/>
      <p:bldP spid="43" grpId="0"/>
      <p:bldP spid="44" grpId="0"/>
      <p:bldP spid="45" grpId="0"/>
      <p:bldP spid="46" grpId="0"/>
      <p:bldP spid="47" grpId="0"/>
      <p:bldP spid="48" grpId="0" animBg="1"/>
      <p:bldP spid="52" grpId="0" animBg="1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827A-A441-4E2E-802D-853190AC5F5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2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21599-2E73-1BBB-5B3C-80666B9F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716-4BB8-4507-96D2-F826B6BC7C7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3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6CF1E-C6CA-C991-6CC6-EB79ED6D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77C1-2260-495A-A498-7A3405D5F19D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5BC94-1A62-E545-8C4E-EDB38AB1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B6F6-B539-47B5-B3C3-694D16535048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CHECKING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Left Brace 80"/>
          <p:cNvSpPr/>
          <p:nvPr/>
        </p:nvSpPr>
        <p:spPr>
          <a:xfrm>
            <a:off x="1285591" y="5151733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340786" y="5620906"/>
            <a:ext cx="152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Segoe UI Symbol4"/>
              </a:rPr>
              <a:t>SOLVED!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F8A290-C638-7A84-76AB-1ED31ED8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53599-4CCE-4383-A76C-92B08D6CC972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1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08243" y="3982509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702706-38BF-3F24-FDD6-C75897C4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28" grpId="0" animBg="1"/>
      <p:bldP spid="43" grpId="0"/>
      <p:bldP spid="44" grpId="0"/>
      <p:bldP spid="45" grpId="0"/>
      <p:bldP spid="46" grpId="0"/>
      <p:bldP spid="47" grpId="0"/>
      <p:bldP spid="48" grpId="0" animBg="1"/>
      <p:bldP spid="5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0" idx="3"/>
            <a:endCxn id="10" idx="2"/>
          </p:cNvCxnSpPr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0"/>
          </p:cNvCxnSpPr>
          <p:nvPr/>
        </p:nvCxnSpPr>
        <p:spPr>
          <a:xfrm flipV="1">
            <a:off x="1910826" y="3283079"/>
            <a:ext cx="1568927" cy="54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SHORTEST PATH</a:t>
            </a:r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A9B-CA5C-45D2-8E42-5E7D0D059DCE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B39FB-72FA-D3E1-42F4-58095D0EE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0" grpId="0"/>
      <p:bldP spid="69" grpId="0"/>
      <p:bldP spid="70" grpId="0"/>
      <p:bldP spid="71" grpId="0"/>
      <p:bldP spid="77" grpId="0" animBg="1"/>
      <p:bldP spid="78" grpId="0" animBg="1"/>
      <p:bldP spid="79" grpId="0" animBg="1"/>
      <p:bldP spid="89" grpId="0"/>
      <p:bldP spid="93" grpId="0" animBg="1"/>
      <p:bldP spid="105" grpId="0" animBg="1"/>
      <p:bldP spid="109" grpId="0" animBg="1"/>
      <p:bldP spid="1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ABBA-300F-49C7-94E1-12AF88C0CF94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2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0EB0C-F2E8-AC39-F250-F8C276D9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8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94E3-28E1-4DC2-B6BD-92D893F138DC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3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25223-29EF-9D16-CEDA-E46A2976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5FD3-4FF7-45D7-B77F-0EDFB1CE565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err="1">
                <a:solidFill>
                  <a:srgbClr val="0070C0"/>
                </a:solidFill>
                <a:latin typeface="Segoe UI Symbol4"/>
              </a:rPr>
              <a:t>i</a:t>
            </a:r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 = 4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10095691" y="2313646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76677" y="230435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H="1">
            <a:off x="10869017" y="2312814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21207" y="5831937"/>
            <a:ext cx="472168" cy="369332"/>
            <a:chOff x="1774877" y="5329734"/>
            <a:chExt cx="472168" cy="36933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38805" y="3828421"/>
            <a:ext cx="352524" cy="452076"/>
            <a:chOff x="1894521" y="5227188"/>
            <a:chExt cx="352524" cy="452076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94521" y="5227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8162" y="3790837"/>
            <a:ext cx="445009" cy="494380"/>
            <a:chOff x="1802036" y="5184884"/>
            <a:chExt cx="445009" cy="49438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02036" y="5184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-2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D488A-1EAD-219A-3EB0-F787CF723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8" idx="5"/>
          </p:cNvCxnSpPr>
          <p:nvPr/>
        </p:nvCxnSpPr>
        <p:spPr>
          <a:xfrm flipH="1" flipV="1">
            <a:off x="8394309" y="4904769"/>
            <a:ext cx="987763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0" idx="1"/>
          </p:cNvCxnSpPr>
          <p:nvPr/>
        </p:nvCxnSpPr>
        <p:spPr>
          <a:xfrm>
            <a:off x="9960238" y="3860160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20" idx="3"/>
          </p:cNvCxnSpPr>
          <p:nvPr/>
        </p:nvCxnSpPr>
        <p:spPr>
          <a:xfrm flipV="1">
            <a:off x="9960238" y="4904769"/>
            <a:ext cx="1136307" cy="635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18" idx="2"/>
          </p:cNvCxnSpPr>
          <p:nvPr/>
        </p:nvCxnSpPr>
        <p:spPr>
          <a:xfrm>
            <a:off x="6997720" y="4700356"/>
            <a:ext cx="9030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4"/>
            <a:endCxn id="16" idx="0"/>
          </p:cNvCxnSpPr>
          <p:nvPr/>
        </p:nvCxnSpPr>
        <p:spPr>
          <a:xfrm>
            <a:off x="9671155" y="4149243"/>
            <a:ext cx="0" cy="11022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7"/>
            <a:endCxn id="14" idx="2"/>
          </p:cNvCxnSpPr>
          <p:nvPr/>
        </p:nvCxnSpPr>
        <p:spPr>
          <a:xfrm flipV="1">
            <a:off x="8394309" y="3860160"/>
            <a:ext cx="987763" cy="6357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BELLMAN  FORD 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2FC8-86DD-4F83-BB68-FFCE7931490A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11222" y="1799774"/>
            <a:ext cx="4916658" cy="4365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1800" b="1" dirty="0" err="1">
                <a:latin typeface="Courier New" panose="02070309020205020404" pitchFamily="49" charset="0"/>
              </a:rPr>
              <a:t>BellmanFord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for each v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V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d[v] = ;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d[s] = 0;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=1 to |V|-1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Relax(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u,v,w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for each edge 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 E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if (d[v] &gt; d[u] +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))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return “no solution”;</a:t>
            </a:r>
          </a:p>
          <a:p>
            <a:pPr>
              <a:buFont typeface="Monotype Sorts" pitchFamily="2" charset="2"/>
              <a:buNone/>
            </a:pP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19554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5038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9382072" y="3571077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97556" y="36865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9382072" y="5251469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497556" y="53669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D</a:t>
            </a:r>
          </a:p>
        </p:txBody>
      </p:sp>
      <p:sp>
        <p:nvSpPr>
          <p:cNvPr id="18" name="Oval 17"/>
          <p:cNvSpPr/>
          <p:nvPr/>
        </p:nvSpPr>
        <p:spPr>
          <a:xfrm>
            <a:off x="7900813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16297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11011875" y="4411273"/>
            <a:ext cx="578166" cy="5781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7359" y="452674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51379" y="4720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75284" y="38259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8249" y="45862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291764" y="52110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291764" y="3797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42634" y="2267966"/>
            <a:ext cx="507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Edge sequence, S ={ AB,CD,BC,DE,CE,DB 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42634" y="188737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4"/>
              </a:rPr>
              <a:t>Source = A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1285592" y="2238604"/>
            <a:ext cx="289711" cy="613239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6562290" y="4079823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7973440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5" name="TextBox 44"/>
          <p:cNvSpPr txBox="1"/>
          <p:nvPr/>
        </p:nvSpPr>
        <p:spPr>
          <a:xfrm rot="16200000">
            <a:off x="9522243" y="3244385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9522242" y="5838552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11339277" y="4079338"/>
            <a:ext cx="284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4"/>
              </a:rPr>
              <a:t>8</a:t>
            </a:r>
          </a:p>
        </p:txBody>
      </p:sp>
      <p:sp>
        <p:nvSpPr>
          <p:cNvPr id="48" name="Left Brace 47"/>
          <p:cNvSpPr/>
          <p:nvPr/>
        </p:nvSpPr>
        <p:spPr>
          <a:xfrm>
            <a:off x="1354552" y="2895082"/>
            <a:ext cx="220751" cy="391943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49" name="Group 48"/>
          <p:cNvGrpSpPr/>
          <p:nvPr/>
        </p:nvGrpSpPr>
        <p:grpSpPr>
          <a:xfrm>
            <a:off x="6345120" y="4055878"/>
            <a:ext cx="472168" cy="369332"/>
            <a:chOff x="1774877" y="5329734"/>
            <a:chExt cx="472168" cy="369332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sp>
        <p:nvSpPr>
          <p:cNvPr id="52" name="Left Brace 51"/>
          <p:cNvSpPr/>
          <p:nvPr/>
        </p:nvSpPr>
        <p:spPr>
          <a:xfrm>
            <a:off x="1285592" y="3650765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/>
          <p:cNvSpPr txBox="1"/>
          <p:nvPr/>
        </p:nvSpPr>
        <p:spPr>
          <a:xfrm>
            <a:off x="6359349" y="2895330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Segoe UI Symbol4"/>
              </a:rPr>
              <a:t>CHECKING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8937327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7738490" y="4079338"/>
            <a:ext cx="472168" cy="369332"/>
            <a:chOff x="1774877" y="5329734"/>
            <a:chExt cx="472168" cy="369332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2</a:t>
              </a:r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>
            <a:off x="9320339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9703351" y="2307571"/>
            <a:ext cx="159262" cy="329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9278618" y="3217482"/>
            <a:ext cx="472168" cy="369332"/>
            <a:chOff x="1774877" y="5329734"/>
            <a:chExt cx="472168" cy="369332"/>
          </a:xfrm>
        </p:grpSpPr>
        <p:cxnSp>
          <p:nvCxnSpPr>
            <p:cNvPr id="69" name="Straight Connector 6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6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1015285" y="3956295"/>
            <a:ext cx="562701" cy="449113"/>
            <a:chOff x="1684344" y="5230151"/>
            <a:chExt cx="562701" cy="44911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684344" y="52301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14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9278618" y="5851739"/>
            <a:ext cx="472168" cy="369332"/>
            <a:chOff x="1774877" y="5329734"/>
            <a:chExt cx="472168" cy="369332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840189" y="3989723"/>
            <a:ext cx="472168" cy="369332"/>
            <a:chOff x="1774877" y="5329734"/>
            <a:chExt cx="472168" cy="369332"/>
          </a:xfrm>
        </p:grpSpPr>
        <p:cxnSp>
          <p:nvCxnSpPr>
            <p:cNvPr id="75" name="Straight Connector 7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9</a:t>
              </a: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8575812" y="525146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-7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7547453" y="3948121"/>
            <a:ext cx="445009" cy="494380"/>
            <a:chOff x="1802036" y="5184884"/>
            <a:chExt cx="445009" cy="49438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0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048366" y="3077652"/>
            <a:ext cx="445009" cy="494380"/>
            <a:chOff x="1802036" y="5184884"/>
            <a:chExt cx="445009" cy="49438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02036" y="51848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4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9021207" y="5831937"/>
            <a:ext cx="472168" cy="369332"/>
            <a:chOff x="1774877" y="5329734"/>
            <a:chExt cx="472168" cy="369332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74877" y="53297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5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38805" y="3828421"/>
            <a:ext cx="352524" cy="452076"/>
            <a:chOff x="1894521" y="5227188"/>
            <a:chExt cx="352524" cy="452076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94521" y="5227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7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358162" y="3790837"/>
            <a:ext cx="445009" cy="494380"/>
            <a:chOff x="1802036" y="5184884"/>
            <a:chExt cx="445009" cy="494380"/>
          </a:xfrm>
        </p:grpSpPr>
        <p:cxnSp>
          <p:nvCxnSpPr>
            <p:cNvPr id="98" name="Straight Connector 97"/>
            <p:cNvCxnSpPr/>
            <p:nvPr/>
          </p:nvCxnSpPr>
          <p:spPr>
            <a:xfrm flipH="1">
              <a:off x="2087783" y="5349537"/>
              <a:ext cx="159262" cy="3297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802036" y="518488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Segoe UI Symbol4"/>
                </a:rPr>
                <a:t>-2</a:t>
              </a:r>
            </a:p>
          </p:txBody>
        </p:sp>
      </p:grpSp>
      <p:sp>
        <p:nvSpPr>
          <p:cNvPr id="91" name="Left Brace 90"/>
          <p:cNvSpPr/>
          <p:nvPr/>
        </p:nvSpPr>
        <p:spPr>
          <a:xfrm>
            <a:off x="1285592" y="5095906"/>
            <a:ext cx="289711" cy="1069338"/>
          </a:xfrm>
          <a:prstGeom prst="leftBrace">
            <a:avLst>
              <a:gd name="adj1" fmla="val 5208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1" name="TextBox 100"/>
          <p:cNvSpPr txBox="1"/>
          <p:nvPr/>
        </p:nvSpPr>
        <p:spPr>
          <a:xfrm rot="19402214">
            <a:off x="8580027" y="386084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Segoe UI Symbol4"/>
              </a:rPr>
              <a:t>X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55418" y="5670257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Segoe UI Symbol4"/>
              </a:rPr>
              <a:t>NO 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F2A1F-69C7-D23C-27DD-8C134229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1" grpId="0"/>
      <p:bldP spid="10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55A36-64AD-4C60-93A0-7B7400F8EC4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47F48-8D19-34DB-B4EF-0D01C3E2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77" y="1392403"/>
            <a:ext cx="1843176" cy="14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0" idx="7"/>
            <a:endCxn id="80" idx="5"/>
          </p:cNvCxnSpPr>
          <p:nvPr/>
        </p:nvCxnSpPr>
        <p:spPr>
          <a:xfrm flipH="1" flipV="1">
            <a:off x="5869351" y="2669396"/>
            <a:ext cx="86858" cy="124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10" idx="0"/>
            <a:endCxn id="7" idx="6"/>
          </p:cNvCxnSpPr>
          <p:nvPr/>
        </p:nvCxnSpPr>
        <p:spPr>
          <a:xfrm flipH="1" flipV="1">
            <a:off x="4119672" y="3282850"/>
            <a:ext cx="1625040" cy="540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0" idx="3"/>
            <a:endCxn id="10" idx="2"/>
          </p:cNvCxnSpPr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7" idx="0"/>
          </p:cNvCxnSpPr>
          <p:nvPr/>
        </p:nvCxnSpPr>
        <p:spPr>
          <a:xfrm flipV="1">
            <a:off x="1910826" y="3283079"/>
            <a:ext cx="1568927" cy="549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SHORTEST PATH</a:t>
            </a:r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1A90-5B99-4F5D-B22D-E8F0582DCB33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</a:p>
        </p:txBody>
      </p:sp>
      <p:sp>
        <p:nvSpPr>
          <p:cNvPr id="49" name="Oval 48"/>
          <p:cNvSpPr/>
          <p:nvPr/>
        </p:nvSpPr>
        <p:spPr>
          <a:xfrm>
            <a:off x="3523556" y="2990626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58006" y="2160873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3184" y="2994865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170881" y="2587570"/>
            <a:ext cx="421216" cy="369332"/>
            <a:chOff x="1021000" y="3355368"/>
            <a:chExt cx="421216" cy="36933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5357261" y="2163829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78215" y="1803188"/>
            <a:ext cx="566496" cy="369332"/>
            <a:chOff x="875720" y="3355368"/>
            <a:chExt cx="566496" cy="369332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25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3520228" y="29941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2159" y="21601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6536C-EF23-3004-6DED-52579BEB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0026 0.54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>
            <a:stCxn id="78" idx="7"/>
            <a:endCxn id="80" idx="2"/>
          </p:cNvCxnSpPr>
          <p:nvPr/>
        </p:nvCxnSpPr>
        <p:spPr>
          <a:xfrm flipV="1">
            <a:off x="4031128" y="2457899"/>
            <a:ext cx="1327623" cy="620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66" idx="7"/>
            <a:endCxn id="72" idx="2"/>
          </p:cNvCxnSpPr>
          <p:nvPr/>
        </p:nvCxnSpPr>
        <p:spPr>
          <a:xfrm flipV="1">
            <a:off x="4030828" y="2461590"/>
            <a:ext cx="1328668" cy="6201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0" idx="5"/>
            <a:endCxn id="79" idx="7"/>
          </p:cNvCxnSpPr>
          <p:nvPr/>
        </p:nvCxnSpPr>
        <p:spPr>
          <a:xfrm>
            <a:off x="5869351" y="2669396"/>
            <a:ext cx="86860" cy="1232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10" idx="7"/>
            <a:endCxn id="80" idx="5"/>
          </p:cNvCxnSpPr>
          <p:nvPr/>
        </p:nvCxnSpPr>
        <p:spPr>
          <a:xfrm flipH="1" flipV="1">
            <a:off x="5869351" y="2669396"/>
            <a:ext cx="86858" cy="12417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4119672" y="3282850"/>
            <a:ext cx="1625042" cy="5365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110" idx="0"/>
            <a:endCxn id="7" idx="6"/>
          </p:cNvCxnSpPr>
          <p:nvPr/>
        </p:nvCxnSpPr>
        <p:spPr>
          <a:xfrm flipH="1" flipV="1">
            <a:off x="4119672" y="3282850"/>
            <a:ext cx="1625040" cy="5406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0" idx="2"/>
          </p:cNvCxnSpPr>
          <p:nvPr/>
        </p:nvCxnSpPr>
        <p:spPr>
          <a:xfrm flipV="1">
            <a:off x="2216724" y="4118489"/>
            <a:ext cx="3228887" cy="12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17622" y="3282850"/>
            <a:ext cx="1603845" cy="54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SHORTEST PATH</a:t>
            </a:r>
          </a:p>
        </p:txBody>
      </p:sp>
      <p:sp>
        <p:nvSpPr>
          <p:cNvPr id="7" name="Oval 6"/>
          <p:cNvSpPr/>
          <p:nvPr/>
        </p:nvSpPr>
        <p:spPr>
          <a:xfrm>
            <a:off x="3521467" y="298374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18519" y="38322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45611" y="38193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9879" y="5137788"/>
            <a:ext cx="625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Which one is the suitable path for visiting from Hall to 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DE50-271C-4155-994C-3B03DF8D6538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316511" y="310506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8688" y="31586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10039" y="41760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19879" y="55859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 -&gt; M12 -&gt; MIST -&gt; D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1762771" y="44793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 rot="16200000">
            <a:off x="3639855" y="2661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5589863" y="44446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1522347" y="4479386"/>
            <a:ext cx="421216" cy="369332"/>
            <a:chOff x="1021000" y="3355368"/>
            <a:chExt cx="421216" cy="369332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77" name="Oval 76"/>
          <p:cNvSpPr/>
          <p:nvPr/>
        </p:nvSpPr>
        <p:spPr>
          <a:xfrm>
            <a:off x="1611723" y="3832205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589647" y="396203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HALL</a:t>
            </a:r>
          </a:p>
        </p:txBody>
      </p:sp>
      <p:sp>
        <p:nvSpPr>
          <p:cNvPr id="78" name="Oval 77"/>
          <p:cNvSpPr/>
          <p:nvPr/>
        </p:nvSpPr>
        <p:spPr>
          <a:xfrm>
            <a:off x="3520528" y="2990629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45611" y="381472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358751" y="2158796"/>
            <a:ext cx="598205" cy="59820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56956" y="2962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03111" y="2363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529835" y="184430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93" name="Oval 92"/>
          <p:cNvSpPr/>
          <p:nvPr/>
        </p:nvSpPr>
        <p:spPr>
          <a:xfrm>
            <a:off x="3518439" y="2990628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3313171" y="2598927"/>
            <a:ext cx="566496" cy="369332"/>
            <a:chOff x="875720" y="3355368"/>
            <a:chExt cx="566496" cy="369332"/>
          </a:xfrm>
        </p:grpSpPr>
        <p:cxnSp>
          <p:nvCxnSpPr>
            <p:cNvPr id="95" name="Straight Connector 94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05" name="Oval 104"/>
          <p:cNvSpPr/>
          <p:nvPr/>
        </p:nvSpPr>
        <p:spPr>
          <a:xfrm>
            <a:off x="5445610" y="381705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5358751" y="4433871"/>
            <a:ext cx="421216" cy="369332"/>
            <a:chOff x="1021000" y="3355368"/>
            <a:chExt cx="421216" cy="369332"/>
          </a:xfrm>
        </p:grpSpPr>
        <p:cxnSp>
          <p:nvCxnSpPr>
            <p:cNvPr id="107" name="Straight Connector 106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9" name="Oval 108"/>
          <p:cNvSpPr/>
          <p:nvPr/>
        </p:nvSpPr>
        <p:spPr>
          <a:xfrm>
            <a:off x="3517500" y="299062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5445609" y="3823534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418360" y="3950782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M12</a:t>
            </a:r>
          </a:p>
        </p:txBody>
      </p:sp>
      <p:sp>
        <p:nvSpPr>
          <p:cNvPr id="49" name="Oval 48"/>
          <p:cNvSpPr/>
          <p:nvPr/>
        </p:nvSpPr>
        <p:spPr>
          <a:xfrm>
            <a:off x="3523556" y="2990626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58006" y="2160873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523184" y="2994865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3170881" y="2587570"/>
            <a:ext cx="421216" cy="369332"/>
            <a:chOff x="1021000" y="3355368"/>
            <a:chExt cx="421216" cy="369332"/>
          </a:xfrm>
        </p:grpSpPr>
        <p:cxnSp>
          <p:nvCxnSpPr>
            <p:cNvPr id="58" name="Straight Connector 57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21000" y="3355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62" name="Oval 61"/>
          <p:cNvSpPr/>
          <p:nvPr/>
        </p:nvSpPr>
        <p:spPr>
          <a:xfrm>
            <a:off x="5357261" y="2163829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178215" y="1803188"/>
            <a:ext cx="566496" cy="369332"/>
            <a:chOff x="875720" y="3355368"/>
            <a:chExt cx="566496" cy="369332"/>
          </a:xfrm>
        </p:grpSpPr>
        <p:cxnSp>
          <p:nvCxnSpPr>
            <p:cNvPr id="64" name="Straight Connector 63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25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3520228" y="29941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2159" y="21601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98627" y="3113517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</a:p>
        </p:txBody>
      </p:sp>
      <p:sp>
        <p:nvSpPr>
          <p:cNvPr id="68" name="Oval 67"/>
          <p:cNvSpPr/>
          <p:nvPr/>
        </p:nvSpPr>
        <p:spPr>
          <a:xfrm>
            <a:off x="5359496" y="2160517"/>
            <a:ext cx="598205" cy="598205"/>
          </a:xfrm>
          <a:prstGeom prst="ellips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59496" y="2162487"/>
            <a:ext cx="598205" cy="598205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4851864" y="1795097"/>
            <a:ext cx="566496" cy="369332"/>
            <a:chOff x="875720" y="3355368"/>
            <a:chExt cx="566496" cy="369332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1322033" y="3404232"/>
              <a:ext cx="120183" cy="3097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75720" y="335536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</a:p>
          </p:txBody>
        </p:sp>
      </p:grpSp>
      <p:sp>
        <p:nvSpPr>
          <p:cNvPr id="85" name="Oval 84"/>
          <p:cNvSpPr/>
          <p:nvPr/>
        </p:nvSpPr>
        <p:spPr>
          <a:xfrm>
            <a:off x="5360241" y="2157809"/>
            <a:ext cx="598205" cy="598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508810" y="2291775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2245596" y="4118489"/>
            <a:ext cx="3200015" cy="12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64278" y="2183821"/>
            <a:ext cx="205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Very similar?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170501" y="2598927"/>
            <a:ext cx="38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This is a very little modification of Prim’s algorithm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70500" y="3357635"/>
            <a:ext cx="387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This algorithm is known as </a:t>
            </a:r>
            <a:r>
              <a:rPr lang="en-US" b="1" i="1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Dijkstra’s</a:t>
            </a:r>
            <a:r>
              <a:rPr lang="en-US" b="1" i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6ADF5-D79A-209F-8DB7-45C987E4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00209 0.61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090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5" grpId="0" animBg="1"/>
      <p:bldP spid="91" grpId="0"/>
      <p:bldP spid="92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81FC-E3DD-4D00-8D48-7A343DF43562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9295" y="2006882"/>
            <a:ext cx="502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Single Source Single/Multiple Destination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13847" y="31843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Single Pair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49295" y="465421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4"/>
              </a:rPr>
              <a:t>All Pairs</a:t>
            </a:r>
            <a:endParaRPr lang="da-DK" b="1" dirty="0">
              <a:latin typeface="Segoe UI Symbol4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212791" y="2453126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4"/>
              </a:rPr>
              <a:t>Find a shortest path from a given source (vertex </a:t>
            </a:r>
            <a:r>
              <a:rPr lang="en-US" i="1" dirty="0">
                <a:latin typeface="Segoe UI Symbol4"/>
              </a:rPr>
              <a:t>s</a:t>
            </a:r>
            <a:r>
              <a:rPr lang="en-US" dirty="0">
                <a:latin typeface="Segoe UI Symbol4"/>
              </a:rPr>
              <a:t>) to each of the vertices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2791" y="3607294"/>
            <a:ext cx="10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4"/>
              </a:rPr>
              <a:t>Given two vertices, find a shortest path between them. Solution to single-source problem solves this problem efficiently, too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12791" y="5023550"/>
            <a:ext cx="777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4"/>
              </a:rPr>
              <a:t>Find shortest-paths for every pair of vertices. Dynamic programming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4359A-08BE-7DA2-6F36-15AD68F2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5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00" grpId="0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 VS  DIJKSTRA’S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BD21-876A-403B-B278-EE9FF9E72DC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97280" y="1780745"/>
            <a:ext cx="14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Prim(G, w, r)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484976" y="210780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= V[G];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84976" y="244421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 </a:t>
            </a:r>
            <a:r>
              <a:rPr lang="en-US" dirty="0"/>
              <a:t>∊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Q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841426" y="2766033"/>
            <a:ext cx="133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key[u] = </a:t>
            </a:r>
            <a:r>
              <a:rPr lang="en-US" dirty="0"/>
              <a:t>∞;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484976" y="3214419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key[r] = </a:t>
            </a:r>
            <a:r>
              <a:rPr lang="en-US" dirty="0"/>
              <a:t>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87206" y="358216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p[r] = </a:t>
            </a:r>
            <a:r>
              <a:rPr lang="en-US" dirty="0"/>
              <a:t>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84976" y="397126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(Q not empty)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837623" y="430913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extractMin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(Q)</a:t>
            </a:r>
            <a:r>
              <a:rPr lang="en-US" dirty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37623" y="467719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v </a:t>
            </a:r>
            <a:r>
              <a:rPr lang="en-US" dirty="0"/>
              <a:t>∊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Adj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[u]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19471" y="4995834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(v </a:t>
            </a:r>
            <a:r>
              <a:rPr lang="en-US" dirty="0"/>
              <a:t>∊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and key[v] &gt;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101" y="53639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p[v] = u;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94153" y="5765324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key[v] =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40567" y="1860496"/>
            <a:ext cx="17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Dijkstra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(G, w, r)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943828" y="218951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= V[G];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943828" y="2525920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 </a:t>
            </a:r>
            <a:r>
              <a:rPr lang="en-US" dirty="0"/>
              <a:t>∊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Q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300278" y="2847743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/>
              <a:t>∞;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943828" y="329612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dis[r]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/>
              <a:t>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946058" y="3663873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p[r] = </a:t>
            </a:r>
            <a:r>
              <a:rPr lang="en-US" dirty="0"/>
              <a:t>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943828" y="4052977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(Q not empty)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96475" y="439084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=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extractMin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(Q)</a:t>
            </a:r>
            <a:r>
              <a:rPr lang="en-US" dirty="0"/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296475" y="4758908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v </a:t>
            </a:r>
            <a:r>
              <a:rPr lang="en-US" dirty="0"/>
              <a:t>∊ 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Adj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[u]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678323" y="5077544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(v </a:t>
            </a:r>
            <a:r>
              <a:rPr lang="en-US" dirty="0"/>
              <a:t>∊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Q and dis[v] &gt; 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dis[u] +w(</a:t>
            </a:r>
            <a:r>
              <a:rPr lang="en-US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55953" y="544561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p[v] = u;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153005" y="58470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dis[v] = dis[u] + w(</a:t>
            </a:r>
            <a:r>
              <a:rPr lang="en-US" dirty="0" err="1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E3673-1FE2-3956-EE44-C2FF1AE6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  <p:bldP spid="104" grpId="0"/>
      <p:bldP spid="111" grpId="0"/>
      <p:bldP spid="113" grpId="0"/>
      <p:bldP spid="114" grpId="0"/>
      <p:bldP spid="115" grpId="0"/>
      <p:bldP spid="116" grpId="0"/>
      <p:bldP spid="117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9" grpId="0"/>
      <p:bldP spid="140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A04E-200E-459A-87B4-D957DE18D1D3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739010" y="2389844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(dis[v] &gt; dis[u] +w(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22237" y="279796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dis[v] = dis[u] + w(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118" y="1990016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relax(</a:t>
            </a:r>
            <a:r>
              <a:rPr lang="en-US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27B16-5B31-9604-9BD6-32B803562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5625</TotalTime>
  <Words>4049</Words>
  <Application>Microsoft Office PowerPoint</Application>
  <PresentationFormat>Widescreen</PresentationFormat>
  <Paragraphs>1306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Arial</vt:lpstr>
      <vt:lpstr>Bell MT</vt:lpstr>
      <vt:lpstr>Calibri</vt:lpstr>
      <vt:lpstr>Courier New</vt:lpstr>
      <vt:lpstr>Georgia</vt:lpstr>
      <vt:lpstr>Monotype Sorts</vt:lpstr>
      <vt:lpstr>Segoe UI Symbol</vt:lpstr>
      <vt:lpstr>Segoe UI Symbol4</vt:lpstr>
      <vt:lpstr>Times New Roman</vt:lpstr>
      <vt:lpstr>Wingdings</vt:lpstr>
      <vt:lpstr>Swapnil</vt:lpstr>
      <vt:lpstr>Office Theme</vt:lpstr>
      <vt:lpstr>Equation</vt:lpstr>
      <vt:lpstr>PowerPoint Presentation</vt:lpstr>
      <vt:lpstr>GREEDY ALGORITHM</vt:lpstr>
      <vt:lpstr>CALCULATING WEIGHT OF A PATH</vt:lpstr>
      <vt:lpstr>CONCEPT OF SHORTEST PATH</vt:lpstr>
      <vt:lpstr>CONCEPT OF SHORTEST PATH</vt:lpstr>
      <vt:lpstr>CONCEPT OF SHORTEST PATH</vt:lpstr>
      <vt:lpstr>VARIATION</vt:lpstr>
      <vt:lpstr>PRIM’S  VS  DIJKSTRA’S</vt:lpstr>
      <vt:lpstr>RELAXATION</vt:lpstr>
      <vt:lpstr>DIJSKTRA’s SIMULATION</vt:lpstr>
      <vt:lpstr>DIJSKTRA’s SIMULATION</vt:lpstr>
      <vt:lpstr>DIJSKTRA’s SIMULATION</vt:lpstr>
      <vt:lpstr>DIJSKTRA’s SIMULATION</vt:lpstr>
      <vt:lpstr>DIJSKTRA’s SIMULATION</vt:lpstr>
      <vt:lpstr>WEIGHT REDUCTION</vt:lpstr>
      <vt:lpstr>OPTIMAL SUBSTRUCTURE PROPERTY</vt:lpstr>
      <vt:lpstr>NEGATIVE WEIGHT</vt:lpstr>
      <vt:lpstr>NEGATIVE WEIGHT</vt:lpstr>
      <vt:lpstr>NEGATIVE WEIGHT CYCLE</vt:lpstr>
      <vt:lpstr>NEGATIVE WEIGHT CYCLE</vt:lpstr>
      <vt:lpstr>NEGATIVE WEIGHT CYCLE</vt:lpstr>
      <vt:lpstr>NEGATIVE WEIGHT</vt:lpstr>
      <vt:lpstr>VERTEX SATURATION</vt:lpstr>
      <vt:lpstr>RELAXATION OF A DIRECTED EDGE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EDGE  WISE  RELAXATION  FOR CALCULATING  SHORTEST  PATH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BELLMAN  FORD 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1104</cp:revision>
  <dcterms:created xsi:type="dcterms:W3CDTF">2021-09-27T14:31:20Z</dcterms:created>
  <dcterms:modified xsi:type="dcterms:W3CDTF">2025-05-28T04:00:59Z</dcterms:modified>
</cp:coreProperties>
</file>