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36675"/>
            <a:ext cx="91440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0541" y="161290"/>
            <a:ext cx="658291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9754" y="1073607"/>
            <a:ext cx="7488555" cy="256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05505" y="6211268"/>
            <a:ext cx="3915409" cy="62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601" y="1262583"/>
            <a:ext cx="2994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Hash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Tables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5450" y="2620898"/>
            <a:ext cx="4970780" cy="3331210"/>
            <a:chOff x="1695450" y="2620898"/>
            <a:chExt cx="4970780" cy="3331210"/>
          </a:xfrm>
        </p:grpSpPr>
        <p:sp>
          <p:nvSpPr>
            <p:cNvPr id="4" name="object 4"/>
            <p:cNvSpPr/>
            <p:nvPr/>
          </p:nvSpPr>
          <p:spPr>
            <a:xfrm>
              <a:off x="5703951" y="2681287"/>
              <a:ext cx="955675" cy="3263900"/>
            </a:xfrm>
            <a:custGeom>
              <a:avLst/>
              <a:gdLst/>
              <a:ahLst/>
              <a:cxnLst/>
              <a:rect l="l" t="t" r="r" b="b"/>
              <a:pathLst>
                <a:path w="955675" h="3263900">
                  <a:moveTo>
                    <a:pt x="955675" y="2611437"/>
                  </a:moveTo>
                  <a:lnTo>
                    <a:pt x="0" y="2611437"/>
                  </a:lnTo>
                  <a:lnTo>
                    <a:pt x="0" y="3263900"/>
                  </a:lnTo>
                  <a:lnTo>
                    <a:pt x="955675" y="3263900"/>
                  </a:lnTo>
                  <a:lnTo>
                    <a:pt x="955675" y="2611437"/>
                  </a:lnTo>
                  <a:close/>
                </a:path>
                <a:path w="955675" h="3263900">
                  <a:moveTo>
                    <a:pt x="955675" y="1959038"/>
                  </a:moveTo>
                  <a:lnTo>
                    <a:pt x="0" y="1959038"/>
                  </a:lnTo>
                  <a:lnTo>
                    <a:pt x="0" y="2284412"/>
                  </a:lnTo>
                  <a:lnTo>
                    <a:pt x="955675" y="2284412"/>
                  </a:lnTo>
                  <a:lnTo>
                    <a:pt x="955675" y="1959038"/>
                  </a:lnTo>
                  <a:close/>
                </a:path>
                <a:path w="955675" h="3263900">
                  <a:moveTo>
                    <a:pt x="955675" y="1306512"/>
                  </a:moveTo>
                  <a:lnTo>
                    <a:pt x="0" y="1306512"/>
                  </a:lnTo>
                  <a:lnTo>
                    <a:pt x="0" y="1632013"/>
                  </a:lnTo>
                  <a:lnTo>
                    <a:pt x="955675" y="1632013"/>
                  </a:lnTo>
                  <a:lnTo>
                    <a:pt x="955675" y="1306512"/>
                  </a:lnTo>
                  <a:close/>
                </a:path>
                <a:path w="955675" h="3263900">
                  <a:moveTo>
                    <a:pt x="955675" y="0"/>
                  </a:moveTo>
                  <a:lnTo>
                    <a:pt x="0" y="0"/>
                  </a:lnTo>
                  <a:lnTo>
                    <a:pt x="0" y="652462"/>
                  </a:lnTo>
                  <a:lnTo>
                    <a:pt x="955675" y="652462"/>
                  </a:lnTo>
                  <a:lnTo>
                    <a:pt x="955675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03951" y="2681287"/>
              <a:ext cx="955675" cy="3263900"/>
            </a:xfrm>
            <a:custGeom>
              <a:avLst/>
              <a:gdLst/>
              <a:ahLst/>
              <a:cxnLst/>
              <a:rect l="l" t="t" r="r" b="b"/>
              <a:pathLst>
                <a:path w="955675" h="3263900">
                  <a:moveTo>
                    <a:pt x="0" y="3263900"/>
                  </a:moveTo>
                  <a:lnTo>
                    <a:pt x="955675" y="3263900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32639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3951" y="3002025"/>
              <a:ext cx="955675" cy="12700"/>
            </a:xfrm>
            <a:custGeom>
              <a:avLst/>
              <a:gdLst/>
              <a:ahLst/>
              <a:cxnLst/>
              <a:rect l="l" t="t" r="r" b="b"/>
              <a:pathLst>
                <a:path w="955675" h="12700">
                  <a:moveTo>
                    <a:pt x="0" y="12573"/>
                  </a:moveTo>
                  <a:lnTo>
                    <a:pt x="955675" y="12573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03951" y="3330574"/>
              <a:ext cx="955675" cy="1965325"/>
            </a:xfrm>
            <a:custGeom>
              <a:avLst/>
              <a:gdLst/>
              <a:ahLst/>
              <a:cxnLst/>
              <a:rect l="l" t="t" r="r" b="b"/>
              <a:pathLst>
                <a:path w="955675" h="1965325">
                  <a:moveTo>
                    <a:pt x="0" y="0"/>
                  </a:moveTo>
                  <a:lnTo>
                    <a:pt x="955675" y="0"/>
                  </a:lnTo>
                </a:path>
                <a:path w="955675" h="1965325">
                  <a:moveTo>
                    <a:pt x="0" y="660400"/>
                  </a:moveTo>
                  <a:lnTo>
                    <a:pt x="955675" y="660400"/>
                  </a:lnTo>
                </a:path>
                <a:path w="955675" h="1965325">
                  <a:moveTo>
                    <a:pt x="0" y="979551"/>
                  </a:moveTo>
                  <a:lnTo>
                    <a:pt x="955675" y="979551"/>
                  </a:lnTo>
                </a:path>
                <a:path w="955675" h="1965325">
                  <a:moveTo>
                    <a:pt x="0" y="1312926"/>
                  </a:moveTo>
                  <a:lnTo>
                    <a:pt x="955675" y="1312926"/>
                  </a:lnTo>
                </a:path>
                <a:path w="955675" h="1965325">
                  <a:moveTo>
                    <a:pt x="0" y="1631950"/>
                  </a:moveTo>
                  <a:lnTo>
                    <a:pt x="955675" y="1631950"/>
                  </a:lnTo>
                </a:path>
                <a:path w="955675" h="1965325">
                  <a:moveTo>
                    <a:pt x="0" y="1965325"/>
                  </a:moveTo>
                  <a:lnTo>
                    <a:pt x="955675" y="19653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03951" y="5611812"/>
              <a:ext cx="955675" cy="12700"/>
            </a:xfrm>
            <a:custGeom>
              <a:avLst/>
              <a:gdLst/>
              <a:ahLst/>
              <a:cxnLst/>
              <a:rect l="l" t="t" r="r" b="b"/>
              <a:pathLst>
                <a:path w="955675" h="12700">
                  <a:moveTo>
                    <a:pt x="0" y="12700"/>
                  </a:moveTo>
                  <a:lnTo>
                    <a:pt x="955675" y="12700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3951" y="3333749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9556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955675" y="327025"/>
                  </a:lnTo>
                  <a:lnTo>
                    <a:pt x="9556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3951" y="3333749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0" y="327025"/>
                  </a:moveTo>
                  <a:lnTo>
                    <a:pt x="955675" y="327025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327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03951" y="3660774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9556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955675" y="327025"/>
                  </a:lnTo>
                  <a:lnTo>
                    <a:pt x="9556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3951" y="3660774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0" y="327025"/>
                  </a:moveTo>
                  <a:lnTo>
                    <a:pt x="955675" y="327025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327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3951" y="4313300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9556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955675" y="327025"/>
                  </a:lnTo>
                  <a:lnTo>
                    <a:pt x="9556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3951" y="4313300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0" y="327025"/>
                  </a:moveTo>
                  <a:lnTo>
                    <a:pt x="955675" y="327025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327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3951" y="4965700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955675" y="0"/>
                  </a:moveTo>
                  <a:lnTo>
                    <a:pt x="0" y="0"/>
                  </a:lnTo>
                  <a:lnTo>
                    <a:pt x="0" y="327025"/>
                  </a:lnTo>
                  <a:lnTo>
                    <a:pt x="955675" y="327025"/>
                  </a:lnTo>
                  <a:lnTo>
                    <a:pt x="9556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03951" y="4965700"/>
              <a:ext cx="955675" cy="327025"/>
            </a:xfrm>
            <a:custGeom>
              <a:avLst/>
              <a:gdLst/>
              <a:ahLst/>
              <a:cxnLst/>
              <a:rect l="l" t="t" r="r" b="b"/>
              <a:pathLst>
                <a:path w="955675" h="327025">
                  <a:moveTo>
                    <a:pt x="0" y="327025"/>
                  </a:moveTo>
                  <a:lnTo>
                    <a:pt x="955675" y="327025"/>
                  </a:lnTo>
                  <a:lnTo>
                    <a:pt x="955675" y="0"/>
                  </a:lnTo>
                  <a:lnTo>
                    <a:pt x="0" y="0"/>
                  </a:lnTo>
                  <a:lnTo>
                    <a:pt x="0" y="327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5450" y="2620898"/>
              <a:ext cx="2940050" cy="267817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39508" y="2760929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6808" y="4992370"/>
            <a:ext cx="63309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000" i="1" spc="-2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–1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72656" y="3282543"/>
            <a:ext cx="572770" cy="788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4433" y="4337761"/>
            <a:ext cx="12084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)=</a:t>
            </a: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1257" y="3031058"/>
            <a:ext cx="185801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keys)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5629" y="38872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1639" y="4435855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keys)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03754" y="4015866"/>
            <a:ext cx="901700" cy="44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5485">
              <a:lnSpc>
                <a:spcPts val="1535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  <a:p>
            <a:pPr marL="38100">
              <a:lnSpc>
                <a:spcPts val="1775"/>
              </a:lnSpc>
            </a:pPr>
            <a:r>
              <a:rPr sz="1800" spc="-10" dirty="0">
                <a:latin typeface="Times New Roman"/>
                <a:cs typeface="Times New Roman"/>
              </a:rPr>
              <a:t>(actual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0322" y="4287139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5300" y="4668392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25216" y="4784216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3201" y="4504690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3116" y="4620514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8350" y="406984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54655" y="3474719"/>
            <a:ext cx="2749550" cy="1679575"/>
          </a:xfrm>
          <a:custGeom>
            <a:avLst/>
            <a:gdLst/>
            <a:ahLst/>
            <a:cxnLst/>
            <a:rect l="l" t="t" r="r" b="b"/>
            <a:pathLst>
              <a:path w="2749550" h="1679575">
                <a:moveTo>
                  <a:pt x="2738475" y="953135"/>
                </a:moveTo>
                <a:lnTo>
                  <a:pt x="2685669" y="953135"/>
                </a:lnTo>
                <a:lnTo>
                  <a:pt x="2672880" y="953135"/>
                </a:lnTo>
                <a:lnTo>
                  <a:pt x="2672207" y="984631"/>
                </a:lnTo>
                <a:lnTo>
                  <a:pt x="2738475" y="953135"/>
                </a:lnTo>
                <a:close/>
              </a:path>
              <a:path w="2749550" h="1679575">
                <a:moveTo>
                  <a:pt x="2738882" y="1060831"/>
                </a:moveTo>
                <a:lnTo>
                  <a:pt x="2685542" y="1060831"/>
                </a:lnTo>
                <a:lnTo>
                  <a:pt x="2672854" y="1060831"/>
                </a:lnTo>
                <a:lnTo>
                  <a:pt x="2672080" y="1092200"/>
                </a:lnTo>
                <a:lnTo>
                  <a:pt x="2738882" y="1060831"/>
                </a:lnTo>
                <a:close/>
              </a:path>
              <a:path w="2749550" h="1679575">
                <a:moveTo>
                  <a:pt x="2749169" y="1654429"/>
                </a:moveTo>
                <a:lnTo>
                  <a:pt x="2743555" y="1650365"/>
                </a:lnTo>
                <a:lnTo>
                  <a:pt x="2680335" y="1604518"/>
                </a:lnTo>
                <a:lnTo>
                  <a:pt x="2675128" y="1635861"/>
                </a:lnTo>
                <a:lnTo>
                  <a:pt x="122936" y="1213231"/>
                </a:lnTo>
                <a:lnTo>
                  <a:pt x="120904" y="1225804"/>
                </a:lnTo>
                <a:lnTo>
                  <a:pt x="2673070" y="1648307"/>
                </a:lnTo>
                <a:lnTo>
                  <a:pt x="2667889" y="1679575"/>
                </a:lnTo>
                <a:lnTo>
                  <a:pt x="2749169" y="1654429"/>
                </a:lnTo>
                <a:close/>
              </a:path>
              <a:path w="2749550" h="1679575">
                <a:moveTo>
                  <a:pt x="2749169" y="1056005"/>
                </a:moveTo>
                <a:lnTo>
                  <a:pt x="2673985" y="1016000"/>
                </a:lnTo>
                <a:lnTo>
                  <a:pt x="2673185" y="1047826"/>
                </a:lnTo>
                <a:lnTo>
                  <a:pt x="539623" y="995680"/>
                </a:lnTo>
                <a:lnTo>
                  <a:pt x="539242" y="1008380"/>
                </a:lnTo>
                <a:lnTo>
                  <a:pt x="2672867" y="1060526"/>
                </a:lnTo>
                <a:lnTo>
                  <a:pt x="2673172" y="1048131"/>
                </a:lnTo>
                <a:lnTo>
                  <a:pt x="2672981" y="1056005"/>
                </a:lnTo>
                <a:lnTo>
                  <a:pt x="2672867" y="1060526"/>
                </a:lnTo>
                <a:lnTo>
                  <a:pt x="2685542" y="1060526"/>
                </a:lnTo>
                <a:lnTo>
                  <a:pt x="2739542" y="1060526"/>
                </a:lnTo>
                <a:lnTo>
                  <a:pt x="2749169" y="1056005"/>
                </a:lnTo>
                <a:close/>
              </a:path>
              <a:path w="2749550" h="1679575">
                <a:moveTo>
                  <a:pt x="2749169" y="948055"/>
                </a:moveTo>
                <a:lnTo>
                  <a:pt x="2673858" y="908431"/>
                </a:lnTo>
                <a:lnTo>
                  <a:pt x="2673159" y="940181"/>
                </a:lnTo>
                <a:lnTo>
                  <a:pt x="61722" y="886079"/>
                </a:lnTo>
                <a:lnTo>
                  <a:pt x="61468" y="898779"/>
                </a:lnTo>
                <a:lnTo>
                  <a:pt x="2672892" y="952881"/>
                </a:lnTo>
                <a:lnTo>
                  <a:pt x="2685669" y="952881"/>
                </a:lnTo>
                <a:lnTo>
                  <a:pt x="2739034" y="952881"/>
                </a:lnTo>
                <a:lnTo>
                  <a:pt x="2749169" y="948055"/>
                </a:lnTo>
                <a:close/>
              </a:path>
              <a:path w="2749550" h="1679575">
                <a:moveTo>
                  <a:pt x="2749169" y="349631"/>
                </a:moveTo>
                <a:lnTo>
                  <a:pt x="2668143" y="323342"/>
                </a:lnTo>
                <a:lnTo>
                  <a:pt x="2672892" y="354723"/>
                </a:lnTo>
                <a:lnTo>
                  <a:pt x="598805" y="668782"/>
                </a:lnTo>
                <a:lnTo>
                  <a:pt x="600710" y="681228"/>
                </a:lnTo>
                <a:lnTo>
                  <a:pt x="2674810" y="367296"/>
                </a:lnTo>
                <a:lnTo>
                  <a:pt x="2679573" y="398653"/>
                </a:lnTo>
                <a:lnTo>
                  <a:pt x="2744660" y="352806"/>
                </a:lnTo>
                <a:lnTo>
                  <a:pt x="2749169" y="349631"/>
                </a:lnTo>
                <a:close/>
              </a:path>
              <a:path w="2749550" h="1679575">
                <a:moveTo>
                  <a:pt x="2749169" y="22479"/>
                </a:moveTo>
                <a:lnTo>
                  <a:pt x="2667127" y="0"/>
                </a:lnTo>
                <a:lnTo>
                  <a:pt x="2673273" y="31165"/>
                </a:lnTo>
                <a:lnTo>
                  <a:pt x="0" y="560832"/>
                </a:lnTo>
                <a:lnTo>
                  <a:pt x="2540" y="573278"/>
                </a:lnTo>
                <a:lnTo>
                  <a:pt x="2675725" y="43624"/>
                </a:lnTo>
                <a:lnTo>
                  <a:pt x="2681859" y="74688"/>
                </a:lnTo>
                <a:lnTo>
                  <a:pt x="2741142" y="28702"/>
                </a:lnTo>
                <a:lnTo>
                  <a:pt x="2749169" y="22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37278" y="4248734"/>
            <a:ext cx="872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0" dirty="0">
                <a:solidFill>
                  <a:srgbClr val="CC3300"/>
                </a:solidFill>
                <a:latin typeface="Arial"/>
                <a:cs typeface="Arial"/>
              </a:rPr>
              <a:t>collision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4C783F13-7816-6474-0AD5-137EE7BA92F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15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4250" y="1289050"/>
            <a:ext cx="6337300" cy="4660900"/>
            <a:chOff x="984250" y="1289050"/>
            <a:chExt cx="6337300" cy="4660900"/>
          </a:xfrm>
        </p:grpSpPr>
        <p:sp>
          <p:nvSpPr>
            <p:cNvPr id="4" name="object 4"/>
            <p:cNvSpPr/>
            <p:nvPr/>
          </p:nvSpPr>
          <p:spPr>
            <a:xfrm>
              <a:off x="6096000" y="1371599"/>
              <a:ext cx="1219200" cy="4572000"/>
            </a:xfrm>
            <a:custGeom>
              <a:avLst/>
              <a:gdLst/>
              <a:ahLst/>
              <a:cxnLst/>
              <a:rect l="l" t="t" r="r" b="b"/>
              <a:pathLst>
                <a:path w="1219200" h="4572000">
                  <a:moveTo>
                    <a:pt x="1219200" y="3657600"/>
                  </a:moveTo>
                  <a:lnTo>
                    <a:pt x="0" y="3657600"/>
                  </a:lnTo>
                  <a:lnTo>
                    <a:pt x="0" y="4572000"/>
                  </a:lnTo>
                  <a:lnTo>
                    <a:pt x="1219200" y="4572000"/>
                  </a:lnTo>
                  <a:lnTo>
                    <a:pt x="1219200" y="3657600"/>
                  </a:lnTo>
                  <a:close/>
                </a:path>
                <a:path w="1219200" h="4572000">
                  <a:moveTo>
                    <a:pt x="1219200" y="2743200"/>
                  </a:moveTo>
                  <a:lnTo>
                    <a:pt x="0" y="2743200"/>
                  </a:lnTo>
                  <a:lnTo>
                    <a:pt x="0" y="3200400"/>
                  </a:lnTo>
                  <a:lnTo>
                    <a:pt x="1219200" y="3200400"/>
                  </a:lnTo>
                  <a:lnTo>
                    <a:pt x="1219200" y="2743200"/>
                  </a:lnTo>
                  <a:close/>
                </a:path>
                <a:path w="1219200" h="4572000">
                  <a:moveTo>
                    <a:pt x="1219200" y="1828800"/>
                  </a:moveTo>
                  <a:lnTo>
                    <a:pt x="0" y="1828800"/>
                  </a:lnTo>
                  <a:lnTo>
                    <a:pt x="0" y="2286000"/>
                  </a:lnTo>
                  <a:lnTo>
                    <a:pt x="1219200" y="2286000"/>
                  </a:lnTo>
                  <a:lnTo>
                    <a:pt x="1219200" y="1828800"/>
                  </a:lnTo>
                  <a:close/>
                </a:path>
                <a:path w="1219200" h="4572000">
                  <a:moveTo>
                    <a:pt x="1219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219200" y="914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1371600"/>
              <a:ext cx="1219200" cy="4572000"/>
            </a:xfrm>
            <a:custGeom>
              <a:avLst/>
              <a:gdLst/>
              <a:ahLst/>
              <a:cxnLst/>
              <a:rect l="l" t="t" r="r" b="b"/>
              <a:pathLst>
                <a:path w="1219200" h="4572000">
                  <a:moveTo>
                    <a:pt x="0" y="4572000"/>
                  </a:moveTo>
                  <a:lnTo>
                    <a:pt x="1219200" y="45720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822450"/>
              <a:ext cx="1219200" cy="12700"/>
            </a:xfrm>
            <a:custGeom>
              <a:avLst/>
              <a:gdLst/>
              <a:ahLst/>
              <a:cxnLst/>
              <a:rect l="l" t="t" r="r" b="b"/>
              <a:pathLst>
                <a:path w="1219200" h="12700">
                  <a:moveTo>
                    <a:pt x="0" y="12700"/>
                  </a:moveTo>
                  <a:lnTo>
                    <a:pt x="1219200" y="127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0" y="2282825"/>
              <a:ext cx="1219200" cy="2749550"/>
            </a:xfrm>
            <a:custGeom>
              <a:avLst/>
              <a:gdLst/>
              <a:ahLst/>
              <a:cxnLst/>
              <a:rect l="l" t="t" r="r" b="b"/>
              <a:pathLst>
                <a:path w="1219200" h="2749550">
                  <a:moveTo>
                    <a:pt x="0" y="0"/>
                  </a:moveTo>
                  <a:lnTo>
                    <a:pt x="1219200" y="0"/>
                  </a:lnTo>
                </a:path>
                <a:path w="1219200" h="2749550">
                  <a:moveTo>
                    <a:pt x="0" y="920750"/>
                  </a:moveTo>
                  <a:lnTo>
                    <a:pt x="1219200" y="920750"/>
                  </a:lnTo>
                </a:path>
                <a:path w="1219200" h="2749550">
                  <a:moveTo>
                    <a:pt x="0" y="1371600"/>
                  </a:moveTo>
                  <a:lnTo>
                    <a:pt x="1219200" y="1371600"/>
                  </a:lnTo>
                </a:path>
                <a:path w="1219200" h="2749550">
                  <a:moveTo>
                    <a:pt x="0" y="1835150"/>
                  </a:moveTo>
                  <a:lnTo>
                    <a:pt x="1219200" y="1835150"/>
                  </a:lnTo>
                </a:path>
                <a:path w="1219200" h="2749550">
                  <a:moveTo>
                    <a:pt x="0" y="2286000"/>
                  </a:moveTo>
                  <a:lnTo>
                    <a:pt x="1219200" y="2286000"/>
                  </a:lnTo>
                </a:path>
                <a:path w="1219200" h="2749550">
                  <a:moveTo>
                    <a:pt x="0" y="2749550"/>
                  </a:moveTo>
                  <a:lnTo>
                    <a:pt x="1219200" y="27495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0" y="5480050"/>
              <a:ext cx="1219200" cy="12700"/>
            </a:xfrm>
            <a:custGeom>
              <a:avLst/>
              <a:gdLst/>
              <a:ahLst/>
              <a:cxnLst/>
              <a:rect l="l" t="t" r="r" b="b"/>
              <a:pathLst>
                <a:path w="1219200" h="12700">
                  <a:moveTo>
                    <a:pt x="0" y="12700"/>
                  </a:moveTo>
                  <a:lnTo>
                    <a:pt x="1219200" y="127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6000" y="22860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" y="4572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22860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0" y="457200"/>
                  </a:moveTo>
                  <a:lnTo>
                    <a:pt x="1219200" y="457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6000" y="27432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" y="4572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6000" y="27432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0" y="457200"/>
                  </a:moveTo>
                  <a:lnTo>
                    <a:pt x="1219200" y="457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0" y="36576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" y="4572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6576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0" y="457200"/>
                  </a:moveTo>
                  <a:lnTo>
                    <a:pt x="1219200" y="457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45720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1219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" y="4572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000" y="4572000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0" y="457200"/>
                  </a:moveTo>
                  <a:lnTo>
                    <a:pt x="1219200" y="4572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250" y="1289050"/>
              <a:ext cx="3746500" cy="37465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95209" y="1471625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82509" y="4597146"/>
            <a:ext cx="6489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000" i="1" spc="-2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–1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6009" y="2310511"/>
            <a:ext cx="5727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6009" y="3682365"/>
            <a:ext cx="1208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)=</a:t>
            </a: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68804" y="1851786"/>
            <a:ext cx="185801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keys)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5905" y="3302889"/>
            <a:ext cx="649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i="1" spc="-5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(actual keys)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9594" y="3090443"/>
            <a:ext cx="310515" cy="787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44394" y="4142613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4375" y="3914013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5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25775" y="3304413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589403" y="2493517"/>
            <a:ext cx="3507104" cy="2331085"/>
          </a:xfrm>
          <a:custGeom>
            <a:avLst/>
            <a:gdLst/>
            <a:ahLst/>
            <a:cxnLst/>
            <a:rect l="l" t="t" r="r" b="b"/>
            <a:pathLst>
              <a:path w="3507104" h="2331085">
                <a:moveTo>
                  <a:pt x="3496119" y="1321435"/>
                </a:moveTo>
                <a:lnTo>
                  <a:pt x="3442970" y="1321435"/>
                </a:lnTo>
                <a:lnTo>
                  <a:pt x="3430232" y="1321435"/>
                </a:lnTo>
                <a:lnTo>
                  <a:pt x="3429508" y="1352931"/>
                </a:lnTo>
                <a:lnTo>
                  <a:pt x="3496119" y="1321435"/>
                </a:lnTo>
                <a:close/>
              </a:path>
              <a:path w="3507104" h="2331085">
                <a:moveTo>
                  <a:pt x="3496805" y="1473454"/>
                </a:moveTo>
                <a:lnTo>
                  <a:pt x="3442970" y="1473454"/>
                </a:lnTo>
                <a:lnTo>
                  <a:pt x="3430219" y="1473454"/>
                </a:lnTo>
                <a:lnTo>
                  <a:pt x="3429381" y="1504950"/>
                </a:lnTo>
                <a:lnTo>
                  <a:pt x="3496805" y="1473454"/>
                </a:lnTo>
                <a:close/>
              </a:path>
              <a:path w="3507104" h="2331085">
                <a:moveTo>
                  <a:pt x="3506597" y="2307082"/>
                </a:moveTo>
                <a:lnTo>
                  <a:pt x="3499815" y="2302002"/>
                </a:lnTo>
                <a:lnTo>
                  <a:pt x="3438398" y="2255901"/>
                </a:lnTo>
                <a:lnTo>
                  <a:pt x="3432733" y="2287155"/>
                </a:lnTo>
                <a:lnTo>
                  <a:pt x="154940" y="1691259"/>
                </a:lnTo>
                <a:lnTo>
                  <a:pt x="152654" y="1703705"/>
                </a:lnTo>
                <a:lnTo>
                  <a:pt x="3430460" y="2299728"/>
                </a:lnTo>
                <a:lnTo>
                  <a:pt x="3424809" y="2330958"/>
                </a:lnTo>
                <a:lnTo>
                  <a:pt x="3506597" y="2307082"/>
                </a:lnTo>
                <a:close/>
              </a:path>
              <a:path w="3507104" h="2331085">
                <a:moveTo>
                  <a:pt x="3506597" y="1468882"/>
                </a:moveTo>
                <a:lnTo>
                  <a:pt x="3431413" y="1428750"/>
                </a:lnTo>
                <a:lnTo>
                  <a:pt x="3430562" y="1460411"/>
                </a:lnTo>
                <a:lnTo>
                  <a:pt x="687324" y="1386332"/>
                </a:lnTo>
                <a:lnTo>
                  <a:pt x="687070" y="1399032"/>
                </a:lnTo>
                <a:lnTo>
                  <a:pt x="3430219" y="1473111"/>
                </a:lnTo>
                <a:lnTo>
                  <a:pt x="3430549" y="1460754"/>
                </a:lnTo>
                <a:lnTo>
                  <a:pt x="3430333" y="1468882"/>
                </a:lnTo>
                <a:lnTo>
                  <a:pt x="3430219" y="1473111"/>
                </a:lnTo>
                <a:lnTo>
                  <a:pt x="3442970" y="1473111"/>
                </a:lnTo>
                <a:lnTo>
                  <a:pt x="3497542" y="1473111"/>
                </a:lnTo>
                <a:lnTo>
                  <a:pt x="3506597" y="1468882"/>
                </a:lnTo>
                <a:close/>
              </a:path>
              <a:path w="3507104" h="2331085">
                <a:moveTo>
                  <a:pt x="3506597" y="1316482"/>
                </a:moveTo>
                <a:lnTo>
                  <a:pt x="3431286" y="1276731"/>
                </a:lnTo>
                <a:lnTo>
                  <a:pt x="3430536" y="1308455"/>
                </a:lnTo>
                <a:lnTo>
                  <a:pt x="77724" y="1233932"/>
                </a:lnTo>
                <a:lnTo>
                  <a:pt x="77470" y="1246632"/>
                </a:lnTo>
                <a:lnTo>
                  <a:pt x="3430244" y="1321155"/>
                </a:lnTo>
                <a:lnTo>
                  <a:pt x="3442970" y="1321155"/>
                </a:lnTo>
                <a:lnTo>
                  <a:pt x="3496716" y="1321155"/>
                </a:lnTo>
                <a:lnTo>
                  <a:pt x="3506597" y="1316482"/>
                </a:lnTo>
                <a:close/>
              </a:path>
              <a:path w="3507104" h="2331085">
                <a:moveTo>
                  <a:pt x="3506597" y="478282"/>
                </a:moveTo>
                <a:lnTo>
                  <a:pt x="3425190" y="453263"/>
                </a:lnTo>
                <a:lnTo>
                  <a:pt x="3430371" y="484581"/>
                </a:lnTo>
                <a:lnTo>
                  <a:pt x="762381" y="929259"/>
                </a:lnTo>
                <a:lnTo>
                  <a:pt x="764413" y="941705"/>
                </a:lnTo>
                <a:lnTo>
                  <a:pt x="3432441" y="497141"/>
                </a:lnTo>
                <a:lnTo>
                  <a:pt x="3437636" y="528447"/>
                </a:lnTo>
                <a:lnTo>
                  <a:pt x="3500831" y="482473"/>
                </a:lnTo>
                <a:lnTo>
                  <a:pt x="3506597" y="478282"/>
                </a:lnTo>
                <a:close/>
              </a:path>
              <a:path w="3507104" h="2331085">
                <a:moveTo>
                  <a:pt x="3506597" y="21082"/>
                </a:moveTo>
                <a:lnTo>
                  <a:pt x="3424047" y="0"/>
                </a:lnTo>
                <a:lnTo>
                  <a:pt x="3430752" y="31038"/>
                </a:lnTo>
                <a:lnTo>
                  <a:pt x="0" y="776859"/>
                </a:lnTo>
                <a:lnTo>
                  <a:pt x="2794" y="789305"/>
                </a:lnTo>
                <a:lnTo>
                  <a:pt x="3433445" y="43472"/>
                </a:lnTo>
                <a:lnTo>
                  <a:pt x="3440176" y="74549"/>
                </a:lnTo>
                <a:lnTo>
                  <a:pt x="3497592" y="28321"/>
                </a:lnTo>
                <a:lnTo>
                  <a:pt x="3506597" y="210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04028" y="3604641"/>
            <a:ext cx="107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collision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8EF43033-7DD1-2563-0E58-774D48FCDCAA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dirty="0"/>
              <a:t>Issues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" y="1376172"/>
            <a:ext cx="320039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2271014"/>
            <a:ext cx="256641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2709926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691" y="3136645"/>
            <a:ext cx="234696" cy="2407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" y="4004183"/>
            <a:ext cx="320039" cy="3307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4502530"/>
            <a:ext cx="256641" cy="263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7575" y="1299463"/>
            <a:ext cx="7443470" cy="3856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Multiple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same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 –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collisions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CC3300"/>
                </a:solidFill>
                <a:latin typeface="Times New Roman"/>
                <a:cs typeface="Times New Roman"/>
              </a:rPr>
              <a:t>are 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possible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13384" marR="5080">
              <a:lnSpc>
                <a:spcPct val="12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collisions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minimized.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avoiding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collisions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impossible.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Design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collision-</a:t>
            </a:r>
            <a:r>
              <a:rPr sz="2200" dirty="0">
                <a:latin typeface="Times New Roman"/>
                <a:cs typeface="Times New Roman"/>
              </a:rPr>
              <a:t>resolution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techniques.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Search</a:t>
            </a:r>
            <a:r>
              <a:rPr sz="26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will</a:t>
            </a:r>
            <a:r>
              <a:rPr sz="26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cost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Ө(</a:t>
            </a:r>
            <a:r>
              <a:rPr sz="2600" i="1" dirty="0">
                <a:solidFill>
                  <a:srgbClr val="CC33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600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time</a:t>
            </a:r>
            <a:r>
              <a:rPr sz="2600" spc="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in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the</a:t>
            </a:r>
            <a:r>
              <a:rPr sz="26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worst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 case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expected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complexity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Ө(1).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06DFA10-041D-B5F3-7D05-E139B2E7D77B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of </a:t>
            </a:r>
            <a:r>
              <a:rPr spc="-10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088771"/>
            <a:ext cx="320040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1586814"/>
            <a:ext cx="256641" cy="26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392045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3174238"/>
            <a:ext cx="320040" cy="330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3672585"/>
            <a:ext cx="25664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4111497"/>
            <a:ext cx="256641" cy="263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49" y="932112"/>
            <a:ext cx="6064885" cy="41986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Chaining: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413384" marR="654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head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slot.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Open</a:t>
            </a:r>
            <a:r>
              <a:rPr sz="26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Addressing:</a:t>
            </a:r>
            <a:endParaRPr sz="2600">
              <a:latin typeface="Times New Roman"/>
              <a:cs typeface="Times New Roman"/>
            </a:endParaRPr>
          </a:p>
          <a:p>
            <a:pPr marL="413384" marR="45212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itself.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collisions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systematic</a:t>
            </a:r>
            <a:endParaRPr sz="2400">
              <a:latin typeface="Times New Roman"/>
              <a:cs typeface="Times New Roman"/>
            </a:endParaRPr>
          </a:p>
          <a:p>
            <a:pPr marL="413384" marR="4800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(consistent)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table.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89926" y="2355913"/>
            <a:ext cx="320675" cy="195580"/>
            <a:chOff x="7789926" y="2355913"/>
            <a:chExt cx="320675" cy="195580"/>
          </a:xfrm>
        </p:grpSpPr>
        <p:sp>
          <p:nvSpPr>
            <p:cNvPr id="11" name="object 11"/>
            <p:cNvSpPr/>
            <p:nvPr/>
          </p:nvSpPr>
          <p:spPr>
            <a:xfrm>
              <a:off x="77962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962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0758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27850" y="1441450"/>
            <a:ext cx="351155" cy="1841500"/>
            <a:chOff x="6927850" y="1441450"/>
            <a:chExt cx="351155" cy="1841500"/>
          </a:xfrm>
        </p:grpSpPr>
        <p:sp>
          <p:nvSpPr>
            <p:cNvPr id="15" name="object 15"/>
            <p:cNvSpPr/>
            <p:nvPr/>
          </p:nvSpPr>
          <p:spPr>
            <a:xfrm>
              <a:off x="6934200" y="1447799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338137" y="1646301"/>
                  </a:moveTo>
                  <a:lnTo>
                    <a:pt x="0" y="1646301"/>
                  </a:lnTo>
                  <a:lnTo>
                    <a:pt x="0" y="1828800"/>
                  </a:lnTo>
                  <a:lnTo>
                    <a:pt x="338137" y="1828800"/>
                  </a:lnTo>
                  <a:lnTo>
                    <a:pt x="338137" y="1646301"/>
                  </a:lnTo>
                  <a:close/>
                </a:path>
                <a:path w="338454" h="1828800">
                  <a:moveTo>
                    <a:pt x="338137" y="1097026"/>
                  </a:moveTo>
                  <a:lnTo>
                    <a:pt x="0" y="1097026"/>
                  </a:lnTo>
                  <a:lnTo>
                    <a:pt x="0" y="1279525"/>
                  </a:lnTo>
                  <a:lnTo>
                    <a:pt x="338137" y="1279525"/>
                  </a:lnTo>
                  <a:lnTo>
                    <a:pt x="338137" y="1097026"/>
                  </a:lnTo>
                  <a:close/>
                </a:path>
                <a:path w="338454" h="1828800">
                  <a:moveTo>
                    <a:pt x="338137" y="549275"/>
                  </a:moveTo>
                  <a:lnTo>
                    <a:pt x="0" y="549275"/>
                  </a:lnTo>
                  <a:lnTo>
                    <a:pt x="0" y="914463"/>
                  </a:lnTo>
                  <a:lnTo>
                    <a:pt x="338137" y="914463"/>
                  </a:lnTo>
                  <a:lnTo>
                    <a:pt x="338137" y="549275"/>
                  </a:lnTo>
                  <a:close/>
                </a:path>
                <a:path w="338454" h="1828800">
                  <a:moveTo>
                    <a:pt x="338137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338137" y="36512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4200" y="1447800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0" y="1828800"/>
                  </a:moveTo>
                  <a:lnTo>
                    <a:pt x="338137" y="182880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4200" y="1624076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4200" y="1809750"/>
              <a:ext cx="338455" cy="190500"/>
            </a:xfrm>
            <a:custGeom>
              <a:avLst/>
              <a:gdLst/>
              <a:ahLst/>
              <a:cxnLst/>
              <a:rect l="l" t="t" r="r" b="b"/>
              <a:pathLst>
                <a:path w="338454" h="190500">
                  <a:moveTo>
                    <a:pt x="0" y="0"/>
                  </a:moveTo>
                  <a:lnTo>
                    <a:pt x="338200" y="0"/>
                  </a:lnTo>
                </a:path>
                <a:path w="338454" h="190500">
                  <a:moveTo>
                    <a:pt x="0" y="190500"/>
                  </a:moveTo>
                  <a:lnTo>
                    <a:pt x="33820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4200" y="2173351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573"/>
                  </a:moveTo>
                  <a:lnTo>
                    <a:pt x="338200" y="12573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200" y="2359056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200" y="0"/>
                  </a:lnTo>
                </a:path>
              </a:pathLst>
            </a:custGeom>
            <a:ln w="6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548000"/>
              <a:ext cx="338455" cy="549275"/>
            </a:xfrm>
            <a:custGeom>
              <a:avLst/>
              <a:gdLst/>
              <a:ahLst/>
              <a:cxnLst/>
              <a:rect l="l" t="t" r="r" b="b"/>
              <a:pathLst>
                <a:path w="338454" h="549275">
                  <a:moveTo>
                    <a:pt x="0" y="0"/>
                  </a:moveTo>
                  <a:lnTo>
                    <a:pt x="338200" y="0"/>
                  </a:lnTo>
                </a:path>
                <a:path w="338454" h="549275">
                  <a:moveTo>
                    <a:pt x="0" y="176149"/>
                  </a:moveTo>
                  <a:lnTo>
                    <a:pt x="338200" y="176149"/>
                  </a:lnTo>
                </a:path>
                <a:path w="338454" h="549275">
                  <a:moveTo>
                    <a:pt x="0" y="549275"/>
                  </a:moveTo>
                  <a:lnTo>
                    <a:pt x="338200" y="54927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44282" y="162890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2156" y="3245611"/>
            <a:ext cx="244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–1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27850" y="1806575"/>
            <a:ext cx="751205" cy="1294130"/>
            <a:chOff x="6927850" y="1806575"/>
            <a:chExt cx="751205" cy="1294130"/>
          </a:xfrm>
        </p:grpSpPr>
        <p:sp>
          <p:nvSpPr>
            <p:cNvPr id="25" name="object 25"/>
            <p:cNvSpPr/>
            <p:nvPr/>
          </p:nvSpPr>
          <p:spPr>
            <a:xfrm>
              <a:off x="6934200" y="1812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4200" y="1812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4200" y="2362263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4200" y="2362263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34200" y="27273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4200" y="27273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4200" y="2911538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4200" y="2911538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4476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4476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18831" y="181147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1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12050" y="1806575"/>
            <a:ext cx="598805" cy="196850"/>
            <a:chOff x="7512050" y="1806575"/>
            <a:chExt cx="598805" cy="196850"/>
          </a:xfrm>
        </p:grpSpPr>
        <p:sp>
          <p:nvSpPr>
            <p:cNvPr id="37" name="object 37"/>
            <p:cNvSpPr/>
            <p:nvPr/>
          </p:nvSpPr>
          <p:spPr>
            <a:xfrm>
              <a:off x="7518400" y="18129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96275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75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50758" y="181147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4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58126" y="1806575"/>
            <a:ext cx="598805" cy="744855"/>
            <a:chOff x="7358126" y="1806575"/>
            <a:chExt cx="598805" cy="744855"/>
          </a:xfrm>
        </p:grpSpPr>
        <p:sp>
          <p:nvSpPr>
            <p:cNvPr id="42" name="object 42"/>
            <p:cNvSpPr/>
            <p:nvPr/>
          </p:nvSpPr>
          <p:spPr>
            <a:xfrm>
              <a:off x="7950200" y="18129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44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44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18831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5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80198" y="1879600"/>
            <a:ext cx="1360805" cy="1221105"/>
            <a:chOff x="7180198" y="1879600"/>
            <a:chExt cx="1360805" cy="1221105"/>
          </a:xfrm>
        </p:grpSpPr>
        <p:sp>
          <p:nvSpPr>
            <p:cNvPr id="47" name="object 47"/>
            <p:cNvSpPr/>
            <p:nvPr/>
          </p:nvSpPr>
          <p:spPr>
            <a:xfrm>
              <a:off x="7518399" y="2362200"/>
              <a:ext cx="431800" cy="182880"/>
            </a:xfrm>
            <a:custGeom>
              <a:avLst/>
              <a:gdLst/>
              <a:ahLst/>
              <a:cxnLst/>
              <a:rect l="l" t="t" r="r" b="b"/>
              <a:pathLst>
                <a:path w="431800" h="182880">
                  <a:moveTo>
                    <a:pt x="0" y="0"/>
                  </a:moveTo>
                  <a:lnTo>
                    <a:pt x="0" y="182625"/>
                  </a:lnTo>
                </a:path>
                <a:path w="431800" h="182880">
                  <a:moveTo>
                    <a:pt x="431800" y="0"/>
                  </a:moveTo>
                  <a:lnTo>
                    <a:pt x="431800" y="18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644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644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18399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962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64475" y="2727325"/>
              <a:ext cx="739775" cy="367030"/>
            </a:xfrm>
            <a:custGeom>
              <a:avLst/>
              <a:gdLst/>
              <a:ahLst/>
              <a:cxnLst/>
              <a:rect l="l" t="t" r="r" b="b"/>
              <a:pathLst>
                <a:path w="739775" h="367030">
                  <a:moveTo>
                    <a:pt x="431800" y="184150"/>
                  </a:moveTo>
                  <a:lnTo>
                    <a:pt x="739775" y="184150"/>
                  </a:lnTo>
                  <a:lnTo>
                    <a:pt x="739775" y="0"/>
                  </a:lnTo>
                  <a:lnTo>
                    <a:pt x="431800" y="0"/>
                  </a:lnTo>
                  <a:lnTo>
                    <a:pt x="431800" y="184150"/>
                  </a:lnTo>
                  <a:close/>
                </a:path>
                <a:path w="739775" h="367030">
                  <a:moveTo>
                    <a:pt x="0" y="366649"/>
                  </a:moveTo>
                  <a:lnTo>
                    <a:pt x="307975" y="366649"/>
                  </a:lnTo>
                  <a:lnTo>
                    <a:pt x="307975" y="214249"/>
                  </a:lnTo>
                  <a:lnTo>
                    <a:pt x="0" y="214249"/>
                  </a:lnTo>
                  <a:lnTo>
                    <a:pt x="0" y="3666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80199" y="1879599"/>
              <a:ext cx="1046480" cy="1148080"/>
            </a:xfrm>
            <a:custGeom>
              <a:avLst/>
              <a:gdLst/>
              <a:ahLst/>
              <a:cxnLst/>
              <a:rect l="l" t="t" r="r" b="b"/>
              <a:pathLst>
                <a:path w="1046479" h="1148080">
                  <a:moveTo>
                    <a:pt x="184150" y="1122426"/>
                  </a:moveTo>
                  <a:lnTo>
                    <a:pt x="171450" y="1116076"/>
                  </a:lnTo>
                  <a:lnTo>
                    <a:pt x="133350" y="1097026"/>
                  </a:lnTo>
                  <a:lnTo>
                    <a:pt x="133350" y="1116076"/>
                  </a:lnTo>
                  <a:lnTo>
                    <a:pt x="0" y="1116076"/>
                  </a:lnTo>
                  <a:lnTo>
                    <a:pt x="0" y="1128776"/>
                  </a:lnTo>
                  <a:lnTo>
                    <a:pt x="133350" y="1128776"/>
                  </a:lnTo>
                  <a:lnTo>
                    <a:pt x="133350" y="1147826"/>
                  </a:lnTo>
                  <a:lnTo>
                    <a:pt x="171450" y="1128776"/>
                  </a:lnTo>
                  <a:lnTo>
                    <a:pt x="184150" y="1122426"/>
                  </a:lnTo>
                  <a:close/>
                </a:path>
                <a:path w="1046479" h="1148080">
                  <a:moveTo>
                    <a:pt x="184150" y="939800"/>
                  </a:moveTo>
                  <a:lnTo>
                    <a:pt x="171450" y="933450"/>
                  </a:lnTo>
                  <a:lnTo>
                    <a:pt x="133350" y="914400"/>
                  </a:lnTo>
                  <a:lnTo>
                    <a:pt x="133350" y="933450"/>
                  </a:lnTo>
                  <a:lnTo>
                    <a:pt x="0" y="933450"/>
                  </a:lnTo>
                  <a:lnTo>
                    <a:pt x="0" y="946150"/>
                  </a:lnTo>
                  <a:lnTo>
                    <a:pt x="133350" y="946150"/>
                  </a:lnTo>
                  <a:lnTo>
                    <a:pt x="133350" y="965200"/>
                  </a:lnTo>
                  <a:lnTo>
                    <a:pt x="171450" y="946150"/>
                  </a:lnTo>
                  <a:lnTo>
                    <a:pt x="184150" y="939800"/>
                  </a:lnTo>
                  <a:close/>
                </a:path>
                <a:path w="1046479" h="1148080">
                  <a:moveTo>
                    <a:pt x="184150" y="574675"/>
                  </a:moveTo>
                  <a:lnTo>
                    <a:pt x="171450" y="568325"/>
                  </a:lnTo>
                  <a:lnTo>
                    <a:pt x="133350" y="549275"/>
                  </a:lnTo>
                  <a:lnTo>
                    <a:pt x="133350" y="568325"/>
                  </a:lnTo>
                  <a:lnTo>
                    <a:pt x="0" y="568325"/>
                  </a:lnTo>
                  <a:lnTo>
                    <a:pt x="0" y="581025"/>
                  </a:lnTo>
                  <a:lnTo>
                    <a:pt x="133350" y="581025"/>
                  </a:lnTo>
                  <a:lnTo>
                    <a:pt x="133350" y="600075"/>
                  </a:lnTo>
                  <a:lnTo>
                    <a:pt x="171450" y="581025"/>
                  </a:lnTo>
                  <a:lnTo>
                    <a:pt x="184150" y="574675"/>
                  </a:lnTo>
                  <a:close/>
                </a:path>
                <a:path w="1046479" h="1148080">
                  <a:moveTo>
                    <a:pt x="184150" y="25400"/>
                  </a:moveTo>
                  <a:lnTo>
                    <a:pt x="171450" y="19050"/>
                  </a:lnTo>
                  <a:lnTo>
                    <a:pt x="133350" y="0"/>
                  </a:lnTo>
                  <a:lnTo>
                    <a:pt x="13335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50800"/>
                  </a:lnTo>
                  <a:lnTo>
                    <a:pt x="171450" y="31750"/>
                  </a:lnTo>
                  <a:lnTo>
                    <a:pt x="184150" y="25400"/>
                  </a:lnTo>
                  <a:close/>
                </a:path>
                <a:path w="1046479" h="1148080">
                  <a:moveTo>
                    <a:pt x="615950" y="939800"/>
                  </a:moveTo>
                  <a:lnTo>
                    <a:pt x="603250" y="933450"/>
                  </a:lnTo>
                  <a:lnTo>
                    <a:pt x="565150" y="914400"/>
                  </a:lnTo>
                  <a:lnTo>
                    <a:pt x="565150" y="933450"/>
                  </a:lnTo>
                  <a:lnTo>
                    <a:pt x="462026" y="933450"/>
                  </a:lnTo>
                  <a:lnTo>
                    <a:pt x="462026" y="946150"/>
                  </a:lnTo>
                  <a:lnTo>
                    <a:pt x="565150" y="946150"/>
                  </a:lnTo>
                  <a:lnTo>
                    <a:pt x="565150" y="965200"/>
                  </a:lnTo>
                  <a:lnTo>
                    <a:pt x="603250" y="946150"/>
                  </a:lnTo>
                  <a:lnTo>
                    <a:pt x="615950" y="939800"/>
                  </a:lnTo>
                  <a:close/>
                </a:path>
                <a:path w="1046479" h="1148080">
                  <a:moveTo>
                    <a:pt x="615950" y="574675"/>
                  </a:moveTo>
                  <a:lnTo>
                    <a:pt x="603250" y="568325"/>
                  </a:lnTo>
                  <a:lnTo>
                    <a:pt x="565150" y="549275"/>
                  </a:lnTo>
                  <a:lnTo>
                    <a:pt x="565150" y="568325"/>
                  </a:lnTo>
                  <a:lnTo>
                    <a:pt x="430276" y="568325"/>
                  </a:lnTo>
                  <a:lnTo>
                    <a:pt x="430276" y="581025"/>
                  </a:lnTo>
                  <a:lnTo>
                    <a:pt x="565150" y="581025"/>
                  </a:lnTo>
                  <a:lnTo>
                    <a:pt x="565150" y="600075"/>
                  </a:lnTo>
                  <a:lnTo>
                    <a:pt x="603250" y="581025"/>
                  </a:lnTo>
                  <a:lnTo>
                    <a:pt x="615950" y="574675"/>
                  </a:lnTo>
                  <a:close/>
                </a:path>
                <a:path w="1046479" h="1148080">
                  <a:moveTo>
                    <a:pt x="615950" y="25400"/>
                  </a:moveTo>
                  <a:lnTo>
                    <a:pt x="603250" y="19050"/>
                  </a:lnTo>
                  <a:lnTo>
                    <a:pt x="565150" y="0"/>
                  </a:lnTo>
                  <a:lnTo>
                    <a:pt x="565150" y="19050"/>
                  </a:lnTo>
                  <a:lnTo>
                    <a:pt x="430276" y="19050"/>
                  </a:lnTo>
                  <a:lnTo>
                    <a:pt x="430276" y="31750"/>
                  </a:lnTo>
                  <a:lnTo>
                    <a:pt x="565150" y="31750"/>
                  </a:lnTo>
                  <a:lnTo>
                    <a:pt x="565150" y="50800"/>
                  </a:lnTo>
                  <a:lnTo>
                    <a:pt x="603250" y="31750"/>
                  </a:lnTo>
                  <a:lnTo>
                    <a:pt x="615950" y="25400"/>
                  </a:lnTo>
                  <a:close/>
                </a:path>
                <a:path w="1046479" h="1148080">
                  <a:moveTo>
                    <a:pt x="1046226" y="574675"/>
                  </a:moveTo>
                  <a:lnTo>
                    <a:pt x="1033526" y="568325"/>
                  </a:lnTo>
                  <a:lnTo>
                    <a:pt x="995426" y="549275"/>
                  </a:lnTo>
                  <a:lnTo>
                    <a:pt x="995426" y="568325"/>
                  </a:lnTo>
                  <a:lnTo>
                    <a:pt x="862076" y="568325"/>
                  </a:lnTo>
                  <a:lnTo>
                    <a:pt x="862076" y="581025"/>
                  </a:lnTo>
                  <a:lnTo>
                    <a:pt x="995426" y="581025"/>
                  </a:lnTo>
                  <a:lnTo>
                    <a:pt x="995426" y="600075"/>
                  </a:lnTo>
                  <a:lnTo>
                    <a:pt x="1033526" y="581025"/>
                  </a:lnTo>
                  <a:lnTo>
                    <a:pt x="1046226" y="5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81161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6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358126" y="2355850"/>
            <a:ext cx="1028700" cy="561975"/>
            <a:chOff x="7358126" y="2355850"/>
            <a:chExt cx="1028700" cy="561975"/>
          </a:xfrm>
        </p:grpSpPr>
        <p:sp>
          <p:nvSpPr>
            <p:cNvPr id="59" name="object 59"/>
            <p:cNvSpPr/>
            <p:nvPr/>
          </p:nvSpPr>
          <p:spPr>
            <a:xfrm>
              <a:off x="8380476" y="2362200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64476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64476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370826" y="2733675"/>
            <a:ext cx="154305" cy="18669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50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24750" y="2733675"/>
            <a:ext cx="141605" cy="18669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r>
              <a:rPr sz="650" spc="-50" dirty="0">
                <a:latin typeface="Times New Roman"/>
                <a:cs typeface="Times New Roman"/>
              </a:rPr>
              <a:t>7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512050" y="2720975"/>
            <a:ext cx="598805" cy="196850"/>
            <a:chOff x="7512050" y="2720975"/>
            <a:chExt cx="598805" cy="196850"/>
          </a:xfrm>
        </p:grpSpPr>
        <p:sp>
          <p:nvSpPr>
            <p:cNvPr id="65" name="object 65"/>
            <p:cNvSpPr/>
            <p:nvPr/>
          </p:nvSpPr>
          <p:spPr>
            <a:xfrm>
              <a:off x="7518400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962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850758" y="272656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3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58126" y="2720975"/>
            <a:ext cx="598805" cy="409575"/>
            <a:chOff x="7358126" y="2720975"/>
            <a:chExt cx="598805" cy="409575"/>
          </a:xfrm>
        </p:grpSpPr>
        <p:sp>
          <p:nvSpPr>
            <p:cNvPr id="69" name="object 69"/>
            <p:cNvSpPr/>
            <p:nvPr/>
          </p:nvSpPr>
          <p:spPr>
            <a:xfrm>
              <a:off x="7950200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4476" y="2941637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64476" y="2941637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370826" y="2932938"/>
            <a:ext cx="154305" cy="1854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13319" y="3011804"/>
            <a:ext cx="1530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Times New Roman"/>
                <a:cs typeface="Times New Roman"/>
              </a:rPr>
              <a:t>8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848475" y="1471675"/>
            <a:ext cx="1662430" cy="1781175"/>
            <a:chOff x="6848475" y="1471675"/>
            <a:chExt cx="1662430" cy="1781175"/>
          </a:xfrm>
        </p:grpSpPr>
        <p:sp>
          <p:nvSpPr>
            <p:cNvPr id="75" name="object 75"/>
            <p:cNvSpPr/>
            <p:nvPr/>
          </p:nvSpPr>
          <p:spPr>
            <a:xfrm>
              <a:off x="7026275" y="1478025"/>
              <a:ext cx="1478280" cy="1768475"/>
            </a:xfrm>
            <a:custGeom>
              <a:avLst/>
              <a:gdLst/>
              <a:ahLst/>
              <a:cxnLst/>
              <a:rect l="l" t="t" r="r" b="b"/>
              <a:pathLst>
                <a:path w="1478279" h="1768475">
                  <a:moveTo>
                    <a:pt x="492125" y="1463548"/>
                  </a:moveTo>
                  <a:lnTo>
                    <a:pt x="492125" y="1646174"/>
                  </a:lnTo>
                </a:path>
                <a:path w="1478279" h="1768475">
                  <a:moveTo>
                    <a:pt x="184150" y="0"/>
                  </a:moveTo>
                  <a:lnTo>
                    <a:pt x="0" y="122174"/>
                  </a:lnTo>
                </a:path>
                <a:path w="1478279" h="1768475">
                  <a:moveTo>
                    <a:pt x="184150" y="182499"/>
                  </a:moveTo>
                  <a:lnTo>
                    <a:pt x="0" y="304800"/>
                  </a:lnTo>
                </a:path>
                <a:path w="1478279" h="1768475">
                  <a:moveTo>
                    <a:pt x="184150" y="549275"/>
                  </a:moveTo>
                  <a:lnTo>
                    <a:pt x="0" y="671449"/>
                  </a:lnTo>
                </a:path>
                <a:path w="1478279" h="1768475">
                  <a:moveTo>
                    <a:pt x="184150" y="731774"/>
                  </a:moveTo>
                  <a:lnTo>
                    <a:pt x="0" y="854075"/>
                  </a:lnTo>
                </a:path>
                <a:path w="1478279" h="1768475">
                  <a:moveTo>
                    <a:pt x="184150" y="1096899"/>
                  </a:moveTo>
                  <a:lnTo>
                    <a:pt x="0" y="1219200"/>
                  </a:lnTo>
                </a:path>
                <a:path w="1478279" h="1768475">
                  <a:moveTo>
                    <a:pt x="184150" y="1646174"/>
                  </a:moveTo>
                  <a:lnTo>
                    <a:pt x="0" y="1768475"/>
                  </a:lnTo>
                </a:path>
                <a:path w="1478279" h="1768475">
                  <a:moveTo>
                    <a:pt x="1046226" y="366649"/>
                  </a:moveTo>
                  <a:lnTo>
                    <a:pt x="954151" y="487299"/>
                  </a:lnTo>
                </a:path>
                <a:path w="1478279" h="1768475">
                  <a:moveTo>
                    <a:pt x="1478026" y="914400"/>
                  </a:moveTo>
                  <a:lnTo>
                    <a:pt x="1384300" y="1036574"/>
                  </a:lnTo>
                </a:path>
                <a:path w="1478279" h="1768475">
                  <a:moveTo>
                    <a:pt x="1046226" y="1281049"/>
                  </a:moveTo>
                  <a:lnTo>
                    <a:pt x="954151" y="1401699"/>
                  </a:lnTo>
                </a:path>
                <a:path w="1478279" h="1768475">
                  <a:moveTo>
                    <a:pt x="615950" y="1493774"/>
                  </a:moveTo>
                  <a:lnTo>
                    <a:pt x="523875" y="161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8000" y="2946400"/>
              <a:ext cx="184150" cy="50800"/>
            </a:xfrm>
            <a:custGeom>
              <a:avLst/>
              <a:gdLst/>
              <a:ahLst/>
              <a:cxnLst/>
              <a:rect l="l" t="t" r="r" b="b"/>
              <a:pathLst>
                <a:path w="184150" h="50800">
                  <a:moveTo>
                    <a:pt x="133350" y="0"/>
                  </a:moveTo>
                  <a:lnTo>
                    <a:pt x="133350" y="50800"/>
                  </a:lnTo>
                  <a:lnTo>
                    <a:pt x="171450" y="31750"/>
                  </a:lnTo>
                  <a:lnTo>
                    <a:pt x="146050" y="31750"/>
                  </a:lnTo>
                  <a:lnTo>
                    <a:pt x="146050" y="19050"/>
                  </a:lnTo>
                  <a:lnTo>
                    <a:pt x="171450" y="19050"/>
                  </a:lnTo>
                  <a:lnTo>
                    <a:pt x="133350" y="0"/>
                  </a:lnTo>
                  <a:close/>
                </a:path>
                <a:path w="184150" h="50800">
                  <a:moveTo>
                    <a:pt x="1333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19050"/>
                  </a:lnTo>
                  <a:close/>
                </a:path>
                <a:path w="184150" h="50800">
                  <a:moveTo>
                    <a:pt x="171450" y="19050"/>
                  </a:moveTo>
                  <a:lnTo>
                    <a:pt x="146050" y="19050"/>
                  </a:lnTo>
                  <a:lnTo>
                    <a:pt x="146050" y="31750"/>
                  </a:lnTo>
                  <a:lnTo>
                    <a:pt x="171450" y="31750"/>
                  </a:lnTo>
                  <a:lnTo>
                    <a:pt x="184150" y="25400"/>
                  </a:lnTo>
                  <a:lnTo>
                    <a:pt x="1714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3174" y="2741675"/>
              <a:ext cx="188975" cy="10312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8475" y="2379725"/>
              <a:ext cx="188849" cy="1651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8475" y="1846325"/>
              <a:ext cx="188849" cy="103124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7224648" y="3956050"/>
            <a:ext cx="588010" cy="1841500"/>
            <a:chOff x="7224648" y="3956050"/>
            <a:chExt cx="588010" cy="1841500"/>
          </a:xfrm>
        </p:grpSpPr>
        <p:sp>
          <p:nvSpPr>
            <p:cNvPr id="81" name="object 81"/>
            <p:cNvSpPr/>
            <p:nvPr/>
          </p:nvSpPr>
          <p:spPr>
            <a:xfrm>
              <a:off x="7315200" y="3962399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338137" y="1646237"/>
                  </a:moveTo>
                  <a:lnTo>
                    <a:pt x="0" y="1646237"/>
                  </a:lnTo>
                  <a:lnTo>
                    <a:pt x="0" y="1828800"/>
                  </a:lnTo>
                  <a:lnTo>
                    <a:pt x="338137" y="1828800"/>
                  </a:lnTo>
                  <a:lnTo>
                    <a:pt x="338137" y="1646237"/>
                  </a:lnTo>
                  <a:close/>
                </a:path>
                <a:path w="338454" h="1828800">
                  <a:moveTo>
                    <a:pt x="338137" y="1096899"/>
                  </a:moveTo>
                  <a:lnTo>
                    <a:pt x="0" y="1096899"/>
                  </a:lnTo>
                  <a:lnTo>
                    <a:pt x="0" y="1279525"/>
                  </a:lnTo>
                  <a:lnTo>
                    <a:pt x="338137" y="1279525"/>
                  </a:lnTo>
                  <a:lnTo>
                    <a:pt x="338137" y="1096899"/>
                  </a:lnTo>
                  <a:close/>
                </a:path>
                <a:path w="338454" h="1828800">
                  <a:moveTo>
                    <a:pt x="338137" y="549275"/>
                  </a:moveTo>
                  <a:lnTo>
                    <a:pt x="0" y="549275"/>
                  </a:lnTo>
                  <a:lnTo>
                    <a:pt x="0" y="914336"/>
                  </a:lnTo>
                  <a:lnTo>
                    <a:pt x="338137" y="914336"/>
                  </a:lnTo>
                  <a:lnTo>
                    <a:pt x="338137" y="549275"/>
                  </a:lnTo>
                  <a:close/>
                </a:path>
                <a:path w="338454" h="1828800">
                  <a:moveTo>
                    <a:pt x="338137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338137" y="36512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15199" y="3962400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0" y="1828800"/>
                  </a:moveTo>
                  <a:lnTo>
                    <a:pt x="338137" y="182880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15199" y="4138676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15199" y="4324350"/>
              <a:ext cx="338455" cy="190500"/>
            </a:xfrm>
            <a:custGeom>
              <a:avLst/>
              <a:gdLst/>
              <a:ahLst/>
              <a:cxnLst/>
              <a:rect l="l" t="t" r="r" b="b"/>
              <a:pathLst>
                <a:path w="338454" h="190500">
                  <a:moveTo>
                    <a:pt x="0" y="0"/>
                  </a:moveTo>
                  <a:lnTo>
                    <a:pt x="338200" y="0"/>
                  </a:lnTo>
                </a:path>
                <a:path w="338454" h="190500">
                  <a:moveTo>
                    <a:pt x="0" y="190500"/>
                  </a:moveTo>
                  <a:lnTo>
                    <a:pt x="7620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15199" y="4687951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199" y="4873593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20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15199" y="506253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500" y="0"/>
                  </a:lnTo>
                </a:path>
              </a:pathLst>
            </a:custGeom>
            <a:ln w="6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15199" y="5238750"/>
              <a:ext cx="338455" cy="373380"/>
            </a:xfrm>
            <a:custGeom>
              <a:avLst/>
              <a:gdLst/>
              <a:ahLst/>
              <a:cxnLst/>
              <a:rect l="l" t="t" r="r" b="b"/>
              <a:pathLst>
                <a:path w="338454" h="373379">
                  <a:moveTo>
                    <a:pt x="0" y="0"/>
                  </a:moveTo>
                  <a:lnTo>
                    <a:pt x="338200" y="0"/>
                  </a:lnTo>
                </a:path>
                <a:path w="338454" h="373379">
                  <a:moveTo>
                    <a:pt x="0" y="373062"/>
                  </a:moveTo>
                  <a:lnTo>
                    <a:pt x="338200" y="3730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15199" y="43275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15199" y="43275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15199" y="487673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15199" y="487673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15199" y="5241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15199" y="5241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315199" y="5426075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15199" y="5426075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1199" y="4943474"/>
              <a:ext cx="184150" cy="415925"/>
            </a:xfrm>
            <a:custGeom>
              <a:avLst/>
              <a:gdLst/>
              <a:ahLst/>
              <a:cxnLst/>
              <a:rect l="l" t="t" r="r" b="b"/>
              <a:pathLst>
                <a:path w="184150" h="415925">
                  <a:moveTo>
                    <a:pt x="184150" y="390525"/>
                  </a:moveTo>
                  <a:lnTo>
                    <a:pt x="171450" y="384175"/>
                  </a:lnTo>
                  <a:lnTo>
                    <a:pt x="133350" y="365125"/>
                  </a:lnTo>
                  <a:lnTo>
                    <a:pt x="133350" y="384175"/>
                  </a:lnTo>
                  <a:lnTo>
                    <a:pt x="0" y="384175"/>
                  </a:lnTo>
                  <a:lnTo>
                    <a:pt x="0" y="396875"/>
                  </a:lnTo>
                  <a:lnTo>
                    <a:pt x="133350" y="396875"/>
                  </a:lnTo>
                  <a:lnTo>
                    <a:pt x="133350" y="415925"/>
                  </a:lnTo>
                  <a:lnTo>
                    <a:pt x="171450" y="396875"/>
                  </a:lnTo>
                  <a:lnTo>
                    <a:pt x="184150" y="390525"/>
                  </a:lnTo>
                  <a:close/>
                </a:path>
                <a:path w="184150" h="415925">
                  <a:moveTo>
                    <a:pt x="184150" y="25400"/>
                  </a:moveTo>
                  <a:lnTo>
                    <a:pt x="171450" y="19050"/>
                  </a:lnTo>
                  <a:lnTo>
                    <a:pt x="133350" y="0"/>
                  </a:lnTo>
                  <a:lnTo>
                    <a:pt x="13335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50800"/>
                  </a:lnTo>
                  <a:lnTo>
                    <a:pt x="171450" y="31750"/>
                  </a:lnTo>
                  <a:lnTo>
                    <a:pt x="18415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07274" y="3992626"/>
              <a:ext cx="184150" cy="1768475"/>
            </a:xfrm>
            <a:custGeom>
              <a:avLst/>
              <a:gdLst/>
              <a:ahLst/>
              <a:cxnLst/>
              <a:rect l="l" t="t" r="r" b="b"/>
              <a:pathLst>
                <a:path w="184150" h="1768475">
                  <a:moveTo>
                    <a:pt x="184150" y="0"/>
                  </a:moveTo>
                  <a:lnTo>
                    <a:pt x="0" y="122174"/>
                  </a:lnTo>
                </a:path>
                <a:path w="184150" h="1768475">
                  <a:moveTo>
                    <a:pt x="184150" y="182499"/>
                  </a:moveTo>
                  <a:lnTo>
                    <a:pt x="0" y="304673"/>
                  </a:lnTo>
                </a:path>
                <a:path w="184150" h="1768475">
                  <a:moveTo>
                    <a:pt x="184150" y="731774"/>
                  </a:moveTo>
                  <a:lnTo>
                    <a:pt x="0" y="853948"/>
                  </a:lnTo>
                </a:path>
                <a:path w="184150" h="1768475">
                  <a:moveTo>
                    <a:pt x="184150" y="1646174"/>
                  </a:moveTo>
                  <a:lnTo>
                    <a:pt x="0" y="176841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34173" y="5451475"/>
              <a:ext cx="184150" cy="50800"/>
            </a:xfrm>
            <a:custGeom>
              <a:avLst/>
              <a:gdLst/>
              <a:ahLst/>
              <a:cxnLst/>
              <a:rect l="l" t="t" r="r" b="b"/>
              <a:pathLst>
                <a:path w="184150" h="50800">
                  <a:moveTo>
                    <a:pt x="133350" y="0"/>
                  </a:moveTo>
                  <a:lnTo>
                    <a:pt x="133350" y="50800"/>
                  </a:lnTo>
                  <a:lnTo>
                    <a:pt x="171450" y="31750"/>
                  </a:lnTo>
                  <a:lnTo>
                    <a:pt x="146050" y="31750"/>
                  </a:lnTo>
                  <a:lnTo>
                    <a:pt x="146050" y="19050"/>
                  </a:lnTo>
                  <a:lnTo>
                    <a:pt x="171450" y="19050"/>
                  </a:lnTo>
                  <a:lnTo>
                    <a:pt x="133350" y="0"/>
                  </a:lnTo>
                  <a:close/>
                </a:path>
                <a:path w="184150" h="50800">
                  <a:moveTo>
                    <a:pt x="1333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19050"/>
                  </a:lnTo>
                  <a:close/>
                </a:path>
                <a:path w="184150" h="50800">
                  <a:moveTo>
                    <a:pt x="171450" y="19050"/>
                  </a:moveTo>
                  <a:lnTo>
                    <a:pt x="146050" y="19050"/>
                  </a:lnTo>
                  <a:lnTo>
                    <a:pt x="146050" y="31750"/>
                  </a:lnTo>
                  <a:lnTo>
                    <a:pt x="171450" y="31750"/>
                  </a:lnTo>
                  <a:lnTo>
                    <a:pt x="184150" y="25400"/>
                  </a:lnTo>
                  <a:lnTo>
                    <a:pt x="1714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474" y="5246750"/>
              <a:ext cx="188849" cy="10312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4648" y="4884674"/>
              <a:ext cx="188975" cy="1651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4648" y="4351274"/>
              <a:ext cx="188975" cy="10325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391399" y="4495800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91399" y="4495800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86700" y="504818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86700" y="504818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8541" y="4387087"/>
              <a:ext cx="173862" cy="14681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2003" y="5003419"/>
              <a:ext cx="125095" cy="101981"/>
            </a:xfrm>
            <a:prstGeom prst="rect">
              <a:avLst/>
            </a:prstGeom>
          </p:spPr>
        </p:pic>
      </p:grpSp>
      <p:sp>
        <p:nvSpPr>
          <p:cNvPr id="110" name="object 5">
            <a:extLst>
              <a:ext uri="{FF2B5EF4-FFF2-40B4-BE49-F238E27FC236}">
                <a16:creationId xmlns:a16="http://schemas.microsoft.com/office/drawing/2014/main" id="{58FA9BD6-4E66-B4EC-99E7-FBA0281AFDC7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of </a:t>
            </a:r>
            <a:r>
              <a:rPr spc="-10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088771"/>
            <a:ext cx="320040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1586814"/>
            <a:ext cx="256641" cy="26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392045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3174238"/>
            <a:ext cx="320040" cy="330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3672585"/>
            <a:ext cx="25664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4111497"/>
            <a:ext cx="256641" cy="263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49" y="932112"/>
            <a:ext cx="6064885" cy="41986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Chaining: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413384" marR="654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head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slot.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Open</a:t>
            </a:r>
            <a:r>
              <a:rPr sz="26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Addressing:</a:t>
            </a:r>
            <a:endParaRPr sz="2600">
              <a:latin typeface="Times New Roman"/>
              <a:cs typeface="Times New Roman"/>
            </a:endParaRPr>
          </a:p>
          <a:p>
            <a:pPr marL="413384" marR="45212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itself.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collisions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systematic</a:t>
            </a:r>
            <a:endParaRPr sz="2400">
              <a:latin typeface="Times New Roman"/>
              <a:cs typeface="Times New Roman"/>
            </a:endParaRPr>
          </a:p>
          <a:p>
            <a:pPr marL="413384" marR="4800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(consistent)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table.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89926" y="2355913"/>
            <a:ext cx="320675" cy="195580"/>
            <a:chOff x="7789926" y="2355913"/>
            <a:chExt cx="320675" cy="195580"/>
          </a:xfrm>
        </p:grpSpPr>
        <p:sp>
          <p:nvSpPr>
            <p:cNvPr id="11" name="object 11"/>
            <p:cNvSpPr/>
            <p:nvPr/>
          </p:nvSpPr>
          <p:spPr>
            <a:xfrm>
              <a:off x="77962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962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0758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27850" y="1441450"/>
            <a:ext cx="351155" cy="1841500"/>
            <a:chOff x="6927850" y="1441450"/>
            <a:chExt cx="351155" cy="1841500"/>
          </a:xfrm>
        </p:grpSpPr>
        <p:sp>
          <p:nvSpPr>
            <p:cNvPr id="15" name="object 15"/>
            <p:cNvSpPr/>
            <p:nvPr/>
          </p:nvSpPr>
          <p:spPr>
            <a:xfrm>
              <a:off x="6934200" y="1447799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338137" y="1646301"/>
                  </a:moveTo>
                  <a:lnTo>
                    <a:pt x="0" y="1646301"/>
                  </a:lnTo>
                  <a:lnTo>
                    <a:pt x="0" y="1828800"/>
                  </a:lnTo>
                  <a:lnTo>
                    <a:pt x="338137" y="1828800"/>
                  </a:lnTo>
                  <a:lnTo>
                    <a:pt x="338137" y="1646301"/>
                  </a:lnTo>
                  <a:close/>
                </a:path>
                <a:path w="338454" h="1828800">
                  <a:moveTo>
                    <a:pt x="338137" y="1097026"/>
                  </a:moveTo>
                  <a:lnTo>
                    <a:pt x="0" y="1097026"/>
                  </a:lnTo>
                  <a:lnTo>
                    <a:pt x="0" y="1279525"/>
                  </a:lnTo>
                  <a:lnTo>
                    <a:pt x="338137" y="1279525"/>
                  </a:lnTo>
                  <a:lnTo>
                    <a:pt x="338137" y="1097026"/>
                  </a:lnTo>
                  <a:close/>
                </a:path>
                <a:path w="338454" h="1828800">
                  <a:moveTo>
                    <a:pt x="338137" y="549275"/>
                  </a:moveTo>
                  <a:lnTo>
                    <a:pt x="0" y="549275"/>
                  </a:lnTo>
                  <a:lnTo>
                    <a:pt x="0" y="914463"/>
                  </a:lnTo>
                  <a:lnTo>
                    <a:pt x="338137" y="914463"/>
                  </a:lnTo>
                  <a:lnTo>
                    <a:pt x="338137" y="549275"/>
                  </a:lnTo>
                  <a:close/>
                </a:path>
                <a:path w="338454" h="1828800">
                  <a:moveTo>
                    <a:pt x="338137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338137" y="36512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4200" y="1447800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0" y="1828800"/>
                  </a:moveTo>
                  <a:lnTo>
                    <a:pt x="338137" y="182880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4200" y="1624076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4200" y="1809750"/>
              <a:ext cx="338455" cy="190500"/>
            </a:xfrm>
            <a:custGeom>
              <a:avLst/>
              <a:gdLst/>
              <a:ahLst/>
              <a:cxnLst/>
              <a:rect l="l" t="t" r="r" b="b"/>
              <a:pathLst>
                <a:path w="338454" h="190500">
                  <a:moveTo>
                    <a:pt x="0" y="0"/>
                  </a:moveTo>
                  <a:lnTo>
                    <a:pt x="338200" y="0"/>
                  </a:lnTo>
                </a:path>
                <a:path w="338454" h="190500">
                  <a:moveTo>
                    <a:pt x="0" y="190500"/>
                  </a:moveTo>
                  <a:lnTo>
                    <a:pt x="33820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4200" y="2173351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573"/>
                  </a:moveTo>
                  <a:lnTo>
                    <a:pt x="338200" y="12573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200" y="2359056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200" y="0"/>
                  </a:lnTo>
                </a:path>
              </a:pathLst>
            </a:custGeom>
            <a:ln w="6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548000"/>
              <a:ext cx="338455" cy="549275"/>
            </a:xfrm>
            <a:custGeom>
              <a:avLst/>
              <a:gdLst/>
              <a:ahLst/>
              <a:cxnLst/>
              <a:rect l="l" t="t" r="r" b="b"/>
              <a:pathLst>
                <a:path w="338454" h="549275">
                  <a:moveTo>
                    <a:pt x="0" y="0"/>
                  </a:moveTo>
                  <a:lnTo>
                    <a:pt x="338200" y="0"/>
                  </a:lnTo>
                </a:path>
                <a:path w="338454" h="549275">
                  <a:moveTo>
                    <a:pt x="0" y="176149"/>
                  </a:moveTo>
                  <a:lnTo>
                    <a:pt x="338200" y="176149"/>
                  </a:lnTo>
                </a:path>
                <a:path w="338454" h="549275">
                  <a:moveTo>
                    <a:pt x="0" y="549275"/>
                  </a:moveTo>
                  <a:lnTo>
                    <a:pt x="338200" y="54927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44282" y="162890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2156" y="3245611"/>
            <a:ext cx="244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–1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27850" y="1806575"/>
            <a:ext cx="751205" cy="1294130"/>
            <a:chOff x="6927850" y="1806575"/>
            <a:chExt cx="751205" cy="1294130"/>
          </a:xfrm>
        </p:grpSpPr>
        <p:sp>
          <p:nvSpPr>
            <p:cNvPr id="25" name="object 25"/>
            <p:cNvSpPr/>
            <p:nvPr/>
          </p:nvSpPr>
          <p:spPr>
            <a:xfrm>
              <a:off x="6934200" y="1812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4200" y="1812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4200" y="2362263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4200" y="2362263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34200" y="27273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4200" y="27273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4200" y="2911538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4200" y="2911538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4476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4476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18831" y="181147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1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12050" y="1806575"/>
            <a:ext cx="598805" cy="196850"/>
            <a:chOff x="7512050" y="1806575"/>
            <a:chExt cx="598805" cy="196850"/>
          </a:xfrm>
        </p:grpSpPr>
        <p:sp>
          <p:nvSpPr>
            <p:cNvPr id="37" name="object 37"/>
            <p:cNvSpPr/>
            <p:nvPr/>
          </p:nvSpPr>
          <p:spPr>
            <a:xfrm>
              <a:off x="7518400" y="18129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96275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75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50758" y="181147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4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58126" y="1806575"/>
            <a:ext cx="598805" cy="744855"/>
            <a:chOff x="7358126" y="1806575"/>
            <a:chExt cx="598805" cy="744855"/>
          </a:xfrm>
        </p:grpSpPr>
        <p:sp>
          <p:nvSpPr>
            <p:cNvPr id="42" name="object 42"/>
            <p:cNvSpPr/>
            <p:nvPr/>
          </p:nvSpPr>
          <p:spPr>
            <a:xfrm>
              <a:off x="7950200" y="18129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44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44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18831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5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80198" y="1879600"/>
            <a:ext cx="1360805" cy="1221105"/>
            <a:chOff x="7180198" y="1879600"/>
            <a:chExt cx="1360805" cy="1221105"/>
          </a:xfrm>
        </p:grpSpPr>
        <p:sp>
          <p:nvSpPr>
            <p:cNvPr id="47" name="object 47"/>
            <p:cNvSpPr/>
            <p:nvPr/>
          </p:nvSpPr>
          <p:spPr>
            <a:xfrm>
              <a:off x="7518399" y="2362200"/>
              <a:ext cx="431800" cy="182880"/>
            </a:xfrm>
            <a:custGeom>
              <a:avLst/>
              <a:gdLst/>
              <a:ahLst/>
              <a:cxnLst/>
              <a:rect l="l" t="t" r="r" b="b"/>
              <a:pathLst>
                <a:path w="431800" h="182880">
                  <a:moveTo>
                    <a:pt x="0" y="0"/>
                  </a:moveTo>
                  <a:lnTo>
                    <a:pt x="0" y="182625"/>
                  </a:lnTo>
                </a:path>
                <a:path w="431800" h="182880">
                  <a:moveTo>
                    <a:pt x="431800" y="0"/>
                  </a:moveTo>
                  <a:lnTo>
                    <a:pt x="431800" y="18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644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644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18399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962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64475" y="2727325"/>
              <a:ext cx="739775" cy="367030"/>
            </a:xfrm>
            <a:custGeom>
              <a:avLst/>
              <a:gdLst/>
              <a:ahLst/>
              <a:cxnLst/>
              <a:rect l="l" t="t" r="r" b="b"/>
              <a:pathLst>
                <a:path w="739775" h="367030">
                  <a:moveTo>
                    <a:pt x="431800" y="184150"/>
                  </a:moveTo>
                  <a:lnTo>
                    <a:pt x="739775" y="184150"/>
                  </a:lnTo>
                  <a:lnTo>
                    <a:pt x="739775" y="0"/>
                  </a:lnTo>
                  <a:lnTo>
                    <a:pt x="431800" y="0"/>
                  </a:lnTo>
                  <a:lnTo>
                    <a:pt x="431800" y="184150"/>
                  </a:lnTo>
                  <a:close/>
                </a:path>
                <a:path w="739775" h="367030">
                  <a:moveTo>
                    <a:pt x="0" y="366649"/>
                  </a:moveTo>
                  <a:lnTo>
                    <a:pt x="307975" y="366649"/>
                  </a:lnTo>
                  <a:lnTo>
                    <a:pt x="307975" y="214249"/>
                  </a:lnTo>
                  <a:lnTo>
                    <a:pt x="0" y="214249"/>
                  </a:lnTo>
                  <a:lnTo>
                    <a:pt x="0" y="3666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80199" y="1879599"/>
              <a:ext cx="1046480" cy="1148080"/>
            </a:xfrm>
            <a:custGeom>
              <a:avLst/>
              <a:gdLst/>
              <a:ahLst/>
              <a:cxnLst/>
              <a:rect l="l" t="t" r="r" b="b"/>
              <a:pathLst>
                <a:path w="1046479" h="1148080">
                  <a:moveTo>
                    <a:pt x="184150" y="1122426"/>
                  </a:moveTo>
                  <a:lnTo>
                    <a:pt x="171450" y="1116076"/>
                  </a:lnTo>
                  <a:lnTo>
                    <a:pt x="133350" y="1097026"/>
                  </a:lnTo>
                  <a:lnTo>
                    <a:pt x="133350" y="1116076"/>
                  </a:lnTo>
                  <a:lnTo>
                    <a:pt x="0" y="1116076"/>
                  </a:lnTo>
                  <a:lnTo>
                    <a:pt x="0" y="1128776"/>
                  </a:lnTo>
                  <a:lnTo>
                    <a:pt x="133350" y="1128776"/>
                  </a:lnTo>
                  <a:lnTo>
                    <a:pt x="133350" y="1147826"/>
                  </a:lnTo>
                  <a:lnTo>
                    <a:pt x="171450" y="1128776"/>
                  </a:lnTo>
                  <a:lnTo>
                    <a:pt x="184150" y="1122426"/>
                  </a:lnTo>
                  <a:close/>
                </a:path>
                <a:path w="1046479" h="1148080">
                  <a:moveTo>
                    <a:pt x="184150" y="939800"/>
                  </a:moveTo>
                  <a:lnTo>
                    <a:pt x="171450" y="933450"/>
                  </a:lnTo>
                  <a:lnTo>
                    <a:pt x="133350" y="914400"/>
                  </a:lnTo>
                  <a:lnTo>
                    <a:pt x="133350" y="933450"/>
                  </a:lnTo>
                  <a:lnTo>
                    <a:pt x="0" y="933450"/>
                  </a:lnTo>
                  <a:lnTo>
                    <a:pt x="0" y="946150"/>
                  </a:lnTo>
                  <a:lnTo>
                    <a:pt x="133350" y="946150"/>
                  </a:lnTo>
                  <a:lnTo>
                    <a:pt x="133350" y="965200"/>
                  </a:lnTo>
                  <a:lnTo>
                    <a:pt x="171450" y="946150"/>
                  </a:lnTo>
                  <a:lnTo>
                    <a:pt x="184150" y="939800"/>
                  </a:lnTo>
                  <a:close/>
                </a:path>
                <a:path w="1046479" h="1148080">
                  <a:moveTo>
                    <a:pt x="184150" y="574675"/>
                  </a:moveTo>
                  <a:lnTo>
                    <a:pt x="171450" y="568325"/>
                  </a:lnTo>
                  <a:lnTo>
                    <a:pt x="133350" y="549275"/>
                  </a:lnTo>
                  <a:lnTo>
                    <a:pt x="133350" y="568325"/>
                  </a:lnTo>
                  <a:lnTo>
                    <a:pt x="0" y="568325"/>
                  </a:lnTo>
                  <a:lnTo>
                    <a:pt x="0" y="581025"/>
                  </a:lnTo>
                  <a:lnTo>
                    <a:pt x="133350" y="581025"/>
                  </a:lnTo>
                  <a:lnTo>
                    <a:pt x="133350" y="600075"/>
                  </a:lnTo>
                  <a:lnTo>
                    <a:pt x="171450" y="581025"/>
                  </a:lnTo>
                  <a:lnTo>
                    <a:pt x="184150" y="574675"/>
                  </a:lnTo>
                  <a:close/>
                </a:path>
                <a:path w="1046479" h="1148080">
                  <a:moveTo>
                    <a:pt x="184150" y="25400"/>
                  </a:moveTo>
                  <a:lnTo>
                    <a:pt x="171450" y="19050"/>
                  </a:lnTo>
                  <a:lnTo>
                    <a:pt x="133350" y="0"/>
                  </a:lnTo>
                  <a:lnTo>
                    <a:pt x="13335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50800"/>
                  </a:lnTo>
                  <a:lnTo>
                    <a:pt x="171450" y="31750"/>
                  </a:lnTo>
                  <a:lnTo>
                    <a:pt x="184150" y="25400"/>
                  </a:lnTo>
                  <a:close/>
                </a:path>
                <a:path w="1046479" h="1148080">
                  <a:moveTo>
                    <a:pt x="615950" y="939800"/>
                  </a:moveTo>
                  <a:lnTo>
                    <a:pt x="603250" y="933450"/>
                  </a:lnTo>
                  <a:lnTo>
                    <a:pt x="565150" y="914400"/>
                  </a:lnTo>
                  <a:lnTo>
                    <a:pt x="565150" y="933450"/>
                  </a:lnTo>
                  <a:lnTo>
                    <a:pt x="462026" y="933450"/>
                  </a:lnTo>
                  <a:lnTo>
                    <a:pt x="462026" y="946150"/>
                  </a:lnTo>
                  <a:lnTo>
                    <a:pt x="565150" y="946150"/>
                  </a:lnTo>
                  <a:lnTo>
                    <a:pt x="565150" y="965200"/>
                  </a:lnTo>
                  <a:lnTo>
                    <a:pt x="603250" y="946150"/>
                  </a:lnTo>
                  <a:lnTo>
                    <a:pt x="615950" y="939800"/>
                  </a:lnTo>
                  <a:close/>
                </a:path>
                <a:path w="1046479" h="1148080">
                  <a:moveTo>
                    <a:pt x="615950" y="574675"/>
                  </a:moveTo>
                  <a:lnTo>
                    <a:pt x="603250" y="568325"/>
                  </a:lnTo>
                  <a:lnTo>
                    <a:pt x="565150" y="549275"/>
                  </a:lnTo>
                  <a:lnTo>
                    <a:pt x="565150" y="568325"/>
                  </a:lnTo>
                  <a:lnTo>
                    <a:pt x="430276" y="568325"/>
                  </a:lnTo>
                  <a:lnTo>
                    <a:pt x="430276" y="581025"/>
                  </a:lnTo>
                  <a:lnTo>
                    <a:pt x="565150" y="581025"/>
                  </a:lnTo>
                  <a:lnTo>
                    <a:pt x="565150" y="600075"/>
                  </a:lnTo>
                  <a:lnTo>
                    <a:pt x="603250" y="581025"/>
                  </a:lnTo>
                  <a:lnTo>
                    <a:pt x="615950" y="574675"/>
                  </a:lnTo>
                  <a:close/>
                </a:path>
                <a:path w="1046479" h="1148080">
                  <a:moveTo>
                    <a:pt x="615950" y="25400"/>
                  </a:moveTo>
                  <a:lnTo>
                    <a:pt x="603250" y="19050"/>
                  </a:lnTo>
                  <a:lnTo>
                    <a:pt x="565150" y="0"/>
                  </a:lnTo>
                  <a:lnTo>
                    <a:pt x="565150" y="19050"/>
                  </a:lnTo>
                  <a:lnTo>
                    <a:pt x="430276" y="19050"/>
                  </a:lnTo>
                  <a:lnTo>
                    <a:pt x="430276" y="31750"/>
                  </a:lnTo>
                  <a:lnTo>
                    <a:pt x="565150" y="31750"/>
                  </a:lnTo>
                  <a:lnTo>
                    <a:pt x="565150" y="50800"/>
                  </a:lnTo>
                  <a:lnTo>
                    <a:pt x="603250" y="31750"/>
                  </a:lnTo>
                  <a:lnTo>
                    <a:pt x="615950" y="25400"/>
                  </a:lnTo>
                  <a:close/>
                </a:path>
                <a:path w="1046479" h="1148080">
                  <a:moveTo>
                    <a:pt x="1046226" y="574675"/>
                  </a:moveTo>
                  <a:lnTo>
                    <a:pt x="1033526" y="568325"/>
                  </a:lnTo>
                  <a:lnTo>
                    <a:pt x="995426" y="549275"/>
                  </a:lnTo>
                  <a:lnTo>
                    <a:pt x="995426" y="568325"/>
                  </a:lnTo>
                  <a:lnTo>
                    <a:pt x="862076" y="568325"/>
                  </a:lnTo>
                  <a:lnTo>
                    <a:pt x="862076" y="581025"/>
                  </a:lnTo>
                  <a:lnTo>
                    <a:pt x="995426" y="581025"/>
                  </a:lnTo>
                  <a:lnTo>
                    <a:pt x="995426" y="600075"/>
                  </a:lnTo>
                  <a:lnTo>
                    <a:pt x="1033526" y="581025"/>
                  </a:lnTo>
                  <a:lnTo>
                    <a:pt x="1046226" y="5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81161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6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358126" y="2355850"/>
            <a:ext cx="1028700" cy="561975"/>
            <a:chOff x="7358126" y="2355850"/>
            <a:chExt cx="1028700" cy="561975"/>
          </a:xfrm>
        </p:grpSpPr>
        <p:sp>
          <p:nvSpPr>
            <p:cNvPr id="59" name="object 59"/>
            <p:cNvSpPr/>
            <p:nvPr/>
          </p:nvSpPr>
          <p:spPr>
            <a:xfrm>
              <a:off x="8380476" y="2362200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64476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64476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370826" y="2733675"/>
            <a:ext cx="154305" cy="18669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50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24750" y="2733675"/>
            <a:ext cx="141605" cy="18669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r>
              <a:rPr sz="650" spc="-50" dirty="0">
                <a:latin typeface="Times New Roman"/>
                <a:cs typeface="Times New Roman"/>
              </a:rPr>
              <a:t>7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512050" y="2720975"/>
            <a:ext cx="598805" cy="196850"/>
            <a:chOff x="7512050" y="2720975"/>
            <a:chExt cx="598805" cy="196850"/>
          </a:xfrm>
        </p:grpSpPr>
        <p:sp>
          <p:nvSpPr>
            <p:cNvPr id="65" name="object 65"/>
            <p:cNvSpPr/>
            <p:nvPr/>
          </p:nvSpPr>
          <p:spPr>
            <a:xfrm>
              <a:off x="7518400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962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850758" y="272656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3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58126" y="2720975"/>
            <a:ext cx="598805" cy="409575"/>
            <a:chOff x="7358126" y="2720975"/>
            <a:chExt cx="598805" cy="409575"/>
          </a:xfrm>
        </p:grpSpPr>
        <p:sp>
          <p:nvSpPr>
            <p:cNvPr id="69" name="object 69"/>
            <p:cNvSpPr/>
            <p:nvPr/>
          </p:nvSpPr>
          <p:spPr>
            <a:xfrm>
              <a:off x="7950200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4476" y="2941637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64476" y="2941637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370826" y="2932938"/>
            <a:ext cx="154305" cy="1854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13319" y="3011804"/>
            <a:ext cx="1530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Times New Roman"/>
                <a:cs typeface="Times New Roman"/>
              </a:rPr>
              <a:t>8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848475" y="1471675"/>
            <a:ext cx="1662430" cy="1781175"/>
            <a:chOff x="6848475" y="1471675"/>
            <a:chExt cx="1662430" cy="1781175"/>
          </a:xfrm>
        </p:grpSpPr>
        <p:sp>
          <p:nvSpPr>
            <p:cNvPr id="75" name="object 75"/>
            <p:cNvSpPr/>
            <p:nvPr/>
          </p:nvSpPr>
          <p:spPr>
            <a:xfrm>
              <a:off x="7026275" y="1478025"/>
              <a:ext cx="1478280" cy="1768475"/>
            </a:xfrm>
            <a:custGeom>
              <a:avLst/>
              <a:gdLst/>
              <a:ahLst/>
              <a:cxnLst/>
              <a:rect l="l" t="t" r="r" b="b"/>
              <a:pathLst>
                <a:path w="1478279" h="1768475">
                  <a:moveTo>
                    <a:pt x="492125" y="1463548"/>
                  </a:moveTo>
                  <a:lnTo>
                    <a:pt x="492125" y="1646174"/>
                  </a:lnTo>
                </a:path>
                <a:path w="1478279" h="1768475">
                  <a:moveTo>
                    <a:pt x="184150" y="0"/>
                  </a:moveTo>
                  <a:lnTo>
                    <a:pt x="0" y="122174"/>
                  </a:lnTo>
                </a:path>
                <a:path w="1478279" h="1768475">
                  <a:moveTo>
                    <a:pt x="184150" y="182499"/>
                  </a:moveTo>
                  <a:lnTo>
                    <a:pt x="0" y="304800"/>
                  </a:lnTo>
                </a:path>
                <a:path w="1478279" h="1768475">
                  <a:moveTo>
                    <a:pt x="184150" y="549275"/>
                  </a:moveTo>
                  <a:lnTo>
                    <a:pt x="0" y="671449"/>
                  </a:lnTo>
                </a:path>
                <a:path w="1478279" h="1768475">
                  <a:moveTo>
                    <a:pt x="184150" y="731774"/>
                  </a:moveTo>
                  <a:lnTo>
                    <a:pt x="0" y="854075"/>
                  </a:lnTo>
                </a:path>
                <a:path w="1478279" h="1768475">
                  <a:moveTo>
                    <a:pt x="184150" y="1096899"/>
                  </a:moveTo>
                  <a:lnTo>
                    <a:pt x="0" y="1219200"/>
                  </a:lnTo>
                </a:path>
                <a:path w="1478279" h="1768475">
                  <a:moveTo>
                    <a:pt x="184150" y="1646174"/>
                  </a:moveTo>
                  <a:lnTo>
                    <a:pt x="0" y="1768475"/>
                  </a:lnTo>
                </a:path>
                <a:path w="1478279" h="1768475">
                  <a:moveTo>
                    <a:pt x="1046226" y="366649"/>
                  </a:moveTo>
                  <a:lnTo>
                    <a:pt x="954151" y="487299"/>
                  </a:lnTo>
                </a:path>
                <a:path w="1478279" h="1768475">
                  <a:moveTo>
                    <a:pt x="1478026" y="914400"/>
                  </a:moveTo>
                  <a:lnTo>
                    <a:pt x="1384300" y="1036574"/>
                  </a:lnTo>
                </a:path>
                <a:path w="1478279" h="1768475">
                  <a:moveTo>
                    <a:pt x="1046226" y="1281049"/>
                  </a:moveTo>
                  <a:lnTo>
                    <a:pt x="954151" y="1401699"/>
                  </a:lnTo>
                </a:path>
                <a:path w="1478279" h="1768475">
                  <a:moveTo>
                    <a:pt x="615950" y="1493774"/>
                  </a:moveTo>
                  <a:lnTo>
                    <a:pt x="523875" y="161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8000" y="2946400"/>
              <a:ext cx="184150" cy="50800"/>
            </a:xfrm>
            <a:custGeom>
              <a:avLst/>
              <a:gdLst/>
              <a:ahLst/>
              <a:cxnLst/>
              <a:rect l="l" t="t" r="r" b="b"/>
              <a:pathLst>
                <a:path w="184150" h="50800">
                  <a:moveTo>
                    <a:pt x="133350" y="0"/>
                  </a:moveTo>
                  <a:lnTo>
                    <a:pt x="133350" y="50800"/>
                  </a:lnTo>
                  <a:lnTo>
                    <a:pt x="171450" y="31750"/>
                  </a:lnTo>
                  <a:lnTo>
                    <a:pt x="146050" y="31750"/>
                  </a:lnTo>
                  <a:lnTo>
                    <a:pt x="146050" y="19050"/>
                  </a:lnTo>
                  <a:lnTo>
                    <a:pt x="171450" y="19050"/>
                  </a:lnTo>
                  <a:lnTo>
                    <a:pt x="133350" y="0"/>
                  </a:lnTo>
                  <a:close/>
                </a:path>
                <a:path w="184150" h="50800">
                  <a:moveTo>
                    <a:pt x="1333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19050"/>
                  </a:lnTo>
                  <a:close/>
                </a:path>
                <a:path w="184150" h="50800">
                  <a:moveTo>
                    <a:pt x="171450" y="19050"/>
                  </a:moveTo>
                  <a:lnTo>
                    <a:pt x="146050" y="19050"/>
                  </a:lnTo>
                  <a:lnTo>
                    <a:pt x="146050" y="31750"/>
                  </a:lnTo>
                  <a:lnTo>
                    <a:pt x="171450" y="31750"/>
                  </a:lnTo>
                  <a:lnTo>
                    <a:pt x="184150" y="25400"/>
                  </a:lnTo>
                  <a:lnTo>
                    <a:pt x="1714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3174" y="2741675"/>
              <a:ext cx="188975" cy="10312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8475" y="2379725"/>
              <a:ext cx="188849" cy="1651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8475" y="1846325"/>
              <a:ext cx="188849" cy="103124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7224648" y="3956050"/>
            <a:ext cx="601345" cy="1841500"/>
            <a:chOff x="7224648" y="3956050"/>
            <a:chExt cx="601345" cy="1841500"/>
          </a:xfrm>
        </p:grpSpPr>
        <p:sp>
          <p:nvSpPr>
            <p:cNvPr id="81" name="object 81"/>
            <p:cNvSpPr/>
            <p:nvPr/>
          </p:nvSpPr>
          <p:spPr>
            <a:xfrm>
              <a:off x="7315200" y="3962399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338137" y="1646237"/>
                  </a:moveTo>
                  <a:lnTo>
                    <a:pt x="0" y="1646237"/>
                  </a:lnTo>
                  <a:lnTo>
                    <a:pt x="0" y="1828800"/>
                  </a:lnTo>
                  <a:lnTo>
                    <a:pt x="338137" y="1828800"/>
                  </a:lnTo>
                  <a:lnTo>
                    <a:pt x="338137" y="1646237"/>
                  </a:lnTo>
                  <a:close/>
                </a:path>
                <a:path w="338454" h="1828800">
                  <a:moveTo>
                    <a:pt x="338137" y="1096899"/>
                  </a:moveTo>
                  <a:lnTo>
                    <a:pt x="0" y="1096899"/>
                  </a:lnTo>
                  <a:lnTo>
                    <a:pt x="0" y="1279525"/>
                  </a:lnTo>
                  <a:lnTo>
                    <a:pt x="338137" y="1279525"/>
                  </a:lnTo>
                  <a:lnTo>
                    <a:pt x="338137" y="1096899"/>
                  </a:lnTo>
                  <a:close/>
                </a:path>
                <a:path w="338454" h="1828800">
                  <a:moveTo>
                    <a:pt x="338137" y="549275"/>
                  </a:moveTo>
                  <a:lnTo>
                    <a:pt x="0" y="549275"/>
                  </a:lnTo>
                  <a:lnTo>
                    <a:pt x="0" y="914336"/>
                  </a:lnTo>
                  <a:lnTo>
                    <a:pt x="338137" y="914336"/>
                  </a:lnTo>
                  <a:lnTo>
                    <a:pt x="338137" y="549275"/>
                  </a:lnTo>
                  <a:close/>
                </a:path>
                <a:path w="338454" h="1828800">
                  <a:moveTo>
                    <a:pt x="338137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338137" y="36512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15199" y="3962400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0" y="1828800"/>
                  </a:moveTo>
                  <a:lnTo>
                    <a:pt x="338137" y="182880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15199" y="4138676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15199" y="4324350"/>
              <a:ext cx="338455" cy="190500"/>
            </a:xfrm>
            <a:custGeom>
              <a:avLst/>
              <a:gdLst/>
              <a:ahLst/>
              <a:cxnLst/>
              <a:rect l="l" t="t" r="r" b="b"/>
              <a:pathLst>
                <a:path w="338454" h="190500">
                  <a:moveTo>
                    <a:pt x="0" y="0"/>
                  </a:moveTo>
                  <a:lnTo>
                    <a:pt x="338200" y="0"/>
                  </a:lnTo>
                </a:path>
                <a:path w="338454" h="190500">
                  <a:moveTo>
                    <a:pt x="0" y="190500"/>
                  </a:moveTo>
                  <a:lnTo>
                    <a:pt x="7620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15199" y="4687951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199" y="4873593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20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15199" y="506253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500" y="0"/>
                  </a:lnTo>
                </a:path>
              </a:pathLst>
            </a:custGeom>
            <a:ln w="6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15199" y="5238750"/>
              <a:ext cx="338455" cy="373380"/>
            </a:xfrm>
            <a:custGeom>
              <a:avLst/>
              <a:gdLst/>
              <a:ahLst/>
              <a:cxnLst/>
              <a:rect l="l" t="t" r="r" b="b"/>
              <a:pathLst>
                <a:path w="338454" h="373379">
                  <a:moveTo>
                    <a:pt x="0" y="0"/>
                  </a:moveTo>
                  <a:lnTo>
                    <a:pt x="338200" y="0"/>
                  </a:lnTo>
                </a:path>
                <a:path w="338454" h="373379">
                  <a:moveTo>
                    <a:pt x="0" y="373062"/>
                  </a:moveTo>
                  <a:lnTo>
                    <a:pt x="71500" y="3730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15199" y="43275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15199" y="43275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15199" y="487673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15199" y="487673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15199" y="5241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15199" y="5241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315199" y="5426075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15199" y="5426075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1199" y="4943474"/>
              <a:ext cx="184150" cy="415925"/>
            </a:xfrm>
            <a:custGeom>
              <a:avLst/>
              <a:gdLst/>
              <a:ahLst/>
              <a:cxnLst/>
              <a:rect l="l" t="t" r="r" b="b"/>
              <a:pathLst>
                <a:path w="184150" h="415925">
                  <a:moveTo>
                    <a:pt x="184150" y="390525"/>
                  </a:moveTo>
                  <a:lnTo>
                    <a:pt x="171450" y="384175"/>
                  </a:lnTo>
                  <a:lnTo>
                    <a:pt x="133350" y="365125"/>
                  </a:lnTo>
                  <a:lnTo>
                    <a:pt x="133350" y="384175"/>
                  </a:lnTo>
                  <a:lnTo>
                    <a:pt x="0" y="384175"/>
                  </a:lnTo>
                  <a:lnTo>
                    <a:pt x="0" y="396875"/>
                  </a:lnTo>
                  <a:lnTo>
                    <a:pt x="133350" y="396875"/>
                  </a:lnTo>
                  <a:lnTo>
                    <a:pt x="133350" y="415925"/>
                  </a:lnTo>
                  <a:lnTo>
                    <a:pt x="171450" y="396875"/>
                  </a:lnTo>
                  <a:lnTo>
                    <a:pt x="184150" y="390525"/>
                  </a:lnTo>
                  <a:close/>
                </a:path>
                <a:path w="184150" h="415925">
                  <a:moveTo>
                    <a:pt x="184150" y="25400"/>
                  </a:moveTo>
                  <a:lnTo>
                    <a:pt x="171450" y="19050"/>
                  </a:lnTo>
                  <a:lnTo>
                    <a:pt x="133350" y="0"/>
                  </a:lnTo>
                  <a:lnTo>
                    <a:pt x="13335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50800"/>
                  </a:lnTo>
                  <a:lnTo>
                    <a:pt x="171450" y="31750"/>
                  </a:lnTo>
                  <a:lnTo>
                    <a:pt x="18415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07274" y="3992626"/>
              <a:ext cx="184150" cy="854075"/>
            </a:xfrm>
            <a:custGeom>
              <a:avLst/>
              <a:gdLst/>
              <a:ahLst/>
              <a:cxnLst/>
              <a:rect l="l" t="t" r="r" b="b"/>
              <a:pathLst>
                <a:path w="184150" h="854075">
                  <a:moveTo>
                    <a:pt x="184150" y="0"/>
                  </a:moveTo>
                  <a:lnTo>
                    <a:pt x="0" y="122174"/>
                  </a:lnTo>
                </a:path>
                <a:path w="184150" h="854075">
                  <a:moveTo>
                    <a:pt x="184150" y="182499"/>
                  </a:moveTo>
                  <a:lnTo>
                    <a:pt x="0" y="304673"/>
                  </a:lnTo>
                </a:path>
                <a:path w="184150" h="854075">
                  <a:moveTo>
                    <a:pt x="184150" y="731774"/>
                  </a:moveTo>
                  <a:lnTo>
                    <a:pt x="0" y="8539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34173" y="5451475"/>
              <a:ext cx="184150" cy="50800"/>
            </a:xfrm>
            <a:custGeom>
              <a:avLst/>
              <a:gdLst/>
              <a:ahLst/>
              <a:cxnLst/>
              <a:rect l="l" t="t" r="r" b="b"/>
              <a:pathLst>
                <a:path w="184150" h="50800">
                  <a:moveTo>
                    <a:pt x="133350" y="0"/>
                  </a:moveTo>
                  <a:lnTo>
                    <a:pt x="133350" y="50800"/>
                  </a:lnTo>
                  <a:lnTo>
                    <a:pt x="171450" y="31750"/>
                  </a:lnTo>
                  <a:lnTo>
                    <a:pt x="146050" y="31750"/>
                  </a:lnTo>
                  <a:lnTo>
                    <a:pt x="146050" y="19050"/>
                  </a:lnTo>
                  <a:lnTo>
                    <a:pt x="171450" y="19050"/>
                  </a:lnTo>
                  <a:lnTo>
                    <a:pt x="133350" y="0"/>
                  </a:lnTo>
                  <a:close/>
                </a:path>
                <a:path w="184150" h="50800">
                  <a:moveTo>
                    <a:pt x="1333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19050"/>
                  </a:lnTo>
                  <a:close/>
                </a:path>
                <a:path w="184150" h="50800">
                  <a:moveTo>
                    <a:pt x="171450" y="19050"/>
                  </a:moveTo>
                  <a:lnTo>
                    <a:pt x="146050" y="19050"/>
                  </a:lnTo>
                  <a:lnTo>
                    <a:pt x="146050" y="31750"/>
                  </a:lnTo>
                  <a:lnTo>
                    <a:pt x="171450" y="31750"/>
                  </a:lnTo>
                  <a:lnTo>
                    <a:pt x="184150" y="25400"/>
                  </a:lnTo>
                  <a:lnTo>
                    <a:pt x="1714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474" y="5246750"/>
              <a:ext cx="188849" cy="10312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4648" y="4884674"/>
              <a:ext cx="188975" cy="1651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4648" y="4351274"/>
              <a:ext cx="188975" cy="10325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391399" y="4495800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91399" y="4495800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86700" y="504818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86700" y="504818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8541" y="4387087"/>
              <a:ext cx="173862" cy="14681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2003" y="5003419"/>
              <a:ext cx="125095" cy="10198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386700" y="5600700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86700" y="5600700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57210" y="4925060"/>
              <a:ext cx="168910" cy="770890"/>
            </a:xfrm>
            <a:custGeom>
              <a:avLst/>
              <a:gdLst/>
              <a:ahLst/>
              <a:cxnLst/>
              <a:rect l="l" t="t" r="r" b="b"/>
              <a:pathLst>
                <a:path w="168909" h="770889">
                  <a:moveTo>
                    <a:pt x="103505" y="695959"/>
                  </a:moveTo>
                  <a:lnTo>
                    <a:pt x="77089" y="770889"/>
                  </a:lnTo>
                  <a:lnTo>
                    <a:pt x="143764" y="726439"/>
                  </a:lnTo>
                  <a:lnTo>
                    <a:pt x="140409" y="723899"/>
                  </a:lnTo>
                  <a:lnTo>
                    <a:pt x="121539" y="723899"/>
                  </a:lnTo>
                  <a:lnTo>
                    <a:pt x="110236" y="718819"/>
                  </a:lnTo>
                  <a:lnTo>
                    <a:pt x="116585" y="706119"/>
                  </a:lnTo>
                  <a:lnTo>
                    <a:pt x="116678" y="705934"/>
                  </a:lnTo>
                  <a:lnTo>
                    <a:pt x="103505" y="695959"/>
                  </a:lnTo>
                  <a:close/>
                </a:path>
                <a:path w="168909" h="770889">
                  <a:moveTo>
                    <a:pt x="116678" y="705934"/>
                  </a:moveTo>
                  <a:lnTo>
                    <a:pt x="110236" y="718819"/>
                  </a:lnTo>
                  <a:lnTo>
                    <a:pt x="121539" y="723899"/>
                  </a:lnTo>
                  <a:lnTo>
                    <a:pt x="126720" y="713536"/>
                  </a:lnTo>
                  <a:lnTo>
                    <a:pt x="116678" y="705934"/>
                  </a:lnTo>
                  <a:close/>
                </a:path>
                <a:path w="168909" h="770889">
                  <a:moveTo>
                    <a:pt x="126720" y="713536"/>
                  </a:moveTo>
                  <a:lnTo>
                    <a:pt x="121539" y="723899"/>
                  </a:lnTo>
                  <a:lnTo>
                    <a:pt x="140409" y="723899"/>
                  </a:lnTo>
                  <a:lnTo>
                    <a:pt x="126720" y="713536"/>
                  </a:lnTo>
                  <a:close/>
                </a:path>
                <a:path w="168909" h="770889">
                  <a:moveTo>
                    <a:pt x="118675" y="701941"/>
                  </a:moveTo>
                  <a:lnTo>
                    <a:pt x="116678" y="705934"/>
                  </a:lnTo>
                  <a:lnTo>
                    <a:pt x="126720" y="713536"/>
                  </a:lnTo>
                  <a:lnTo>
                    <a:pt x="130429" y="706119"/>
                  </a:lnTo>
                  <a:lnTo>
                    <a:pt x="130810" y="706119"/>
                  </a:lnTo>
                  <a:lnTo>
                    <a:pt x="131064" y="704849"/>
                  </a:lnTo>
                  <a:lnTo>
                    <a:pt x="131214" y="703579"/>
                  </a:lnTo>
                  <a:lnTo>
                    <a:pt x="118491" y="703579"/>
                  </a:lnTo>
                  <a:lnTo>
                    <a:pt x="118675" y="701941"/>
                  </a:lnTo>
                  <a:close/>
                </a:path>
                <a:path w="168909" h="770889">
                  <a:moveTo>
                    <a:pt x="119125" y="701039"/>
                  </a:moveTo>
                  <a:lnTo>
                    <a:pt x="118675" y="701941"/>
                  </a:lnTo>
                  <a:lnTo>
                    <a:pt x="118491" y="703579"/>
                  </a:lnTo>
                  <a:lnTo>
                    <a:pt x="119125" y="701039"/>
                  </a:lnTo>
                  <a:close/>
                </a:path>
                <a:path w="168909" h="770889">
                  <a:moveTo>
                    <a:pt x="131516" y="701039"/>
                  </a:moveTo>
                  <a:lnTo>
                    <a:pt x="119125" y="701039"/>
                  </a:lnTo>
                  <a:lnTo>
                    <a:pt x="118491" y="703579"/>
                  </a:lnTo>
                  <a:lnTo>
                    <a:pt x="131214" y="703579"/>
                  </a:lnTo>
                  <a:lnTo>
                    <a:pt x="131409" y="701941"/>
                  </a:lnTo>
                  <a:lnTo>
                    <a:pt x="131516" y="701039"/>
                  </a:lnTo>
                  <a:close/>
                </a:path>
                <a:path w="168909" h="770889">
                  <a:moveTo>
                    <a:pt x="135647" y="628649"/>
                  </a:moveTo>
                  <a:lnTo>
                    <a:pt x="123063" y="628649"/>
                  </a:lnTo>
                  <a:lnTo>
                    <a:pt x="123063" y="641349"/>
                  </a:lnTo>
                  <a:lnTo>
                    <a:pt x="122809" y="647699"/>
                  </a:lnTo>
                  <a:lnTo>
                    <a:pt x="122555" y="655319"/>
                  </a:lnTo>
                  <a:lnTo>
                    <a:pt x="122047" y="664209"/>
                  </a:lnTo>
                  <a:lnTo>
                    <a:pt x="121539" y="674369"/>
                  </a:lnTo>
                  <a:lnTo>
                    <a:pt x="120777" y="683259"/>
                  </a:lnTo>
                  <a:lnTo>
                    <a:pt x="118776" y="701039"/>
                  </a:lnTo>
                  <a:lnTo>
                    <a:pt x="118675" y="701941"/>
                  </a:lnTo>
                  <a:lnTo>
                    <a:pt x="119125" y="701039"/>
                  </a:lnTo>
                  <a:lnTo>
                    <a:pt x="131516" y="701039"/>
                  </a:lnTo>
                  <a:lnTo>
                    <a:pt x="133477" y="684529"/>
                  </a:lnTo>
                  <a:lnTo>
                    <a:pt x="134239" y="674369"/>
                  </a:lnTo>
                  <a:lnTo>
                    <a:pt x="135255" y="656589"/>
                  </a:lnTo>
                  <a:lnTo>
                    <a:pt x="135509" y="647699"/>
                  </a:lnTo>
                  <a:lnTo>
                    <a:pt x="135763" y="641349"/>
                  </a:lnTo>
                  <a:lnTo>
                    <a:pt x="135647" y="628649"/>
                  </a:lnTo>
                  <a:close/>
                </a:path>
                <a:path w="168909" h="770889">
                  <a:moveTo>
                    <a:pt x="125603" y="596899"/>
                  </a:moveTo>
                  <a:lnTo>
                    <a:pt x="110998" y="596899"/>
                  </a:lnTo>
                  <a:lnTo>
                    <a:pt x="114300" y="603249"/>
                  </a:lnTo>
                  <a:lnTo>
                    <a:pt x="117602" y="610869"/>
                  </a:lnTo>
                  <a:lnTo>
                    <a:pt x="120523" y="619759"/>
                  </a:lnTo>
                  <a:lnTo>
                    <a:pt x="121666" y="623569"/>
                  </a:lnTo>
                  <a:lnTo>
                    <a:pt x="122428" y="627379"/>
                  </a:lnTo>
                  <a:lnTo>
                    <a:pt x="123063" y="629496"/>
                  </a:lnTo>
                  <a:lnTo>
                    <a:pt x="123063" y="628649"/>
                  </a:lnTo>
                  <a:lnTo>
                    <a:pt x="135647" y="628649"/>
                  </a:lnTo>
                  <a:lnTo>
                    <a:pt x="135636" y="627379"/>
                  </a:lnTo>
                  <a:lnTo>
                    <a:pt x="135382" y="626109"/>
                  </a:lnTo>
                  <a:lnTo>
                    <a:pt x="134747" y="623569"/>
                  </a:lnTo>
                  <a:lnTo>
                    <a:pt x="133858" y="619759"/>
                  </a:lnTo>
                  <a:lnTo>
                    <a:pt x="132588" y="615949"/>
                  </a:lnTo>
                  <a:lnTo>
                    <a:pt x="129413" y="605789"/>
                  </a:lnTo>
                  <a:lnTo>
                    <a:pt x="127508" y="601979"/>
                  </a:lnTo>
                  <a:lnTo>
                    <a:pt x="125603" y="596899"/>
                  </a:lnTo>
                  <a:close/>
                </a:path>
                <a:path w="168909" h="770889">
                  <a:moveTo>
                    <a:pt x="123545" y="593089"/>
                  </a:moveTo>
                  <a:lnTo>
                    <a:pt x="107696" y="593089"/>
                  </a:lnTo>
                  <a:lnTo>
                    <a:pt x="111469" y="597807"/>
                  </a:lnTo>
                  <a:lnTo>
                    <a:pt x="110998" y="596899"/>
                  </a:lnTo>
                  <a:lnTo>
                    <a:pt x="125603" y="596899"/>
                  </a:lnTo>
                  <a:lnTo>
                    <a:pt x="123545" y="593089"/>
                  </a:lnTo>
                  <a:close/>
                </a:path>
                <a:path w="168909" h="770889">
                  <a:moveTo>
                    <a:pt x="78486" y="570229"/>
                  </a:moveTo>
                  <a:lnTo>
                    <a:pt x="74295" y="570229"/>
                  </a:lnTo>
                  <a:lnTo>
                    <a:pt x="71882" y="571499"/>
                  </a:lnTo>
                  <a:lnTo>
                    <a:pt x="70485" y="574039"/>
                  </a:lnTo>
                  <a:lnTo>
                    <a:pt x="71120" y="580389"/>
                  </a:lnTo>
                  <a:lnTo>
                    <a:pt x="73025" y="581659"/>
                  </a:lnTo>
                  <a:lnTo>
                    <a:pt x="75692" y="582929"/>
                  </a:lnTo>
                  <a:lnTo>
                    <a:pt x="89281" y="585469"/>
                  </a:lnTo>
                  <a:lnTo>
                    <a:pt x="95377" y="586739"/>
                  </a:lnTo>
                  <a:lnTo>
                    <a:pt x="100584" y="589279"/>
                  </a:lnTo>
                  <a:lnTo>
                    <a:pt x="105156" y="590549"/>
                  </a:lnTo>
                  <a:lnTo>
                    <a:pt x="104013" y="590549"/>
                  </a:lnTo>
                  <a:lnTo>
                    <a:pt x="108712" y="594359"/>
                  </a:lnTo>
                  <a:lnTo>
                    <a:pt x="107696" y="593089"/>
                  </a:lnTo>
                  <a:lnTo>
                    <a:pt x="123545" y="593089"/>
                  </a:lnTo>
                  <a:lnTo>
                    <a:pt x="122174" y="590549"/>
                  </a:lnTo>
                  <a:lnTo>
                    <a:pt x="121539" y="589279"/>
                  </a:lnTo>
                  <a:lnTo>
                    <a:pt x="117475" y="585469"/>
                  </a:lnTo>
                  <a:lnTo>
                    <a:pt x="117221" y="584199"/>
                  </a:lnTo>
                  <a:lnTo>
                    <a:pt x="116459" y="584199"/>
                  </a:lnTo>
                  <a:lnTo>
                    <a:pt x="113411" y="581659"/>
                  </a:lnTo>
                  <a:lnTo>
                    <a:pt x="79883" y="581659"/>
                  </a:lnTo>
                  <a:lnTo>
                    <a:pt x="78486" y="570229"/>
                  </a:lnTo>
                  <a:close/>
                </a:path>
                <a:path w="168909" h="770889">
                  <a:moveTo>
                    <a:pt x="78486" y="570229"/>
                  </a:moveTo>
                  <a:lnTo>
                    <a:pt x="79883" y="581659"/>
                  </a:lnTo>
                  <a:lnTo>
                    <a:pt x="80899" y="581659"/>
                  </a:lnTo>
                  <a:lnTo>
                    <a:pt x="81661" y="580389"/>
                  </a:lnTo>
                  <a:lnTo>
                    <a:pt x="83693" y="580389"/>
                  </a:lnTo>
                  <a:lnTo>
                    <a:pt x="91694" y="575309"/>
                  </a:lnTo>
                  <a:lnTo>
                    <a:pt x="94515" y="573258"/>
                  </a:lnTo>
                  <a:lnTo>
                    <a:pt x="92075" y="572769"/>
                  </a:lnTo>
                  <a:lnTo>
                    <a:pt x="78486" y="570229"/>
                  </a:lnTo>
                  <a:close/>
                </a:path>
                <a:path w="168909" h="770889">
                  <a:moveTo>
                    <a:pt x="111887" y="580389"/>
                  </a:moveTo>
                  <a:lnTo>
                    <a:pt x="81661" y="580389"/>
                  </a:lnTo>
                  <a:lnTo>
                    <a:pt x="80899" y="581659"/>
                  </a:lnTo>
                  <a:lnTo>
                    <a:pt x="113411" y="581659"/>
                  </a:lnTo>
                  <a:lnTo>
                    <a:pt x="111887" y="580389"/>
                  </a:lnTo>
                  <a:close/>
                </a:path>
                <a:path w="168909" h="770889">
                  <a:moveTo>
                    <a:pt x="94515" y="573258"/>
                  </a:moveTo>
                  <a:lnTo>
                    <a:pt x="91694" y="575309"/>
                  </a:lnTo>
                  <a:lnTo>
                    <a:pt x="83693" y="580389"/>
                  </a:lnTo>
                  <a:lnTo>
                    <a:pt x="110744" y="580389"/>
                  </a:lnTo>
                  <a:lnTo>
                    <a:pt x="104775" y="576579"/>
                  </a:lnTo>
                  <a:lnTo>
                    <a:pt x="98425" y="574039"/>
                  </a:lnTo>
                  <a:lnTo>
                    <a:pt x="94515" y="573258"/>
                  </a:lnTo>
                  <a:close/>
                </a:path>
                <a:path w="168909" h="770889">
                  <a:moveTo>
                    <a:pt x="135763" y="481329"/>
                  </a:moveTo>
                  <a:lnTo>
                    <a:pt x="123190" y="481329"/>
                  </a:lnTo>
                  <a:lnTo>
                    <a:pt x="122555" y="496569"/>
                  </a:lnTo>
                  <a:lnTo>
                    <a:pt x="122047" y="513079"/>
                  </a:lnTo>
                  <a:lnTo>
                    <a:pt x="121158" y="520699"/>
                  </a:lnTo>
                  <a:lnTo>
                    <a:pt x="119761" y="527049"/>
                  </a:lnTo>
                  <a:lnTo>
                    <a:pt x="117475" y="533399"/>
                  </a:lnTo>
                  <a:lnTo>
                    <a:pt x="117856" y="533399"/>
                  </a:lnTo>
                  <a:lnTo>
                    <a:pt x="115062" y="538479"/>
                  </a:lnTo>
                  <a:lnTo>
                    <a:pt x="114833" y="538797"/>
                  </a:lnTo>
                  <a:lnTo>
                    <a:pt x="114300" y="539749"/>
                  </a:lnTo>
                  <a:lnTo>
                    <a:pt x="114147" y="539749"/>
                  </a:lnTo>
                  <a:lnTo>
                    <a:pt x="110490" y="544829"/>
                  </a:lnTo>
                  <a:lnTo>
                    <a:pt x="104902" y="549909"/>
                  </a:lnTo>
                  <a:lnTo>
                    <a:pt x="98298" y="554989"/>
                  </a:lnTo>
                  <a:lnTo>
                    <a:pt x="91313" y="560069"/>
                  </a:lnTo>
                  <a:lnTo>
                    <a:pt x="84582" y="563879"/>
                  </a:lnTo>
                  <a:lnTo>
                    <a:pt x="79121" y="567689"/>
                  </a:lnTo>
                  <a:lnTo>
                    <a:pt x="76708" y="568959"/>
                  </a:lnTo>
                  <a:lnTo>
                    <a:pt x="75438" y="570229"/>
                  </a:lnTo>
                  <a:lnTo>
                    <a:pt x="78486" y="570229"/>
                  </a:lnTo>
                  <a:lnTo>
                    <a:pt x="92075" y="572769"/>
                  </a:lnTo>
                  <a:lnTo>
                    <a:pt x="94515" y="573258"/>
                  </a:lnTo>
                  <a:lnTo>
                    <a:pt x="98679" y="570229"/>
                  </a:lnTo>
                  <a:lnTo>
                    <a:pt x="106172" y="565149"/>
                  </a:lnTo>
                  <a:lnTo>
                    <a:pt x="128672" y="539749"/>
                  </a:lnTo>
                  <a:lnTo>
                    <a:pt x="114300" y="539749"/>
                  </a:lnTo>
                  <a:lnTo>
                    <a:pt x="114871" y="538797"/>
                  </a:lnTo>
                  <a:lnTo>
                    <a:pt x="129132" y="538797"/>
                  </a:lnTo>
                  <a:lnTo>
                    <a:pt x="129286" y="538479"/>
                  </a:lnTo>
                  <a:lnTo>
                    <a:pt x="135255" y="497839"/>
                  </a:lnTo>
                  <a:lnTo>
                    <a:pt x="135723" y="482599"/>
                  </a:lnTo>
                  <a:lnTo>
                    <a:pt x="135763" y="481329"/>
                  </a:lnTo>
                  <a:close/>
                </a:path>
                <a:path w="168909" h="770889">
                  <a:moveTo>
                    <a:pt x="105568" y="391159"/>
                  </a:moveTo>
                  <a:lnTo>
                    <a:pt x="88392" y="391159"/>
                  </a:lnTo>
                  <a:lnTo>
                    <a:pt x="93218" y="396239"/>
                  </a:lnTo>
                  <a:lnTo>
                    <a:pt x="96900" y="401319"/>
                  </a:lnTo>
                  <a:lnTo>
                    <a:pt x="114046" y="440689"/>
                  </a:lnTo>
                  <a:lnTo>
                    <a:pt x="120650" y="469899"/>
                  </a:lnTo>
                  <a:lnTo>
                    <a:pt x="122047" y="476249"/>
                  </a:lnTo>
                  <a:lnTo>
                    <a:pt x="123147" y="482361"/>
                  </a:lnTo>
                  <a:lnTo>
                    <a:pt x="123190" y="481329"/>
                  </a:lnTo>
                  <a:lnTo>
                    <a:pt x="135763" y="481329"/>
                  </a:lnTo>
                  <a:lnTo>
                    <a:pt x="135763" y="480059"/>
                  </a:lnTo>
                  <a:lnTo>
                    <a:pt x="133096" y="466089"/>
                  </a:lnTo>
                  <a:lnTo>
                    <a:pt x="121158" y="420369"/>
                  </a:lnTo>
                  <a:lnTo>
                    <a:pt x="106807" y="392429"/>
                  </a:lnTo>
                  <a:lnTo>
                    <a:pt x="105568" y="391159"/>
                  </a:lnTo>
                  <a:close/>
                </a:path>
                <a:path w="168909" h="770889">
                  <a:moveTo>
                    <a:pt x="103092" y="388619"/>
                  </a:moveTo>
                  <a:lnTo>
                    <a:pt x="83947" y="388619"/>
                  </a:lnTo>
                  <a:lnTo>
                    <a:pt x="89154" y="392429"/>
                  </a:lnTo>
                  <a:lnTo>
                    <a:pt x="88392" y="391159"/>
                  </a:lnTo>
                  <a:lnTo>
                    <a:pt x="105568" y="391159"/>
                  </a:lnTo>
                  <a:lnTo>
                    <a:pt x="103092" y="388619"/>
                  </a:lnTo>
                  <a:close/>
                </a:path>
                <a:path w="168909" h="770889">
                  <a:moveTo>
                    <a:pt x="152260" y="198283"/>
                  </a:moveTo>
                  <a:lnTo>
                    <a:pt x="154178" y="205739"/>
                  </a:lnTo>
                  <a:lnTo>
                    <a:pt x="155448" y="213359"/>
                  </a:lnTo>
                  <a:lnTo>
                    <a:pt x="155992" y="220979"/>
                  </a:lnTo>
                  <a:lnTo>
                    <a:pt x="156083" y="231139"/>
                  </a:lnTo>
                  <a:lnTo>
                    <a:pt x="155448" y="241300"/>
                  </a:lnTo>
                  <a:lnTo>
                    <a:pt x="144145" y="292100"/>
                  </a:lnTo>
                  <a:lnTo>
                    <a:pt x="128397" y="328929"/>
                  </a:lnTo>
                  <a:lnTo>
                    <a:pt x="102997" y="359409"/>
                  </a:lnTo>
                  <a:lnTo>
                    <a:pt x="89408" y="368299"/>
                  </a:lnTo>
                  <a:lnTo>
                    <a:pt x="83820" y="372109"/>
                  </a:lnTo>
                  <a:lnTo>
                    <a:pt x="81534" y="373379"/>
                  </a:lnTo>
                  <a:lnTo>
                    <a:pt x="80137" y="374649"/>
                  </a:lnTo>
                  <a:lnTo>
                    <a:pt x="78867" y="375919"/>
                  </a:lnTo>
                  <a:lnTo>
                    <a:pt x="76835" y="375919"/>
                  </a:lnTo>
                  <a:lnTo>
                    <a:pt x="75438" y="378459"/>
                  </a:lnTo>
                  <a:lnTo>
                    <a:pt x="75565" y="383539"/>
                  </a:lnTo>
                  <a:lnTo>
                    <a:pt x="76962" y="386079"/>
                  </a:lnTo>
                  <a:lnTo>
                    <a:pt x="84963" y="389889"/>
                  </a:lnTo>
                  <a:lnTo>
                    <a:pt x="83947" y="388619"/>
                  </a:lnTo>
                  <a:lnTo>
                    <a:pt x="103092" y="388619"/>
                  </a:lnTo>
                  <a:lnTo>
                    <a:pt x="101854" y="387349"/>
                  </a:lnTo>
                  <a:lnTo>
                    <a:pt x="100679" y="386079"/>
                  </a:lnTo>
                  <a:lnTo>
                    <a:pt x="84709" y="386079"/>
                  </a:lnTo>
                  <a:lnTo>
                    <a:pt x="84595" y="380971"/>
                  </a:lnTo>
                  <a:lnTo>
                    <a:pt x="84483" y="375919"/>
                  </a:lnTo>
                  <a:lnTo>
                    <a:pt x="78867" y="375919"/>
                  </a:lnTo>
                  <a:lnTo>
                    <a:pt x="78994" y="374649"/>
                  </a:lnTo>
                  <a:lnTo>
                    <a:pt x="103378" y="374649"/>
                  </a:lnTo>
                  <a:lnTo>
                    <a:pt x="110998" y="369569"/>
                  </a:lnTo>
                  <a:lnTo>
                    <a:pt x="139700" y="335279"/>
                  </a:lnTo>
                  <a:lnTo>
                    <a:pt x="156337" y="295909"/>
                  </a:lnTo>
                  <a:lnTo>
                    <a:pt x="166878" y="252729"/>
                  </a:lnTo>
                  <a:lnTo>
                    <a:pt x="168783" y="231139"/>
                  </a:lnTo>
                  <a:lnTo>
                    <a:pt x="168783" y="220979"/>
                  </a:lnTo>
                  <a:lnTo>
                    <a:pt x="168129" y="213359"/>
                  </a:lnTo>
                  <a:lnTo>
                    <a:pt x="168021" y="212089"/>
                  </a:lnTo>
                  <a:lnTo>
                    <a:pt x="166497" y="201929"/>
                  </a:lnTo>
                  <a:lnTo>
                    <a:pt x="165843" y="199389"/>
                  </a:lnTo>
                  <a:lnTo>
                    <a:pt x="153035" y="199389"/>
                  </a:lnTo>
                  <a:lnTo>
                    <a:pt x="152260" y="198283"/>
                  </a:lnTo>
                  <a:close/>
                </a:path>
                <a:path w="168909" h="770889">
                  <a:moveTo>
                    <a:pt x="84455" y="374649"/>
                  </a:moveTo>
                  <a:lnTo>
                    <a:pt x="84483" y="375919"/>
                  </a:lnTo>
                  <a:lnTo>
                    <a:pt x="84595" y="380971"/>
                  </a:lnTo>
                  <a:lnTo>
                    <a:pt x="84709" y="386079"/>
                  </a:lnTo>
                  <a:lnTo>
                    <a:pt x="86360" y="386079"/>
                  </a:lnTo>
                  <a:lnTo>
                    <a:pt x="88519" y="384809"/>
                  </a:lnTo>
                  <a:lnTo>
                    <a:pt x="90550" y="383539"/>
                  </a:lnTo>
                  <a:lnTo>
                    <a:pt x="94488" y="380971"/>
                  </a:lnTo>
                  <a:lnTo>
                    <a:pt x="90805" y="378459"/>
                  </a:lnTo>
                  <a:lnTo>
                    <a:pt x="90550" y="378459"/>
                  </a:lnTo>
                  <a:lnTo>
                    <a:pt x="90170" y="377189"/>
                  </a:lnTo>
                  <a:lnTo>
                    <a:pt x="84455" y="374649"/>
                  </a:lnTo>
                  <a:close/>
                </a:path>
                <a:path w="168909" h="770889">
                  <a:moveTo>
                    <a:pt x="94488" y="380971"/>
                  </a:moveTo>
                  <a:lnTo>
                    <a:pt x="90550" y="383539"/>
                  </a:lnTo>
                  <a:lnTo>
                    <a:pt x="88519" y="384809"/>
                  </a:lnTo>
                  <a:lnTo>
                    <a:pt x="86360" y="386079"/>
                  </a:lnTo>
                  <a:lnTo>
                    <a:pt x="100679" y="386079"/>
                  </a:lnTo>
                  <a:lnTo>
                    <a:pt x="97155" y="382269"/>
                  </a:lnTo>
                  <a:lnTo>
                    <a:pt x="96393" y="382269"/>
                  </a:lnTo>
                  <a:lnTo>
                    <a:pt x="94488" y="380971"/>
                  </a:lnTo>
                  <a:close/>
                </a:path>
                <a:path w="168909" h="770889">
                  <a:moveTo>
                    <a:pt x="103378" y="374649"/>
                  </a:moveTo>
                  <a:lnTo>
                    <a:pt x="84455" y="374649"/>
                  </a:lnTo>
                  <a:lnTo>
                    <a:pt x="90170" y="377189"/>
                  </a:lnTo>
                  <a:lnTo>
                    <a:pt x="90550" y="378459"/>
                  </a:lnTo>
                  <a:lnTo>
                    <a:pt x="90805" y="378459"/>
                  </a:lnTo>
                  <a:lnTo>
                    <a:pt x="94488" y="380971"/>
                  </a:lnTo>
                  <a:lnTo>
                    <a:pt x="96393" y="379729"/>
                  </a:lnTo>
                  <a:lnTo>
                    <a:pt x="103378" y="374649"/>
                  </a:lnTo>
                  <a:close/>
                </a:path>
                <a:path w="168909" h="770889">
                  <a:moveTo>
                    <a:pt x="151892" y="196850"/>
                  </a:moveTo>
                  <a:lnTo>
                    <a:pt x="152260" y="198283"/>
                  </a:lnTo>
                  <a:lnTo>
                    <a:pt x="153035" y="199389"/>
                  </a:lnTo>
                  <a:lnTo>
                    <a:pt x="151892" y="196850"/>
                  </a:lnTo>
                  <a:close/>
                </a:path>
                <a:path w="168909" h="770889">
                  <a:moveTo>
                    <a:pt x="165190" y="196850"/>
                  </a:moveTo>
                  <a:lnTo>
                    <a:pt x="151892" y="196850"/>
                  </a:lnTo>
                  <a:lnTo>
                    <a:pt x="153035" y="199389"/>
                  </a:lnTo>
                  <a:lnTo>
                    <a:pt x="165843" y="199389"/>
                  </a:lnTo>
                  <a:lnTo>
                    <a:pt x="165190" y="196850"/>
                  </a:lnTo>
                  <a:close/>
                </a:path>
                <a:path w="168909" h="770889">
                  <a:moveTo>
                    <a:pt x="149772" y="174771"/>
                  </a:moveTo>
                  <a:lnTo>
                    <a:pt x="150241" y="176529"/>
                  </a:lnTo>
                  <a:lnTo>
                    <a:pt x="137160" y="176529"/>
                  </a:lnTo>
                  <a:lnTo>
                    <a:pt x="138049" y="180339"/>
                  </a:lnTo>
                  <a:lnTo>
                    <a:pt x="138303" y="180339"/>
                  </a:lnTo>
                  <a:lnTo>
                    <a:pt x="139065" y="181609"/>
                  </a:lnTo>
                  <a:lnTo>
                    <a:pt x="141732" y="185419"/>
                  </a:lnTo>
                  <a:lnTo>
                    <a:pt x="144018" y="187959"/>
                  </a:lnTo>
                  <a:lnTo>
                    <a:pt x="146558" y="190500"/>
                  </a:lnTo>
                  <a:lnTo>
                    <a:pt x="149479" y="194309"/>
                  </a:lnTo>
                  <a:lnTo>
                    <a:pt x="152260" y="198283"/>
                  </a:lnTo>
                  <a:lnTo>
                    <a:pt x="151892" y="196850"/>
                  </a:lnTo>
                  <a:lnTo>
                    <a:pt x="165190" y="196850"/>
                  </a:lnTo>
                  <a:lnTo>
                    <a:pt x="164211" y="193039"/>
                  </a:lnTo>
                  <a:lnTo>
                    <a:pt x="163957" y="193039"/>
                  </a:lnTo>
                  <a:lnTo>
                    <a:pt x="163575" y="191769"/>
                  </a:lnTo>
                  <a:lnTo>
                    <a:pt x="163068" y="191769"/>
                  </a:lnTo>
                  <a:lnTo>
                    <a:pt x="159385" y="186689"/>
                  </a:lnTo>
                  <a:lnTo>
                    <a:pt x="151892" y="177800"/>
                  </a:lnTo>
                  <a:lnTo>
                    <a:pt x="149772" y="174771"/>
                  </a:lnTo>
                  <a:close/>
                </a:path>
                <a:path w="168909" h="770889">
                  <a:moveTo>
                    <a:pt x="146473" y="147319"/>
                  </a:moveTo>
                  <a:lnTo>
                    <a:pt x="145948" y="148589"/>
                  </a:lnTo>
                  <a:lnTo>
                    <a:pt x="145034" y="151129"/>
                  </a:lnTo>
                  <a:lnTo>
                    <a:pt x="143129" y="156209"/>
                  </a:lnTo>
                  <a:lnTo>
                    <a:pt x="141350" y="161289"/>
                  </a:lnTo>
                  <a:lnTo>
                    <a:pt x="139954" y="163829"/>
                  </a:lnTo>
                  <a:lnTo>
                    <a:pt x="138811" y="167639"/>
                  </a:lnTo>
                  <a:lnTo>
                    <a:pt x="137795" y="168909"/>
                  </a:lnTo>
                  <a:lnTo>
                    <a:pt x="137668" y="170179"/>
                  </a:lnTo>
                  <a:lnTo>
                    <a:pt x="136906" y="173989"/>
                  </a:lnTo>
                  <a:lnTo>
                    <a:pt x="136779" y="176529"/>
                  </a:lnTo>
                  <a:lnTo>
                    <a:pt x="149479" y="176529"/>
                  </a:lnTo>
                  <a:lnTo>
                    <a:pt x="149361" y="174771"/>
                  </a:lnTo>
                  <a:lnTo>
                    <a:pt x="149309" y="173989"/>
                  </a:lnTo>
                  <a:lnTo>
                    <a:pt x="149225" y="172719"/>
                  </a:lnTo>
                  <a:lnTo>
                    <a:pt x="150114" y="172719"/>
                  </a:lnTo>
                  <a:lnTo>
                    <a:pt x="150495" y="171450"/>
                  </a:lnTo>
                  <a:lnTo>
                    <a:pt x="151511" y="168909"/>
                  </a:lnTo>
                  <a:lnTo>
                    <a:pt x="153162" y="165100"/>
                  </a:lnTo>
                  <a:lnTo>
                    <a:pt x="154940" y="161289"/>
                  </a:lnTo>
                  <a:lnTo>
                    <a:pt x="156972" y="156209"/>
                  </a:lnTo>
                  <a:lnTo>
                    <a:pt x="159300" y="149859"/>
                  </a:lnTo>
                  <a:lnTo>
                    <a:pt x="147320" y="149859"/>
                  </a:lnTo>
                  <a:lnTo>
                    <a:pt x="146939" y="148589"/>
                  </a:lnTo>
                  <a:lnTo>
                    <a:pt x="146473" y="147319"/>
                  </a:lnTo>
                  <a:close/>
                </a:path>
                <a:path w="168909" h="770889">
                  <a:moveTo>
                    <a:pt x="149326" y="174244"/>
                  </a:moveTo>
                  <a:lnTo>
                    <a:pt x="149361" y="174771"/>
                  </a:lnTo>
                  <a:lnTo>
                    <a:pt x="149479" y="176529"/>
                  </a:lnTo>
                  <a:lnTo>
                    <a:pt x="149669" y="175101"/>
                  </a:lnTo>
                  <a:lnTo>
                    <a:pt x="149326" y="174244"/>
                  </a:lnTo>
                  <a:close/>
                </a:path>
                <a:path w="168909" h="770889">
                  <a:moveTo>
                    <a:pt x="149669" y="175101"/>
                  </a:moveTo>
                  <a:lnTo>
                    <a:pt x="149479" y="176529"/>
                  </a:lnTo>
                  <a:lnTo>
                    <a:pt x="150241" y="176529"/>
                  </a:lnTo>
                  <a:lnTo>
                    <a:pt x="149669" y="175101"/>
                  </a:lnTo>
                  <a:close/>
                </a:path>
                <a:path w="168909" h="770889">
                  <a:moveTo>
                    <a:pt x="149772" y="174771"/>
                  </a:moveTo>
                  <a:lnTo>
                    <a:pt x="149669" y="175101"/>
                  </a:lnTo>
                  <a:lnTo>
                    <a:pt x="150241" y="176529"/>
                  </a:lnTo>
                  <a:lnTo>
                    <a:pt x="149860" y="175101"/>
                  </a:lnTo>
                  <a:lnTo>
                    <a:pt x="149772" y="174771"/>
                  </a:lnTo>
                  <a:close/>
                </a:path>
                <a:path w="168909" h="770889">
                  <a:moveTo>
                    <a:pt x="149402" y="174244"/>
                  </a:moveTo>
                  <a:lnTo>
                    <a:pt x="149537" y="174771"/>
                  </a:lnTo>
                  <a:lnTo>
                    <a:pt x="149669" y="175101"/>
                  </a:lnTo>
                  <a:lnTo>
                    <a:pt x="149713" y="174771"/>
                  </a:lnTo>
                  <a:lnTo>
                    <a:pt x="149402" y="174244"/>
                  </a:lnTo>
                  <a:close/>
                </a:path>
                <a:path w="168909" h="770889">
                  <a:moveTo>
                    <a:pt x="149225" y="172719"/>
                  </a:moveTo>
                  <a:lnTo>
                    <a:pt x="149225" y="173989"/>
                  </a:lnTo>
                  <a:lnTo>
                    <a:pt x="149772" y="174771"/>
                  </a:lnTo>
                  <a:lnTo>
                    <a:pt x="149225" y="172719"/>
                  </a:lnTo>
                  <a:close/>
                </a:path>
                <a:path w="168909" h="770889">
                  <a:moveTo>
                    <a:pt x="150114" y="172719"/>
                  </a:moveTo>
                  <a:lnTo>
                    <a:pt x="149225" y="172719"/>
                  </a:lnTo>
                  <a:lnTo>
                    <a:pt x="149772" y="174771"/>
                  </a:lnTo>
                  <a:lnTo>
                    <a:pt x="149817" y="173989"/>
                  </a:lnTo>
                  <a:lnTo>
                    <a:pt x="150114" y="172719"/>
                  </a:lnTo>
                  <a:close/>
                </a:path>
                <a:path w="168909" h="770889">
                  <a:moveTo>
                    <a:pt x="147320" y="144779"/>
                  </a:moveTo>
                  <a:lnTo>
                    <a:pt x="146862" y="146050"/>
                  </a:lnTo>
                  <a:lnTo>
                    <a:pt x="146473" y="147319"/>
                  </a:lnTo>
                  <a:lnTo>
                    <a:pt x="146939" y="148589"/>
                  </a:lnTo>
                  <a:lnTo>
                    <a:pt x="147320" y="149859"/>
                  </a:lnTo>
                  <a:lnTo>
                    <a:pt x="147320" y="144779"/>
                  </a:lnTo>
                  <a:close/>
                </a:path>
                <a:path w="168909" h="770889">
                  <a:moveTo>
                    <a:pt x="159131" y="144779"/>
                  </a:moveTo>
                  <a:lnTo>
                    <a:pt x="147320" y="144779"/>
                  </a:lnTo>
                  <a:lnTo>
                    <a:pt x="147320" y="149859"/>
                  </a:lnTo>
                  <a:lnTo>
                    <a:pt x="159300" y="149859"/>
                  </a:lnTo>
                  <a:lnTo>
                    <a:pt x="159766" y="148589"/>
                  </a:lnTo>
                  <a:lnTo>
                    <a:pt x="159766" y="147319"/>
                  </a:lnTo>
                  <a:lnTo>
                    <a:pt x="159258" y="146050"/>
                  </a:lnTo>
                  <a:lnTo>
                    <a:pt x="159131" y="144779"/>
                  </a:lnTo>
                  <a:close/>
                </a:path>
                <a:path w="168909" h="770889">
                  <a:moveTo>
                    <a:pt x="125995" y="71581"/>
                  </a:moveTo>
                  <a:lnTo>
                    <a:pt x="126111" y="76200"/>
                  </a:lnTo>
                  <a:lnTo>
                    <a:pt x="126508" y="78188"/>
                  </a:lnTo>
                  <a:lnTo>
                    <a:pt x="126619" y="78739"/>
                  </a:lnTo>
                  <a:lnTo>
                    <a:pt x="127000" y="81279"/>
                  </a:lnTo>
                  <a:lnTo>
                    <a:pt x="127762" y="85089"/>
                  </a:lnTo>
                  <a:lnTo>
                    <a:pt x="129794" y="93979"/>
                  </a:lnTo>
                  <a:lnTo>
                    <a:pt x="131064" y="99059"/>
                  </a:lnTo>
                  <a:lnTo>
                    <a:pt x="132842" y="106679"/>
                  </a:lnTo>
                  <a:lnTo>
                    <a:pt x="134366" y="111759"/>
                  </a:lnTo>
                  <a:lnTo>
                    <a:pt x="136525" y="119379"/>
                  </a:lnTo>
                  <a:lnTo>
                    <a:pt x="138811" y="127000"/>
                  </a:lnTo>
                  <a:lnTo>
                    <a:pt x="141350" y="133350"/>
                  </a:lnTo>
                  <a:lnTo>
                    <a:pt x="143764" y="139700"/>
                  </a:lnTo>
                  <a:lnTo>
                    <a:pt x="145542" y="144779"/>
                  </a:lnTo>
                  <a:lnTo>
                    <a:pt x="146473" y="147319"/>
                  </a:lnTo>
                  <a:lnTo>
                    <a:pt x="146862" y="146050"/>
                  </a:lnTo>
                  <a:lnTo>
                    <a:pt x="147320" y="144779"/>
                  </a:lnTo>
                  <a:lnTo>
                    <a:pt x="159131" y="144779"/>
                  </a:lnTo>
                  <a:lnTo>
                    <a:pt x="158750" y="143509"/>
                  </a:lnTo>
                  <a:lnTo>
                    <a:pt x="157480" y="140969"/>
                  </a:lnTo>
                  <a:lnTo>
                    <a:pt x="155575" y="135889"/>
                  </a:lnTo>
                  <a:lnTo>
                    <a:pt x="153416" y="129539"/>
                  </a:lnTo>
                  <a:lnTo>
                    <a:pt x="151003" y="123189"/>
                  </a:lnTo>
                  <a:lnTo>
                    <a:pt x="148717" y="115569"/>
                  </a:lnTo>
                  <a:lnTo>
                    <a:pt x="146685" y="109219"/>
                  </a:lnTo>
                  <a:lnTo>
                    <a:pt x="145161" y="102869"/>
                  </a:lnTo>
                  <a:lnTo>
                    <a:pt x="143510" y="96519"/>
                  </a:lnTo>
                  <a:lnTo>
                    <a:pt x="142113" y="91439"/>
                  </a:lnTo>
                  <a:lnTo>
                    <a:pt x="141255" y="87629"/>
                  </a:lnTo>
                  <a:lnTo>
                    <a:pt x="134874" y="87629"/>
                  </a:lnTo>
                  <a:lnTo>
                    <a:pt x="131318" y="86359"/>
                  </a:lnTo>
                  <a:lnTo>
                    <a:pt x="129677" y="82574"/>
                  </a:lnTo>
                  <a:lnTo>
                    <a:pt x="129544" y="82574"/>
                  </a:lnTo>
                  <a:lnTo>
                    <a:pt x="129431" y="82005"/>
                  </a:lnTo>
                  <a:lnTo>
                    <a:pt x="129032" y="81279"/>
                  </a:lnTo>
                  <a:lnTo>
                    <a:pt x="128270" y="78739"/>
                  </a:lnTo>
                  <a:lnTo>
                    <a:pt x="127635" y="77469"/>
                  </a:lnTo>
                  <a:lnTo>
                    <a:pt x="127127" y="76200"/>
                  </a:lnTo>
                  <a:lnTo>
                    <a:pt x="127444" y="76200"/>
                  </a:lnTo>
                  <a:lnTo>
                    <a:pt x="127000" y="74929"/>
                  </a:lnTo>
                  <a:lnTo>
                    <a:pt x="125995" y="71581"/>
                  </a:lnTo>
                  <a:close/>
                </a:path>
                <a:path w="168909" h="770889">
                  <a:moveTo>
                    <a:pt x="127629" y="76729"/>
                  </a:moveTo>
                  <a:lnTo>
                    <a:pt x="127889" y="77469"/>
                  </a:lnTo>
                  <a:lnTo>
                    <a:pt x="128434" y="78561"/>
                  </a:lnTo>
                  <a:lnTo>
                    <a:pt x="128524" y="78739"/>
                  </a:lnTo>
                  <a:lnTo>
                    <a:pt x="129032" y="80009"/>
                  </a:lnTo>
                  <a:lnTo>
                    <a:pt x="129431" y="82005"/>
                  </a:lnTo>
                  <a:lnTo>
                    <a:pt x="131318" y="86359"/>
                  </a:lnTo>
                  <a:lnTo>
                    <a:pt x="134874" y="87629"/>
                  </a:lnTo>
                  <a:lnTo>
                    <a:pt x="137922" y="86359"/>
                  </a:lnTo>
                  <a:lnTo>
                    <a:pt x="140744" y="85231"/>
                  </a:lnTo>
                  <a:lnTo>
                    <a:pt x="140212" y="82574"/>
                  </a:lnTo>
                  <a:lnTo>
                    <a:pt x="129485" y="82574"/>
                  </a:lnTo>
                  <a:lnTo>
                    <a:pt x="138207" y="78739"/>
                  </a:lnTo>
                  <a:lnTo>
                    <a:pt x="129032" y="78739"/>
                  </a:lnTo>
                  <a:lnTo>
                    <a:pt x="129370" y="78561"/>
                  </a:lnTo>
                  <a:lnTo>
                    <a:pt x="127629" y="76729"/>
                  </a:lnTo>
                  <a:close/>
                </a:path>
                <a:path w="168909" h="770889">
                  <a:moveTo>
                    <a:pt x="140744" y="85231"/>
                  </a:moveTo>
                  <a:lnTo>
                    <a:pt x="137922" y="86359"/>
                  </a:lnTo>
                  <a:lnTo>
                    <a:pt x="134874" y="87629"/>
                  </a:lnTo>
                  <a:lnTo>
                    <a:pt x="141255" y="87629"/>
                  </a:lnTo>
                  <a:lnTo>
                    <a:pt x="140970" y="86359"/>
                  </a:lnTo>
                  <a:lnTo>
                    <a:pt x="140744" y="85231"/>
                  </a:lnTo>
                  <a:close/>
                </a:path>
                <a:path w="168909" h="770889">
                  <a:moveTo>
                    <a:pt x="140970" y="76200"/>
                  </a:moveTo>
                  <a:lnTo>
                    <a:pt x="140948" y="76729"/>
                  </a:lnTo>
                  <a:lnTo>
                    <a:pt x="141097" y="77469"/>
                  </a:lnTo>
                  <a:lnTo>
                    <a:pt x="139462" y="78188"/>
                  </a:lnTo>
                  <a:lnTo>
                    <a:pt x="139573" y="78739"/>
                  </a:lnTo>
                  <a:lnTo>
                    <a:pt x="139996" y="81279"/>
                  </a:lnTo>
                  <a:lnTo>
                    <a:pt x="140117" y="82005"/>
                  </a:lnTo>
                  <a:lnTo>
                    <a:pt x="140212" y="82574"/>
                  </a:lnTo>
                  <a:lnTo>
                    <a:pt x="140716" y="85089"/>
                  </a:lnTo>
                  <a:lnTo>
                    <a:pt x="140744" y="85231"/>
                  </a:lnTo>
                  <a:lnTo>
                    <a:pt x="141097" y="85089"/>
                  </a:lnTo>
                  <a:lnTo>
                    <a:pt x="142621" y="81279"/>
                  </a:lnTo>
                  <a:lnTo>
                    <a:pt x="141478" y="77469"/>
                  </a:lnTo>
                  <a:lnTo>
                    <a:pt x="140970" y="76200"/>
                  </a:lnTo>
                  <a:close/>
                </a:path>
                <a:path w="168909" h="770889">
                  <a:moveTo>
                    <a:pt x="129431" y="82005"/>
                  </a:moveTo>
                  <a:lnTo>
                    <a:pt x="129544" y="82574"/>
                  </a:lnTo>
                  <a:lnTo>
                    <a:pt x="129677" y="82574"/>
                  </a:lnTo>
                  <a:lnTo>
                    <a:pt x="129431" y="82005"/>
                  </a:lnTo>
                  <a:close/>
                </a:path>
                <a:path w="168909" h="770889">
                  <a:moveTo>
                    <a:pt x="139462" y="78188"/>
                  </a:moveTo>
                  <a:lnTo>
                    <a:pt x="129485" y="82574"/>
                  </a:lnTo>
                  <a:lnTo>
                    <a:pt x="140212" y="82574"/>
                  </a:lnTo>
                  <a:lnTo>
                    <a:pt x="139573" y="78739"/>
                  </a:lnTo>
                  <a:lnTo>
                    <a:pt x="139462" y="78188"/>
                  </a:lnTo>
                  <a:close/>
                </a:path>
                <a:path w="168909" h="770889">
                  <a:moveTo>
                    <a:pt x="127127" y="76200"/>
                  </a:moveTo>
                  <a:lnTo>
                    <a:pt x="127635" y="77469"/>
                  </a:lnTo>
                  <a:lnTo>
                    <a:pt x="128180" y="78561"/>
                  </a:lnTo>
                  <a:lnTo>
                    <a:pt x="128270" y="78739"/>
                  </a:lnTo>
                  <a:lnTo>
                    <a:pt x="129032" y="81279"/>
                  </a:lnTo>
                  <a:lnTo>
                    <a:pt x="129319" y="82005"/>
                  </a:lnTo>
                  <a:lnTo>
                    <a:pt x="129286" y="81279"/>
                  </a:lnTo>
                  <a:lnTo>
                    <a:pt x="129032" y="80009"/>
                  </a:lnTo>
                  <a:lnTo>
                    <a:pt x="128524" y="78739"/>
                  </a:lnTo>
                  <a:lnTo>
                    <a:pt x="127889" y="77469"/>
                  </a:lnTo>
                  <a:lnTo>
                    <a:pt x="127629" y="76729"/>
                  </a:lnTo>
                  <a:lnTo>
                    <a:pt x="127127" y="76200"/>
                  </a:lnTo>
                  <a:close/>
                </a:path>
                <a:path w="168909" h="770889">
                  <a:moveTo>
                    <a:pt x="129370" y="78561"/>
                  </a:moveTo>
                  <a:lnTo>
                    <a:pt x="129032" y="78739"/>
                  </a:lnTo>
                  <a:lnTo>
                    <a:pt x="129540" y="78739"/>
                  </a:lnTo>
                  <a:lnTo>
                    <a:pt x="129370" y="78561"/>
                  </a:lnTo>
                  <a:close/>
                </a:path>
                <a:path w="168909" h="770889">
                  <a:moveTo>
                    <a:pt x="138684" y="73659"/>
                  </a:moveTo>
                  <a:lnTo>
                    <a:pt x="129370" y="78561"/>
                  </a:lnTo>
                  <a:lnTo>
                    <a:pt x="129540" y="78739"/>
                  </a:lnTo>
                  <a:lnTo>
                    <a:pt x="138207" y="78739"/>
                  </a:lnTo>
                  <a:lnTo>
                    <a:pt x="139462" y="78188"/>
                  </a:lnTo>
                  <a:lnTo>
                    <a:pt x="138811" y="74929"/>
                  </a:lnTo>
                  <a:lnTo>
                    <a:pt x="138684" y="73659"/>
                  </a:lnTo>
                  <a:close/>
                </a:path>
                <a:path w="168909" h="770889">
                  <a:moveTo>
                    <a:pt x="135636" y="67309"/>
                  </a:moveTo>
                  <a:lnTo>
                    <a:pt x="129159" y="67309"/>
                  </a:lnTo>
                  <a:lnTo>
                    <a:pt x="127254" y="68579"/>
                  </a:lnTo>
                  <a:lnTo>
                    <a:pt x="126572" y="69850"/>
                  </a:lnTo>
                  <a:lnTo>
                    <a:pt x="125881" y="70953"/>
                  </a:lnTo>
                  <a:lnTo>
                    <a:pt x="125995" y="71581"/>
                  </a:lnTo>
                  <a:lnTo>
                    <a:pt x="127000" y="74929"/>
                  </a:lnTo>
                  <a:lnTo>
                    <a:pt x="127629" y="76729"/>
                  </a:lnTo>
                  <a:lnTo>
                    <a:pt x="129370" y="78561"/>
                  </a:lnTo>
                  <a:lnTo>
                    <a:pt x="138684" y="73659"/>
                  </a:lnTo>
                  <a:lnTo>
                    <a:pt x="139827" y="73659"/>
                  </a:lnTo>
                  <a:lnTo>
                    <a:pt x="139541" y="72707"/>
                  </a:lnTo>
                  <a:lnTo>
                    <a:pt x="138477" y="71187"/>
                  </a:lnTo>
                  <a:lnTo>
                    <a:pt x="138363" y="70953"/>
                  </a:lnTo>
                  <a:lnTo>
                    <a:pt x="137922" y="69850"/>
                  </a:lnTo>
                  <a:lnTo>
                    <a:pt x="137160" y="68579"/>
                  </a:lnTo>
                  <a:lnTo>
                    <a:pt x="136017" y="68579"/>
                  </a:lnTo>
                  <a:lnTo>
                    <a:pt x="135636" y="67309"/>
                  </a:lnTo>
                  <a:close/>
                </a:path>
                <a:path w="168909" h="770889">
                  <a:moveTo>
                    <a:pt x="139827" y="73659"/>
                  </a:moveTo>
                  <a:lnTo>
                    <a:pt x="138684" y="73659"/>
                  </a:lnTo>
                  <a:lnTo>
                    <a:pt x="138811" y="74929"/>
                  </a:lnTo>
                  <a:lnTo>
                    <a:pt x="139462" y="78188"/>
                  </a:lnTo>
                  <a:lnTo>
                    <a:pt x="141097" y="77469"/>
                  </a:lnTo>
                  <a:lnTo>
                    <a:pt x="140948" y="76729"/>
                  </a:lnTo>
                  <a:lnTo>
                    <a:pt x="140843" y="76200"/>
                  </a:lnTo>
                  <a:lnTo>
                    <a:pt x="140208" y="74929"/>
                  </a:lnTo>
                  <a:lnTo>
                    <a:pt x="139827" y="73659"/>
                  </a:lnTo>
                  <a:close/>
                </a:path>
                <a:path w="168909" h="770889">
                  <a:moveTo>
                    <a:pt x="127444" y="76200"/>
                  </a:moveTo>
                  <a:lnTo>
                    <a:pt x="127127" y="76200"/>
                  </a:lnTo>
                  <a:lnTo>
                    <a:pt x="127629" y="76729"/>
                  </a:lnTo>
                  <a:lnTo>
                    <a:pt x="127444" y="76200"/>
                  </a:lnTo>
                  <a:close/>
                </a:path>
                <a:path w="168909" h="770889">
                  <a:moveTo>
                    <a:pt x="139827" y="73659"/>
                  </a:moveTo>
                  <a:lnTo>
                    <a:pt x="140208" y="74929"/>
                  </a:lnTo>
                  <a:lnTo>
                    <a:pt x="140843" y="76200"/>
                  </a:lnTo>
                  <a:lnTo>
                    <a:pt x="140589" y="74929"/>
                  </a:lnTo>
                  <a:lnTo>
                    <a:pt x="139827" y="73659"/>
                  </a:lnTo>
                  <a:close/>
                </a:path>
                <a:path w="168909" h="770889">
                  <a:moveTo>
                    <a:pt x="137922" y="67309"/>
                  </a:moveTo>
                  <a:lnTo>
                    <a:pt x="135636" y="67309"/>
                  </a:lnTo>
                  <a:lnTo>
                    <a:pt x="136017" y="68579"/>
                  </a:lnTo>
                  <a:lnTo>
                    <a:pt x="137160" y="68579"/>
                  </a:lnTo>
                  <a:lnTo>
                    <a:pt x="137922" y="69850"/>
                  </a:lnTo>
                  <a:lnTo>
                    <a:pt x="138363" y="70953"/>
                  </a:lnTo>
                  <a:lnTo>
                    <a:pt x="138477" y="71187"/>
                  </a:lnTo>
                  <a:lnTo>
                    <a:pt x="139541" y="72707"/>
                  </a:lnTo>
                  <a:lnTo>
                    <a:pt x="137922" y="67309"/>
                  </a:lnTo>
                  <a:close/>
                </a:path>
                <a:path w="168909" h="770889">
                  <a:moveTo>
                    <a:pt x="119043" y="50710"/>
                  </a:moveTo>
                  <a:lnTo>
                    <a:pt x="120904" y="55879"/>
                  </a:lnTo>
                  <a:lnTo>
                    <a:pt x="122809" y="62229"/>
                  </a:lnTo>
                  <a:lnTo>
                    <a:pt x="125881" y="70953"/>
                  </a:lnTo>
                  <a:lnTo>
                    <a:pt x="126572" y="69850"/>
                  </a:lnTo>
                  <a:lnTo>
                    <a:pt x="127254" y="68579"/>
                  </a:lnTo>
                  <a:lnTo>
                    <a:pt x="129159" y="67309"/>
                  </a:lnTo>
                  <a:lnTo>
                    <a:pt x="137922" y="67309"/>
                  </a:lnTo>
                  <a:lnTo>
                    <a:pt x="136525" y="63500"/>
                  </a:lnTo>
                  <a:lnTo>
                    <a:pt x="134874" y="58419"/>
                  </a:lnTo>
                  <a:lnTo>
                    <a:pt x="132853" y="52069"/>
                  </a:lnTo>
                  <a:lnTo>
                    <a:pt x="120523" y="52069"/>
                  </a:lnTo>
                  <a:lnTo>
                    <a:pt x="119043" y="50710"/>
                  </a:lnTo>
                  <a:close/>
                </a:path>
                <a:path w="168909" h="770889">
                  <a:moveTo>
                    <a:pt x="118618" y="49529"/>
                  </a:moveTo>
                  <a:lnTo>
                    <a:pt x="119043" y="50710"/>
                  </a:lnTo>
                  <a:lnTo>
                    <a:pt x="120523" y="52069"/>
                  </a:lnTo>
                  <a:lnTo>
                    <a:pt x="118618" y="49529"/>
                  </a:lnTo>
                  <a:close/>
                </a:path>
                <a:path w="168909" h="770889">
                  <a:moveTo>
                    <a:pt x="132045" y="49529"/>
                  </a:moveTo>
                  <a:lnTo>
                    <a:pt x="118618" y="49529"/>
                  </a:lnTo>
                  <a:lnTo>
                    <a:pt x="120523" y="52069"/>
                  </a:lnTo>
                  <a:lnTo>
                    <a:pt x="132853" y="52069"/>
                  </a:lnTo>
                  <a:lnTo>
                    <a:pt x="132045" y="49529"/>
                  </a:lnTo>
                  <a:close/>
                </a:path>
                <a:path w="168909" h="770889">
                  <a:moveTo>
                    <a:pt x="85217" y="12700"/>
                  </a:moveTo>
                  <a:lnTo>
                    <a:pt x="35052" y="12700"/>
                  </a:lnTo>
                  <a:lnTo>
                    <a:pt x="50927" y="15239"/>
                  </a:lnTo>
                  <a:lnTo>
                    <a:pt x="66040" y="19050"/>
                  </a:lnTo>
                  <a:lnTo>
                    <a:pt x="80772" y="24129"/>
                  </a:lnTo>
                  <a:lnTo>
                    <a:pt x="94742" y="31750"/>
                  </a:lnTo>
                  <a:lnTo>
                    <a:pt x="108077" y="40639"/>
                  </a:lnTo>
                  <a:lnTo>
                    <a:pt x="119043" y="50710"/>
                  </a:lnTo>
                  <a:lnTo>
                    <a:pt x="118618" y="49529"/>
                  </a:lnTo>
                  <a:lnTo>
                    <a:pt x="132045" y="49529"/>
                  </a:lnTo>
                  <a:lnTo>
                    <a:pt x="130429" y="44450"/>
                  </a:lnTo>
                  <a:lnTo>
                    <a:pt x="129794" y="43179"/>
                  </a:lnTo>
                  <a:lnTo>
                    <a:pt x="128905" y="43179"/>
                  </a:lnTo>
                  <a:lnTo>
                    <a:pt x="115316" y="30479"/>
                  </a:lnTo>
                  <a:lnTo>
                    <a:pt x="100711" y="20319"/>
                  </a:lnTo>
                  <a:lnTo>
                    <a:pt x="85217" y="12700"/>
                  </a:lnTo>
                  <a:close/>
                </a:path>
                <a:path w="168909" h="770889">
                  <a:moveTo>
                    <a:pt x="34925" y="0"/>
                  </a:moveTo>
                  <a:lnTo>
                    <a:pt x="17145" y="1269"/>
                  </a:lnTo>
                  <a:lnTo>
                    <a:pt x="0" y="3809"/>
                  </a:lnTo>
                  <a:lnTo>
                    <a:pt x="1778" y="15239"/>
                  </a:lnTo>
                  <a:lnTo>
                    <a:pt x="35052" y="12700"/>
                  </a:lnTo>
                  <a:lnTo>
                    <a:pt x="85217" y="12700"/>
                  </a:lnTo>
                  <a:lnTo>
                    <a:pt x="69088" y="6350"/>
                  </a:lnTo>
                  <a:lnTo>
                    <a:pt x="52197" y="2539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5">
            <a:extLst>
              <a:ext uri="{FF2B5EF4-FFF2-40B4-BE49-F238E27FC236}">
                <a16:creationId xmlns:a16="http://schemas.microsoft.com/office/drawing/2014/main" id="{EF47C230-BBEB-43A0-420A-5320F37ED9CA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5365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of </a:t>
            </a:r>
            <a:r>
              <a:rPr spc="-10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088771"/>
            <a:ext cx="320040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1586814"/>
            <a:ext cx="256641" cy="26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392045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3174238"/>
            <a:ext cx="320040" cy="330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3672585"/>
            <a:ext cx="25664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4111497"/>
            <a:ext cx="256641" cy="263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49" y="932112"/>
            <a:ext cx="6064885" cy="41986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Chaining: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list.</a:t>
            </a:r>
            <a:endParaRPr sz="2400">
              <a:latin typeface="Times New Roman"/>
              <a:cs typeface="Times New Roman"/>
            </a:endParaRPr>
          </a:p>
          <a:p>
            <a:pPr marL="413384" marR="654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head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slot.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Open</a:t>
            </a:r>
            <a:r>
              <a:rPr sz="26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Addressing:</a:t>
            </a:r>
            <a:endParaRPr sz="2600">
              <a:latin typeface="Times New Roman"/>
              <a:cs typeface="Times New Roman"/>
            </a:endParaRPr>
          </a:p>
          <a:p>
            <a:pPr marL="413384" marR="452120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itself.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collisions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systematic</a:t>
            </a:r>
            <a:endParaRPr sz="2400">
              <a:latin typeface="Times New Roman"/>
              <a:cs typeface="Times New Roman"/>
            </a:endParaRPr>
          </a:p>
          <a:p>
            <a:pPr marL="413384" marR="48005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(consistent)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table.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89926" y="2355913"/>
            <a:ext cx="320675" cy="195580"/>
            <a:chOff x="7789926" y="2355913"/>
            <a:chExt cx="320675" cy="195580"/>
          </a:xfrm>
        </p:grpSpPr>
        <p:sp>
          <p:nvSpPr>
            <p:cNvPr id="11" name="object 11"/>
            <p:cNvSpPr/>
            <p:nvPr/>
          </p:nvSpPr>
          <p:spPr>
            <a:xfrm>
              <a:off x="77962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962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0758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2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27850" y="1441450"/>
            <a:ext cx="351155" cy="1841500"/>
            <a:chOff x="6927850" y="1441450"/>
            <a:chExt cx="351155" cy="1841500"/>
          </a:xfrm>
        </p:grpSpPr>
        <p:sp>
          <p:nvSpPr>
            <p:cNvPr id="15" name="object 15"/>
            <p:cNvSpPr/>
            <p:nvPr/>
          </p:nvSpPr>
          <p:spPr>
            <a:xfrm>
              <a:off x="6934200" y="1447799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338137" y="1646301"/>
                  </a:moveTo>
                  <a:lnTo>
                    <a:pt x="0" y="1646301"/>
                  </a:lnTo>
                  <a:lnTo>
                    <a:pt x="0" y="1828800"/>
                  </a:lnTo>
                  <a:lnTo>
                    <a:pt x="338137" y="1828800"/>
                  </a:lnTo>
                  <a:lnTo>
                    <a:pt x="338137" y="1646301"/>
                  </a:lnTo>
                  <a:close/>
                </a:path>
                <a:path w="338454" h="1828800">
                  <a:moveTo>
                    <a:pt x="338137" y="1097026"/>
                  </a:moveTo>
                  <a:lnTo>
                    <a:pt x="0" y="1097026"/>
                  </a:lnTo>
                  <a:lnTo>
                    <a:pt x="0" y="1279525"/>
                  </a:lnTo>
                  <a:lnTo>
                    <a:pt x="338137" y="1279525"/>
                  </a:lnTo>
                  <a:lnTo>
                    <a:pt x="338137" y="1097026"/>
                  </a:lnTo>
                  <a:close/>
                </a:path>
                <a:path w="338454" h="1828800">
                  <a:moveTo>
                    <a:pt x="338137" y="549275"/>
                  </a:moveTo>
                  <a:lnTo>
                    <a:pt x="0" y="549275"/>
                  </a:lnTo>
                  <a:lnTo>
                    <a:pt x="0" y="914463"/>
                  </a:lnTo>
                  <a:lnTo>
                    <a:pt x="338137" y="914463"/>
                  </a:lnTo>
                  <a:lnTo>
                    <a:pt x="338137" y="549275"/>
                  </a:lnTo>
                  <a:close/>
                </a:path>
                <a:path w="338454" h="1828800">
                  <a:moveTo>
                    <a:pt x="338137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338137" y="36512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4200" y="1447800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0" y="1828800"/>
                  </a:moveTo>
                  <a:lnTo>
                    <a:pt x="338137" y="182880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34200" y="1624076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4200" y="1809750"/>
              <a:ext cx="338455" cy="190500"/>
            </a:xfrm>
            <a:custGeom>
              <a:avLst/>
              <a:gdLst/>
              <a:ahLst/>
              <a:cxnLst/>
              <a:rect l="l" t="t" r="r" b="b"/>
              <a:pathLst>
                <a:path w="338454" h="190500">
                  <a:moveTo>
                    <a:pt x="0" y="0"/>
                  </a:moveTo>
                  <a:lnTo>
                    <a:pt x="338200" y="0"/>
                  </a:lnTo>
                </a:path>
                <a:path w="338454" h="190500">
                  <a:moveTo>
                    <a:pt x="0" y="190500"/>
                  </a:moveTo>
                  <a:lnTo>
                    <a:pt x="33820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34200" y="2173351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573"/>
                  </a:moveTo>
                  <a:lnTo>
                    <a:pt x="338200" y="12573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200" y="2359056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200" y="0"/>
                  </a:lnTo>
                </a:path>
              </a:pathLst>
            </a:custGeom>
            <a:ln w="6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4200" y="2548000"/>
              <a:ext cx="338455" cy="549275"/>
            </a:xfrm>
            <a:custGeom>
              <a:avLst/>
              <a:gdLst/>
              <a:ahLst/>
              <a:cxnLst/>
              <a:rect l="l" t="t" r="r" b="b"/>
              <a:pathLst>
                <a:path w="338454" h="549275">
                  <a:moveTo>
                    <a:pt x="0" y="0"/>
                  </a:moveTo>
                  <a:lnTo>
                    <a:pt x="338200" y="0"/>
                  </a:lnTo>
                </a:path>
                <a:path w="338454" h="549275">
                  <a:moveTo>
                    <a:pt x="0" y="176149"/>
                  </a:moveTo>
                  <a:lnTo>
                    <a:pt x="338200" y="176149"/>
                  </a:lnTo>
                </a:path>
                <a:path w="338454" h="549275">
                  <a:moveTo>
                    <a:pt x="0" y="549275"/>
                  </a:moveTo>
                  <a:lnTo>
                    <a:pt x="338200" y="54927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44282" y="162890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2156" y="3245611"/>
            <a:ext cx="244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–1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27850" y="1806575"/>
            <a:ext cx="751205" cy="1294130"/>
            <a:chOff x="6927850" y="1806575"/>
            <a:chExt cx="751205" cy="1294130"/>
          </a:xfrm>
        </p:grpSpPr>
        <p:sp>
          <p:nvSpPr>
            <p:cNvPr id="25" name="object 25"/>
            <p:cNvSpPr/>
            <p:nvPr/>
          </p:nvSpPr>
          <p:spPr>
            <a:xfrm>
              <a:off x="6934200" y="1812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4200" y="1812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34200" y="2362263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4200" y="2362263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34200" y="27273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4200" y="27273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4200" y="2911538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34200" y="2911538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80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4476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4476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418831" y="181147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1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12050" y="1806575"/>
            <a:ext cx="598805" cy="196850"/>
            <a:chOff x="7512050" y="1806575"/>
            <a:chExt cx="598805" cy="196850"/>
          </a:xfrm>
        </p:grpSpPr>
        <p:sp>
          <p:nvSpPr>
            <p:cNvPr id="37" name="object 37"/>
            <p:cNvSpPr/>
            <p:nvPr/>
          </p:nvSpPr>
          <p:spPr>
            <a:xfrm>
              <a:off x="7518400" y="18129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96275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75" y="18129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50758" y="1811477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4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358126" y="1806575"/>
            <a:ext cx="598805" cy="744855"/>
            <a:chOff x="7358126" y="1806575"/>
            <a:chExt cx="598805" cy="744855"/>
          </a:xfrm>
        </p:grpSpPr>
        <p:sp>
          <p:nvSpPr>
            <p:cNvPr id="42" name="object 42"/>
            <p:cNvSpPr/>
            <p:nvPr/>
          </p:nvSpPr>
          <p:spPr>
            <a:xfrm>
              <a:off x="7950200" y="18129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644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64476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18831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5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80198" y="1879600"/>
            <a:ext cx="1360805" cy="1221105"/>
            <a:chOff x="7180198" y="1879600"/>
            <a:chExt cx="1360805" cy="1221105"/>
          </a:xfrm>
        </p:grpSpPr>
        <p:sp>
          <p:nvSpPr>
            <p:cNvPr id="47" name="object 47"/>
            <p:cNvSpPr/>
            <p:nvPr/>
          </p:nvSpPr>
          <p:spPr>
            <a:xfrm>
              <a:off x="7518399" y="2362200"/>
              <a:ext cx="431800" cy="182880"/>
            </a:xfrm>
            <a:custGeom>
              <a:avLst/>
              <a:gdLst/>
              <a:ahLst/>
              <a:cxnLst/>
              <a:rect l="l" t="t" r="r" b="b"/>
              <a:pathLst>
                <a:path w="431800" h="182880">
                  <a:moveTo>
                    <a:pt x="0" y="0"/>
                  </a:moveTo>
                  <a:lnTo>
                    <a:pt x="0" y="182625"/>
                  </a:lnTo>
                </a:path>
                <a:path w="431800" h="182880">
                  <a:moveTo>
                    <a:pt x="431800" y="0"/>
                  </a:moveTo>
                  <a:lnTo>
                    <a:pt x="431800" y="18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644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644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518399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962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64475" y="2727325"/>
              <a:ext cx="739775" cy="367030"/>
            </a:xfrm>
            <a:custGeom>
              <a:avLst/>
              <a:gdLst/>
              <a:ahLst/>
              <a:cxnLst/>
              <a:rect l="l" t="t" r="r" b="b"/>
              <a:pathLst>
                <a:path w="739775" h="367030">
                  <a:moveTo>
                    <a:pt x="431800" y="184150"/>
                  </a:moveTo>
                  <a:lnTo>
                    <a:pt x="739775" y="184150"/>
                  </a:lnTo>
                  <a:lnTo>
                    <a:pt x="739775" y="0"/>
                  </a:lnTo>
                  <a:lnTo>
                    <a:pt x="431800" y="0"/>
                  </a:lnTo>
                  <a:lnTo>
                    <a:pt x="431800" y="184150"/>
                  </a:lnTo>
                  <a:close/>
                </a:path>
                <a:path w="739775" h="367030">
                  <a:moveTo>
                    <a:pt x="0" y="366649"/>
                  </a:moveTo>
                  <a:lnTo>
                    <a:pt x="307975" y="366649"/>
                  </a:lnTo>
                  <a:lnTo>
                    <a:pt x="307975" y="214249"/>
                  </a:lnTo>
                  <a:lnTo>
                    <a:pt x="0" y="214249"/>
                  </a:lnTo>
                  <a:lnTo>
                    <a:pt x="0" y="3666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80199" y="1879599"/>
              <a:ext cx="1046480" cy="1148080"/>
            </a:xfrm>
            <a:custGeom>
              <a:avLst/>
              <a:gdLst/>
              <a:ahLst/>
              <a:cxnLst/>
              <a:rect l="l" t="t" r="r" b="b"/>
              <a:pathLst>
                <a:path w="1046479" h="1148080">
                  <a:moveTo>
                    <a:pt x="184150" y="1122426"/>
                  </a:moveTo>
                  <a:lnTo>
                    <a:pt x="171450" y="1116076"/>
                  </a:lnTo>
                  <a:lnTo>
                    <a:pt x="133350" y="1097026"/>
                  </a:lnTo>
                  <a:lnTo>
                    <a:pt x="133350" y="1116076"/>
                  </a:lnTo>
                  <a:lnTo>
                    <a:pt x="0" y="1116076"/>
                  </a:lnTo>
                  <a:lnTo>
                    <a:pt x="0" y="1128776"/>
                  </a:lnTo>
                  <a:lnTo>
                    <a:pt x="133350" y="1128776"/>
                  </a:lnTo>
                  <a:lnTo>
                    <a:pt x="133350" y="1147826"/>
                  </a:lnTo>
                  <a:lnTo>
                    <a:pt x="171450" y="1128776"/>
                  </a:lnTo>
                  <a:lnTo>
                    <a:pt x="184150" y="1122426"/>
                  </a:lnTo>
                  <a:close/>
                </a:path>
                <a:path w="1046479" h="1148080">
                  <a:moveTo>
                    <a:pt x="184150" y="939800"/>
                  </a:moveTo>
                  <a:lnTo>
                    <a:pt x="171450" y="933450"/>
                  </a:lnTo>
                  <a:lnTo>
                    <a:pt x="133350" y="914400"/>
                  </a:lnTo>
                  <a:lnTo>
                    <a:pt x="133350" y="933450"/>
                  </a:lnTo>
                  <a:lnTo>
                    <a:pt x="0" y="933450"/>
                  </a:lnTo>
                  <a:lnTo>
                    <a:pt x="0" y="946150"/>
                  </a:lnTo>
                  <a:lnTo>
                    <a:pt x="133350" y="946150"/>
                  </a:lnTo>
                  <a:lnTo>
                    <a:pt x="133350" y="965200"/>
                  </a:lnTo>
                  <a:lnTo>
                    <a:pt x="171450" y="946150"/>
                  </a:lnTo>
                  <a:lnTo>
                    <a:pt x="184150" y="939800"/>
                  </a:lnTo>
                  <a:close/>
                </a:path>
                <a:path w="1046479" h="1148080">
                  <a:moveTo>
                    <a:pt x="184150" y="574675"/>
                  </a:moveTo>
                  <a:lnTo>
                    <a:pt x="171450" y="568325"/>
                  </a:lnTo>
                  <a:lnTo>
                    <a:pt x="133350" y="549275"/>
                  </a:lnTo>
                  <a:lnTo>
                    <a:pt x="133350" y="568325"/>
                  </a:lnTo>
                  <a:lnTo>
                    <a:pt x="0" y="568325"/>
                  </a:lnTo>
                  <a:lnTo>
                    <a:pt x="0" y="581025"/>
                  </a:lnTo>
                  <a:lnTo>
                    <a:pt x="133350" y="581025"/>
                  </a:lnTo>
                  <a:lnTo>
                    <a:pt x="133350" y="600075"/>
                  </a:lnTo>
                  <a:lnTo>
                    <a:pt x="171450" y="581025"/>
                  </a:lnTo>
                  <a:lnTo>
                    <a:pt x="184150" y="574675"/>
                  </a:lnTo>
                  <a:close/>
                </a:path>
                <a:path w="1046479" h="1148080">
                  <a:moveTo>
                    <a:pt x="184150" y="25400"/>
                  </a:moveTo>
                  <a:lnTo>
                    <a:pt x="171450" y="19050"/>
                  </a:lnTo>
                  <a:lnTo>
                    <a:pt x="133350" y="0"/>
                  </a:lnTo>
                  <a:lnTo>
                    <a:pt x="13335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50800"/>
                  </a:lnTo>
                  <a:lnTo>
                    <a:pt x="171450" y="31750"/>
                  </a:lnTo>
                  <a:lnTo>
                    <a:pt x="184150" y="25400"/>
                  </a:lnTo>
                  <a:close/>
                </a:path>
                <a:path w="1046479" h="1148080">
                  <a:moveTo>
                    <a:pt x="615950" y="939800"/>
                  </a:moveTo>
                  <a:lnTo>
                    <a:pt x="603250" y="933450"/>
                  </a:lnTo>
                  <a:lnTo>
                    <a:pt x="565150" y="914400"/>
                  </a:lnTo>
                  <a:lnTo>
                    <a:pt x="565150" y="933450"/>
                  </a:lnTo>
                  <a:lnTo>
                    <a:pt x="462026" y="933450"/>
                  </a:lnTo>
                  <a:lnTo>
                    <a:pt x="462026" y="946150"/>
                  </a:lnTo>
                  <a:lnTo>
                    <a:pt x="565150" y="946150"/>
                  </a:lnTo>
                  <a:lnTo>
                    <a:pt x="565150" y="965200"/>
                  </a:lnTo>
                  <a:lnTo>
                    <a:pt x="603250" y="946150"/>
                  </a:lnTo>
                  <a:lnTo>
                    <a:pt x="615950" y="939800"/>
                  </a:lnTo>
                  <a:close/>
                </a:path>
                <a:path w="1046479" h="1148080">
                  <a:moveTo>
                    <a:pt x="615950" y="574675"/>
                  </a:moveTo>
                  <a:lnTo>
                    <a:pt x="603250" y="568325"/>
                  </a:lnTo>
                  <a:lnTo>
                    <a:pt x="565150" y="549275"/>
                  </a:lnTo>
                  <a:lnTo>
                    <a:pt x="565150" y="568325"/>
                  </a:lnTo>
                  <a:lnTo>
                    <a:pt x="430276" y="568325"/>
                  </a:lnTo>
                  <a:lnTo>
                    <a:pt x="430276" y="581025"/>
                  </a:lnTo>
                  <a:lnTo>
                    <a:pt x="565150" y="581025"/>
                  </a:lnTo>
                  <a:lnTo>
                    <a:pt x="565150" y="600075"/>
                  </a:lnTo>
                  <a:lnTo>
                    <a:pt x="603250" y="581025"/>
                  </a:lnTo>
                  <a:lnTo>
                    <a:pt x="615950" y="574675"/>
                  </a:lnTo>
                  <a:close/>
                </a:path>
                <a:path w="1046479" h="1148080">
                  <a:moveTo>
                    <a:pt x="615950" y="25400"/>
                  </a:moveTo>
                  <a:lnTo>
                    <a:pt x="603250" y="19050"/>
                  </a:lnTo>
                  <a:lnTo>
                    <a:pt x="565150" y="0"/>
                  </a:lnTo>
                  <a:lnTo>
                    <a:pt x="565150" y="19050"/>
                  </a:lnTo>
                  <a:lnTo>
                    <a:pt x="430276" y="19050"/>
                  </a:lnTo>
                  <a:lnTo>
                    <a:pt x="430276" y="31750"/>
                  </a:lnTo>
                  <a:lnTo>
                    <a:pt x="565150" y="31750"/>
                  </a:lnTo>
                  <a:lnTo>
                    <a:pt x="565150" y="50800"/>
                  </a:lnTo>
                  <a:lnTo>
                    <a:pt x="603250" y="31750"/>
                  </a:lnTo>
                  <a:lnTo>
                    <a:pt x="615950" y="25400"/>
                  </a:lnTo>
                  <a:close/>
                </a:path>
                <a:path w="1046479" h="1148080">
                  <a:moveTo>
                    <a:pt x="1046226" y="574675"/>
                  </a:moveTo>
                  <a:lnTo>
                    <a:pt x="1033526" y="568325"/>
                  </a:lnTo>
                  <a:lnTo>
                    <a:pt x="995426" y="549275"/>
                  </a:lnTo>
                  <a:lnTo>
                    <a:pt x="995426" y="568325"/>
                  </a:lnTo>
                  <a:lnTo>
                    <a:pt x="862076" y="568325"/>
                  </a:lnTo>
                  <a:lnTo>
                    <a:pt x="862076" y="581025"/>
                  </a:lnTo>
                  <a:lnTo>
                    <a:pt x="995426" y="581025"/>
                  </a:lnTo>
                  <a:lnTo>
                    <a:pt x="995426" y="600075"/>
                  </a:lnTo>
                  <a:lnTo>
                    <a:pt x="1033526" y="581025"/>
                  </a:lnTo>
                  <a:lnTo>
                    <a:pt x="1046226" y="574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26424" y="2362263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81161" y="236042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6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358126" y="2355850"/>
            <a:ext cx="1028700" cy="561975"/>
            <a:chOff x="7358126" y="2355850"/>
            <a:chExt cx="1028700" cy="561975"/>
          </a:xfrm>
        </p:grpSpPr>
        <p:sp>
          <p:nvSpPr>
            <p:cNvPr id="59" name="object 59"/>
            <p:cNvSpPr/>
            <p:nvPr/>
          </p:nvSpPr>
          <p:spPr>
            <a:xfrm>
              <a:off x="8380476" y="2362200"/>
              <a:ext cx="0" cy="182880"/>
            </a:xfrm>
            <a:custGeom>
              <a:avLst/>
              <a:gdLst/>
              <a:ahLst/>
              <a:cxnLst/>
              <a:rect l="l" t="t" r="r" b="b"/>
              <a:pathLst>
                <a:path h="182880">
                  <a:moveTo>
                    <a:pt x="0" y="0"/>
                  </a:moveTo>
                  <a:lnTo>
                    <a:pt x="0" y="1826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64476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307975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07975" y="184150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64476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370826" y="2733675"/>
            <a:ext cx="154305" cy="18669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50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40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24750" y="2733675"/>
            <a:ext cx="141605" cy="18669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r>
              <a:rPr sz="650" spc="-50" dirty="0">
                <a:latin typeface="Times New Roman"/>
                <a:cs typeface="Times New Roman"/>
              </a:rPr>
              <a:t>7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512050" y="2720975"/>
            <a:ext cx="598805" cy="196850"/>
            <a:chOff x="7512050" y="2720975"/>
            <a:chExt cx="598805" cy="196850"/>
          </a:xfrm>
        </p:grpSpPr>
        <p:sp>
          <p:nvSpPr>
            <p:cNvPr id="65" name="object 65"/>
            <p:cNvSpPr/>
            <p:nvPr/>
          </p:nvSpPr>
          <p:spPr>
            <a:xfrm>
              <a:off x="7518400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96275" y="2727325"/>
              <a:ext cx="307975" cy="184150"/>
            </a:xfrm>
            <a:custGeom>
              <a:avLst/>
              <a:gdLst/>
              <a:ahLst/>
              <a:cxnLst/>
              <a:rect l="l" t="t" r="r" b="b"/>
              <a:pathLst>
                <a:path w="307975" h="184150">
                  <a:moveTo>
                    <a:pt x="0" y="184150"/>
                  </a:moveTo>
                  <a:lnTo>
                    <a:pt x="307975" y="184150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7850758" y="2726562"/>
            <a:ext cx="175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latin typeface="Times New Roman"/>
                <a:cs typeface="Times New Roman"/>
              </a:rPr>
              <a:t>k</a:t>
            </a:r>
            <a:r>
              <a:rPr sz="975" spc="-37" baseline="-21367" dirty="0">
                <a:latin typeface="Times New Roman"/>
                <a:cs typeface="Times New Roman"/>
              </a:rPr>
              <a:t>3</a:t>
            </a:r>
            <a:endParaRPr sz="975" baseline="-21367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58126" y="2720975"/>
            <a:ext cx="598805" cy="409575"/>
            <a:chOff x="7358126" y="2720975"/>
            <a:chExt cx="598805" cy="409575"/>
          </a:xfrm>
        </p:grpSpPr>
        <p:sp>
          <p:nvSpPr>
            <p:cNvPr id="69" name="object 69"/>
            <p:cNvSpPr/>
            <p:nvPr/>
          </p:nvSpPr>
          <p:spPr>
            <a:xfrm>
              <a:off x="7950200" y="2727325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4476" y="2941637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307975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07975" y="182562"/>
                  </a:lnTo>
                  <a:lnTo>
                    <a:pt x="3079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64476" y="2941637"/>
              <a:ext cx="307975" cy="182880"/>
            </a:xfrm>
            <a:custGeom>
              <a:avLst/>
              <a:gdLst/>
              <a:ahLst/>
              <a:cxnLst/>
              <a:rect l="l" t="t" r="r" b="b"/>
              <a:pathLst>
                <a:path w="307975" h="182880">
                  <a:moveTo>
                    <a:pt x="0" y="182562"/>
                  </a:moveTo>
                  <a:lnTo>
                    <a:pt x="307975" y="182562"/>
                  </a:lnTo>
                  <a:lnTo>
                    <a:pt x="307975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370826" y="2932938"/>
            <a:ext cx="154305" cy="185420"/>
          </a:xfrm>
          <a:prstGeom prst="rect">
            <a:avLst/>
          </a:prstGeom>
          <a:solidFill>
            <a:srgbClr val="CCEBFF"/>
          </a:solidFill>
        </p:spPr>
        <p:txBody>
          <a:bodyPr vert="horz" wrap="square" lIns="0" tIns="190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0"/>
              </a:spcBef>
            </a:pPr>
            <a:r>
              <a:rPr sz="1000" i="1" spc="-50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513319" y="3011804"/>
            <a:ext cx="1530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0" dirty="0">
                <a:latin typeface="Times New Roman"/>
                <a:cs typeface="Times New Roman"/>
              </a:rPr>
              <a:t>8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848475" y="1471675"/>
            <a:ext cx="1662430" cy="1781175"/>
            <a:chOff x="6848475" y="1471675"/>
            <a:chExt cx="1662430" cy="1781175"/>
          </a:xfrm>
        </p:grpSpPr>
        <p:sp>
          <p:nvSpPr>
            <p:cNvPr id="75" name="object 75"/>
            <p:cNvSpPr/>
            <p:nvPr/>
          </p:nvSpPr>
          <p:spPr>
            <a:xfrm>
              <a:off x="7026275" y="1478025"/>
              <a:ext cx="1478280" cy="1768475"/>
            </a:xfrm>
            <a:custGeom>
              <a:avLst/>
              <a:gdLst/>
              <a:ahLst/>
              <a:cxnLst/>
              <a:rect l="l" t="t" r="r" b="b"/>
              <a:pathLst>
                <a:path w="1478279" h="1768475">
                  <a:moveTo>
                    <a:pt x="492125" y="1463548"/>
                  </a:moveTo>
                  <a:lnTo>
                    <a:pt x="492125" y="1646174"/>
                  </a:lnTo>
                </a:path>
                <a:path w="1478279" h="1768475">
                  <a:moveTo>
                    <a:pt x="184150" y="0"/>
                  </a:moveTo>
                  <a:lnTo>
                    <a:pt x="0" y="122174"/>
                  </a:lnTo>
                </a:path>
                <a:path w="1478279" h="1768475">
                  <a:moveTo>
                    <a:pt x="184150" y="182499"/>
                  </a:moveTo>
                  <a:lnTo>
                    <a:pt x="0" y="304800"/>
                  </a:lnTo>
                </a:path>
                <a:path w="1478279" h="1768475">
                  <a:moveTo>
                    <a:pt x="184150" y="549275"/>
                  </a:moveTo>
                  <a:lnTo>
                    <a:pt x="0" y="671449"/>
                  </a:lnTo>
                </a:path>
                <a:path w="1478279" h="1768475">
                  <a:moveTo>
                    <a:pt x="184150" y="731774"/>
                  </a:moveTo>
                  <a:lnTo>
                    <a:pt x="0" y="854075"/>
                  </a:lnTo>
                </a:path>
                <a:path w="1478279" h="1768475">
                  <a:moveTo>
                    <a:pt x="184150" y="1096899"/>
                  </a:moveTo>
                  <a:lnTo>
                    <a:pt x="0" y="1219200"/>
                  </a:lnTo>
                </a:path>
                <a:path w="1478279" h="1768475">
                  <a:moveTo>
                    <a:pt x="184150" y="1646174"/>
                  </a:moveTo>
                  <a:lnTo>
                    <a:pt x="0" y="1768475"/>
                  </a:lnTo>
                </a:path>
                <a:path w="1478279" h="1768475">
                  <a:moveTo>
                    <a:pt x="1046226" y="366649"/>
                  </a:moveTo>
                  <a:lnTo>
                    <a:pt x="954151" y="487299"/>
                  </a:lnTo>
                </a:path>
                <a:path w="1478279" h="1768475">
                  <a:moveTo>
                    <a:pt x="1478026" y="914400"/>
                  </a:moveTo>
                  <a:lnTo>
                    <a:pt x="1384300" y="1036574"/>
                  </a:lnTo>
                </a:path>
                <a:path w="1478279" h="1768475">
                  <a:moveTo>
                    <a:pt x="1046226" y="1281049"/>
                  </a:moveTo>
                  <a:lnTo>
                    <a:pt x="954151" y="1401699"/>
                  </a:lnTo>
                </a:path>
                <a:path w="1478279" h="1768475">
                  <a:moveTo>
                    <a:pt x="615950" y="1493774"/>
                  </a:moveTo>
                  <a:lnTo>
                    <a:pt x="523875" y="161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8000" y="2946400"/>
              <a:ext cx="184150" cy="50800"/>
            </a:xfrm>
            <a:custGeom>
              <a:avLst/>
              <a:gdLst/>
              <a:ahLst/>
              <a:cxnLst/>
              <a:rect l="l" t="t" r="r" b="b"/>
              <a:pathLst>
                <a:path w="184150" h="50800">
                  <a:moveTo>
                    <a:pt x="133350" y="0"/>
                  </a:moveTo>
                  <a:lnTo>
                    <a:pt x="133350" y="50800"/>
                  </a:lnTo>
                  <a:lnTo>
                    <a:pt x="171450" y="31750"/>
                  </a:lnTo>
                  <a:lnTo>
                    <a:pt x="146050" y="31750"/>
                  </a:lnTo>
                  <a:lnTo>
                    <a:pt x="146050" y="19050"/>
                  </a:lnTo>
                  <a:lnTo>
                    <a:pt x="171450" y="19050"/>
                  </a:lnTo>
                  <a:lnTo>
                    <a:pt x="133350" y="0"/>
                  </a:lnTo>
                  <a:close/>
                </a:path>
                <a:path w="184150" h="50800">
                  <a:moveTo>
                    <a:pt x="1333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19050"/>
                  </a:lnTo>
                  <a:close/>
                </a:path>
                <a:path w="184150" h="50800">
                  <a:moveTo>
                    <a:pt x="171450" y="19050"/>
                  </a:moveTo>
                  <a:lnTo>
                    <a:pt x="146050" y="19050"/>
                  </a:lnTo>
                  <a:lnTo>
                    <a:pt x="146050" y="31750"/>
                  </a:lnTo>
                  <a:lnTo>
                    <a:pt x="171450" y="31750"/>
                  </a:lnTo>
                  <a:lnTo>
                    <a:pt x="184150" y="25400"/>
                  </a:lnTo>
                  <a:lnTo>
                    <a:pt x="1714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3174" y="2741675"/>
              <a:ext cx="188975" cy="103124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8475" y="2379725"/>
              <a:ext cx="188849" cy="16510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8475" y="1846325"/>
              <a:ext cx="188849" cy="103124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7224648" y="3922712"/>
            <a:ext cx="821055" cy="1875155"/>
            <a:chOff x="7224648" y="3922712"/>
            <a:chExt cx="821055" cy="1875155"/>
          </a:xfrm>
        </p:grpSpPr>
        <p:sp>
          <p:nvSpPr>
            <p:cNvPr id="81" name="object 81"/>
            <p:cNvSpPr/>
            <p:nvPr/>
          </p:nvSpPr>
          <p:spPr>
            <a:xfrm>
              <a:off x="7315200" y="3962399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338137" y="1646237"/>
                  </a:moveTo>
                  <a:lnTo>
                    <a:pt x="0" y="1646237"/>
                  </a:lnTo>
                  <a:lnTo>
                    <a:pt x="0" y="1828800"/>
                  </a:lnTo>
                  <a:lnTo>
                    <a:pt x="338137" y="1828800"/>
                  </a:lnTo>
                  <a:lnTo>
                    <a:pt x="338137" y="1646237"/>
                  </a:lnTo>
                  <a:close/>
                </a:path>
                <a:path w="338454" h="1828800">
                  <a:moveTo>
                    <a:pt x="338137" y="1096899"/>
                  </a:moveTo>
                  <a:lnTo>
                    <a:pt x="0" y="1096899"/>
                  </a:lnTo>
                  <a:lnTo>
                    <a:pt x="0" y="1279525"/>
                  </a:lnTo>
                  <a:lnTo>
                    <a:pt x="338137" y="1279525"/>
                  </a:lnTo>
                  <a:lnTo>
                    <a:pt x="338137" y="1096899"/>
                  </a:lnTo>
                  <a:close/>
                </a:path>
                <a:path w="338454" h="1828800">
                  <a:moveTo>
                    <a:pt x="338137" y="549275"/>
                  </a:moveTo>
                  <a:lnTo>
                    <a:pt x="0" y="549275"/>
                  </a:lnTo>
                  <a:lnTo>
                    <a:pt x="0" y="914336"/>
                  </a:lnTo>
                  <a:lnTo>
                    <a:pt x="338137" y="914336"/>
                  </a:lnTo>
                  <a:lnTo>
                    <a:pt x="338137" y="549275"/>
                  </a:lnTo>
                  <a:close/>
                </a:path>
                <a:path w="338454" h="1828800">
                  <a:moveTo>
                    <a:pt x="338137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338137" y="365125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15199" y="3962400"/>
              <a:ext cx="338455" cy="1828800"/>
            </a:xfrm>
            <a:custGeom>
              <a:avLst/>
              <a:gdLst/>
              <a:ahLst/>
              <a:cxnLst/>
              <a:rect l="l" t="t" r="r" b="b"/>
              <a:pathLst>
                <a:path w="338454" h="1828800">
                  <a:moveTo>
                    <a:pt x="0" y="1828800"/>
                  </a:moveTo>
                  <a:lnTo>
                    <a:pt x="338137" y="182880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15199" y="4138675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15199" y="4324350"/>
              <a:ext cx="338455" cy="190500"/>
            </a:xfrm>
            <a:custGeom>
              <a:avLst/>
              <a:gdLst/>
              <a:ahLst/>
              <a:cxnLst/>
              <a:rect l="l" t="t" r="r" b="b"/>
              <a:pathLst>
                <a:path w="338454" h="190500">
                  <a:moveTo>
                    <a:pt x="0" y="0"/>
                  </a:moveTo>
                  <a:lnTo>
                    <a:pt x="338200" y="0"/>
                  </a:lnTo>
                </a:path>
                <a:path w="338454" h="190500">
                  <a:moveTo>
                    <a:pt x="0" y="190500"/>
                  </a:moveTo>
                  <a:lnTo>
                    <a:pt x="76200" y="190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315199" y="4687951"/>
              <a:ext cx="338455" cy="12700"/>
            </a:xfrm>
            <a:custGeom>
              <a:avLst/>
              <a:gdLst/>
              <a:ahLst/>
              <a:cxnLst/>
              <a:rect l="l" t="t" r="r" b="b"/>
              <a:pathLst>
                <a:path w="338454" h="12700">
                  <a:moveTo>
                    <a:pt x="0" y="12700"/>
                  </a:moveTo>
                  <a:lnTo>
                    <a:pt x="338200" y="12700"/>
                  </a:lnTo>
                  <a:lnTo>
                    <a:pt x="3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15199" y="4873593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820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15199" y="506253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500" y="0"/>
                  </a:lnTo>
                </a:path>
              </a:pathLst>
            </a:custGeom>
            <a:ln w="6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315199" y="5238750"/>
              <a:ext cx="338455" cy="373380"/>
            </a:xfrm>
            <a:custGeom>
              <a:avLst/>
              <a:gdLst/>
              <a:ahLst/>
              <a:cxnLst/>
              <a:rect l="l" t="t" r="r" b="b"/>
              <a:pathLst>
                <a:path w="338454" h="373379">
                  <a:moveTo>
                    <a:pt x="0" y="0"/>
                  </a:moveTo>
                  <a:lnTo>
                    <a:pt x="338200" y="0"/>
                  </a:lnTo>
                </a:path>
                <a:path w="338454" h="373379">
                  <a:moveTo>
                    <a:pt x="0" y="373062"/>
                  </a:moveTo>
                  <a:lnTo>
                    <a:pt x="71500" y="37306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15199" y="43275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15199" y="43275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15199" y="487673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15199" y="487673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15199" y="5241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15199" y="5241925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315199" y="5426075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15199" y="5426075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1199" y="4943474"/>
              <a:ext cx="184150" cy="415925"/>
            </a:xfrm>
            <a:custGeom>
              <a:avLst/>
              <a:gdLst/>
              <a:ahLst/>
              <a:cxnLst/>
              <a:rect l="l" t="t" r="r" b="b"/>
              <a:pathLst>
                <a:path w="184150" h="415925">
                  <a:moveTo>
                    <a:pt x="184150" y="390525"/>
                  </a:moveTo>
                  <a:lnTo>
                    <a:pt x="171450" y="384175"/>
                  </a:lnTo>
                  <a:lnTo>
                    <a:pt x="133350" y="365125"/>
                  </a:lnTo>
                  <a:lnTo>
                    <a:pt x="133350" y="384175"/>
                  </a:lnTo>
                  <a:lnTo>
                    <a:pt x="0" y="384175"/>
                  </a:lnTo>
                  <a:lnTo>
                    <a:pt x="0" y="396875"/>
                  </a:lnTo>
                  <a:lnTo>
                    <a:pt x="133350" y="396875"/>
                  </a:lnTo>
                  <a:lnTo>
                    <a:pt x="133350" y="415925"/>
                  </a:lnTo>
                  <a:lnTo>
                    <a:pt x="171450" y="396875"/>
                  </a:lnTo>
                  <a:lnTo>
                    <a:pt x="184150" y="390525"/>
                  </a:lnTo>
                  <a:close/>
                </a:path>
                <a:path w="184150" h="415925">
                  <a:moveTo>
                    <a:pt x="184150" y="25400"/>
                  </a:moveTo>
                  <a:lnTo>
                    <a:pt x="171450" y="19050"/>
                  </a:lnTo>
                  <a:lnTo>
                    <a:pt x="133350" y="0"/>
                  </a:lnTo>
                  <a:lnTo>
                    <a:pt x="13335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50800"/>
                  </a:lnTo>
                  <a:lnTo>
                    <a:pt x="171450" y="31750"/>
                  </a:lnTo>
                  <a:lnTo>
                    <a:pt x="184150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07274" y="3992626"/>
              <a:ext cx="184150" cy="854075"/>
            </a:xfrm>
            <a:custGeom>
              <a:avLst/>
              <a:gdLst/>
              <a:ahLst/>
              <a:cxnLst/>
              <a:rect l="l" t="t" r="r" b="b"/>
              <a:pathLst>
                <a:path w="184150" h="854075">
                  <a:moveTo>
                    <a:pt x="184150" y="0"/>
                  </a:moveTo>
                  <a:lnTo>
                    <a:pt x="0" y="122174"/>
                  </a:lnTo>
                </a:path>
                <a:path w="184150" h="854075">
                  <a:moveTo>
                    <a:pt x="184150" y="182499"/>
                  </a:moveTo>
                  <a:lnTo>
                    <a:pt x="0" y="304673"/>
                  </a:lnTo>
                </a:path>
                <a:path w="184150" h="854075">
                  <a:moveTo>
                    <a:pt x="184150" y="731774"/>
                  </a:moveTo>
                  <a:lnTo>
                    <a:pt x="0" y="8539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34173" y="5451475"/>
              <a:ext cx="184150" cy="50800"/>
            </a:xfrm>
            <a:custGeom>
              <a:avLst/>
              <a:gdLst/>
              <a:ahLst/>
              <a:cxnLst/>
              <a:rect l="l" t="t" r="r" b="b"/>
              <a:pathLst>
                <a:path w="184150" h="50800">
                  <a:moveTo>
                    <a:pt x="133350" y="0"/>
                  </a:moveTo>
                  <a:lnTo>
                    <a:pt x="133350" y="50800"/>
                  </a:lnTo>
                  <a:lnTo>
                    <a:pt x="171450" y="31750"/>
                  </a:lnTo>
                  <a:lnTo>
                    <a:pt x="146050" y="31750"/>
                  </a:lnTo>
                  <a:lnTo>
                    <a:pt x="146050" y="19050"/>
                  </a:lnTo>
                  <a:lnTo>
                    <a:pt x="171450" y="19050"/>
                  </a:lnTo>
                  <a:lnTo>
                    <a:pt x="133350" y="0"/>
                  </a:lnTo>
                  <a:close/>
                </a:path>
                <a:path w="184150" h="50800">
                  <a:moveTo>
                    <a:pt x="1333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133350" y="31750"/>
                  </a:lnTo>
                  <a:lnTo>
                    <a:pt x="133350" y="19050"/>
                  </a:lnTo>
                  <a:close/>
                </a:path>
                <a:path w="184150" h="50800">
                  <a:moveTo>
                    <a:pt x="171450" y="19050"/>
                  </a:moveTo>
                  <a:lnTo>
                    <a:pt x="146050" y="19050"/>
                  </a:lnTo>
                  <a:lnTo>
                    <a:pt x="146050" y="31750"/>
                  </a:lnTo>
                  <a:lnTo>
                    <a:pt x="171450" y="31750"/>
                  </a:lnTo>
                  <a:lnTo>
                    <a:pt x="184150" y="25400"/>
                  </a:lnTo>
                  <a:lnTo>
                    <a:pt x="1714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9474" y="5246750"/>
              <a:ext cx="188849" cy="10312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4648" y="4884674"/>
              <a:ext cx="188975" cy="16510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24648" y="4351273"/>
              <a:ext cx="188975" cy="10325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391399" y="4495800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338137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38137" y="184150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91399" y="4495800"/>
              <a:ext cx="338455" cy="184150"/>
            </a:xfrm>
            <a:custGeom>
              <a:avLst/>
              <a:gdLst/>
              <a:ahLst/>
              <a:cxnLst/>
              <a:rect l="l" t="t" r="r" b="b"/>
              <a:pathLst>
                <a:path w="338454" h="184150">
                  <a:moveTo>
                    <a:pt x="0" y="184150"/>
                  </a:moveTo>
                  <a:lnTo>
                    <a:pt x="338137" y="184150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86700" y="504818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86700" y="5048186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8541" y="4387087"/>
              <a:ext cx="173862" cy="14681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2003" y="5003419"/>
              <a:ext cx="125095" cy="10198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386700" y="5600700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386700" y="5600700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57210" y="4925060"/>
              <a:ext cx="168910" cy="770890"/>
            </a:xfrm>
            <a:custGeom>
              <a:avLst/>
              <a:gdLst/>
              <a:ahLst/>
              <a:cxnLst/>
              <a:rect l="l" t="t" r="r" b="b"/>
              <a:pathLst>
                <a:path w="168909" h="770889">
                  <a:moveTo>
                    <a:pt x="103505" y="695959"/>
                  </a:moveTo>
                  <a:lnTo>
                    <a:pt x="77089" y="770889"/>
                  </a:lnTo>
                  <a:lnTo>
                    <a:pt x="143764" y="726439"/>
                  </a:lnTo>
                  <a:lnTo>
                    <a:pt x="140409" y="723899"/>
                  </a:lnTo>
                  <a:lnTo>
                    <a:pt x="121539" y="723899"/>
                  </a:lnTo>
                  <a:lnTo>
                    <a:pt x="110236" y="718819"/>
                  </a:lnTo>
                  <a:lnTo>
                    <a:pt x="116585" y="706119"/>
                  </a:lnTo>
                  <a:lnTo>
                    <a:pt x="116678" y="705934"/>
                  </a:lnTo>
                  <a:lnTo>
                    <a:pt x="103505" y="695959"/>
                  </a:lnTo>
                  <a:close/>
                </a:path>
                <a:path w="168909" h="770889">
                  <a:moveTo>
                    <a:pt x="116678" y="705934"/>
                  </a:moveTo>
                  <a:lnTo>
                    <a:pt x="110236" y="718819"/>
                  </a:lnTo>
                  <a:lnTo>
                    <a:pt x="121539" y="723899"/>
                  </a:lnTo>
                  <a:lnTo>
                    <a:pt x="126720" y="713536"/>
                  </a:lnTo>
                  <a:lnTo>
                    <a:pt x="116678" y="705934"/>
                  </a:lnTo>
                  <a:close/>
                </a:path>
                <a:path w="168909" h="770889">
                  <a:moveTo>
                    <a:pt x="126720" y="713536"/>
                  </a:moveTo>
                  <a:lnTo>
                    <a:pt x="121539" y="723899"/>
                  </a:lnTo>
                  <a:lnTo>
                    <a:pt x="140409" y="723899"/>
                  </a:lnTo>
                  <a:lnTo>
                    <a:pt x="126720" y="713536"/>
                  </a:lnTo>
                  <a:close/>
                </a:path>
                <a:path w="168909" h="770889">
                  <a:moveTo>
                    <a:pt x="118675" y="701941"/>
                  </a:moveTo>
                  <a:lnTo>
                    <a:pt x="116678" y="705934"/>
                  </a:lnTo>
                  <a:lnTo>
                    <a:pt x="126720" y="713536"/>
                  </a:lnTo>
                  <a:lnTo>
                    <a:pt x="130429" y="706119"/>
                  </a:lnTo>
                  <a:lnTo>
                    <a:pt x="130810" y="706119"/>
                  </a:lnTo>
                  <a:lnTo>
                    <a:pt x="131064" y="704849"/>
                  </a:lnTo>
                  <a:lnTo>
                    <a:pt x="131214" y="703579"/>
                  </a:lnTo>
                  <a:lnTo>
                    <a:pt x="118491" y="703579"/>
                  </a:lnTo>
                  <a:lnTo>
                    <a:pt x="118675" y="701941"/>
                  </a:lnTo>
                  <a:close/>
                </a:path>
                <a:path w="168909" h="770889">
                  <a:moveTo>
                    <a:pt x="119125" y="701039"/>
                  </a:moveTo>
                  <a:lnTo>
                    <a:pt x="118675" y="701941"/>
                  </a:lnTo>
                  <a:lnTo>
                    <a:pt x="118491" y="703579"/>
                  </a:lnTo>
                  <a:lnTo>
                    <a:pt x="119125" y="701039"/>
                  </a:lnTo>
                  <a:close/>
                </a:path>
                <a:path w="168909" h="770889">
                  <a:moveTo>
                    <a:pt x="131516" y="701039"/>
                  </a:moveTo>
                  <a:lnTo>
                    <a:pt x="119125" y="701039"/>
                  </a:lnTo>
                  <a:lnTo>
                    <a:pt x="118491" y="703579"/>
                  </a:lnTo>
                  <a:lnTo>
                    <a:pt x="131214" y="703579"/>
                  </a:lnTo>
                  <a:lnTo>
                    <a:pt x="131409" y="701941"/>
                  </a:lnTo>
                  <a:lnTo>
                    <a:pt x="131516" y="701039"/>
                  </a:lnTo>
                  <a:close/>
                </a:path>
                <a:path w="168909" h="770889">
                  <a:moveTo>
                    <a:pt x="135647" y="628649"/>
                  </a:moveTo>
                  <a:lnTo>
                    <a:pt x="123063" y="628649"/>
                  </a:lnTo>
                  <a:lnTo>
                    <a:pt x="123063" y="641349"/>
                  </a:lnTo>
                  <a:lnTo>
                    <a:pt x="122809" y="647699"/>
                  </a:lnTo>
                  <a:lnTo>
                    <a:pt x="122555" y="655319"/>
                  </a:lnTo>
                  <a:lnTo>
                    <a:pt x="122047" y="664209"/>
                  </a:lnTo>
                  <a:lnTo>
                    <a:pt x="121539" y="674369"/>
                  </a:lnTo>
                  <a:lnTo>
                    <a:pt x="120777" y="683259"/>
                  </a:lnTo>
                  <a:lnTo>
                    <a:pt x="118776" y="701039"/>
                  </a:lnTo>
                  <a:lnTo>
                    <a:pt x="118675" y="701941"/>
                  </a:lnTo>
                  <a:lnTo>
                    <a:pt x="119125" y="701039"/>
                  </a:lnTo>
                  <a:lnTo>
                    <a:pt x="131516" y="701039"/>
                  </a:lnTo>
                  <a:lnTo>
                    <a:pt x="133477" y="684529"/>
                  </a:lnTo>
                  <a:lnTo>
                    <a:pt x="134239" y="674369"/>
                  </a:lnTo>
                  <a:lnTo>
                    <a:pt x="135255" y="656589"/>
                  </a:lnTo>
                  <a:lnTo>
                    <a:pt x="135509" y="647699"/>
                  </a:lnTo>
                  <a:lnTo>
                    <a:pt x="135763" y="641349"/>
                  </a:lnTo>
                  <a:lnTo>
                    <a:pt x="135647" y="628649"/>
                  </a:lnTo>
                  <a:close/>
                </a:path>
                <a:path w="168909" h="770889">
                  <a:moveTo>
                    <a:pt x="125603" y="596899"/>
                  </a:moveTo>
                  <a:lnTo>
                    <a:pt x="110998" y="596899"/>
                  </a:lnTo>
                  <a:lnTo>
                    <a:pt x="114300" y="603249"/>
                  </a:lnTo>
                  <a:lnTo>
                    <a:pt x="117602" y="610869"/>
                  </a:lnTo>
                  <a:lnTo>
                    <a:pt x="120523" y="619759"/>
                  </a:lnTo>
                  <a:lnTo>
                    <a:pt x="121666" y="623569"/>
                  </a:lnTo>
                  <a:lnTo>
                    <a:pt x="122428" y="627379"/>
                  </a:lnTo>
                  <a:lnTo>
                    <a:pt x="123063" y="629496"/>
                  </a:lnTo>
                  <a:lnTo>
                    <a:pt x="123063" y="628649"/>
                  </a:lnTo>
                  <a:lnTo>
                    <a:pt x="135647" y="628649"/>
                  </a:lnTo>
                  <a:lnTo>
                    <a:pt x="135636" y="627379"/>
                  </a:lnTo>
                  <a:lnTo>
                    <a:pt x="135382" y="626109"/>
                  </a:lnTo>
                  <a:lnTo>
                    <a:pt x="134747" y="623569"/>
                  </a:lnTo>
                  <a:lnTo>
                    <a:pt x="133858" y="619759"/>
                  </a:lnTo>
                  <a:lnTo>
                    <a:pt x="132588" y="615949"/>
                  </a:lnTo>
                  <a:lnTo>
                    <a:pt x="129413" y="605789"/>
                  </a:lnTo>
                  <a:lnTo>
                    <a:pt x="127508" y="601979"/>
                  </a:lnTo>
                  <a:lnTo>
                    <a:pt x="125603" y="596899"/>
                  </a:lnTo>
                  <a:close/>
                </a:path>
                <a:path w="168909" h="770889">
                  <a:moveTo>
                    <a:pt x="123545" y="593089"/>
                  </a:moveTo>
                  <a:lnTo>
                    <a:pt x="107696" y="593089"/>
                  </a:lnTo>
                  <a:lnTo>
                    <a:pt x="111469" y="597807"/>
                  </a:lnTo>
                  <a:lnTo>
                    <a:pt x="110998" y="596899"/>
                  </a:lnTo>
                  <a:lnTo>
                    <a:pt x="125603" y="596899"/>
                  </a:lnTo>
                  <a:lnTo>
                    <a:pt x="123545" y="593089"/>
                  </a:lnTo>
                  <a:close/>
                </a:path>
                <a:path w="168909" h="770889">
                  <a:moveTo>
                    <a:pt x="78486" y="570229"/>
                  </a:moveTo>
                  <a:lnTo>
                    <a:pt x="74295" y="570229"/>
                  </a:lnTo>
                  <a:lnTo>
                    <a:pt x="71882" y="571499"/>
                  </a:lnTo>
                  <a:lnTo>
                    <a:pt x="70485" y="574039"/>
                  </a:lnTo>
                  <a:lnTo>
                    <a:pt x="71120" y="580389"/>
                  </a:lnTo>
                  <a:lnTo>
                    <a:pt x="73025" y="581659"/>
                  </a:lnTo>
                  <a:lnTo>
                    <a:pt x="75692" y="582929"/>
                  </a:lnTo>
                  <a:lnTo>
                    <a:pt x="89281" y="585469"/>
                  </a:lnTo>
                  <a:lnTo>
                    <a:pt x="95377" y="586739"/>
                  </a:lnTo>
                  <a:lnTo>
                    <a:pt x="100584" y="589279"/>
                  </a:lnTo>
                  <a:lnTo>
                    <a:pt x="105156" y="590549"/>
                  </a:lnTo>
                  <a:lnTo>
                    <a:pt x="104013" y="590549"/>
                  </a:lnTo>
                  <a:lnTo>
                    <a:pt x="108712" y="594359"/>
                  </a:lnTo>
                  <a:lnTo>
                    <a:pt x="107696" y="593089"/>
                  </a:lnTo>
                  <a:lnTo>
                    <a:pt x="123545" y="593089"/>
                  </a:lnTo>
                  <a:lnTo>
                    <a:pt x="122174" y="590549"/>
                  </a:lnTo>
                  <a:lnTo>
                    <a:pt x="121539" y="589279"/>
                  </a:lnTo>
                  <a:lnTo>
                    <a:pt x="117475" y="585469"/>
                  </a:lnTo>
                  <a:lnTo>
                    <a:pt x="117221" y="584199"/>
                  </a:lnTo>
                  <a:lnTo>
                    <a:pt x="116459" y="584199"/>
                  </a:lnTo>
                  <a:lnTo>
                    <a:pt x="113411" y="581659"/>
                  </a:lnTo>
                  <a:lnTo>
                    <a:pt x="79883" y="581659"/>
                  </a:lnTo>
                  <a:lnTo>
                    <a:pt x="78486" y="570229"/>
                  </a:lnTo>
                  <a:close/>
                </a:path>
                <a:path w="168909" h="770889">
                  <a:moveTo>
                    <a:pt x="78486" y="570229"/>
                  </a:moveTo>
                  <a:lnTo>
                    <a:pt x="79883" y="581659"/>
                  </a:lnTo>
                  <a:lnTo>
                    <a:pt x="80899" y="581659"/>
                  </a:lnTo>
                  <a:lnTo>
                    <a:pt x="81661" y="580389"/>
                  </a:lnTo>
                  <a:lnTo>
                    <a:pt x="83693" y="580389"/>
                  </a:lnTo>
                  <a:lnTo>
                    <a:pt x="91694" y="575309"/>
                  </a:lnTo>
                  <a:lnTo>
                    <a:pt x="94515" y="573258"/>
                  </a:lnTo>
                  <a:lnTo>
                    <a:pt x="92075" y="572769"/>
                  </a:lnTo>
                  <a:lnTo>
                    <a:pt x="78486" y="570229"/>
                  </a:lnTo>
                  <a:close/>
                </a:path>
                <a:path w="168909" h="770889">
                  <a:moveTo>
                    <a:pt x="111887" y="580389"/>
                  </a:moveTo>
                  <a:lnTo>
                    <a:pt x="81661" y="580389"/>
                  </a:lnTo>
                  <a:lnTo>
                    <a:pt x="80899" y="581659"/>
                  </a:lnTo>
                  <a:lnTo>
                    <a:pt x="113411" y="581659"/>
                  </a:lnTo>
                  <a:lnTo>
                    <a:pt x="111887" y="580389"/>
                  </a:lnTo>
                  <a:close/>
                </a:path>
                <a:path w="168909" h="770889">
                  <a:moveTo>
                    <a:pt x="94515" y="573258"/>
                  </a:moveTo>
                  <a:lnTo>
                    <a:pt x="91694" y="575309"/>
                  </a:lnTo>
                  <a:lnTo>
                    <a:pt x="83693" y="580389"/>
                  </a:lnTo>
                  <a:lnTo>
                    <a:pt x="110744" y="580389"/>
                  </a:lnTo>
                  <a:lnTo>
                    <a:pt x="104775" y="576579"/>
                  </a:lnTo>
                  <a:lnTo>
                    <a:pt x="98425" y="574039"/>
                  </a:lnTo>
                  <a:lnTo>
                    <a:pt x="94515" y="573258"/>
                  </a:lnTo>
                  <a:close/>
                </a:path>
                <a:path w="168909" h="770889">
                  <a:moveTo>
                    <a:pt x="135763" y="481329"/>
                  </a:moveTo>
                  <a:lnTo>
                    <a:pt x="123190" y="481329"/>
                  </a:lnTo>
                  <a:lnTo>
                    <a:pt x="122555" y="496569"/>
                  </a:lnTo>
                  <a:lnTo>
                    <a:pt x="122047" y="513079"/>
                  </a:lnTo>
                  <a:lnTo>
                    <a:pt x="121158" y="520699"/>
                  </a:lnTo>
                  <a:lnTo>
                    <a:pt x="119761" y="527049"/>
                  </a:lnTo>
                  <a:lnTo>
                    <a:pt x="117475" y="533399"/>
                  </a:lnTo>
                  <a:lnTo>
                    <a:pt x="117856" y="533399"/>
                  </a:lnTo>
                  <a:lnTo>
                    <a:pt x="115062" y="538479"/>
                  </a:lnTo>
                  <a:lnTo>
                    <a:pt x="114833" y="538797"/>
                  </a:lnTo>
                  <a:lnTo>
                    <a:pt x="114300" y="539749"/>
                  </a:lnTo>
                  <a:lnTo>
                    <a:pt x="114147" y="539749"/>
                  </a:lnTo>
                  <a:lnTo>
                    <a:pt x="110490" y="544829"/>
                  </a:lnTo>
                  <a:lnTo>
                    <a:pt x="104902" y="549909"/>
                  </a:lnTo>
                  <a:lnTo>
                    <a:pt x="98298" y="554989"/>
                  </a:lnTo>
                  <a:lnTo>
                    <a:pt x="91313" y="560069"/>
                  </a:lnTo>
                  <a:lnTo>
                    <a:pt x="84582" y="563879"/>
                  </a:lnTo>
                  <a:lnTo>
                    <a:pt x="79121" y="567689"/>
                  </a:lnTo>
                  <a:lnTo>
                    <a:pt x="76708" y="568959"/>
                  </a:lnTo>
                  <a:lnTo>
                    <a:pt x="75438" y="570229"/>
                  </a:lnTo>
                  <a:lnTo>
                    <a:pt x="78486" y="570229"/>
                  </a:lnTo>
                  <a:lnTo>
                    <a:pt x="92075" y="572769"/>
                  </a:lnTo>
                  <a:lnTo>
                    <a:pt x="94515" y="573258"/>
                  </a:lnTo>
                  <a:lnTo>
                    <a:pt x="98679" y="570229"/>
                  </a:lnTo>
                  <a:lnTo>
                    <a:pt x="106172" y="565149"/>
                  </a:lnTo>
                  <a:lnTo>
                    <a:pt x="128672" y="539749"/>
                  </a:lnTo>
                  <a:lnTo>
                    <a:pt x="114300" y="539749"/>
                  </a:lnTo>
                  <a:lnTo>
                    <a:pt x="114871" y="538797"/>
                  </a:lnTo>
                  <a:lnTo>
                    <a:pt x="129132" y="538797"/>
                  </a:lnTo>
                  <a:lnTo>
                    <a:pt x="129286" y="538479"/>
                  </a:lnTo>
                  <a:lnTo>
                    <a:pt x="135255" y="497839"/>
                  </a:lnTo>
                  <a:lnTo>
                    <a:pt x="135723" y="482599"/>
                  </a:lnTo>
                  <a:lnTo>
                    <a:pt x="135763" y="481329"/>
                  </a:lnTo>
                  <a:close/>
                </a:path>
                <a:path w="168909" h="770889">
                  <a:moveTo>
                    <a:pt x="105568" y="391159"/>
                  </a:moveTo>
                  <a:lnTo>
                    <a:pt x="88392" y="391159"/>
                  </a:lnTo>
                  <a:lnTo>
                    <a:pt x="93218" y="396239"/>
                  </a:lnTo>
                  <a:lnTo>
                    <a:pt x="96900" y="401319"/>
                  </a:lnTo>
                  <a:lnTo>
                    <a:pt x="114046" y="440689"/>
                  </a:lnTo>
                  <a:lnTo>
                    <a:pt x="120650" y="469899"/>
                  </a:lnTo>
                  <a:lnTo>
                    <a:pt x="122047" y="476249"/>
                  </a:lnTo>
                  <a:lnTo>
                    <a:pt x="123147" y="482361"/>
                  </a:lnTo>
                  <a:lnTo>
                    <a:pt x="123190" y="481329"/>
                  </a:lnTo>
                  <a:lnTo>
                    <a:pt x="135763" y="481329"/>
                  </a:lnTo>
                  <a:lnTo>
                    <a:pt x="135763" y="480059"/>
                  </a:lnTo>
                  <a:lnTo>
                    <a:pt x="133096" y="466089"/>
                  </a:lnTo>
                  <a:lnTo>
                    <a:pt x="121158" y="420369"/>
                  </a:lnTo>
                  <a:lnTo>
                    <a:pt x="106807" y="392429"/>
                  </a:lnTo>
                  <a:lnTo>
                    <a:pt x="105568" y="391159"/>
                  </a:lnTo>
                  <a:close/>
                </a:path>
                <a:path w="168909" h="770889">
                  <a:moveTo>
                    <a:pt x="103092" y="388619"/>
                  </a:moveTo>
                  <a:lnTo>
                    <a:pt x="83947" y="388619"/>
                  </a:lnTo>
                  <a:lnTo>
                    <a:pt x="89154" y="392429"/>
                  </a:lnTo>
                  <a:lnTo>
                    <a:pt x="88392" y="391159"/>
                  </a:lnTo>
                  <a:lnTo>
                    <a:pt x="105568" y="391159"/>
                  </a:lnTo>
                  <a:lnTo>
                    <a:pt x="103092" y="388619"/>
                  </a:lnTo>
                  <a:close/>
                </a:path>
                <a:path w="168909" h="770889">
                  <a:moveTo>
                    <a:pt x="152260" y="198283"/>
                  </a:moveTo>
                  <a:lnTo>
                    <a:pt x="154178" y="205739"/>
                  </a:lnTo>
                  <a:lnTo>
                    <a:pt x="155448" y="213359"/>
                  </a:lnTo>
                  <a:lnTo>
                    <a:pt x="155992" y="220979"/>
                  </a:lnTo>
                  <a:lnTo>
                    <a:pt x="156083" y="231139"/>
                  </a:lnTo>
                  <a:lnTo>
                    <a:pt x="155448" y="241300"/>
                  </a:lnTo>
                  <a:lnTo>
                    <a:pt x="144145" y="292100"/>
                  </a:lnTo>
                  <a:lnTo>
                    <a:pt x="128397" y="328929"/>
                  </a:lnTo>
                  <a:lnTo>
                    <a:pt x="102997" y="359409"/>
                  </a:lnTo>
                  <a:lnTo>
                    <a:pt x="89408" y="368299"/>
                  </a:lnTo>
                  <a:lnTo>
                    <a:pt x="83820" y="372109"/>
                  </a:lnTo>
                  <a:lnTo>
                    <a:pt x="81534" y="373379"/>
                  </a:lnTo>
                  <a:lnTo>
                    <a:pt x="80137" y="374649"/>
                  </a:lnTo>
                  <a:lnTo>
                    <a:pt x="78867" y="375919"/>
                  </a:lnTo>
                  <a:lnTo>
                    <a:pt x="76835" y="375919"/>
                  </a:lnTo>
                  <a:lnTo>
                    <a:pt x="75438" y="378459"/>
                  </a:lnTo>
                  <a:lnTo>
                    <a:pt x="75565" y="383539"/>
                  </a:lnTo>
                  <a:lnTo>
                    <a:pt x="76962" y="386079"/>
                  </a:lnTo>
                  <a:lnTo>
                    <a:pt x="84963" y="389889"/>
                  </a:lnTo>
                  <a:lnTo>
                    <a:pt x="83947" y="388619"/>
                  </a:lnTo>
                  <a:lnTo>
                    <a:pt x="103092" y="388619"/>
                  </a:lnTo>
                  <a:lnTo>
                    <a:pt x="101854" y="387349"/>
                  </a:lnTo>
                  <a:lnTo>
                    <a:pt x="100679" y="386079"/>
                  </a:lnTo>
                  <a:lnTo>
                    <a:pt x="84709" y="386079"/>
                  </a:lnTo>
                  <a:lnTo>
                    <a:pt x="84595" y="380971"/>
                  </a:lnTo>
                  <a:lnTo>
                    <a:pt x="84483" y="375919"/>
                  </a:lnTo>
                  <a:lnTo>
                    <a:pt x="78867" y="375919"/>
                  </a:lnTo>
                  <a:lnTo>
                    <a:pt x="78994" y="374649"/>
                  </a:lnTo>
                  <a:lnTo>
                    <a:pt x="103378" y="374649"/>
                  </a:lnTo>
                  <a:lnTo>
                    <a:pt x="110998" y="369569"/>
                  </a:lnTo>
                  <a:lnTo>
                    <a:pt x="139700" y="335279"/>
                  </a:lnTo>
                  <a:lnTo>
                    <a:pt x="156337" y="295909"/>
                  </a:lnTo>
                  <a:lnTo>
                    <a:pt x="166878" y="252729"/>
                  </a:lnTo>
                  <a:lnTo>
                    <a:pt x="168783" y="231139"/>
                  </a:lnTo>
                  <a:lnTo>
                    <a:pt x="168783" y="220979"/>
                  </a:lnTo>
                  <a:lnTo>
                    <a:pt x="168129" y="213359"/>
                  </a:lnTo>
                  <a:lnTo>
                    <a:pt x="168021" y="212089"/>
                  </a:lnTo>
                  <a:lnTo>
                    <a:pt x="166497" y="201929"/>
                  </a:lnTo>
                  <a:lnTo>
                    <a:pt x="165843" y="199389"/>
                  </a:lnTo>
                  <a:lnTo>
                    <a:pt x="153035" y="199389"/>
                  </a:lnTo>
                  <a:lnTo>
                    <a:pt x="152260" y="198283"/>
                  </a:lnTo>
                  <a:close/>
                </a:path>
                <a:path w="168909" h="770889">
                  <a:moveTo>
                    <a:pt x="84455" y="374649"/>
                  </a:moveTo>
                  <a:lnTo>
                    <a:pt x="84483" y="375919"/>
                  </a:lnTo>
                  <a:lnTo>
                    <a:pt x="84595" y="380971"/>
                  </a:lnTo>
                  <a:lnTo>
                    <a:pt x="84709" y="386079"/>
                  </a:lnTo>
                  <a:lnTo>
                    <a:pt x="86360" y="386079"/>
                  </a:lnTo>
                  <a:lnTo>
                    <a:pt x="88519" y="384809"/>
                  </a:lnTo>
                  <a:lnTo>
                    <a:pt x="90550" y="383539"/>
                  </a:lnTo>
                  <a:lnTo>
                    <a:pt x="94488" y="380971"/>
                  </a:lnTo>
                  <a:lnTo>
                    <a:pt x="90805" y="378459"/>
                  </a:lnTo>
                  <a:lnTo>
                    <a:pt x="90550" y="378459"/>
                  </a:lnTo>
                  <a:lnTo>
                    <a:pt x="90170" y="377189"/>
                  </a:lnTo>
                  <a:lnTo>
                    <a:pt x="84455" y="374649"/>
                  </a:lnTo>
                  <a:close/>
                </a:path>
                <a:path w="168909" h="770889">
                  <a:moveTo>
                    <a:pt x="94488" y="380971"/>
                  </a:moveTo>
                  <a:lnTo>
                    <a:pt x="90550" y="383539"/>
                  </a:lnTo>
                  <a:lnTo>
                    <a:pt x="88519" y="384809"/>
                  </a:lnTo>
                  <a:lnTo>
                    <a:pt x="86360" y="386079"/>
                  </a:lnTo>
                  <a:lnTo>
                    <a:pt x="100679" y="386079"/>
                  </a:lnTo>
                  <a:lnTo>
                    <a:pt x="97155" y="382269"/>
                  </a:lnTo>
                  <a:lnTo>
                    <a:pt x="96393" y="382269"/>
                  </a:lnTo>
                  <a:lnTo>
                    <a:pt x="94488" y="380971"/>
                  </a:lnTo>
                  <a:close/>
                </a:path>
                <a:path w="168909" h="770889">
                  <a:moveTo>
                    <a:pt x="103378" y="374649"/>
                  </a:moveTo>
                  <a:lnTo>
                    <a:pt x="84455" y="374649"/>
                  </a:lnTo>
                  <a:lnTo>
                    <a:pt x="90170" y="377189"/>
                  </a:lnTo>
                  <a:lnTo>
                    <a:pt x="90550" y="378459"/>
                  </a:lnTo>
                  <a:lnTo>
                    <a:pt x="90805" y="378459"/>
                  </a:lnTo>
                  <a:lnTo>
                    <a:pt x="94488" y="380971"/>
                  </a:lnTo>
                  <a:lnTo>
                    <a:pt x="96393" y="379729"/>
                  </a:lnTo>
                  <a:lnTo>
                    <a:pt x="103378" y="374649"/>
                  </a:lnTo>
                  <a:close/>
                </a:path>
                <a:path w="168909" h="770889">
                  <a:moveTo>
                    <a:pt x="151892" y="196850"/>
                  </a:moveTo>
                  <a:lnTo>
                    <a:pt x="152260" y="198283"/>
                  </a:lnTo>
                  <a:lnTo>
                    <a:pt x="153035" y="199389"/>
                  </a:lnTo>
                  <a:lnTo>
                    <a:pt x="151892" y="196850"/>
                  </a:lnTo>
                  <a:close/>
                </a:path>
                <a:path w="168909" h="770889">
                  <a:moveTo>
                    <a:pt x="165190" y="196850"/>
                  </a:moveTo>
                  <a:lnTo>
                    <a:pt x="151892" y="196850"/>
                  </a:lnTo>
                  <a:lnTo>
                    <a:pt x="153035" y="199389"/>
                  </a:lnTo>
                  <a:lnTo>
                    <a:pt x="165843" y="199389"/>
                  </a:lnTo>
                  <a:lnTo>
                    <a:pt x="165190" y="196850"/>
                  </a:lnTo>
                  <a:close/>
                </a:path>
                <a:path w="168909" h="770889">
                  <a:moveTo>
                    <a:pt x="149772" y="174771"/>
                  </a:moveTo>
                  <a:lnTo>
                    <a:pt x="150241" y="176529"/>
                  </a:lnTo>
                  <a:lnTo>
                    <a:pt x="137160" y="176529"/>
                  </a:lnTo>
                  <a:lnTo>
                    <a:pt x="138049" y="180339"/>
                  </a:lnTo>
                  <a:lnTo>
                    <a:pt x="138303" y="180339"/>
                  </a:lnTo>
                  <a:lnTo>
                    <a:pt x="139065" y="181609"/>
                  </a:lnTo>
                  <a:lnTo>
                    <a:pt x="141732" y="185419"/>
                  </a:lnTo>
                  <a:lnTo>
                    <a:pt x="144018" y="187959"/>
                  </a:lnTo>
                  <a:lnTo>
                    <a:pt x="146558" y="190500"/>
                  </a:lnTo>
                  <a:lnTo>
                    <a:pt x="149479" y="194309"/>
                  </a:lnTo>
                  <a:lnTo>
                    <a:pt x="152260" y="198283"/>
                  </a:lnTo>
                  <a:lnTo>
                    <a:pt x="151892" y="196850"/>
                  </a:lnTo>
                  <a:lnTo>
                    <a:pt x="165190" y="196850"/>
                  </a:lnTo>
                  <a:lnTo>
                    <a:pt x="164211" y="193039"/>
                  </a:lnTo>
                  <a:lnTo>
                    <a:pt x="163957" y="193039"/>
                  </a:lnTo>
                  <a:lnTo>
                    <a:pt x="163575" y="191769"/>
                  </a:lnTo>
                  <a:lnTo>
                    <a:pt x="163068" y="191769"/>
                  </a:lnTo>
                  <a:lnTo>
                    <a:pt x="159385" y="186689"/>
                  </a:lnTo>
                  <a:lnTo>
                    <a:pt x="151892" y="177800"/>
                  </a:lnTo>
                  <a:lnTo>
                    <a:pt x="149772" y="174771"/>
                  </a:lnTo>
                  <a:close/>
                </a:path>
                <a:path w="168909" h="770889">
                  <a:moveTo>
                    <a:pt x="146473" y="147319"/>
                  </a:moveTo>
                  <a:lnTo>
                    <a:pt x="145948" y="148589"/>
                  </a:lnTo>
                  <a:lnTo>
                    <a:pt x="145034" y="151129"/>
                  </a:lnTo>
                  <a:lnTo>
                    <a:pt x="143129" y="156209"/>
                  </a:lnTo>
                  <a:lnTo>
                    <a:pt x="141350" y="161289"/>
                  </a:lnTo>
                  <a:lnTo>
                    <a:pt x="139954" y="163829"/>
                  </a:lnTo>
                  <a:lnTo>
                    <a:pt x="138811" y="167639"/>
                  </a:lnTo>
                  <a:lnTo>
                    <a:pt x="137795" y="168909"/>
                  </a:lnTo>
                  <a:lnTo>
                    <a:pt x="137668" y="170179"/>
                  </a:lnTo>
                  <a:lnTo>
                    <a:pt x="136906" y="173989"/>
                  </a:lnTo>
                  <a:lnTo>
                    <a:pt x="136779" y="176529"/>
                  </a:lnTo>
                  <a:lnTo>
                    <a:pt x="149479" y="176529"/>
                  </a:lnTo>
                  <a:lnTo>
                    <a:pt x="149361" y="174771"/>
                  </a:lnTo>
                  <a:lnTo>
                    <a:pt x="149309" y="173989"/>
                  </a:lnTo>
                  <a:lnTo>
                    <a:pt x="149225" y="172719"/>
                  </a:lnTo>
                  <a:lnTo>
                    <a:pt x="150114" y="172719"/>
                  </a:lnTo>
                  <a:lnTo>
                    <a:pt x="150495" y="171450"/>
                  </a:lnTo>
                  <a:lnTo>
                    <a:pt x="151511" y="168909"/>
                  </a:lnTo>
                  <a:lnTo>
                    <a:pt x="153162" y="165100"/>
                  </a:lnTo>
                  <a:lnTo>
                    <a:pt x="154940" y="161289"/>
                  </a:lnTo>
                  <a:lnTo>
                    <a:pt x="156972" y="156209"/>
                  </a:lnTo>
                  <a:lnTo>
                    <a:pt x="159300" y="149859"/>
                  </a:lnTo>
                  <a:lnTo>
                    <a:pt x="147320" y="149859"/>
                  </a:lnTo>
                  <a:lnTo>
                    <a:pt x="146939" y="148589"/>
                  </a:lnTo>
                  <a:lnTo>
                    <a:pt x="146473" y="147319"/>
                  </a:lnTo>
                  <a:close/>
                </a:path>
                <a:path w="168909" h="770889">
                  <a:moveTo>
                    <a:pt x="149326" y="174244"/>
                  </a:moveTo>
                  <a:lnTo>
                    <a:pt x="149361" y="174771"/>
                  </a:lnTo>
                  <a:lnTo>
                    <a:pt x="149479" y="176529"/>
                  </a:lnTo>
                  <a:lnTo>
                    <a:pt x="149669" y="175101"/>
                  </a:lnTo>
                  <a:lnTo>
                    <a:pt x="149326" y="174244"/>
                  </a:lnTo>
                  <a:close/>
                </a:path>
                <a:path w="168909" h="770889">
                  <a:moveTo>
                    <a:pt x="149669" y="175101"/>
                  </a:moveTo>
                  <a:lnTo>
                    <a:pt x="149479" y="176529"/>
                  </a:lnTo>
                  <a:lnTo>
                    <a:pt x="150241" y="176529"/>
                  </a:lnTo>
                  <a:lnTo>
                    <a:pt x="149669" y="175101"/>
                  </a:lnTo>
                  <a:close/>
                </a:path>
                <a:path w="168909" h="770889">
                  <a:moveTo>
                    <a:pt x="149772" y="174771"/>
                  </a:moveTo>
                  <a:lnTo>
                    <a:pt x="149669" y="175101"/>
                  </a:lnTo>
                  <a:lnTo>
                    <a:pt x="150241" y="176529"/>
                  </a:lnTo>
                  <a:lnTo>
                    <a:pt x="149860" y="175101"/>
                  </a:lnTo>
                  <a:lnTo>
                    <a:pt x="149772" y="174771"/>
                  </a:lnTo>
                  <a:close/>
                </a:path>
                <a:path w="168909" h="770889">
                  <a:moveTo>
                    <a:pt x="149402" y="174244"/>
                  </a:moveTo>
                  <a:lnTo>
                    <a:pt x="149537" y="174771"/>
                  </a:lnTo>
                  <a:lnTo>
                    <a:pt x="149669" y="175101"/>
                  </a:lnTo>
                  <a:lnTo>
                    <a:pt x="149713" y="174771"/>
                  </a:lnTo>
                  <a:lnTo>
                    <a:pt x="149402" y="174244"/>
                  </a:lnTo>
                  <a:close/>
                </a:path>
                <a:path w="168909" h="770889">
                  <a:moveTo>
                    <a:pt x="149225" y="172719"/>
                  </a:moveTo>
                  <a:lnTo>
                    <a:pt x="149225" y="173989"/>
                  </a:lnTo>
                  <a:lnTo>
                    <a:pt x="149772" y="174771"/>
                  </a:lnTo>
                  <a:lnTo>
                    <a:pt x="149225" y="172719"/>
                  </a:lnTo>
                  <a:close/>
                </a:path>
                <a:path w="168909" h="770889">
                  <a:moveTo>
                    <a:pt x="150114" y="172719"/>
                  </a:moveTo>
                  <a:lnTo>
                    <a:pt x="149225" y="172719"/>
                  </a:lnTo>
                  <a:lnTo>
                    <a:pt x="149772" y="174771"/>
                  </a:lnTo>
                  <a:lnTo>
                    <a:pt x="149817" y="173989"/>
                  </a:lnTo>
                  <a:lnTo>
                    <a:pt x="150114" y="172719"/>
                  </a:lnTo>
                  <a:close/>
                </a:path>
                <a:path w="168909" h="770889">
                  <a:moveTo>
                    <a:pt x="147320" y="144779"/>
                  </a:moveTo>
                  <a:lnTo>
                    <a:pt x="146862" y="146050"/>
                  </a:lnTo>
                  <a:lnTo>
                    <a:pt x="146473" y="147319"/>
                  </a:lnTo>
                  <a:lnTo>
                    <a:pt x="146939" y="148589"/>
                  </a:lnTo>
                  <a:lnTo>
                    <a:pt x="147320" y="149859"/>
                  </a:lnTo>
                  <a:lnTo>
                    <a:pt x="147320" y="144779"/>
                  </a:lnTo>
                  <a:close/>
                </a:path>
                <a:path w="168909" h="770889">
                  <a:moveTo>
                    <a:pt x="159131" y="144779"/>
                  </a:moveTo>
                  <a:lnTo>
                    <a:pt x="147320" y="144779"/>
                  </a:lnTo>
                  <a:lnTo>
                    <a:pt x="147320" y="149859"/>
                  </a:lnTo>
                  <a:lnTo>
                    <a:pt x="159300" y="149859"/>
                  </a:lnTo>
                  <a:lnTo>
                    <a:pt x="159766" y="148589"/>
                  </a:lnTo>
                  <a:lnTo>
                    <a:pt x="159766" y="147319"/>
                  </a:lnTo>
                  <a:lnTo>
                    <a:pt x="159258" y="146050"/>
                  </a:lnTo>
                  <a:lnTo>
                    <a:pt x="159131" y="144779"/>
                  </a:lnTo>
                  <a:close/>
                </a:path>
                <a:path w="168909" h="770889">
                  <a:moveTo>
                    <a:pt x="125995" y="71581"/>
                  </a:moveTo>
                  <a:lnTo>
                    <a:pt x="126111" y="76200"/>
                  </a:lnTo>
                  <a:lnTo>
                    <a:pt x="126508" y="78188"/>
                  </a:lnTo>
                  <a:lnTo>
                    <a:pt x="126619" y="78739"/>
                  </a:lnTo>
                  <a:lnTo>
                    <a:pt x="127000" y="81279"/>
                  </a:lnTo>
                  <a:lnTo>
                    <a:pt x="127762" y="85089"/>
                  </a:lnTo>
                  <a:lnTo>
                    <a:pt x="129794" y="93979"/>
                  </a:lnTo>
                  <a:lnTo>
                    <a:pt x="131064" y="99059"/>
                  </a:lnTo>
                  <a:lnTo>
                    <a:pt x="132842" y="106679"/>
                  </a:lnTo>
                  <a:lnTo>
                    <a:pt x="134366" y="111759"/>
                  </a:lnTo>
                  <a:lnTo>
                    <a:pt x="136525" y="119379"/>
                  </a:lnTo>
                  <a:lnTo>
                    <a:pt x="138811" y="127000"/>
                  </a:lnTo>
                  <a:lnTo>
                    <a:pt x="141350" y="133350"/>
                  </a:lnTo>
                  <a:lnTo>
                    <a:pt x="143764" y="139700"/>
                  </a:lnTo>
                  <a:lnTo>
                    <a:pt x="145542" y="144779"/>
                  </a:lnTo>
                  <a:lnTo>
                    <a:pt x="146473" y="147319"/>
                  </a:lnTo>
                  <a:lnTo>
                    <a:pt x="146862" y="146050"/>
                  </a:lnTo>
                  <a:lnTo>
                    <a:pt x="147320" y="144779"/>
                  </a:lnTo>
                  <a:lnTo>
                    <a:pt x="159131" y="144779"/>
                  </a:lnTo>
                  <a:lnTo>
                    <a:pt x="158750" y="143509"/>
                  </a:lnTo>
                  <a:lnTo>
                    <a:pt x="157480" y="140969"/>
                  </a:lnTo>
                  <a:lnTo>
                    <a:pt x="155575" y="135889"/>
                  </a:lnTo>
                  <a:lnTo>
                    <a:pt x="153416" y="129539"/>
                  </a:lnTo>
                  <a:lnTo>
                    <a:pt x="151003" y="123189"/>
                  </a:lnTo>
                  <a:lnTo>
                    <a:pt x="148717" y="115569"/>
                  </a:lnTo>
                  <a:lnTo>
                    <a:pt x="146685" y="109219"/>
                  </a:lnTo>
                  <a:lnTo>
                    <a:pt x="145161" y="102869"/>
                  </a:lnTo>
                  <a:lnTo>
                    <a:pt x="143510" y="96519"/>
                  </a:lnTo>
                  <a:lnTo>
                    <a:pt x="142113" y="91439"/>
                  </a:lnTo>
                  <a:lnTo>
                    <a:pt x="141255" y="87629"/>
                  </a:lnTo>
                  <a:lnTo>
                    <a:pt x="134874" y="87629"/>
                  </a:lnTo>
                  <a:lnTo>
                    <a:pt x="131318" y="86359"/>
                  </a:lnTo>
                  <a:lnTo>
                    <a:pt x="129677" y="82574"/>
                  </a:lnTo>
                  <a:lnTo>
                    <a:pt x="129544" y="82574"/>
                  </a:lnTo>
                  <a:lnTo>
                    <a:pt x="129431" y="82005"/>
                  </a:lnTo>
                  <a:lnTo>
                    <a:pt x="129032" y="81279"/>
                  </a:lnTo>
                  <a:lnTo>
                    <a:pt x="128270" y="78739"/>
                  </a:lnTo>
                  <a:lnTo>
                    <a:pt x="127635" y="77469"/>
                  </a:lnTo>
                  <a:lnTo>
                    <a:pt x="127127" y="76200"/>
                  </a:lnTo>
                  <a:lnTo>
                    <a:pt x="127444" y="76200"/>
                  </a:lnTo>
                  <a:lnTo>
                    <a:pt x="127000" y="74929"/>
                  </a:lnTo>
                  <a:lnTo>
                    <a:pt x="125995" y="71581"/>
                  </a:lnTo>
                  <a:close/>
                </a:path>
                <a:path w="168909" h="770889">
                  <a:moveTo>
                    <a:pt x="127629" y="76729"/>
                  </a:moveTo>
                  <a:lnTo>
                    <a:pt x="127889" y="77469"/>
                  </a:lnTo>
                  <a:lnTo>
                    <a:pt x="128434" y="78561"/>
                  </a:lnTo>
                  <a:lnTo>
                    <a:pt x="128524" y="78739"/>
                  </a:lnTo>
                  <a:lnTo>
                    <a:pt x="129032" y="80009"/>
                  </a:lnTo>
                  <a:lnTo>
                    <a:pt x="129431" y="82005"/>
                  </a:lnTo>
                  <a:lnTo>
                    <a:pt x="131318" y="86359"/>
                  </a:lnTo>
                  <a:lnTo>
                    <a:pt x="134874" y="87629"/>
                  </a:lnTo>
                  <a:lnTo>
                    <a:pt x="137922" y="86359"/>
                  </a:lnTo>
                  <a:lnTo>
                    <a:pt x="140744" y="85231"/>
                  </a:lnTo>
                  <a:lnTo>
                    <a:pt x="140212" y="82574"/>
                  </a:lnTo>
                  <a:lnTo>
                    <a:pt x="129485" y="82574"/>
                  </a:lnTo>
                  <a:lnTo>
                    <a:pt x="138207" y="78739"/>
                  </a:lnTo>
                  <a:lnTo>
                    <a:pt x="129032" y="78739"/>
                  </a:lnTo>
                  <a:lnTo>
                    <a:pt x="129370" y="78561"/>
                  </a:lnTo>
                  <a:lnTo>
                    <a:pt x="127629" y="76729"/>
                  </a:lnTo>
                  <a:close/>
                </a:path>
                <a:path w="168909" h="770889">
                  <a:moveTo>
                    <a:pt x="140744" y="85231"/>
                  </a:moveTo>
                  <a:lnTo>
                    <a:pt x="137922" y="86359"/>
                  </a:lnTo>
                  <a:lnTo>
                    <a:pt x="134874" y="87629"/>
                  </a:lnTo>
                  <a:lnTo>
                    <a:pt x="141255" y="87629"/>
                  </a:lnTo>
                  <a:lnTo>
                    <a:pt x="140970" y="86359"/>
                  </a:lnTo>
                  <a:lnTo>
                    <a:pt x="140744" y="85231"/>
                  </a:lnTo>
                  <a:close/>
                </a:path>
                <a:path w="168909" h="770889">
                  <a:moveTo>
                    <a:pt x="140970" y="76200"/>
                  </a:moveTo>
                  <a:lnTo>
                    <a:pt x="140948" y="76729"/>
                  </a:lnTo>
                  <a:lnTo>
                    <a:pt x="141097" y="77469"/>
                  </a:lnTo>
                  <a:lnTo>
                    <a:pt x="139462" y="78188"/>
                  </a:lnTo>
                  <a:lnTo>
                    <a:pt x="139573" y="78739"/>
                  </a:lnTo>
                  <a:lnTo>
                    <a:pt x="139996" y="81279"/>
                  </a:lnTo>
                  <a:lnTo>
                    <a:pt x="140117" y="82005"/>
                  </a:lnTo>
                  <a:lnTo>
                    <a:pt x="140212" y="82574"/>
                  </a:lnTo>
                  <a:lnTo>
                    <a:pt x="140716" y="85089"/>
                  </a:lnTo>
                  <a:lnTo>
                    <a:pt x="140744" y="85231"/>
                  </a:lnTo>
                  <a:lnTo>
                    <a:pt x="141097" y="85089"/>
                  </a:lnTo>
                  <a:lnTo>
                    <a:pt x="142621" y="81279"/>
                  </a:lnTo>
                  <a:lnTo>
                    <a:pt x="141478" y="77469"/>
                  </a:lnTo>
                  <a:lnTo>
                    <a:pt x="140970" y="76200"/>
                  </a:lnTo>
                  <a:close/>
                </a:path>
                <a:path w="168909" h="770889">
                  <a:moveTo>
                    <a:pt x="129431" y="82005"/>
                  </a:moveTo>
                  <a:lnTo>
                    <a:pt x="129544" y="82574"/>
                  </a:lnTo>
                  <a:lnTo>
                    <a:pt x="129677" y="82574"/>
                  </a:lnTo>
                  <a:lnTo>
                    <a:pt x="129431" y="82005"/>
                  </a:lnTo>
                  <a:close/>
                </a:path>
                <a:path w="168909" h="770889">
                  <a:moveTo>
                    <a:pt x="139462" y="78188"/>
                  </a:moveTo>
                  <a:lnTo>
                    <a:pt x="129485" y="82574"/>
                  </a:lnTo>
                  <a:lnTo>
                    <a:pt x="140212" y="82574"/>
                  </a:lnTo>
                  <a:lnTo>
                    <a:pt x="139573" y="78739"/>
                  </a:lnTo>
                  <a:lnTo>
                    <a:pt x="139462" y="78188"/>
                  </a:lnTo>
                  <a:close/>
                </a:path>
                <a:path w="168909" h="770889">
                  <a:moveTo>
                    <a:pt x="127127" y="76200"/>
                  </a:moveTo>
                  <a:lnTo>
                    <a:pt x="127635" y="77469"/>
                  </a:lnTo>
                  <a:lnTo>
                    <a:pt x="128180" y="78561"/>
                  </a:lnTo>
                  <a:lnTo>
                    <a:pt x="128270" y="78739"/>
                  </a:lnTo>
                  <a:lnTo>
                    <a:pt x="129032" y="81279"/>
                  </a:lnTo>
                  <a:lnTo>
                    <a:pt x="129319" y="82005"/>
                  </a:lnTo>
                  <a:lnTo>
                    <a:pt x="129286" y="81279"/>
                  </a:lnTo>
                  <a:lnTo>
                    <a:pt x="129032" y="80009"/>
                  </a:lnTo>
                  <a:lnTo>
                    <a:pt x="128524" y="78739"/>
                  </a:lnTo>
                  <a:lnTo>
                    <a:pt x="127889" y="77469"/>
                  </a:lnTo>
                  <a:lnTo>
                    <a:pt x="127629" y="76729"/>
                  </a:lnTo>
                  <a:lnTo>
                    <a:pt x="127127" y="76200"/>
                  </a:lnTo>
                  <a:close/>
                </a:path>
                <a:path w="168909" h="770889">
                  <a:moveTo>
                    <a:pt x="129370" y="78561"/>
                  </a:moveTo>
                  <a:lnTo>
                    <a:pt x="129032" y="78739"/>
                  </a:lnTo>
                  <a:lnTo>
                    <a:pt x="129540" y="78739"/>
                  </a:lnTo>
                  <a:lnTo>
                    <a:pt x="129370" y="78561"/>
                  </a:lnTo>
                  <a:close/>
                </a:path>
                <a:path w="168909" h="770889">
                  <a:moveTo>
                    <a:pt x="138684" y="73659"/>
                  </a:moveTo>
                  <a:lnTo>
                    <a:pt x="129370" y="78561"/>
                  </a:lnTo>
                  <a:lnTo>
                    <a:pt x="129540" y="78739"/>
                  </a:lnTo>
                  <a:lnTo>
                    <a:pt x="138207" y="78739"/>
                  </a:lnTo>
                  <a:lnTo>
                    <a:pt x="139462" y="78188"/>
                  </a:lnTo>
                  <a:lnTo>
                    <a:pt x="138811" y="74929"/>
                  </a:lnTo>
                  <a:lnTo>
                    <a:pt x="138684" y="73659"/>
                  </a:lnTo>
                  <a:close/>
                </a:path>
                <a:path w="168909" h="770889">
                  <a:moveTo>
                    <a:pt x="135636" y="67309"/>
                  </a:moveTo>
                  <a:lnTo>
                    <a:pt x="129159" y="67309"/>
                  </a:lnTo>
                  <a:lnTo>
                    <a:pt x="127254" y="68579"/>
                  </a:lnTo>
                  <a:lnTo>
                    <a:pt x="126572" y="69850"/>
                  </a:lnTo>
                  <a:lnTo>
                    <a:pt x="125881" y="70953"/>
                  </a:lnTo>
                  <a:lnTo>
                    <a:pt x="125995" y="71581"/>
                  </a:lnTo>
                  <a:lnTo>
                    <a:pt x="127000" y="74929"/>
                  </a:lnTo>
                  <a:lnTo>
                    <a:pt x="127629" y="76729"/>
                  </a:lnTo>
                  <a:lnTo>
                    <a:pt x="129370" y="78561"/>
                  </a:lnTo>
                  <a:lnTo>
                    <a:pt x="138684" y="73659"/>
                  </a:lnTo>
                  <a:lnTo>
                    <a:pt x="139827" y="73659"/>
                  </a:lnTo>
                  <a:lnTo>
                    <a:pt x="139541" y="72707"/>
                  </a:lnTo>
                  <a:lnTo>
                    <a:pt x="138477" y="71187"/>
                  </a:lnTo>
                  <a:lnTo>
                    <a:pt x="138363" y="70953"/>
                  </a:lnTo>
                  <a:lnTo>
                    <a:pt x="137922" y="69850"/>
                  </a:lnTo>
                  <a:lnTo>
                    <a:pt x="137160" y="68579"/>
                  </a:lnTo>
                  <a:lnTo>
                    <a:pt x="136017" y="68579"/>
                  </a:lnTo>
                  <a:lnTo>
                    <a:pt x="135636" y="67309"/>
                  </a:lnTo>
                  <a:close/>
                </a:path>
                <a:path w="168909" h="770889">
                  <a:moveTo>
                    <a:pt x="139827" y="73659"/>
                  </a:moveTo>
                  <a:lnTo>
                    <a:pt x="138684" y="73659"/>
                  </a:lnTo>
                  <a:lnTo>
                    <a:pt x="138811" y="74929"/>
                  </a:lnTo>
                  <a:lnTo>
                    <a:pt x="139462" y="78188"/>
                  </a:lnTo>
                  <a:lnTo>
                    <a:pt x="141097" y="77469"/>
                  </a:lnTo>
                  <a:lnTo>
                    <a:pt x="140948" y="76729"/>
                  </a:lnTo>
                  <a:lnTo>
                    <a:pt x="140843" y="76200"/>
                  </a:lnTo>
                  <a:lnTo>
                    <a:pt x="140208" y="74929"/>
                  </a:lnTo>
                  <a:lnTo>
                    <a:pt x="139827" y="73659"/>
                  </a:lnTo>
                  <a:close/>
                </a:path>
                <a:path w="168909" h="770889">
                  <a:moveTo>
                    <a:pt x="127444" y="76200"/>
                  </a:moveTo>
                  <a:lnTo>
                    <a:pt x="127127" y="76200"/>
                  </a:lnTo>
                  <a:lnTo>
                    <a:pt x="127629" y="76729"/>
                  </a:lnTo>
                  <a:lnTo>
                    <a:pt x="127444" y="76200"/>
                  </a:lnTo>
                  <a:close/>
                </a:path>
                <a:path w="168909" h="770889">
                  <a:moveTo>
                    <a:pt x="139827" y="73659"/>
                  </a:moveTo>
                  <a:lnTo>
                    <a:pt x="140208" y="74929"/>
                  </a:lnTo>
                  <a:lnTo>
                    <a:pt x="140843" y="76200"/>
                  </a:lnTo>
                  <a:lnTo>
                    <a:pt x="140589" y="74929"/>
                  </a:lnTo>
                  <a:lnTo>
                    <a:pt x="139827" y="73659"/>
                  </a:lnTo>
                  <a:close/>
                </a:path>
                <a:path w="168909" h="770889">
                  <a:moveTo>
                    <a:pt x="137922" y="67309"/>
                  </a:moveTo>
                  <a:lnTo>
                    <a:pt x="135636" y="67309"/>
                  </a:lnTo>
                  <a:lnTo>
                    <a:pt x="136017" y="68579"/>
                  </a:lnTo>
                  <a:lnTo>
                    <a:pt x="137160" y="68579"/>
                  </a:lnTo>
                  <a:lnTo>
                    <a:pt x="137922" y="69850"/>
                  </a:lnTo>
                  <a:lnTo>
                    <a:pt x="138363" y="70953"/>
                  </a:lnTo>
                  <a:lnTo>
                    <a:pt x="138477" y="71187"/>
                  </a:lnTo>
                  <a:lnTo>
                    <a:pt x="139541" y="72707"/>
                  </a:lnTo>
                  <a:lnTo>
                    <a:pt x="137922" y="67309"/>
                  </a:lnTo>
                  <a:close/>
                </a:path>
                <a:path w="168909" h="770889">
                  <a:moveTo>
                    <a:pt x="119043" y="50710"/>
                  </a:moveTo>
                  <a:lnTo>
                    <a:pt x="120904" y="55879"/>
                  </a:lnTo>
                  <a:lnTo>
                    <a:pt x="122809" y="62229"/>
                  </a:lnTo>
                  <a:lnTo>
                    <a:pt x="125881" y="70953"/>
                  </a:lnTo>
                  <a:lnTo>
                    <a:pt x="126572" y="69850"/>
                  </a:lnTo>
                  <a:lnTo>
                    <a:pt x="127254" y="68579"/>
                  </a:lnTo>
                  <a:lnTo>
                    <a:pt x="129159" y="67309"/>
                  </a:lnTo>
                  <a:lnTo>
                    <a:pt x="137922" y="67309"/>
                  </a:lnTo>
                  <a:lnTo>
                    <a:pt x="136525" y="63500"/>
                  </a:lnTo>
                  <a:lnTo>
                    <a:pt x="134874" y="58419"/>
                  </a:lnTo>
                  <a:lnTo>
                    <a:pt x="132853" y="52069"/>
                  </a:lnTo>
                  <a:lnTo>
                    <a:pt x="120523" y="52069"/>
                  </a:lnTo>
                  <a:lnTo>
                    <a:pt x="119043" y="50710"/>
                  </a:lnTo>
                  <a:close/>
                </a:path>
                <a:path w="168909" h="770889">
                  <a:moveTo>
                    <a:pt x="118618" y="49529"/>
                  </a:moveTo>
                  <a:lnTo>
                    <a:pt x="119043" y="50710"/>
                  </a:lnTo>
                  <a:lnTo>
                    <a:pt x="120523" y="52069"/>
                  </a:lnTo>
                  <a:lnTo>
                    <a:pt x="118618" y="49529"/>
                  </a:lnTo>
                  <a:close/>
                </a:path>
                <a:path w="168909" h="770889">
                  <a:moveTo>
                    <a:pt x="132045" y="49529"/>
                  </a:moveTo>
                  <a:lnTo>
                    <a:pt x="118618" y="49529"/>
                  </a:lnTo>
                  <a:lnTo>
                    <a:pt x="120523" y="52069"/>
                  </a:lnTo>
                  <a:lnTo>
                    <a:pt x="132853" y="52069"/>
                  </a:lnTo>
                  <a:lnTo>
                    <a:pt x="132045" y="49529"/>
                  </a:lnTo>
                  <a:close/>
                </a:path>
                <a:path w="168909" h="770889">
                  <a:moveTo>
                    <a:pt x="85217" y="12700"/>
                  </a:moveTo>
                  <a:lnTo>
                    <a:pt x="35052" y="12700"/>
                  </a:lnTo>
                  <a:lnTo>
                    <a:pt x="50927" y="15239"/>
                  </a:lnTo>
                  <a:lnTo>
                    <a:pt x="66040" y="19050"/>
                  </a:lnTo>
                  <a:lnTo>
                    <a:pt x="80772" y="24129"/>
                  </a:lnTo>
                  <a:lnTo>
                    <a:pt x="94742" y="31750"/>
                  </a:lnTo>
                  <a:lnTo>
                    <a:pt x="108077" y="40639"/>
                  </a:lnTo>
                  <a:lnTo>
                    <a:pt x="119043" y="50710"/>
                  </a:lnTo>
                  <a:lnTo>
                    <a:pt x="118618" y="49529"/>
                  </a:lnTo>
                  <a:lnTo>
                    <a:pt x="132045" y="49529"/>
                  </a:lnTo>
                  <a:lnTo>
                    <a:pt x="130429" y="44450"/>
                  </a:lnTo>
                  <a:lnTo>
                    <a:pt x="129794" y="43179"/>
                  </a:lnTo>
                  <a:lnTo>
                    <a:pt x="128905" y="43179"/>
                  </a:lnTo>
                  <a:lnTo>
                    <a:pt x="115316" y="30479"/>
                  </a:lnTo>
                  <a:lnTo>
                    <a:pt x="100711" y="20319"/>
                  </a:lnTo>
                  <a:lnTo>
                    <a:pt x="85217" y="12700"/>
                  </a:lnTo>
                  <a:close/>
                </a:path>
                <a:path w="168909" h="770889">
                  <a:moveTo>
                    <a:pt x="34925" y="0"/>
                  </a:moveTo>
                  <a:lnTo>
                    <a:pt x="17145" y="1269"/>
                  </a:lnTo>
                  <a:lnTo>
                    <a:pt x="0" y="3809"/>
                  </a:lnTo>
                  <a:lnTo>
                    <a:pt x="1778" y="15239"/>
                  </a:lnTo>
                  <a:lnTo>
                    <a:pt x="35052" y="12700"/>
                  </a:lnTo>
                  <a:lnTo>
                    <a:pt x="85217" y="12700"/>
                  </a:lnTo>
                  <a:lnTo>
                    <a:pt x="69088" y="6350"/>
                  </a:lnTo>
                  <a:lnTo>
                    <a:pt x="52197" y="2539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386700" y="3929062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338137" y="0"/>
                  </a:moveTo>
                  <a:lnTo>
                    <a:pt x="0" y="0"/>
                  </a:lnTo>
                  <a:lnTo>
                    <a:pt x="0" y="182562"/>
                  </a:lnTo>
                  <a:lnTo>
                    <a:pt x="338137" y="182562"/>
                  </a:lnTo>
                  <a:lnTo>
                    <a:pt x="338137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386700" y="3929062"/>
              <a:ext cx="338455" cy="182880"/>
            </a:xfrm>
            <a:custGeom>
              <a:avLst/>
              <a:gdLst/>
              <a:ahLst/>
              <a:cxnLst/>
              <a:rect l="l" t="t" r="r" b="b"/>
              <a:pathLst>
                <a:path w="338454" h="182879">
                  <a:moveTo>
                    <a:pt x="0" y="182562"/>
                  </a:moveTo>
                  <a:lnTo>
                    <a:pt x="338137" y="182562"/>
                  </a:lnTo>
                  <a:lnTo>
                    <a:pt x="338137" y="0"/>
                  </a:lnTo>
                  <a:lnTo>
                    <a:pt x="0" y="0"/>
                  </a:lnTo>
                  <a:lnTo>
                    <a:pt x="0" y="1825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660639" y="4119943"/>
              <a:ext cx="384810" cy="1511300"/>
            </a:xfrm>
            <a:custGeom>
              <a:avLst/>
              <a:gdLst/>
              <a:ahLst/>
              <a:cxnLst/>
              <a:rect l="l" t="t" r="r" b="b"/>
              <a:pathLst>
                <a:path w="384809" h="1511300">
                  <a:moveTo>
                    <a:pt x="91058" y="1498600"/>
                  </a:moveTo>
                  <a:lnTo>
                    <a:pt x="76834" y="1498600"/>
                  </a:lnTo>
                  <a:lnTo>
                    <a:pt x="81787" y="1511300"/>
                  </a:lnTo>
                  <a:lnTo>
                    <a:pt x="97154" y="1511300"/>
                  </a:lnTo>
                  <a:lnTo>
                    <a:pt x="91058" y="1498600"/>
                  </a:lnTo>
                  <a:close/>
                </a:path>
                <a:path w="384809" h="1511300">
                  <a:moveTo>
                    <a:pt x="93471" y="1498600"/>
                  </a:moveTo>
                  <a:lnTo>
                    <a:pt x="91058" y="1498600"/>
                  </a:lnTo>
                  <a:lnTo>
                    <a:pt x="97154" y="1511300"/>
                  </a:lnTo>
                  <a:lnTo>
                    <a:pt x="93471" y="1498600"/>
                  </a:lnTo>
                  <a:close/>
                </a:path>
                <a:path w="384809" h="1511300">
                  <a:moveTo>
                    <a:pt x="134365" y="1498600"/>
                  </a:moveTo>
                  <a:lnTo>
                    <a:pt x="93471" y="1498600"/>
                  </a:lnTo>
                  <a:lnTo>
                    <a:pt x="97154" y="1511300"/>
                  </a:lnTo>
                  <a:lnTo>
                    <a:pt x="121538" y="1511300"/>
                  </a:lnTo>
                  <a:lnTo>
                    <a:pt x="134365" y="1498600"/>
                  </a:lnTo>
                  <a:close/>
                </a:path>
                <a:path w="384809" h="1511300">
                  <a:moveTo>
                    <a:pt x="85851" y="1485900"/>
                  </a:moveTo>
                  <a:lnTo>
                    <a:pt x="73278" y="1485900"/>
                  </a:lnTo>
                  <a:lnTo>
                    <a:pt x="72262" y="1498600"/>
                  </a:lnTo>
                  <a:lnTo>
                    <a:pt x="85089" y="1498600"/>
                  </a:lnTo>
                  <a:lnTo>
                    <a:pt x="85851" y="1485900"/>
                  </a:lnTo>
                  <a:close/>
                </a:path>
                <a:path w="384809" h="1511300">
                  <a:moveTo>
                    <a:pt x="365251" y="1130300"/>
                  </a:moveTo>
                  <a:lnTo>
                    <a:pt x="353567" y="1130300"/>
                  </a:lnTo>
                  <a:lnTo>
                    <a:pt x="348106" y="1143000"/>
                  </a:lnTo>
                  <a:lnTo>
                    <a:pt x="343915" y="1155700"/>
                  </a:lnTo>
                  <a:lnTo>
                    <a:pt x="340486" y="1168400"/>
                  </a:lnTo>
                  <a:lnTo>
                    <a:pt x="337819" y="1181100"/>
                  </a:lnTo>
                  <a:lnTo>
                    <a:pt x="332358" y="1206500"/>
                  </a:lnTo>
                  <a:lnTo>
                    <a:pt x="329056" y="1219200"/>
                  </a:lnTo>
                  <a:lnTo>
                    <a:pt x="324865" y="1231900"/>
                  </a:lnTo>
                  <a:lnTo>
                    <a:pt x="315721" y="1257300"/>
                  </a:lnTo>
                  <a:lnTo>
                    <a:pt x="297687" y="1308100"/>
                  </a:lnTo>
                  <a:lnTo>
                    <a:pt x="288289" y="1320800"/>
                  </a:lnTo>
                  <a:lnTo>
                    <a:pt x="278637" y="1346200"/>
                  </a:lnTo>
                  <a:lnTo>
                    <a:pt x="268224" y="1371600"/>
                  </a:lnTo>
                  <a:lnTo>
                    <a:pt x="257048" y="1384300"/>
                  </a:lnTo>
                  <a:lnTo>
                    <a:pt x="244982" y="1409700"/>
                  </a:lnTo>
                  <a:lnTo>
                    <a:pt x="231648" y="1422400"/>
                  </a:lnTo>
                  <a:lnTo>
                    <a:pt x="201040" y="1447800"/>
                  </a:lnTo>
                  <a:lnTo>
                    <a:pt x="163702" y="1473200"/>
                  </a:lnTo>
                  <a:lnTo>
                    <a:pt x="141858" y="1485900"/>
                  </a:lnTo>
                  <a:lnTo>
                    <a:pt x="130048" y="1498600"/>
                  </a:lnTo>
                  <a:lnTo>
                    <a:pt x="146684" y="1498600"/>
                  </a:lnTo>
                  <a:lnTo>
                    <a:pt x="169290" y="1485900"/>
                  </a:lnTo>
                  <a:lnTo>
                    <a:pt x="208660" y="1460500"/>
                  </a:lnTo>
                  <a:lnTo>
                    <a:pt x="241045" y="1435100"/>
                  </a:lnTo>
                  <a:lnTo>
                    <a:pt x="255015" y="1409700"/>
                  </a:lnTo>
                  <a:lnTo>
                    <a:pt x="267588" y="1397000"/>
                  </a:lnTo>
                  <a:lnTo>
                    <a:pt x="279145" y="1371600"/>
                  </a:lnTo>
                  <a:lnTo>
                    <a:pt x="289940" y="1346200"/>
                  </a:lnTo>
                  <a:lnTo>
                    <a:pt x="299846" y="1333500"/>
                  </a:lnTo>
                  <a:lnTo>
                    <a:pt x="336803" y="1231900"/>
                  </a:lnTo>
                  <a:lnTo>
                    <a:pt x="352932" y="1168400"/>
                  </a:lnTo>
                  <a:lnTo>
                    <a:pt x="356234" y="1155700"/>
                  </a:lnTo>
                  <a:lnTo>
                    <a:pt x="360171" y="1143000"/>
                  </a:lnTo>
                  <a:lnTo>
                    <a:pt x="365251" y="1130300"/>
                  </a:lnTo>
                  <a:close/>
                </a:path>
                <a:path w="384809" h="1511300">
                  <a:moveTo>
                    <a:pt x="93979" y="1473200"/>
                  </a:moveTo>
                  <a:lnTo>
                    <a:pt x="78104" y="1473200"/>
                  </a:lnTo>
                  <a:lnTo>
                    <a:pt x="76580" y="1485900"/>
                  </a:lnTo>
                  <a:lnTo>
                    <a:pt x="90169" y="1485900"/>
                  </a:lnTo>
                  <a:lnTo>
                    <a:pt x="93979" y="1473200"/>
                  </a:lnTo>
                  <a:close/>
                </a:path>
                <a:path w="384809" h="1511300">
                  <a:moveTo>
                    <a:pt x="80637" y="1468482"/>
                  </a:moveTo>
                  <a:lnTo>
                    <a:pt x="79882" y="1473200"/>
                  </a:lnTo>
                  <a:lnTo>
                    <a:pt x="81533" y="1473200"/>
                  </a:lnTo>
                  <a:lnTo>
                    <a:pt x="80637" y="1468482"/>
                  </a:lnTo>
                  <a:close/>
                </a:path>
                <a:path w="384809" h="1511300">
                  <a:moveTo>
                    <a:pt x="81914" y="1460500"/>
                  </a:moveTo>
                  <a:lnTo>
                    <a:pt x="80637" y="1468482"/>
                  </a:lnTo>
                  <a:lnTo>
                    <a:pt x="81533" y="1473200"/>
                  </a:lnTo>
                  <a:lnTo>
                    <a:pt x="82930" y="1473200"/>
                  </a:lnTo>
                  <a:lnTo>
                    <a:pt x="81914" y="1460500"/>
                  </a:lnTo>
                  <a:close/>
                </a:path>
                <a:path w="384809" h="1511300">
                  <a:moveTo>
                    <a:pt x="94233" y="1460500"/>
                  </a:moveTo>
                  <a:lnTo>
                    <a:pt x="81914" y="1460500"/>
                  </a:lnTo>
                  <a:lnTo>
                    <a:pt x="82930" y="1473200"/>
                  </a:lnTo>
                  <a:lnTo>
                    <a:pt x="94614" y="1473200"/>
                  </a:lnTo>
                  <a:lnTo>
                    <a:pt x="94233" y="1460500"/>
                  </a:lnTo>
                  <a:close/>
                </a:path>
                <a:path w="384809" h="1511300">
                  <a:moveTo>
                    <a:pt x="81914" y="1460500"/>
                  </a:moveTo>
                  <a:lnTo>
                    <a:pt x="79120" y="1460500"/>
                  </a:lnTo>
                  <a:lnTo>
                    <a:pt x="80637" y="1468482"/>
                  </a:lnTo>
                  <a:lnTo>
                    <a:pt x="81914" y="1460500"/>
                  </a:lnTo>
                  <a:close/>
                </a:path>
                <a:path w="384809" h="1511300">
                  <a:moveTo>
                    <a:pt x="59562" y="1409700"/>
                  </a:moveTo>
                  <a:lnTo>
                    <a:pt x="36575" y="1409700"/>
                  </a:lnTo>
                  <a:lnTo>
                    <a:pt x="46735" y="1422400"/>
                  </a:lnTo>
                  <a:lnTo>
                    <a:pt x="50545" y="1422400"/>
                  </a:lnTo>
                  <a:lnTo>
                    <a:pt x="54482" y="1435100"/>
                  </a:lnTo>
                  <a:lnTo>
                    <a:pt x="73151" y="1460500"/>
                  </a:lnTo>
                  <a:lnTo>
                    <a:pt x="86613" y="1460500"/>
                  </a:lnTo>
                  <a:lnTo>
                    <a:pt x="83692" y="1447800"/>
                  </a:lnTo>
                  <a:lnTo>
                    <a:pt x="64261" y="1422400"/>
                  </a:lnTo>
                  <a:lnTo>
                    <a:pt x="59562" y="1409700"/>
                  </a:lnTo>
                  <a:close/>
                </a:path>
                <a:path w="384809" h="1511300">
                  <a:moveTo>
                    <a:pt x="44195" y="1397000"/>
                  </a:moveTo>
                  <a:lnTo>
                    <a:pt x="12191" y="1397000"/>
                  </a:lnTo>
                  <a:lnTo>
                    <a:pt x="26669" y="1409700"/>
                  </a:lnTo>
                  <a:lnTo>
                    <a:pt x="54355" y="1409700"/>
                  </a:lnTo>
                  <a:lnTo>
                    <a:pt x="44195" y="1397000"/>
                  </a:lnTo>
                  <a:close/>
                </a:path>
                <a:path w="384809" h="1511300">
                  <a:moveTo>
                    <a:pt x="42799" y="1371600"/>
                  </a:moveTo>
                  <a:lnTo>
                    <a:pt x="26161" y="1371600"/>
                  </a:lnTo>
                  <a:lnTo>
                    <a:pt x="19430" y="1384300"/>
                  </a:lnTo>
                  <a:lnTo>
                    <a:pt x="11937" y="1397000"/>
                  </a:lnTo>
                  <a:lnTo>
                    <a:pt x="29209" y="1397000"/>
                  </a:lnTo>
                  <a:lnTo>
                    <a:pt x="36449" y="1384300"/>
                  </a:lnTo>
                  <a:lnTo>
                    <a:pt x="42799" y="1371600"/>
                  </a:lnTo>
                  <a:close/>
                </a:path>
                <a:path w="384809" h="1511300">
                  <a:moveTo>
                    <a:pt x="65912" y="1320800"/>
                  </a:moveTo>
                  <a:lnTo>
                    <a:pt x="53339" y="1320800"/>
                  </a:lnTo>
                  <a:lnTo>
                    <a:pt x="53466" y="1333500"/>
                  </a:lnTo>
                  <a:lnTo>
                    <a:pt x="49783" y="1333500"/>
                  </a:lnTo>
                  <a:lnTo>
                    <a:pt x="45846" y="1346200"/>
                  </a:lnTo>
                  <a:lnTo>
                    <a:pt x="41655" y="1346200"/>
                  </a:lnTo>
                  <a:lnTo>
                    <a:pt x="37083" y="1358900"/>
                  </a:lnTo>
                  <a:lnTo>
                    <a:pt x="32003" y="1371600"/>
                  </a:lnTo>
                  <a:lnTo>
                    <a:pt x="48259" y="1371600"/>
                  </a:lnTo>
                  <a:lnTo>
                    <a:pt x="53212" y="1358900"/>
                  </a:lnTo>
                  <a:lnTo>
                    <a:pt x="57657" y="1346200"/>
                  </a:lnTo>
                  <a:lnTo>
                    <a:pt x="61721" y="1333500"/>
                  </a:lnTo>
                  <a:lnTo>
                    <a:pt x="53466" y="1333500"/>
                  </a:lnTo>
                  <a:lnTo>
                    <a:pt x="52127" y="1325129"/>
                  </a:lnTo>
                  <a:lnTo>
                    <a:pt x="64484" y="1325129"/>
                  </a:lnTo>
                  <a:lnTo>
                    <a:pt x="65912" y="1320800"/>
                  </a:lnTo>
                  <a:close/>
                </a:path>
                <a:path w="384809" h="1511300">
                  <a:moveTo>
                    <a:pt x="53339" y="1320800"/>
                  </a:moveTo>
                  <a:lnTo>
                    <a:pt x="52127" y="1325129"/>
                  </a:lnTo>
                  <a:lnTo>
                    <a:pt x="53466" y="1333500"/>
                  </a:lnTo>
                  <a:lnTo>
                    <a:pt x="53339" y="1320800"/>
                  </a:lnTo>
                  <a:close/>
                </a:path>
                <a:path w="384809" h="1511300">
                  <a:moveTo>
                    <a:pt x="53339" y="1320800"/>
                  </a:moveTo>
                  <a:lnTo>
                    <a:pt x="51434" y="1320800"/>
                  </a:lnTo>
                  <a:lnTo>
                    <a:pt x="52127" y="1325129"/>
                  </a:lnTo>
                  <a:lnTo>
                    <a:pt x="53339" y="1320800"/>
                  </a:lnTo>
                  <a:close/>
                </a:path>
                <a:path w="384809" h="1511300">
                  <a:moveTo>
                    <a:pt x="60451" y="1308100"/>
                  </a:moveTo>
                  <a:lnTo>
                    <a:pt x="44576" y="1308100"/>
                  </a:lnTo>
                  <a:lnTo>
                    <a:pt x="49529" y="1320800"/>
                  </a:lnTo>
                  <a:lnTo>
                    <a:pt x="63118" y="1320800"/>
                  </a:lnTo>
                  <a:lnTo>
                    <a:pt x="60451" y="1308100"/>
                  </a:lnTo>
                  <a:close/>
                </a:path>
                <a:path w="384809" h="1511300">
                  <a:moveTo>
                    <a:pt x="49275" y="1295400"/>
                  </a:moveTo>
                  <a:lnTo>
                    <a:pt x="33908" y="1295400"/>
                  </a:lnTo>
                  <a:lnTo>
                    <a:pt x="40385" y="1308100"/>
                  </a:lnTo>
                  <a:lnTo>
                    <a:pt x="55117" y="1308100"/>
                  </a:lnTo>
                  <a:lnTo>
                    <a:pt x="49275" y="1295400"/>
                  </a:lnTo>
                  <a:close/>
                </a:path>
                <a:path w="384809" h="1511300">
                  <a:moveTo>
                    <a:pt x="42036" y="1282700"/>
                  </a:moveTo>
                  <a:lnTo>
                    <a:pt x="10667" y="1282700"/>
                  </a:lnTo>
                  <a:lnTo>
                    <a:pt x="19938" y="1295400"/>
                  </a:lnTo>
                  <a:lnTo>
                    <a:pt x="48513" y="1295400"/>
                  </a:lnTo>
                  <a:lnTo>
                    <a:pt x="42036" y="1282700"/>
                  </a:lnTo>
                  <a:close/>
                </a:path>
                <a:path w="384809" h="1511300">
                  <a:moveTo>
                    <a:pt x="15112" y="1270000"/>
                  </a:moveTo>
                  <a:lnTo>
                    <a:pt x="4444" y="1270000"/>
                  </a:lnTo>
                  <a:lnTo>
                    <a:pt x="0" y="1282700"/>
                  </a:lnTo>
                  <a:lnTo>
                    <a:pt x="24637" y="1282700"/>
                  </a:lnTo>
                  <a:lnTo>
                    <a:pt x="15112" y="1270000"/>
                  </a:lnTo>
                  <a:close/>
                </a:path>
                <a:path w="384809" h="1511300">
                  <a:moveTo>
                    <a:pt x="148908" y="54845"/>
                  </a:moveTo>
                  <a:lnTo>
                    <a:pt x="141879" y="61737"/>
                  </a:lnTo>
                  <a:lnTo>
                    <a:pt x="152653" y="76200"/>
                  </a:lnTo>
                  <a:lnTo>
                    <a:pt x="183133" y="101600"/>
                  </a:lnTo>
                  <a:lnTo>
                    <a:pt x="212470" y="139700"/>
                  </a:lnTo>
                  <a:lnTo>
                    <a:pt x="226313" y="152400"/>
                  </a:lnTo>
                  <a:lnTo>
                    <a:pt x="239521" y="165100"/>
                  </a:lnTo>
                  <a:lnTo>
                    <a:pt x="251967" y="177800"/>
                  </a:lnTo>
                  <a:lnTo>
                    <a:pt x="263651" y="203200"/>
                  </a:lnTo>
                  <a:lnTo>
                    <a:pt x="274319" y="215900"/>
                  </a:lnTo>
                  <a:lnTo>
                    <a:pt x="283844" y="241300"/>
                  </a:lnTo>
                  <a:lnTo>
                    <a:pt x="292480" y="254000"/>
                  </a:lnTo>
                  <a:lnTo>
                    <a:pt x="299719" y="279400"/>
                  </a:lnTo>
                  <a:lnTo>
                    <a:pt x="305688" y="292100"/>
                  </a:lnTo>
                  <a:lnTo>
                    <a:pt x="310514" y="317500"/>
                  </a:lnTo>
                  <a:lnTo>
                    <a:pt x="320675" y="342900"/>
                  </a:lnTo>
                  <a:lnTo>
                    <a:pt x="328929" y="368300"/>
                  </a:lnTo>
                  <a:lnTo>
                    <a:pt x="335406" y="406400"/>
                  </a:lnTo>
                  <a:lnTo>
                    <a:pt x="340613" y="431800"/>
                  </a:lnTo>
                  <a:lnTo>
                    <a:pt x="344677" y="469900"/>
                  </a:lnTo>
                  <a:lnTo>
                    <a:pt x="347979" y="495300"/>
                  </a:lnTo>
                  <a:lnTo>
                    <a:pt x="350646" y="520700"/>
                  </a:lnTo>
                  <a:lnTo>
                    <a:pt x="353186" y="558800"/>
                  </a:lnTo>
                  <a:lnTo>
                    <a:pt x="356869" y="584200"/>
                  </a:lnTo>
                  <a:lnTo>
                    <a:pt x="360171" y="609600"/>
                  </a:lnTo>
                  <a:lnTo>
                    <a:pt x="362838" y="635000"/>
                  </a:lnTo>
                  <a:lnTo>
                    <a:pt x="364998" y="673100"/>
                  </a:lnTo>
                  <a:lnTo>
                    <a:pt x="366649" y="698500"/>
                  </a:lnTo>
                  <a:lnTo>
                    <a:pt x="368045" y="723900"/>
                  </a:lnTo>
                  <a:lnTo>
                    <a:pt x="369696" y="800100"/>
                  </a:lnTo>
                  <a:lnTo>
                    <a:pt x="370331" y="825500"/>
                  </a:lnTo>
                  <a:lnTo>
                    <a:pt x="370585" y="850900"/>
                  </a:lnTo>
                  <a:lnTo>
                    <a:pt x="370712" y="889000"/>
                  </a:lnTo>
                  <a:lnTo>
                    <a:pt x="370966" y="914400"/>
                  </a:lnTo>
                  <a:lnTo>
                    <a:pt x="371093" y="939800"/>
                  </a:lnTo>
                  <a:lnTo>
                    <a:pt x="371475" y="977900"/>
                  </a:lnTo>
                  <a:lnTo>
                    <a:pt x="371601" y="990600"/>
                  </a:lnTo>
                  <a:lnTo>
                    <a:pt x="372109" y="1016000"/>
                  </a:lnTo>
                  <a:lnTo>
                    <a:pt x="367029" y="1041400"/>
                  </a:lnTo>
                  <a:lnTo>
                    <a:pt x="362711" y="1066800"/>
                  </a:lnTo>
                  <a:lnTo>
                    <a:pt x="358393" y="1104900"/>
                  </a:lnTo>
                  <a:lnTo>
                    <a:pt x="353186" y="1130300"/>
                  </a:lnTo>
                  <a:lnTo>
                    <a:pt x="365505" y="1130300"/>
                  </a:lnTo>
                  <a:lnTo>
                    <a:pt x="370839" y="1104900"/>
                  </a:lnTo>
                  <a:lnTo>
                    <a:pt x="375157" y="1066800"/>
                  </a:lnTo>
                  <a:lnTo>
                    <a:pt x="379602" y="1041400"/>
                  </a:lnTo>
                  <a:lnTo>
                    <a:pt x="384682" y="1016000"/>
                  </a:lnTo>
                  <a:lnTo>
                    <a:pt x="384301" y="990600"/>
                  </a:lnTo>
                  <a:lnTo>
                    <a:pt x="384175" y="977900"/>
                  </a:lnTo>
                  <a:lnTo>
                    <a:pt x="384048" y="965200"/>
                  </a:lnTo>
                  <a:lnTo>
                    <a:pt x="383793" y="952500"/>
                  </a:lnTo>
                  <a:lnTo>
                    <a:pt x="383666" y="914400"/>
                  </a:lnTo>
                  <a:lnTo>
                    <a:pt x="383412" y="889000"/>
                  </a:lnTo>
                  <a:lnTo>
                    <a:pt x="383285" y="850900"/>
                  </a:lnTo>
                  <a:lnTo>
                    <a:pt x="383031" y="825500"/>
                  </a:lnTo>
                  <a:lnTo>
                    <a:pt x="382396" y="800100"/>
                  </a:lnTo>
                  <a:lnTo>
                    <a:pt x="380745" y="723900"/>
                  </a:lnTo>
                  <a:lnTo>
                    <a:pt x="379349" y="698500"/>
                  </a:lnTo>
                  <a:lnTo>
                    <a:pt x="377698" y="660400"/>
                  </a:lnTo>
                  <a:lnTo>
                    <a:pt x="372744" y="609600"/>
                  </a:lnTo>
                  <a:lnTo>
                    <a:pt x="365632" y="558800"/>
                  </a:lnTo>
                  <a:lnTo>
                    <a:pt x="363346" y="520700"/>
                  </a:lnTo>
                  <a:lnTo>
                    <a:pt x="360552" y="495300"/>
                  </a:lnTo>
                  <a:lnTo>
                    <a:pt x="357377" y="457200"/>
                  </a:lnTo>
                  <a:lnTo>
                    <a:pt x="353186" y="431800"/>
                  </a:lnTo>
                  <a:lnTo>
                    <a:pt x="347979" y="406400"/>
                  </a:lnTo>
                  <a:lnTo>
                    <a:pt x="341375" y="368300"/>
                  </a:lnTo>
                  <a:lnTo>
                    <a:pt x="332993" y="342900"/>
                  </a:lnTo>
                  <a:lnTo>
                    <a:pt x="322452" y="317500"/>
                  </a:lnTo>
                  <a:lnTo>
                    <a:pt x="322706" y="317500"/>
                  </a:lnTo>
                  <a:lnTo>
                    <a:pt x="318134" y="292100"/>
                  </a:lnTo>
                  <a:lnTo>
                    <a:pt x="312038" y="266700"/>
                  </a:lnTo>
                  <a:lnTo>
                    <a:pt x="304418" y="254000"/>
                  </a:lnTo>
                  <a:lnTo>
                    <a:pt x="295528" y="228600"/>
                  </a:lnTo>
                  <a:lnTo>
                    <a:pt x="285495" y="215900"/>
                  </a:lnTo>
                  <a:lnTo>
                    <a:pt x="274446" y="190500"/>
                  </a:lnTo>
                  <a:lnTo>
                    <a:pt x="262381" y="177800"/>
                  </a:lnTo>
                  <a:lnTo>
                    <a:pt x="249554" y="152400"/>
                  </a:lnTo>
                  <a:lnTo>
                    <a:pt x="236092" y="139700"/>
                  </a:lnTo>
                  <a:lnTo>
                    <a:pt x="221995" y="127000"/>
                  </a:lnTo>
                  <a:lnTo>
                    <a:pt x="192404" y="101600"/>
                  </a:lnTo>
                  <a:lnTo>
                    <a:pt x="161543" y="63500"/>
                  </a:lnTo>
                  <a:lnTo>
                    <a:pt x="148908" y="54845"/>
                  </a:lnTo>
                  <a:close/>
                </a:path>
                <a:path w="384809" h="1511300">
                  <a:moveTo>
                    <a:pt x="97408" y="0"/>
                  </a:moveTo>
                  <a:lnTo>
                    <a:pt x="127126" y="76200"/>
                  </a:lnTo>
                  <a:lnTo>
                    <a:pt x="141879" y="61737"/>
                  </a:lnTo>
                  <a:lnTo>
                    <a:pt x="133730" y="50800"/>
                  </a:lnTo>
                  <a:lnTo>
                    <a:pt x="153034" y="50800"/>
                  </a:lnTo>
                  <a:lnTo>
                    <a:pt x="165988" y="38100"/>
                  </a:lnTo>
                  <a:lnTo>
                    <a:pt x="97408" y="0"/>
                  </a:lnTo>
                  <a:close/>
                </a:path>
                <a:path w="384809" h="1511300">
                  <a:moveTo>
                    <a:pt x="143001" y="50800"/>
                  </a:moveTo>
                  <a:lnTo>
                    <a:pt x="133730" y="50800"/>
                  </a:lnTo>
                  <a:lnTo>
                    <a:pt x="141879" y="61737"/>
                  </a:lnTo>
                  <a:lnTo>
                    <a:pt x="148908" y="54845"/>
                  </a:lnTo>
                  <a:lnTo>
                    <a:pt x="143001" y="50800"/>
                  </a:lnTo>
                  <a:close/>
                </a:path>
                <a:path w="384809" h="1511300">
                  <a:moveTo>
                    <a:pt x="153034" y="50800"/>
                  </a:moveTo>
                  <a:lnTo>
                    <a:pt x="143001" y="50800"/>
                  </a:lnTo>
                  <a:lnTo>
                    <a:pt x="148908" y="54845"/>
                  </a:lnTo>
                  <a:lnTo>
                    <a:pt x="153034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5">
            <a:extLst>
              <a:ext uri="{FF2B5EF4-FFF2-40B4-BE49-F238E27FC236}">
                <a16:creationId xmlns:a16="http://schemas.microsoft.com/office/drawing/2014/main" id="{2AC83596-4B39-E01E-84BB-77B36F1FFA11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Collision</a:t>
            </a:r>
            <a:r>
              <a:rPr spc="-60" dirty="0"/>
              <a:t> </a:t>
            </a:r>
            <a:r>
              <a:rPr dirty="0"/>
              <a:t>Resolution</a:t>
            </a:r>
            <a:r>
              <a:rPr spc="-5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spc="-10" dirty="0"/>
              <a:t>Chaining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2250" y="1870075"/>
            <a:ext cx="5651500" cy="4660900"/>
            <a:chOff x="222250" y="1870075"/>
            <a:chExt cx="5651500" cy="4660900"/>
          </a:xfrm>
        </p:grpSpPr>
        <p:sp>
          <p:nvSpPr>
            <p:cNvPr id="4" name="object 4"/>
            <p:cNvSpPr/>
            <p:nvPr/>
          </p:nvSpPr>
          <p:spPr>
            <a:xfrm>
              <a:off x="5029200" y="1952624"/>
              <a:ext cx="838200" cy="4572000"/>
            </a:xfrm>
            <a:custGeom>
              <a:avLst/>
              <a:gdLst/>
              <a:ahLst/>
              <a:cxnLst/>
              <a:rect l="l" t="t" r="r" b="b"/>
              <a:pathLst>
                <a:path w="838200" h="4572000">
                  <a:moveTo>
                    <a:pt x="838200" y="4114800"/>
                  </a:moveTo>
                  <a:lnTo>
                    <a:pt x="0" y="4114800"/>
                  </a:lnTo>
                  <a:lnTo>
                    <a:pt x="0" y="4572000"/>
                  </a:lnTo>
                  <a:lnTo>
                    <a:pt x="838200" y="4572000"/>
                  </a:lnTo>
                  <a:lnTo>
                    <a:pt x="838200" y="4114800"/>
                  </a:lnTo>
                  <a:close/>
                </a:path>
                <a:path w="838200" h="4572000">
                  <a:moveTo>
                    <a:pt x="838200" y="2743200"/>
                  </a:moveTo>
                  <a:lnTo>
                    <a:pt x="0" y="2743200"/>
                  </a:lnTo>
                  <a:lnTo>
                    <a:pt x="0" y="3200400"/>
                  </a:lnTo>
                  <a:lnTo>
                    <a:pt x="838200" y="3200400"/>
                  </a:lnTo>
                  <a:lnTo>
                    <a:pt x="838200" y="2743200"/>
                  </a:lnTo>
                  <a:close/>
                </a:path>
                <a:path w="838200" h="4572000">
                  <a:moveTo>
                    <a:pt x="838200" y="1371600"/>
                  </a:moveTo>
                  <a:lnTo>
                    <a:pt x="0" y="1371600"/>
                  </a:lnTo>
                  <a:lnTo>
                    <a:pt x="0" y="2286000"/>
                  </a:lnTo>
                  <a:lnTo>
                    <a:pt x="838200" y="2286000"/>
                  </a:lnTo>
                  <a:lnTo>
                    <a:pt x="838200" y="1371600"/>
                  </a:lnTo>
                  <a:close/>
                </a:path>
                <a:path w="838200" h="4572000">
                  <a:moveTo>
                    <a:pt x="838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00" y="1952625"/>
              <a:ext cx="838200" cy="4572000"/>
            </a:xfrm>
            <a:custGeom>
              <a:avLst/>
              <a:gdLst/>
              <a:ahLst/>
              <a:cxnLst/>
              <a:rect l="l" t="t" r="r" b="b"/>
              <a:pathLst>
                <a:path w="838200" h="4572000">
                  <a:moveTo>
                    <a:pt x="0" y="4572000"/>
                  </a:moveTo>
                  <a:lnTo>
                    <a:pt x="838200" y="4572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2403475"/>
              <a:ext cx="838200" cy="12700"/>
            </a:xfrm>
            <a:custGeom>
              <a:avLst/>
              <a:gdLst/>
              <a:ahLst/>
              <a:cxnLst/>
              <a:rect l="l" t="t" r="r" b="b"/>
              <a:pathLst>
                <a:path w="838200" h="12700">
                  <a:moveTo>
                    <a:pt x="0" y="12700"/>
                  </a:moveTo>
                  <a:lnTo>
                    <a:pt x="838200" y="127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9200" y="2863850"/>
              <a:ext cx="838200" cy="463550"/>
            </a:xfrm>
            <a:custGeom>
              <a:avLst/>
              <a:gdLst/>
              <a:ahLst/>
              <a:cxnLst/>
              <a:rect l="l" t="t" r="r" b="b"/>
              <a:pathLst>
                <a:path w="838200" h="463550">
                  <a:moveTo>
                    <a:pt x="0" y="0"/>
                  </a:moveTo>
                  <a:lnTo>
                    <a:pt x="838200" y="0"/>
                  </a:lnTo>
                </a:path>
                <a:path w="838200" h="463550">
                  <a:moveTo>
                    <a:pt x="0" y="463550"/>
                  </a:moveTo>
                  <a:lnTo>
                    <a:pt x="838200" y="4635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9200" y="3775075"/>
              <a:ext cx="838200" cy="12700"/>
            </a:xfrm>
            <a:custGeom>
              <a:avLst/>
              <a:gdLst/>
              <a:ahLst/>
              <a:cxnLst/>
              <a:rect l="l" t="t" r="r" b="b"/>
              <a:pathLst>
                <a:path w="838200" h="12700">
                  <a:moveTo>
                    <a:pt x="0" y="12700"/>
                  </a:moveTo>
                  <a:lnTo>
                    <a:pt x="838200" y="127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00" y="4235450"/>
              <a:ext cx="838200" cy="1835150"/>
            </a:xfrm>
            <a:custGeom>
              <a:avLst/>
              <a:gdLst/>
              <a:ahLst/>
              <a:cxnLst/>
              <a:rect l="l" t="t" r="r" b="b"/>
              <a:pathLst>
                <a:path w="838200" h="1835150">
                  <a:moveTo>
                    <a:pt x="0" y="0"/>
                  </a:moveTo>
                  <a:lnTo>
                    <a:pt x="838200" y="0"/>
                  </a:lnTo>
                </a:path>
                <a:path w="838200" h="1835150">
                  <a:moveTo>
                    <a:pt x="0" y="463550"/>
                  </a:moveTo>
                  <a:lnTo>
                    <a:pt x="838200" y="463550"/>
                  </a:lnTo>
                </a:path>
                <a:path w="838200" h="1835150">
                  <a:moveTo>
                    <a:pt x="0" y="914400"/>
                  </a:moveTo>
                  <a:lnTo>
                    <a:pt x="838200" y="914400"/>
                  </a:lnTo>
                </a:path>
                <a:path w="838200" h="1835150">
                  <a:moveTo>
                    <a:pt x="0" y="1835150"/>
                  </a:moveTo>
                  <a:lnTo>
                    <a:pt x="838200" y="18351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200" y="2867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200" y="2867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9200" y="42386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9200" y="42386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5153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5153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250" y="1870075"/>
              <a:ext cx="3746500" cy="37465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947028" y="205320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21628" y="5025523"/>
            <a:ext cx="1209040" cy="1398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)=</a:t>
            </a: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7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8100" marR="666115">
              <a:lnSpc>
                <a:spcPct val="150000"/>
              </a:lnSpc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8</a:t>
            </a:r>
            <a:r>
              <a:rPr sz="2000" spc="-10" dirty="0">
                <a:latin typeface="Times New Roman"/>
                <a:cs typeface="Times New Roman"/>
              </a:rPr>
              <a:t>) </a:t>
            </a:r>
            <a:r>
              <a:rPr sz="2000" i="1" spc="-2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–1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21628" y="2891789"/>
            <a:ext cx="1208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1</a:t>
            </a:r>
            <a:r>
              <a:rPr sz="2000" spc="-10" dirty="0">
                <a:latin typeface="Times New Roman"/>
                <a:cs typeface="Times New Roman"/>
              </a:rPr>
              <a:t>)=</a:t>
            </a: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4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1628" y="4263644"/>
            <a:ext cx="18440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)=</a:t>
            </a: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)=</a:t>
            </a:r>
            <a:r>
              <a:rPr sz="2000" i="1" spc="-10" dirty="0">
                <a:latin typeface="Times New Roman"/>
                <a:cs typeface="Times New Roman"/>
              </a:rPr>
              <a:t>h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k</a:t>
            </a:r>
            <a:r>
              <a:rPr sz="1950" spc="-15" baseline="-21367" dirty="0">
                <a:latin typeface="Times New Roman"/>
                <a:cs typeface="Times New Roman"/>
              </a:rPr>
              <a:t>6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6830" y="2432380"/>
            <a:ext cx="185801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keys)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9994" y="3504438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530" y="3883609"/>
            <a:ext cx="11620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1800" b="1" i="1" spc="-5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35"/>
              </a:lnSpc>
              <a:spcBef>
                <a:spcPts val="50"/>
              </a:spcBef>
              <a:tabLst>
                <a:tab pos="953135" algn="l"/>
              </a:tabLst>
            </a:pPr>
            <a:r>
              <a:rPr sz="2700" spc="-15" baseline="1543" dirty="0">
                <a:latin typeface="Times New Roman"/>
                <a:cs typeface="Times New Roman"/>
              </a:rPr>
              <a:t>(actual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  <a:p>
            <a:pPr marL="100330">
              <a:lnSpc>
                <a:spcPts val="2135"/>
              </a:lnSpc>
            </a:pPr>
            <a:r>
              <a:rPr sz="1800" spc="-10" dirty="0">
                <a:latin typeface="Times New Roman"/>
                <a:cs typeface="Times New Roman"/>
              </a:rPr>
              <a:t>keys)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4794" y="49524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4994" y="4342891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4910" y="4458715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1994" y="3733038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3375" y="42666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4394" y="46476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7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5194" y="47238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8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75002" y="3076701"/>
            <a:ext cx="4199255" cy="2997200"/>
            <a:chOff x="1675002" y="3076701"/>
            <a:chExt cx="4199255" cy="2997200"/>
          </a:xfrm>
        </p:grpSpPr>
        <p:sp>
          <p:nvSpPr>
            <p:cNvPr id="32" name="object 32"/>
            <p:cNvSpPr/>
            <p:nvPr/>
          </p:nvSpPr>
          <p:spPr>
            <a:xfrm>
              <a:off x="1903476" y="3076701"/>
              <a:ext cx="3126105" cy="1504950"/>
            </a:xfrm>
            <a:custGeom>
              <a:avLst/>
              <a:gdLst/>
              <a:ahLst/>
              <a:cxnLst/>
              <a:rect l="l" t="t" r="r" b="b"/>
              <a:pathLst>
                <a:path w="3126104" h="1504950">
                  <a:moveTo>
                    <a:pt x="3115437" y="1242949"/>
                  </a:moveTo>
                  <a:lnTo>
                    <a:pt x="3062097" y="1242949"/>
                  </a:lnTo>
                  <a:lnTo>
                    <a:pt x="3049359" y="1242949"/>
                  </a:lnTo>
                  <a:lnTo>
                    <a:pt x="3048635" y="1274318"/>
                  </a:lnTo>
                  <a:lnTo>
                    <a:pt x="3115437" y="1242949"/>
                  </a:lnTo>
                  <a:close/>
                </a:path>
                <a:path w="3126104" h="1504950">
                  <a:moveTo>
                    <a:pt x="3125724" y="1466723"/>
                  </a:moveTo>
                  <a:lnTo>
                    <a:pt x="3113024" y="1460373"/>
                  </a:lnTo>
                  <a:lnTo>
                    <a:pt x="3049524" y="1428623"/>
                  </a:lnTo>
                  <a:lnTo>
                    <a:pt x="3049524" y="1460373"/>
                  </a:lnTo>
                  <a:lnTo>
                    <a:pt x="992124" y="1460373"/>
                  </a:lnTo>
                  <a:lnTo>
                    <a:pt x="992124" y="1473073"/>
                  </a:lnTo>
                  <a:lnTo>
                    <a:pt x="3049524" y="1473073"/>
                  </a:lnTo>
                  <a:lnTo>
                    <a:pt x="3049524" y="1504823"/>
                  </a:lnTo>
                  <a:lnTo>
                    <a:pt x="3113024" y="1473073"/>
                  </a:lnTo>
                  <a:lnTo>
                    <a:pt x="3125724" y="1466723"/>
                  </a:lnTo>
                  <a:close/>
                </a:path>
                <a:path w="3126104" h="1504950">
                  <a:moveTo>
                    <a:pt x="3125724" y="1314323"/>
                  </a:moveTo>
                  <a:lnTo>
                    <a:pt x="3113024" y="1307973"/>
                  </a:lnTo>
                  <a:lnTo>
                    <a:pt x="3049524" y="1276223"/>
                  </a:lnTo>
                  <a:lnTo>
                    <a:pt x="3049524" y="1307973"/>
                  </a:lnTo>
                  <a:lnTo>
                    <a:pt x="458724" y="1307973"/>
                  </a:lnTo>
                  <a:lnTo>
                    <a:pt x="458724" y="1320673"/>
                  </a:lnTo>
                  <a:lnTo>
                    <a:pt x="3049524" y="1320673"/>
                  </a:lnTo>
                  <a:lnTo>
                    <a:pt x="3049524" y="1352423"/>
                  </a:lnTo>
                  <a:lnTo>
                    <a:pt x="3113024" y="1320673"/>
                  </a:lnTo>
                  <a:lnTo>
                    <a:pt x="3125724" y="1314323"/>
                  </a:lnTo>
                  <a:close/>
                </a:path>
                <a:path w="3126104" h="1504950">
                  <a:moveTo>
                    <a:pt x="3125724" y="1238123"/>
                  </a:moveTo>
                  <a:lnTo>
                    <a:pt x="3050413" y="1198118"/>
                  </a:lnTo>
                  <a:lnTo>
                    <a:pt x="3049663" y="1229944"/>
                  </a:lnTo>
                  <a:lnTo>
                    <a:pt x="1651" y="1155573"/>
                  </a:lnTo>
                  <a:lnTo>
                    <a:pt x="1397" y="1168273"/>
                  </a:lnTo>
                  <a:lnTo>
                    <a:pt x="3049371" y="1242644"/>
                  </a:lnTo>
                  <a:lnTo>
                    <a:pt x="3062097" y="1242644"/>
                  </a:lnTo>
                  <a:lnTo>
                    <a:pt x="3116097" y="1242644"/>
                  </a:lnTo>
                  <a:lnTo>
                    <a:pt x="3125724" y="1238123"/>
                  </a:lnTo>
                  <a:close/>
                </a:path>
                <a:path w="3126104" h="1504950">
                  <a:moveTo>
                    <a:pt x="3125724" y="95123"/>
                  </a:moveTo>
                  <a:lnTo>
                    <a:pt x="3041015" y="86233"/>
                  </a:lnTo>
                  <a:lnTo>
                    <a:pt x="3052165" y="115951"/>
                  </a:lnTo>
                  <a:lnTo>
                    <a:pt x="685038" y="1003554"/>
                  </a:lnTo>
                  <a:lnTo>
                    <a:pt x="689610" y="1015492"/>
                  </a:lnTo>
                  <a:lnTo>
                    <a:pt x="3056598" y="127762"/>
                  </a:lnTo>
                  <a:lnTo>
                    <a:pt x="3067812" y="157607"/>
                  </a:lnTo>
                  <a:lnTo>
                    <a:pt x="3110534" y="111506"/>
                  </a:lnTo>
                  <a:lnTo>
                    <a:pt x="3125724" y="95123"/>
                  </a:lnTo>
                  <a:close/>
                </a:path>
                <a:path w="3126104" h="1504950">
                  <a:moveTo>
                    <a:pt x="3125724" y="18923"/>
                  </a:moveTo>
                  <a:lnTo>
                    <a:pt x="3042666" y="0"/>
                  </a:lnTo>
                  <a:lnTo>
                    <a:pt x="3050159" y="30822"/>
                  </a:lnTo>
                  <a:lnTo>
                    <a:pt x="0" y="774700"/>
                  </a:lnTo>
                  <a:lnTo>
                    <a:pt x="3048" y="787146"/>
                  </a:lnTo>
                  <a:lnTo>
                    <a:pt x="3053169" y="43154"/>
                  </a:lnTo>
                  <a:lnTo>
                    <a:pt x="3060700" y="74041"/>
                  </a:lnTo>
                  <a:lnTo>
                    <a:pt x="3115233" y="27813"/>
                  </a:lnTo>
                  <a:lnTo>
                    <a:pt x="3125724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29199" y="56102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29199" y="56102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75003" y="4842001"/>
              <a:ext cx="3354704" cy="941069"/>
            </a:xfrm>
            <a:custGeom>
              <a:avLst/>
              <a:gdLst/>
              <a:ahLst/>
              <a:cxnLst/>
              <a:rect l="l" t="t" r="r" b="b"/>
              <a:pathLst>
                <a:path w="3354704" h="941070">
                  <a:moveTo>
                    <a:pt x="3354197" y="920623"/>
                  </a:moveTo>
                  <a:lnTo>
                    <a:pt x="3344583" y="912749"/>
                  </a:lnTo>
                  <a:lnTo>
                    <a:pt x="3288284" y="866584"/>
                  </a:lnTo>
                  <a:lnTo>
                    <a:pt x="3281248" y="897521"/>
                  </a:lnTo>
                  <a:lnTo>
                    <a:pt x="2794" y="152400"/>
                  </a:lnTo>
                  <a:lnTo>
                    <a:pt x="0" y="164846"/>
                  </a:lnTo>
                  <a:lnTo>
                    <a:pt x="3278428" y="909942"/>
                  </a:lnTo>
                  <a:lnTo>
                    <a:pt x="3271393" y="940892"/>
                  </a:lnTo>
                  <a:lnTo>
                    <a:pt x="3354197" y="920623"/>
                  </a:lnTo>
                  <a:close/>
                </a:path>
                <a:path w="3354704" h="941070">
                  <a:moveTo>
                    <a:pt x="3354197" y="539623"/>
                  </a:moveTo>
                  <a:lnTo>
                    <a:pt x="3351187" y="537591"/>
                  </a:lnTo>
                  <a:lnTo>
                    <a:pt x="3283585" y="491871"/>
                  </a:lnTo>
                  <a:lnTo>
                    <a:pt x="3279457" y="523367"/>
                  </a:lnTo>
                  <a:lnTo>
                    <a:pt x="459486" y="152273"/>
                  </a:lnTo>
                  <a:lnTo>
                    <a:pt x="457708" y="164973"/>
                  </a:lnTo>
                  <a:lnTo>
                    <a:pt x="3277806" y="535940"/>
                  </a:lnTo>
                  <a:lnTo>
                    <a:pt x="3273679" y="567436"/>
                  </a:lnTo>
                  <a:lnTo>
                    <a:pt x="3354197" y="539623"/>
                  </a:lnTo>
                  <a:close/>
                </a:path>
                <a:path w="3354704" h="941070">
                  <a:moveTo>
                    <a:pt x="3354197" y="387223"/>
                  </a:moveTo>
                  <a:lnTo>
                    <a:pt x="3349193" y="383667"/>
                  </a:lnTo>
                  <a:lnTo>
                    <a:pt x="3284728" y="337820"/>
                  </a:lnTo>
                  <a:lnTo>
                    <a:pt x="3279864" y="369125"/>
                  </a:lnTo>
                  <a:lnTo>
                    <a:pt x="916813" y="0"/>
                  </a:lnTo>
                  <a:lnTo>
                    <a:pt x="914781" y="12446"/>
                  </a:lnTo>
                  <a:lnTo>
                    <a:pt x="3277908" y="381711"/>
                  </a:lnTo>
                  <a:lnTo>
                    <a:pt x="3273044" y="413131"/>
                  </a:lnTo>
                  <a:lnTo>
                    <a:pt x="3354197" y="387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22775" y="304266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22775" y="418592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6575" y="5023815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33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DA95B779-2880-F506-33A4-C099AFC147A7}"/>
              </a:ext>
            </a:extLst>
          </p:cNvPr>
          <p:cNvSpPr txBox="1">
            <a:spLocks/>
          </p:cNvSpPr>
          <p:nvPr/>
        </p:nvSpPr>
        <p:spPr>
          <a:xfrm>
            <a:off x="2859025" y="65389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6450" y="4232275"/>
            <a:ext cx="774700" cy="469900"/>
            <a:chOff x="7156450" y="4232275"/>
            <a:chExt cx="774700" cy="469900"/>
          </a:xfrm>
        </p:grpSpPr>
        <p:sp>
          <p:nvSpPr>
            <p:cNvPr id="3" name="object 3"/>
            <p:cNvSpPr/>
            <p:nvPr/>
          </p:nvSpPr>
          <p:spPr>
            <a:xfrm>
              <a:off x="71628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628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62800" y="42386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Collision</a:t>
            </a:r>
            <a:r>
              <a:rPr spc="-60" dirty="0"/>
              <a:t> </a:t>
            </a:r>
            <a:r>
              <a:rPr dirty="0"/>
              <a:t>Resolution</a:t>
            </a:r>
            <a:r>
              <a:rPr spc="-5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spc="-10" dirty="0"/>
              <a:t>Chaining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22250" y="1870075"/>
            <a:ext cx="5651500" cy="4660900"/>
            <a:chOff x="222250" y="1870075"/>
            <a:chExt cx="5651500" cy="4660900"/>
          </a:xfrm>
        </p:grpSpPr>
        <p:sp>
          <p:nvSpPr>
            <p:cNvPr id="8" name="object 8"/>
            <p:cNvSpPr/>
            <p:nvPr/>
          </p:nvSpPr>
          <p:spPr>
            <a:xfrm>
              <a:off x="5029200" y="1952624"/>
              <a:ext cx="838200" cy="4572000"/>
            </a:xfrm>
            <a:custGeom>
              <a:avLst/>
              <a:gdLst/>
              <a:ahLst/>
              <a:cxnLst/>
              <a:rect l="l" t="t" r="r" b="b"/>
              <a:pathLst>
                <a:path w="838200" h="4572000">
                  <a:moveTo>
                    <a:pt x="838200" y="4114800"/>
                  </a:moveTo>
                  <a:lnTo>
                    <a:pt x="0" y="4114800"/>
                  </a:lnTo>
                  <a:lnTo>
                    <a:pt x="0" y="4572000"/>
                  </a:lnTo>
                  <a:lnTo>
                    <a:pt x="838200" y="4572000"/>
                  </a:lnTo>
                  <a:lnTo>
                    <a:pt x="838200" y="4114800"/>
                  </a:lnTo>
                  <a:close/>
                </a:path>
                <a:path w="838200" h="4572000">
                  <a:moveTo>
                    <a:pt x="838200" y="2743200"/>
                  </a:moveTo>
                  <a:lnTo>
                    <a:pt x="0" y="2743200"/>
                  </a:lnTo>
                  <a:lnTo>
                    <a:pt x="0" y="3200400"/>
                  </a:lnTo>
                  <a:lnTo>
                    <a:pt x="838200" y="3200400"/>
                  </a:lnTo>
                  <a:lnTo>
                    <a:pt x="838200" y="2743200"/>
                  </a:lnTo>
                  <a:close/>
                </a:path>
                <a:path w="838200" h="4572000">
                  <a:moveTo>
                    <a:pt x="838200" y="1371600"/>
                  </a:moveTo>
                  <a:lnTo>
                    <a:pt x="0" y="1371600"/>
                  </a:lnTo>
                  <a:lnTo>
                    <a:pt x="0" y="2286000"/>
                  </a:lnTo>
                  <a:lnTo>
                    <a:pt x="838200" y="2286000"/>
                  </a:lnTo>
                  <a:lnTo>
                    <a:pt x="838200" y="1371600"/>
                  </a:lnTo>
                  <a:close/>
                </a:path>
                <a:path w="838200" h="4572000">
                  <a:moveTo>
                    <a:pt x="8382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838200" y="9144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9200" y="1952625"/>
              <a:ext cx="838200" cy="4572000"/>
            </a:xfrm>
            <a:custGeom>
              <a:avLst/>
              <a:gdLst/>
              <a:ahLst/>
              <a:cxnLst/>
              <a:rect l="l" t="t" r="r" b="b"/>
              <a:pathLst>
                <a:path w="838200" h="4572000">
                  <a:moveTo>
                    <a:pt x="0" y="4572000"/>
                  </a:moveTo>
                  <a:lnTo>
                    <a:pt x="838200" y="4572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9200" y="2403475"/>
              <a:ext cx="838200" cy="12700"/>
            </a:xfrm>
            <a:custGeom>
              <a:avLst/>
              <a:gdLst/>
              <a:ahLst/>
              <a:cxnLst/>
              <a:rect l="l" t="t" r="r" b="b"/>
              <a:pathLst>
                <a:path w="838200" h="12700">
                  <a:moveTo>
                    <a:pt x="0" y="12700"/>
                  </a:moveTo>
                  <a:lnTo>
                    <a:pt x="838200" y="127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200" y="2863850"/>
              <a:ext cx="838200" cy="463550"/>
            </a:xfrm>
            <a:custGeom>
              <a:avLst/>
              <a:gdLst/>
              <a:ahLst/>
              <a:cxnLst/>
              <a:rect l="l" t="t" r="r" b="b"/>
              <a:pathLst>
                <a:path w="838200" h="463550">
                  <a:moveTo>
                    <a:pt x="0" y="0"/>
                  </a:moveTo>
                  <a:lnTo>
                    <a:pt x="838200" y="0"/>
                  </a:lnTo>
                </a:path>
                <a:path w="838200" h="463550">
                  <a:moveTo>
                    <a:pt x="0" y="463550"/>
                  </a:moveTo>
                  <a:lnTo>
                    <a:pt x="838200" y="4635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9200" y="3775075"/>
              <a:ext cx="838200" cy="12700"/>
            </a:xfrm>
            <a:custGeom>
              <a:avLst/>
              <a:gdLst/>
              <a:ahLst/>
              <a:cxnLst/>
              <a:rect l="l" t="t" r="r" b="b"/>
              <a:pathLst>
                <a:path w="838200" h="12700">
                  <a:moveTo>
                    <a:pt x="0" y="12700"/>
                  </a:moveTo>
                  <a:lnTo>
                    <a:pt x="838200" y="127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9200" y="4235450"/>
              <a:ext cx="838200" cy="1835150"/>
            </a:xfrm>
            <a:custGeom>
              <a:avLst/>
              <a:gdLst/>
              <a:ahLst/>
              <a:cxnLst/>
              <a:rect l="l" t="t" r="r" b="b"/>
              <a:pathLst>
                <a:path w="838200" h="1835150">
                  <a:moveTo>
                    <a:pt x="0" y="0"/>
                  </a:moveTo>
                  <a:lnTo>
                    <a:pt x="838200" y="0"/>
                  </a:lnTo>
                </a:path>
                <a:path w="838200" h="1835150">
                  <a:moveTo>
                    <a:pt x="0" y="463550"/>
                  </a:moveTo>
                  <a:lnTo>
                    <a:pt x="838200" y="463550"/>
                  </a:lnTo>
                </a:path>
                <a:path w="838200" h="1835150">
                  <a:moveTo>
                    <a:pt x="0" y="914400"/>
                  </a:moveTo>
                  <a:lnTo>
                    <a:pt x="838200" y="914400"/>
                  </a:lnTo>
                </a:path>
                <a:path w="838200" h="1835150">
                  <a:moveTo>
                    <a:pt x="0" y="1835150"/>
                  </a:moveTo>
                  <a:lnTo>
                    <a:pt x="838200" y="18351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2867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2867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42386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9200" y="42386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9200" y="5153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9200" y="51530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250" y="1870075"/>
              <a:ext cx="3746500" cy="37465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06830" y="2432380"/>
            <a:ext cx="1858010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0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universe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keys)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29994" y="3504438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530" y="3883609"/>
            <a:ext cx="11620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1800" b="1" i="1" spc="-5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35"/>
              </a:lnSpc>
              <a:spcBef>
                <a:spcPts val="50"/>
              </a:spcBef>
              <a:tabLst>
                <a:tab pos="953135" algn="l"/>
              </a:tabLst>
            </a:pPr>
            <a:r>
              <a:rPr sz="2700" spc="-15" baseline="1543" dirty="0">
                <a:latin typeface="Times New Roman"/>
                <a:cs typeface="Times New Roman"/>
              </a:rPr>
              <a:t>(actual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  <a:p>
            <a:pPr marL="100330">
              <a:lnSpc>
                <a:spcPts val="2135"/>
              </a:lnSpc>
            </a:pPr>
            <a:r>
              <a:rPr sz="1800" spc="-10" dirty="0">
                <a:latin typeface="Times New Roman"/>
                <a:cs typeface="Times New Roman"/>
              </a:rPr>
              <a:t>keys)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34794" y="49524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64994" y="4342891"/>
            <a:ext cx="115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54910" y="4458715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1994" y="3733038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4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3375" y="42666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6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4394" y="46476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7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25194" y="4723891"/>
            <a:ext cx="234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k</a:t>
            </a:r>
            <a:r>
              <a:rPr sz="1575" spc="-37" baseline="-21164" dirty="0">
                <a:latin typeface="Times New Roman"/>
                <a:cs typeface="Times New Roman"/>
              </a:rPr>
              <a:t>8</a:t>
            </a:r>
            <a:endParaRPr sz="1575" baseline="-21164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75002" y="2860675"/>
            <a:ext cx="5189855" cy="3213100"/>
            <a:chOff x="1675002" y="2860675"/>
            <a:chExt cx="5189855" cy="3213100"/>
          </a:xfrm>
        </p:grpSpPr>
        <p:sp>
          <p:nvSpPr>
            <p:cNvPr id="32" name="object 32"/>
            <p:cNvSpPr/>
            <p:nvPr/>
          </p:nvSpPr>
          <p:spPr>
            <a:xfrm>
              <a:off x="1903476" y="3076701"/>
              <a:ext cx="3126105" cy="1504950"/>
            </a:xfrm>
            <a:custGeom>
              <a:avLst/>
              <a:gdLst/>
              <a:ahLst/>
              <a:cxnLst/>
              <a:rect l="l" t="t" r="r" b="b"/>
              <a:pathLst>
                <a:path w="3126104" h="1504950">
                  <a:moveTo>
                    <a:pt x="3115437" y="1242949"/>
                  </a:moveTo>
                  <a:lnTo>
                    <a:pt x="3062097" y="1242949"/>
                  </a:lnTo>
                  <a:lnTo>
                    <a:pt x="3049359" y="1242949"/>
                  </a:lnTo>
                  <a:lnTo>
                    <a:pt x="3048635" y="1274318"/>
                  </a:lnTo>
                  <a:lnTo>
                    <a:pt x="3115437" y="1242949"/>
                  </a:lnTo>
                  <a:close/>
                </a:path>
                <a:path w="3126104" h="1504950">
                  <a:moveTo>
                    <a:pt x="3125724" y="1466723"/>
                  </a:moveTo>
                  <a:lnTo>
                    <a:pt x="3113024" y="1460373"/>
                  </a:lnTo>
                  <a:lnTo>
                    <a:pt x="3049524" y="1428623"/>
                  </a:lnTo>
                  <a:lnTo>
                    <a:pt x="3049524" y="1460373"/>
                  </a:lnTo>
                  <a:lnTo>
                    <a:pt x="992124" y="1460373"/>
                  </a:lnTo>
                  <a:lnTo>
                    <a:pt x="992124" y="1473073"/>
                  </a:lnTo>
                  <a:lnTo>
                    <a:pt x="3049524" y="1473073"/>
                  </a:lnTo>
                  <a:lnTo>
                    <a:pt x="3049524" y="1504823"/>
                  </a:lnTo>
                  <a:lnTo>
                    <a:pt x="3113024" y="1473073"/>
                  </a:lnTo>
                  <a:lnTo>
                    <a:pt x="3125724" y="1466723"/>
                  </a:lnTo>
                  <a:close/>
                </a:path>
                <a:path w="3126104" h="1504950">
                  <a:moveTo>
                    <a:pt x="3125724" y="1314323"/>
                  </a:moveTo>
                  <a:lnTo>
                    <a:pt x="3113024" y="1307973"/>
                  </a:lnTo>
                  <a:lnTo>
                    <a:pt x="3049524" y="1276223"/>
                  </a:lnTo>
                  <a:lnTo>
                    <a:pt x="3049524" y="1307973"/>
                  </a:lnTo>
                  <a:lnTo>
                    <a:pt x="458724" y="1307973"/>
                  </a:lnTo>
                  <a:lnTo>
                    <a:pt x="458724" y="1320673"/>
                  </a:lnTo>
                  <a:lnTo>
                    <a:pt x="3049524" y="1320673"/>
                  </a:lnTo>
                  <a:lnTo>
                    <a:pt x="3049524" y="1352423"/>
                  </a:lnTo>
                  <a:lnTo>
                    <a:pt x="3113024" y="1320673"/>
                  </a:lnTo>
                  <a:lnTo>
                    <a:pt x="3125724" y="1314323"/>
                  </a:lnTo>
                  <a:close/>
                </a:path>
                <a:path w="3126104" h="1504950">
                  <a:moveTo>
                    <a:pt x="3125724" y="1238123"/>
                  </a:moveTo>
                  <a:lnTo>
                    <a:pt x="3050413" y="1198118"/>
                  </a:lnTo>
                  <a:lnTo>
                    <a:pt x="3049663" y="1229944"/>
                  </a:lnTo>
                  <a:lnTo>
                    <a:pt x="1651" y="1155573"/>
                  </a:lnTo>
                  <a:lnTo>
                    <a:pt x="1397" y="1168273"/>
                  </a:lnTo>
                  <a:lnTo>
                    <a:pt x="3049371" y="1242644"/>
                  </a:lnTo>
                  <a:lnTo>
                    <a:pt x="3062097" y="1242644"/>
                  </a:lnTo>
                  <a:lnTo>
                    <a:pt x="3116097" y="1242644"/>
                  </a:lnTo>
                  <a:lnTo>
                    <a:pt x="3125724" y="1238123"/>
                  </a:lnTo>
                  <a:close/>
                </a:path>
                <a:path w="3126104" h="1504950">
                  <a:moveTo>
                    <a:pt x="3125724" y="95123"/>
                  </a:moveTo>
                  <a:lnTo>
                    <a:pt x="3041015" y="86233"/>
                  </a:lnTo>
                  <a:lnTo>
                    <a:pt x="3052165" y="115951"/>
                  </a:lnTo>
                  <a:lnTo>
                    <a:pt x="685038" y="1003554"/>
                  </a:lnTo>
                  <a:lnTo>
                    <a:pt x="689610" y="1015492"/>
                  </a:lnTo>
                  <a:lnTo>
                    <a:pt x="3056598" y="127762"/>
                  </a:lnTo>
                  <a:lnTo>
                    <a:pt x="3067812" y="157607"/>
                  </a:lnTo>
                  <a:lnTo>
                    <a:pt x="3110534" y="111506"/>
                  </a:lnTo>
                  <a:lnTo>
                    <a:pt x="3125724" y="95123"/>
                  </a:lnTo>
                  <a:close/>
                </a:path>
                <a:path w="3126104" h="1504950">
                  <a:moveTo>
                    <a:pt x="3125724" y="18923"/>
                  </a:moveTo>
                  <a:lnTo>
                    <a:pt x="3042666" y="0"/>
                  </a:lnTo>
                  <a:lnTo>
                    <a:pt x="3050159" y="30822"/>
                  </a:lnTo>
                  <a:lnTo>
                    <a:pt x="0" y="774700"/>
                  </a:lnTo>
                  <a:lnTo>
                    <a:pt x="3048" y="787146"/>
                  </a:lnTo>
                  <a:lnTo>
                    <a:pt x="3053169" y="43154"/>
                  </a:lnTo>
                  <a:lnTo>
                    <a:pt x="3060700" y="74041"/>
                  </a:lnTo>
                  <a:lnTo>
                    <a:pt x="3115233" y="27813"/>
                  </a:lnTo>
                  <a:lnTo>
                    <a:pt x="3125724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29199" y="56102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83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38200" y="4572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29199" y="5610225"/>
              <a:ext cx="838200" cy="457200"/>
            </a:xfrm>
            <a:custGeom>
              <a:avLst/>
              <a:gdLst/>
              <a:ahLst/>
              <a:cxnLst/>
              <a:rect l="l" t="t" r="r" b="b"/>
              <a:pathLst>
                <a:path w="838200" h="457200">
                  <a:moveTo>
                    <a:pt x="0" y="457200"/>
                  </a:moveTo>
                  <a:lnTo>
                    <a:pt x="838200" y="4572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75003" y="4842001"/>
              <a:ext cx="3354704" cy="941069"/>
            </a:xfrm>
            <a:custGeom>
              <a:avLst/>
              <a:gdLst/>
              <a:ahLst/>
              <a:cxnLst/>
              <a:rect l="l" t="t" r="r" b="b"/>
              <a:pathLst>
                <a:path w="3354704" h="941070">
                  <a:moveTo>
                    <a:pt x="3354197" y="920623"/>
                  </a:moveTo>
                  <a:lnTo>
                    <a:pt x="3344583" y="912749"/>
                  </a:lnTo>
                  <a:lnTo>
                    <a:pt x="3288284" y="866584"/>
                  </a:lnTo>
                  <a:lnTo>
                    <a:pt x="3281248" y="897521"/>
                  </a:lnTo>
                  <a:lnTo>
                    <a:pt x="2794" y="152400"/>
                  </a:lnTo>
                  <a:lnTo>
                    <a:pt x="0" y="164846"/>
                  </a:lnTo>
                  <a:lnTo>
                    <a:pt x="3278428" y="909942"/>
                  </a:lnTo>
                  <a:lnTo>
                    <a:pt x="3271393" y="940892"/>
                  </a:lnTo>
                  <a:lnTo>
                    <a:pt x="3354197" y="920623"/>
                  </a:lnTo>
                  <a:close/>
                </a:path>
                <a:path w="3354704" h="941070">
                  <a:moveTo>
                    <a:pt x="3354197" y="539623"/>
                  </a:moveTo>
                  <a:lnTo>
                    <a:pt x="3351187" y="537591"/>
                  </a:lnTo>
                  <a:lnTo>
                    <a:pt x="3283585" y="491871"/>
                  </a:lnTo>
                  <a:lnTo>
                    <a:pt x="3279457" y="523367"/>
                  </a:lnTo>
                  <a:lnTo>
                    <a:pt x="459486" y="152273"/>
                  </a:lnTo>
                  <a:lnTo>
                    <a:pt x="457708" y="164973"/>
                  </a:lnTo>
                  <a:lnTo>
                    <a:pt x="3277806" y="535940"/>
                  </a:lnTo>
                  <a:lnTo>
                    <a:pt x="3273679" y="567436"/>
                  </a:lnTo>
                  <a:lnTo>
                    <a:pt x="3354197" y="539623"/>
                  </a:lnTo>
                  <a:close/>
                </a:path>
                <a:path w="3354704" h="941070">
                  <a:moveTo>
                    <a:pt x="3354197" y="387223"/>
                  </a:moveTo>
                  <a:lnTo>
                    <a:pt x="3349193" y="383667"/>
                  </a:lnTo>
                  <a:lnTo>
                    <a:pt x="3284728" y="337820"/>
                  </a:lnTo>
                  <a:lnTo>
                    <a:pt x="3279864" y="369125"/>
                  </a:lnTo>
                  <a:lnTo>
                    <a:pt x="916813" y="0"/>
                  </a:lnTo>
                  <a:lnTo>
                    <a:pt x="914781" y="12446"/>
                  </a:lnTo>
                  <a:lnTo>
                    <a:pt x="3277908" y="381711"/>
                  </a:lnTo>
                  <a:lnTo>
                    <a:pt x="3273044" y="413131"/>
                  </a:lnTo>
                  <a:lnTo>
                    <a:pt x="3354197" y="387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5999" y="2867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95999" y="2867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096000" y="28670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70650" y="2860675"/>
            <a:ext cx="1460500" cy="469900"/>
            <a:chOff x="6470650" y="2860675"/>
            <a:chExt cx="1460500" cy="469900"/>
          </a:xfrm>
        </p:grpSpPr>
        <p:sp>
          <p:nvSpPr>
            <p:cNvPr id="40" name="object 40"/>
            <p:cNvSpPr/>
            <p:nvPr/>
          </p:nvSpPr>
          <p:spPr>
            <a:xfrm>
              <a:off x="6477000" y="286702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62800" y="2867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62800" y="2867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62800" y="28670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89650" y="2860675"/>
            <a:ext cx="1460500" cy="1841500"/>
            <a:chOff x="6089650" y="2860675"/>
            <a:chExt cx="1460500" cy="1841500"/>
          </a:xfrm>
        </p:grpSpPr>
        <p:sp>
          <p:nvSpPr>
            <p:cNvPr id="45" name="object 45"/>
            <p:cNvSpPr/>
            <p:nvPr/>
          </p:nvSpPr>
          <p:spPr>
            <a:xfrm>
              <a:off x="7543800" y="286702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60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60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096000" y="42386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638800" y="3070225"/>
            <a:ext cx="3359150" cy="3003550"/>
            <a:chOff x="5638800" y="3070225"/>
            <a:chExt cx="3359150" cy="3003550"/>
          </a:xfrm>
        </p:grpSpPr>
        <p:sp>
          <p:nvSpPr>
            <p:cNvPr id="50" name="object 50"/>
            <p:cNvSpPr/>
            <p:nvPr/>
          </p:nvSpPr>
          <p:spPr>
            <a:xfrm>
              <a:off x="6477000" y="4238625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0"/>
                  </a:moveTo>
                  <a:lnTo>
                    <a:pt x="0" y="457200"/>
                  </a:lnTo>
                </a:path>
                <a:path w="1066800" h="457200">
                  <a:moveTo>
                    <a:pt x="1066800" y="0"/>
                  </a:moveTo>
                  <a:lnTo>
                    <a:pt x="106680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296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296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96000" y="5153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96000" y="5153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77000" y="515302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2800" y="5153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96000" y="5153025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1066800" y="457200"/>
                  </a:moveTo>
                  <a:lnTo>
                    <a:pt x="1828800" y="457200"/>
                  </a:lnTo>
                  <a:lnTo>
                    <a:pt x="1828800" y="0"/>
                  </a:lnTo>
                  <a:lnTo>
                    <a:pt x="1066800" y="0"/>
                  </a:lnTo>
                  <a:lnTo>
                    <a:pt x="1066800" y="457200"/>
                  </a:lnTo>
                  <a:close/>
                </a:path>
                <a:path w="1828800" h="914400">
                  <a:moveTo>
                    <a:pt x="0" y="914400"/>
                  </a:moveTo>
                  <a:lnTo>
                    <a:pt x="762000" y="914400"/>
                  </a:lnTo>
                  <a:lnTo>
                    <a:pt x="762000" y="533400"/>
                  </a:lnTo>
                  <a:lnTo>
                    <a:pt x="0" y="533400"/>
                  </a:lnTo>
                  <a:lnTo>
                    <a:pt x="0" y="914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38800" y="3070224"/>
              <a:ext cx="2590800" cy="2794000"/>
            </a:xfrm>
            <a:custGeom>
              <a:avLst/>
              <a:gdLst/>
              <a:ahLst/>
              <a:cxnLst/>
              <a:rect l="l" t="t" r="r" b="b"/>
              <a:pathLst>
                <a:path w="2590800" h="2794000">
                  <a:moveTo>
                    <a:pt x="457200" y="2768600"/>
                  </a:moveTo>
                  <a:lnTo>
                    <a:pt x="444500" y="2762250"/>
                  </a:lnTo>
                  <a:lnTo>
                    <a:pt x="406400" y="2743200"/>
                  </a:lnTo>
                  <a:lnTo>
                    <a:pt x="406400" y="2762250"/>
                  </a:lnTo>
                  <a:lnTo>
                    <a:pt x="0" y="2762250"/>
                  </a:lnTo>
                  <a:lnTo>
                    <a:pt x="0" y="2774950"/>
                  </a:lnTo>
                  <a:lnTo>
                    <a:pt x="406400" y="2774950"/>
                  </a:lnTo>
                  <a:lnTo>
                    <a:pt x="406400" y="2794000"/>
                  </a:lnTo>
                  <a:lnTo>
                    <a:pt x="444500" y="2774950"/>
                  </a:lnTo>
                  <a:lnTo>
                    <a:pt x="457200" y="2768600"/>
                  </a:lnTo>
                  <a:close/>
                </a:path>
                <a:path w="2590800" h="2794000">
                  <a:moveTo>
                    <a:pt x="457200" y="2311400"/>
                  </a:moveTo>
                  <a:lnTo>
                    <a:pt x="444500" y="2305050"/>
                  </a:lnTo>
                  <a:lnTo>
                    <a:pt x="406400" y="2286000"/>
                  </a:lnTo>
                  <a:lnTo>
                    <a:pt x="406400" y="2305050"/>
                  </a:lnTo>
                  <a:lnTo>
                    <a:pt x="0" y="2305050"/>
                  </a:lnTo>
                  <a:lnTo>
                    <a:pt x="0" y="2317750"/>
                  </a:lnTo>
                  <a:lnTo>
                    <a:pt x="406400" y="2317750"/>
                  </a:lnTo>
                  <a:lnTo>
                    <a:pt x="406400" y="2336800"/>
                  </a:lnTo>
                  <a:lnTo>
                    <a:pt x="444500" y="2317750"/>
                  </a:lnTo>
                  <a:lnTo>
                    <a:pt x="457200" y="2311400"/>
                  </a:lnTo>
                  <a:close/>
                </a:path>
                <a:path w="2590800" h="2794000">
                  <a:moveTo>
                    <a:pt x="457200" y="1397000"/>
                  </a:moveTo>
                  <a:lnTo>
                    <a:pt x="444500" y="1390650"/>
                  </a:lnTo>
                  <a:lnTo>
                    <a:pt x="406400" y="1371600"/>
                  </a:lnTo>
                  <a:lnTo>
                    <a:pt x="406400" y="1390650"/>
                  </a:lnTo>
                  <a:lnTo>
                    <a:pt x="0" y="1390650"/>
                  </a:lnTo>
                  <a:lnTo>
                    <a:pt x="0" y="1403350"/>
                  </a:lnTo>
                  <a:lnTo>
                    <a:pt x="406400" y="1403350"/>
                  </a:lnTo>
                  <a:lnTo>
                    <a:pt x="406400" y="1422400"/>
                  </a:lnTo>
                  <a:lnTo>
                    <a:pt x="444500" y="1403350"/>
                  </a:lnTo>
                  <a:lnTo>
                    <a:pt x="457200" y="1397000"/>
                  </a:lnTo>
                  <a:close/>
                </a:path>
                <a:path w="2590800" h="2794000">
                  <a:moveTo>
                    <a:pt x="457200" y="25400"/>
                  </a:moveTo>
                  <a:lnTo>
                    <a:pt x="444500" y="19050"/>
                  </a:lnTo>
                  <a:lnTo>
                    <a:pt x="406400" y="0"/>
                  </a:lnTo>
                  <a:lnTo>
                    <a:pt x="406400" y="19050"/>
                  </a:lnTo>
                  <a:lnTo>
                    <a:pt x="0" y="19050"/>
                  </a:lnTo>
                  <a:lnTo>
                    <a:pt x="0" y="31750"/>
                  </a:lnTo>
                  <a:lnTo>
                    <a:pt x="406400" y="31750"/>
                  </a:lnTo>
                  <a:lnTo>
                    <a:pt x="406400" y="50800"/>
                  </a:lnTo>
                  <a:lnTo>
                    <a:pt x="444500" y="31750"/>
                  </a:lnTo>
                  <a:lnTo>
                    <a:pt x="457200" y="25400"/>
                  </a:lnTo>
                  <a:close/>
                </a:path>
                <a:path w="2590800" h="2794000">
                  <a:moveTo>
                    <a:pt x="1524000" y="2311400"/>
                  </a:moveTo>
                  <a:lnTo>
                    <a:pt x="1511300" y="2305050"/>
                  </a:lnTo>
                  <a:lnTo>
                    <a:pt x="1473200" y="2286000"/>
                  </a:lnTo>
                  <a:lnTo>
                    <a:pt x="1473200" y="2305050"/>
                  </a:lnTo>
                  <a:lnTo>
                    <a:pt x="1143000" y="2305050"/>
                  </a:lnTo>
                  <a:lnTo>
                    <a:pt x="1143000" y="2317750"/>
                  </a:lnTo>
                  <a:lnTo>
                    <a:pt x="1473200" y="2317750"/>
                  </a:lnTo>
                  <a:lnTo>
                    <a:pt x="1473200" y="2336800"/>
                  </a:lnTo>
                  <a:lnTo>
                    <a:pt x="1511300" y="2317750"/>
                  </a:lnTo>
                  <a:lnTo>
                    <a:pt x="1524000" y="2311400"/>
                  </a:lnTo>
                  <a:close/>
                </a:path>
                <a:path w="2590800" h="2794000">
                  <a:moveTo>
                    <a:pt x="1524000" y="1397000"/>
                  </a:moveTo>
                  <a:lnTo>
                    <a:pt x="1511300" y="1390650"/>
                  </a:lnTo>
                  <a:lnTo>
                    <a:pt x="1473200" y="1371600"/>
                  </a:lnTo>
                  <a:lnTo>
                    <a:pt x="1473200" y="1390650"/>
                  </a:lnTo>
                  <a:lnTo>
                    <a:pt x="1066800" y="1390650"/>
                  </a:lnTo>
                  <a:lnTo>
                    <a:pt x="1066800" y="1403350"/>
                  </a:lnTo>
                  <a:lnTo>
                    <a:pt x="1473200" y="1403350"/>
                  </a:lnTo>
                  <a:lnTo>
                    <a:pt x="1473200" y="1422400"/>
                  </a:lnTo>
                  <a:lnTo>
                    <a:pt x="1511300" y="1403350"/>
                  </a:lnTo>
                  <a:lnTo>
                    <a:pt x="1524000" y="1397000"/>
                  </a:lnTo>
                  <a:close/>
                </a:path>
                <a:path w="2590800" h="2794000">
                  <a:moveTo>
                    <a:pt x="1524000" y="25400"/>
                  </a:moveTo>
                  <a:lnTo>
                    <a:pt x="1511300" y="19050"/>
                  </a:lnTo>
                  <a:lnTo>
                    <a:pt x="1473200" y="0"/>
                  </a:lnTo>
                  <a:lnTo>
                    <a:pt x="1473200" y="19050"/>
                  </a:lnTo>
                  <a:lnTo>
                    <a:pt x="1066800" y="19050"/>
                  </a:lnTo>
                  <a:lnTo>
                    <a:pt x="1066800" y="31750"/>
                  </a:lnTo>
                  <a:lnTo>
                    <a:pt x="1473200" y="31750"/>
                  </a:lnTo>
                  <a:lnTo>
                    <a:pt x="1473200" y="50800"/>
                  </a:lnTo>
                  <a:lnTo>
                    <a:pt x="1511300" y="31750"/>
                  </a:lnTo>
                  <a:lnTo>
                    <a:pt x="1524000" y="25400"/>
                  </a:lnTo>
                  <a:close/>
                </a:path>
                <a:path w="2590800" h="2794000">
                  <a:moveTo>
                    <a:pt x="2590800" y="1397000"/>
                  </a:moveTo>
                  <a:lnTo>
                    <a:pt x="2578100" y="1390650"/>
                  </a:lnTo>
                  <a:lnTo>
                    <a:pt x="2540000" y="1371600"/>
                  </a:lnTo>
                  <a:lnTo>
                    <a:pt x="2540000" y="1390650"/>
                  </a:lnTo>
                  <a:lnTo>
                    <a:pt x="2133600" y="1390650"/>
                  </a:lnTo>
                  <a:lnTo>
                    <a:pt x="2133600" y="1403350"/>
                  </a:lnTo>
                  <a:lnTo>
                    <a:pt x="2540000" y="1403350"/>
                  </a:lnTo>
                  <a:lnTo>
                    <a:pt x="2540000" y="1422400"/>
                  </a:lnTo>
                  <a:lnTo>
                    <a:pt x="2578100" y="1403350"/>
                  </a:lnTo>
                  <a:lnTo>
                    <a:pt x="2590800" y="139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229600" y="42386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229600" y="42386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089650" y="4232275"/>
            <a:ext cx="2527300" cy="1384300"/>
            <a:chOff x="6089650" y="4232275"/>
            <a:chExt cx="2527300" cy="1384300"/>
          </a:xfrm>
        </p:grpSpPr>
        <p:sp>
          <p:nvSpPr>
            <p:cNvPr id="62" name="object 62"/>
            <p:cNvSpPr/>
            <p:nvPr/>
          </p:nvSpPr>
          <p:spPr>
            <a:xfrm>
              <a:off x="8610600" y="423862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96000" y="5153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6000" y="5153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096000" y="51530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470650" y="5146675"/>
            <a:ext cx="1460500" cy="469900"/>
            <a:chOff x="6470650" y="5146675"/>
            <a:chExt cx="1460500" cy="469900"/>
          </a:xfrm>
        </p:grpSpPr>
        <p:sp>
          <p:nvSpPr>
            <p:cNvPr id="67" name="object 67"/>
            <p:cNvSpPr/>
            <p:nvPr/>
          </p:nvSpPr>
          <p:spPr>
            <a:xfrm>
              <a:off x="6477000" y="515302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62800" y="51530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162800" y="5153025"/>
            <a:ext cx="381000" cy="457200"/>
          </a:xfrm>
          <a:prstGeom prst="rect">
            <a:avLst/>
          </a:prstGeom>
          <a:solidFill>
            <a:srgbClr val="CCEBFF"/>
          </a:solidFill>
          <a:ln w="12700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251450" y="2022475"/>
            <a:ext cx="3670300" cy="4432300"/>
            <a:chOff x="5251450" y="2022475"/>
            <a:chExt cx="3670300" cy="4432300"/>
          </a:xfrm>
        </p:grpSpPr>
        <p:sp>
          <p:nvSpPr>
            <p:cNvPr id="71" name="object 71"/>
            <p:cNvSpPr/>
            <p:nvPr/>
          </p:nvSpPr>
          <p:spPr>
            <a:xfrm>
              <a:off x="7543800" y="515302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096000" y="56864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96000" y="5686425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57800" y="2028825"/>
              <a:ext cx="3657600" cy="4419600"/>
            </a:xfrm>
            <a:custGeom>
              <a:avLst/>
              <a:gdLst/>
              <a:ahLst/>
              <a:cxnLst/>
              <a:rect l="l" t="t" r="r" b="b"/>
              <a:pathLst>
                <a:path w="3657600" h="4419600">
                  <a:moveTo>
                    <a:pt x="1219200" y="3657600"/>
                  </a:moveTo>
                  <a:lnTo>
                    <a:pt x="1219200" y="4114800"/>
                  </a:lnTo>
                </a:path>
                <a:path w="3657600" h="4419600">
                  <a:moveTo>
                    <a:pt x="457200" y="0"/>
                  </a:moveTo>
                  <a:lnTo>
                    <a:pt x="0" y="304800"/>
                  </a:lnTo>
                </a:path>
                <a:path w="3657600" h="4419600">
                  <a:moveTo>
                    <a:pt x="457200" y="457200"/>
                  </a:moveTo>
                  <a:lnTo>
                    <a:pt x="0" y="762000"/>
                  </a:lnTo>
                </a:path>
                <a:path w="3657600" h="4419600">
                  <a:moveTo>
                    <a:pt x="457200" y="1371600"/>
                  </a:moveTo>
                  <a:lnTo>
                    <a:pt x="0" y="1676400"/>
                  </a:lnTo>
                </a:path>
                <a:path w="3657600" h="4419600">
                  <a:moveTo>
                    <a:pt x="457200" y="1828800"/>
                  </a:moveTo>
                  <a:lnTo>
                    <a:pt x="0" y="2133600"/>
                  </a:lnTo>
                </a:path>
                <a:path w="3657600" h="4419600">
                  <a:moveTo>
                    <a:pt x="457200" y="2743200"/>
                  </a:moveTo>
                  <a:lnTo>
                    <a:pt x="0" y="3048000"/>
                  </a:lnTo>
                </a:path>
                <a:path w="3657600" h="4419600">
                  <a:moveTo>
                    <a:pt x="457200" y="4114800"/>
                  </a:moveTo>
                  <a:lnTo>
                    <a:pt x="0" y="4419600"/>
                  </a:lnTo>
                </a:path>
                <a:path w="3657600" h="4419600">
                  <a:moveTo>
                    <a:pt x="2590800" y="914400"/>
                  </a:moveTo>
                  <a:lnTo>
                    <a:pt x="2362200" y="1219200"/>
                  </a:lnTo>
                </a:path>
                <a:path w="3657600" h="4419600">
                  <a:moveTo>
                    <a:pt x="3657600" y="2286000"/>
                  </a:moveTo>
                  <a:lnTo>
                    <a:pt x="3429000" y="2590800"/>
                  </a:lnTo>
                </a:path>
                <a:path w="3657600" h="4419600">
                  <a:moveTo>
                    <a:pt x="2590800" y="3200400"/>
                  </a:moveTo>
                  <a:lnTo>
                    <a:pt x="2362200" y="3505200"/>
                  </a:lnTo>
                </a:path>
                <a:path w="3657600" h="4419600">
                  <a:moveTo>
                    <a:pt x="1524000" y="3733800"/>
                  </a:moveTo>
                  <a:lnTo>
                    <a:pt x="1295400" y="403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35279" y="1148588"/>
            <a:ext cx="792099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Chaining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2400">
              <a:latin typeface="Times New Roman"/>
              <a:cs typeface="Times New Roman"/>
            </a:endParaRPr>
          </a:p>
          <a:p>
            <a:pPr marL="522414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6" name="object 7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774" y="1220724"/>
            <a:ext cx="295656" cy="303275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5947028" y="5769941"/>
            <a:ext cx="465455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415" algn="r">
              <a:lnSpc>
                <a:spcPts val="2285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8</a:t>
            </a:r>
            <a:endParaRPr sz="1950" baseline="-21367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60"/>
              </a:spcBef>
            </a:pPr>
            <a:r>
              <a:rPr sz="2000" i="1" spc="-2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–1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5">
            <a:extLst>
              <a:ext uri="{FF2B5EF4-FFF2-40B4-BE49-F238E27FC236}">
                <a16:creationId xmlns:a16="http://schemas.microsoft.com/office/drawing/2014/main" id="{8E9A4E6B-5E9F-4171-D32C-6D464CA53D5D}"/>
              </a:ext>
            </a:extLst>
          </p:cNvPr>
          <p:cNvSpPr txBox="1">
            <a:spLocks/>
          </p:cNvSpPr>
          <p:nvPr/>
        </p:nvSpPr>
        <p:spPr>
          <a:xfrm>
            <a:off x="2971800" y="65532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9754" y="1073607"/>
            <a:ext cx="403352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How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600" i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insert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element?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912" y="2652712"/>
            <a:ext cx="5514975" cy="3914775"/>
            <a:chOff x="61912" y="2652712"/>
            <a:chExt cx="5514975" cy="39147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" y="2652712"/>
              <a:ext cx="3990975" cy="38385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6172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5791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5791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5410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0" y="5410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5029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2000" y="5029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57712" y="4267200"/>
            <a:ext cx="1019175" cy="776605"/>
            <a:chOff x="4557712" y="4267200"/>
            <a:chExt cx="1019175" cy="776605"/>
          </a:xfrm>
        </p:grpSpPr>
        <p:sp>
          <p:nvSpPr>
            <p:cNvPr id="15" name="object 15"/>
            <p:cNvSpPr/>
            <p:nvPr/>
          </p:nvSpPr>
          <p:spPr>
            <a:xfrm>
              <a:off x="4572000" y="4648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0" y="4648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0" y="4267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72000" y="4267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3886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72000" y="3886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0" y="3505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72000" y="3505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57712" y="2743200"/>
            <a:ext cx="1019175" cy="776605"/>
            <a:chOff x="4557712" y="2743200"/>
            <a:chExt cx="1019175" cy="776605"/>
          </a:xfrm>
        </p:grpSpPr>
        <p:sp>
          <p:nvSpPr>
            <p:cNvPr id="24" name="object 24"/>
            <p:cNvSpPr/>
            <p:nvPr/>
          </p:nvSpPr>
          <p:spPr>
            <a:xfrm>
              <a:off x="4572000" y="3124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000" y="3124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000" y="2743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72000" y="2743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000" y="2362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78400" y="2357755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328" y="4169740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00505" y="534355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5410" y="528320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530" y="3758946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4904" y="4276166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2806954"/>
            <a:ext cx="2768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U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(universe</a:t>
            </a:r>
            <a:r>
              <a:rPr sz="2000" b="1" i="1" spc="-3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of</a:t>
            </a:r>
            <a:r>
              <a:rPr sz="2000" b="1" i="1" spc="-2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keys)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4850" y="4224604"/>
            <a:ext cx="109220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(actual keys)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3101" y="3202939"/>
            <a:ext cx="3114675" cy="2432685"/>
          </a:xfrm>
          <a:custGeom>
            <a:avLst/>
            <a:gdLst/>
            <a:ahLst/>
            <a:cxnLst/>
            <a:rect l="l" t="t" r="r" b="b"/>
            <a:pathLst>
              <a:path w="3114675" h="2432685">
                <a:moveTo>
                  <a:pt x="3094761" y="2405507"/>
                </a:moveTo>
                <a:lnTo>
                  <a:pt x="3042158" y="2405507"/>
                </a:lnTo>
                <a:lnTo>
                  <a:pt x="3027857" y="2405507"/>
                </a:lnTo>
                <a:lnTo>
                  <a:pt x="3025394" y="2432672"/>
                </a:lnTo>
                <a:lnTo>
                  <a:pt x="3094761" y="2405507"/>
                </a:lnTo>
                <a:close/>
              </a:path>
              <a:path w="3114675" h="2432685">
                <a:moveTo>
                  <a:pt x="3114548" y="2397760"/>
                </a:moveTo>
                <a:lnTo>
                  <a:pt x="3033141" y="2347341"/>
                </a:lnTo>
                <a:lnTo>
                  <a:pt x="3030550" y="2375763"/>
                </a:lnTo>
                <a:lnTo>
                  <a:pt x="1529969" y="2239010"/>
                </a:lnTo>
                <a:lnTo>
                  <a:pt x="1527429" y="2267585"/>
                </a:lnTo>
                <a:lnTo>
                  <a:pt x="3027972" y="2404224"/>
                </a:lnTo>
                <a:lnTo>
                  <a:pt x="3042272" y="2404224"/>
                </a:lnTo>
                <a:lnTo>
                  <a:pt x="3098050" y="2404224"/>
                </a:lnTo>
                <a:lnTo>
                  <a:pt x="3114548" y="2397760"/>
                </a:lnTo>
                <a:close/>
              </a:path>
              <a:path w="3114675" h="2432685">
                <a:moveTo>
                  <a:pt x="3114548" y="1724660"/>
                </a:moveTo>
                <a:lnTo>
                  <a:pt x="3021838" y="1700784"/>
                </a:lnTo>
                <a:lnTo>
                  <a:pt x="3027857" y="1728812"/>
                </a:lnTo>
                <a:lnTo>
                  <a:pt x="381127" y="2299716"/>
                </a:lnTo>
                <a:lnTo>
                  <a:pt x="387096" y="2327529"/>
                </a:lnTo>
                <a:lnTo>
                  <a:pt x="3033865" y="1756740"/>
                </a:lnTo>
                <a:lnTo>
                  <a:pt x="3039872" y="1784604"/>
                </a:lnTo>
                <a:lnTo>
                  <a:pt x="3113113" y="1725803"/>
                </a:lnTo>
                <a:lnTo>
                  <a:pt x="3114548" y="1724660"/>
                </a:lnTo>
                <a:close/>
              </a:path>
              <a:path w="3114675" h="2432685">
                <a:moveTo>
                  <a:pt x="3114548" y="1529334"/>
                </a:moveTo>
                <a:lnTo>
                  <a:pt x="3036443" y="1473835"/>
                </a:lnTo>
                <a:lnTo>
                  <a:pt x="3032074" y="1502117"/>
                </a:lnTo>
                <a:lnTo>
                  <a:pt x="1300734" y="1232662"/>
                </a:lnTo>
                <a:lnTo>
                  <a:pt x="1296289" y="1260983"/>
                </a:lnTo>
                <a:lnTo>
                  <a:pt x="3027718" y="1530324"/>
                </a:lnTo>
                <a:lnTo>
                  <a:pt x="3023362" y="1558544"/>
                </a:lnTo>
                <a:lnTo>
                  <a:pt x="3104629" y="1532509"/>
                </a:lnTo>
                <a:lnTo>
                  <a:pt x="3114548" y="1529334"/>
                </a:lnTo>
                <a:close/>
              </a:path>
              <a:path w="3114675" h="2432685">
                <a:moveTo>
                  <a:pt x="3114548" y="111760"/>
                </a:moveTo>
                <a:lnTo>
                  <a:pt x="3019171" y="103251"/>
                </a:lnTo>
                <a:lnTo>
                  <a:pt x="3029610" y="129832"/>
                </a:lnTo>
                <a:lnTo>
                  <a:pt x="494792" y="1127125"/>
                </a:lnTo>
                <a:lnTo>
                  <a:pt x="505206" y="1153795"/>
                </a:lnTo>
                <a:lnTo>
                  <a:pt x="3040088" y="156464"/>
                </a:lnTo>
                <a:lnTo>
                  <a:pt x="3050540" y="183007"/>
                </a:lnTo>
                <a:lnTo>
                  <a:pt x="3103016" y="124587"/>
                </a:lnTo>
                <a:lnTo>
                  <a:pt x="3114548" y="111760"/>
                </a:lnTo>
                <a:close/>
              </a:path>
              <a:path w="3114675" h="2432685">
                <a:moveTo>
                  <a:pt x="3114548" y="22860"/>
                </a:moveTo>
                <a:lnTo>
                  <a:pt x="3021584" y="0"/>
                </a:lnTo>
                <a:lnTo>
                  <a:pt x="3027896" y="27927"/>
                </a:lnTo>
                <a:lnTo>
                  <a:pt x="0" y="715391"/>
                </a:lnTo>
                <a:lnTo>
                  <a:pt x="6223" y="743204"/>
                </a:lnTo>
                <a:lnTo>
                  <a:pt x="3034182" y="55753"/>
                </a:lnTo>
                <a:lnTo>
                  <a:pt x="3040507" y="83693"/>
                </a:lnTo>
                <a:lnTo>
                  <a:pt x="3112224" y="24765"/>
                </a:lnTo>
                <a:lnTo>
                  <a:pt x="3114548" y="2286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13229" y="5435295"/>
            <a:ext cx="139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9229" y="467360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1206" y="4796154"/>
            <a:ext cx="3038475" cy="1264285"/>
          </a:xfrm>
          <a:custGeom>
            <a:avLst/>
            <a:gdLst/>
            <a:ahLst/>
            <a:cxnLst/>
            <a:rect l="l" t="t" r="r" b="b"/>
            <a:pathLst>
              <a:path w="3038475" h="1264285">
                <a:moveTo>
                  <a:pt x="2950832" y="57073"/>
                </a:moveTo>
                <a:lnTo>
                  <a:pt x="2950705" y="28498"/>
                </a:lnTo>
                <a:lnTo>
                  <a:pt x="764794" y="36195"/>
                </a:lnTo>
                <a:lnTo>
                  <a:pt x="764794" y="64770"/>
                </a:lnTo>
                <a:lnTo>
                  <a:pt x="2950832" y="57073"/>
                </a:lnTo>
                <a:close/>
              </a:path>
              <a:path w="3038475" h="1264285">
                <a:moveTo>
                  <a:pt x="3016123" y="1236459"/>
                </a:moveTo>
                <a:lnTo>
                  <a:pt x="2964053" y="1236459"/>
                </a:lnTo>
                <a:lnTo>
                  <a:pt x="2949752" y="1236459"/>
                </a:lnTo>
                <a:lnTo>
                  <a:pt x="2947416" y="1263688"/>
                </a:lnTo>
                <a:lnTo>
                  <a:pt x="3016123" y="1236459"/>
                </a:lnTo>
                <a:close/>
              </a:path>
              <a:path w="3038475" h="1264285">
                <a:moveTo>
                  <a:pt x="3036443" y="1228407"/>
                </a:moveTo>
                <a:lnTo>
                  <a:pt x="2954782" y="1178293"/>
                </a:lnTo>
                <a:lnTo>
                  <a:pt x="2952318" y="1206766"/>
                </a:lnTo>
                <a:lnTo>
                  <a:pt x="2413" y="950645"/>
                </a:lnTo>
                <a:lnTo>
                  <a:pt x="0" y="979119"/>
                </a:lnTo>
                <a:lnTo>
                  <a:pt x="2949867" y="1235240"/>
                </a:lnTo>
                <a:lnTo>
                  <a:pt x="2964154" y="1235240"/>
                </a:lnTo>
                <a:lnTo>
                  <a:pt x="3019221" y="1235240"/>
                </a:lnTo>
                <a:lnTo>
                  <a:pt x="3036443" y="1228407"/>
                </a:lnTo>
                <a:close/>
              </a:path>
              <a:path w="3038475" h="1264285">
                <a:moveTo>
                  <a:pt x="3036443" y="42545"/>
                </a:moveTo>
                <a:lnTo>
                  <a:pt x="3008096" y="28498"/>
                </a:lnTo>
                <a:lnTo>
                  <a:pt x="2950591" y="0"/>
                </a:lnTo>
                <a:lnTo>
                  <a:pt x="2950705" y="28498"/>
                </a:lnTo>
                <a:lnTo>
                  <a:pt x="2950743" y="36195"/>
                </a:lnTo>
                <a:lnTo>
                  <a:pt x="2950832" y="57073"/>
                </a:lnTo>
                <a:lnTo>
                  <a:pt x="2950870" y="64770"/>
                </a:lnTo>
                <a:lnTo>
                  <a:pt x="2950972" y="85725"/>
                </a:lnTo>
                <a:lnTo>
                  <a:pt x="3007677" y="57073"/>
                </a:lnTo>
                <a:lnTo>
                  <a:pt x="3036443" y="42545"/>
                </a:lnTo>
                <a:close/>
              </a:path>
              <a:path w="3038475" h="1264285">
                <a:moveTo>
                  <a:pt x="3038094" y="1083945"/>
                </a:moveTo>
                <a:lnTo>
                  <a:pt x="2958719" y="1030173"/>
                </a:lnTo>
                <a:lnTo>
                  <a:pt x="2954947" y="1058494"/>
                </a:lnTo>
                <a:lnTo>
                  <a:pt x="995299" y="798322"/>
                </a:lnTo>
                <a:lnTo>
                  <a:pt x="991489" y="826643"/>
                </a:lnTo>
                <a:lnTo>
                  <a:pt x="2951175" y="1086815"/>
                </a:lnTo>
                <a:lnTo>
                  <a:pt x="2947416" y="1115148"/>
                </a:lnTo>
                <a:lnTo>
                  <a:pt x="3024251" y="1088707"/>
                </a:lnTo>
                <a:lnTo>
                  <a:pt x="3038094" y="108394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12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34112" y="3109912"/>
            <a:ext cx="485775" cy="409575"/>
            <a:chOff x="6234112" y="3109912"/>
            <a:chExt cx="485775" cy="409575"/>
          </a:xfrm>
        </p:grpSpPr>
        <p:sp>
          <p:nvSpPr>
            <p:cNvPr id="43" name="object 43"/>
            <p:cNvSpPr/>
            <p:nvPr/>
          </p:nvSpPr>
          <p:spPr>
            <a:xfrm>
              <a:off x="6248400" y="3124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8400" y="3124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342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91400" y="3124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914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91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234112" y="4633912"/>
            <a:ext cx="485775" cy="409575"/>
            <a:chOff x="6234112" y="4633912"/>
            <a:chExt cx="485775" cy="409575"/>
          </a:xfrm>
        </p:grpSpPr>
        <p:sp>
          <p:nvSpPr>
            <p:cNvPr id="50" name="object 50"/>
            <p:cNvSpPr/>
            <p:nvPr/>
          </p:nvSpPr>
          <p:spPr>
            <a:xfrm>
              <a:off x="6248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48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34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377112" y="4633912"/>
            <a:ext cx="485775" cy="409575"/>
            <a:chOff x="7377112" y="4633912"/>
            <a:chExt cx="485775" cy="409575"/>
          </a:xfrm>
        </p:grpSpPr>
        <p:sp>
          <p:nvSpPr>
            <p:cNvPr id="54" name="object 54"/>
            <p:cNvSpPr/>
            <p:nvPr/>
          </p:nvSpPr>
          <p:spPr>
            <a:xfrm>
              <a:off x="7391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91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248400" y="5384800"/>
            <a:ext cx="457200" cy="800100"/>
          </a:xfrm>
          <a:custGeom>
            <a:avLst/>
            <a:gdLst/>
            <a:ahLst/>
            <a:cxnLst/>
            <a:rect l="l" t="t" r="r" b="b"/>
            <a:pathLst>
              <a:path w="457200" h="800100">
                <a:moveTo>
                  <a:pt x="457200" y="419100"/>
                </a:moveTo>
                <a:lnTo>
                  <a:pt x="0" y="419100"/>
                </a:lnTo>
                <a:lnTo>
                  <a:pt x="0" y="800100"/>
                </a:lnTo>
                <a:lnTo>
                  <a:pt x="457200" y="800100"/>
                </a:lnTo>
                <a:lnTo>
                  <a:pt x="457200" y="419100"/>
                </a:lnTo>
                <a:close/>
              </a:path>
              <a:path w="457200" h="8001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776912" y="5370512"/>
          <a:ext cx="914400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spc="-3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—</a:t>
                      </a:r>
                      <a:r>
                        <a:rPr sz="2000" b="1" i="1" spc="-5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—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spc="-37" baseline="-21367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6919912" y="5789612"/>
            <a:ext cx="942975" cy="409575"/>
            <a:chOff x="6919912" y="5789612"/>
            <a:chExt cx="942975" cy="409575"/>
          </a:xfrm>
        </p:grpSpPr>
        <p:sp>
          <p:nvSpPr>
            <p:cNvPr id="59" name="object 59"/>
            <p:cNvSpPr/>
            <p:nvPr/>
          </p:nvSpPr>
          <p:spPr>
            <a:xfrm>
              <a:off x="69342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914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914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077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34400" y="4648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5344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75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77000" y="3271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7000" y="4795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77000" y="5938837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625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625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625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625" y="57150"/>
                </a:lnTo>
                <a:lnTo>
                  <a:pt x="457200" y="42862"/>
                </a:lnTo>
                <a:lnTo>
                  <a:pt x="428625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0000" y="4795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4000" y="3271773"/>
            <a:ext cx="457200" cy="2753360"/>
          </a:xfrm>
          <a:custGeom>
            <a:avLst/>
            <a:gdLst/>
            <a:ahLst/>
            <a:cxnLst/>
            <a:rect l="l" t="t" r="r" b="b"/>
            <a:pathLst>
              <a:path w="457200" h="2753360">
                <a:moveTo>
                  <a:pt x="457200" y="2709926"/>
                </a:moveTo>
                <a:lnTo>
                  <a:pt x="428625" y="2695638"/>
                </a:lnTo>
                <a:lnTo>
                  <a:pt x="371475" y="2667063"/>
                </a:lnTo>
                <a:lnTo>
                  <a:pt x="371475" y="2695638"/>
                </a:lnTo>
                <a:lnTo>
                  <a:pt x="0" y="2695638"/>
                </a:lnTo>
                <a:lnTo>
                  <a:pt x="0" y="2724213"/>
                </a:lnTo>
                <a:lnTo>
                  <a:pt x="371475" y="2724213"/>
                </a:lnTo>
                <a:lnTo>
                  <a:pt x="371475" y="2752788"/>
                </a:lnTo>
                <a:lnTo>
                  <a:pt x="428625" y="2724213"/>
                </a:lnTo>
                <a:lnTo>
                  <a:pt x="457200" y="2709926"/>
                </a:lnTo>
                <a:close/>
              </a:path>
              <a:path w="457200" h="2753360">
                <a:moveTo>
                  <a:pt x="457200" y="2328926"/>
                </a:moveTo>
                <a:lnTo>
                  <a:pt x="428536" y="2314575"/>
                </a:lnTo>
                <a:lnTo>
                  <a:pt x="371475" y="2286000"/>
                </a:lnTo>
                <a:lnTo>
                  <a:pt x="371475" y="2314575"/>
                </a:lnTo>
                <a:lnTo>
                  <a:pt x="0" y="2314575"/>
                </a:lnTo>
                <a:lnTo>
                  <a:pt x="0" y="2343213"/>
                </a:lnTo>
                <a:lnTo>
                  <a:pt x="371475" y="2343213"/>
                </a:lnTo>
                <a:lnTo>
                  <a:pt x="371475" y="2371788"/>
                </a:lnTo>
                <a:lnTo>
                  <a:pt x="428625" y="2343213"/>
                </a:lnTo>
                <a:lnTo>
                  <a:pt x="457200" y="2328926"/>
                </a:lnTo>
                <a:close/>
              </a:path>
              <a:path w="457200" h="2753360">
                <a:moveTo>
                  <a:pt x="457200" y="1566926"/>
                </a:moveTo>
                <a:lnTo>
                  <a:pt x="428536" y="1552575"/>
                </a:lnTo>
                <a:lnTo>
                  <a:pt x="371475" y="1524000"/>
                </a:lnTo>
                <a:lnTo>
                  <a:pt x="371475" y="1552575"/>
                </a:lnTo>
                <a:lnTo>
                  <a:pt x="0" y="1552575"/>
                </a:lnTo>
                <a:lnTo>
                  <a:pt x="0" y="1581150"/>
                </a:lnTo>
                <a:lnTo>
                  <a:pt x="371475" y="1581150"/>
                </a:lnTo>
                <a:lnTo>
                  <a:pt x="371475" y="1609725"/>
                </a:lnTo>
                <a:lnTo>
                  <a:pt x="428701" y="1581150"/>
                </a:lnTo>
                <a:lnTo>
                  <a:pt x="457200" y="1566926"/>
                </a:lnTo>
                <a:close/>
              </a:path>
              <a:path w="457200" h="2753360">
                <a:moveTo>
                  <a:pt x="457200" y="42926"/>
                </a:moveTo>
                <a:lnTo>
                  <a:pt x="428536" y="28575"/>
                </a:lnTo>
                <a:lnTo>
                  <a:pt x="371475" y="0"/>
                </a:lnTo>
                <a:lnTo>
                  <a:pt x="371475" y="28575"/>
                </a:ln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85725"/>
                </a:lnTo>
                <a:lnTo>
                  <a:pt x="428701" y="57150"/>
                </a:lnTo>
                <a:lnTo>
                  <a:pt x="457200" y="42926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326004" y="5601847"/>
            <a:ext cx="110489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300" i="1" spc="-50" dirty="0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21130" y="5615440"/>
            <a:ext cx="22288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56678" y="5842765"/>
            <a:ext cx="33020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51293" y="5849189"/>
            <a:ext cx="22288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5" name="object 5">
            <a:extLst>
              <a:ext uri="{FF2B5EF4-FFF2-40B4-BE49-F238E27FC236}">
                <a16:creationId xmlns:a16="http://schemas.microsoft.com/office/drawing/2014/main" id="{4D7E1364-1F27-37BA-2F59-355A74389D0D}"/>
              </a:ext>
            </a:extLst>
          </p:cNvPr>
          <p:cNvSpPr txBox="1">
            <a:spLocks/>
          </p:cNvSpPr>
          <p:nvPr/>
        </p:nvSpPr>
        <p:spPr>
          <a:xfrm>
            <a:off x="2971800" y="65532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9754" y="1073607"/>
            <a:ext cx="406907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How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we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delete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element?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912" y="2652712"/>
            <a:ext cx="5514975" cy="3914775"/>
            <a:chOff x="61912" y="2652712"/>
            <a:chExt cx="5514975" cy="39147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" y="2652712"/>
              <a:ext cx="3990975" cy="38385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0" y="6172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5791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5791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5410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0" y="5410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0" y="5029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2000" y="5029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57712" y="4267200"/>
            <a:ext cx="1019175" cy="776605"/>
            <a:chOff x="4557712" y="4267200"/>
            <a:chExt cx="1019175" cy="776605"/>
          </a:xfrm>
        </p:grpSpPr>
        <p:sp>
          <p:nvSpPr>
            <p:cNvPr id="15" name="object 15"/>
            <p:cNvSpPr/>
            <p:nvPr/>
          </p:nvSpPr>
          <p:spPr>
            <a:xfrm>
              <a:off x="4572000" y="4648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0" y="4648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0" y="4267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72000" y="4267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72000" y="3886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72000" y="3886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72000" y="3505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72000" y="3505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57712" y="2743200"/>
            <a:ext cx="1019175" cy="776605"/>
            <a:chOff x="4557712" y="2743200"/>
            <a:chExt cx="1019175" cy="776605"/>
          </a:xfrm>
        </p:grpSpPr>
        <p:sp>
          <p:nvSpPr>
            <p:cNvPr id="24" name="object 24"/>
            <p:cNvSpPr/>
            <p:nvPr/>
          </p:nvSpPr>
          <p:spPr>
            <a:xfrm>
              <a:off x="4572000" y="3124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000" y="3124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000" y="2743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72000" y="2743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2000" y="2362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78400" y="2357755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6328" y="4169740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00505" y="534355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5410" y="528320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530" y="3758946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4904" y="4276166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2806954"/>
            <a:ext cx="2768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U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(universe</a:t>
            </a:r>
            <a:r>
              <a:rPr sz="2000" b="1" i="1" spc="-3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of</a:t>
            </a:r>
            <a:r>
              <a:rPr sz="2000" b="1" i="1" spc="-2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keys)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4850" y="4224604"/>
            <a:ext cx="109220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(actual keys)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43101" y="3202939"/>
            <a:ext cx="3114675" cy="2432685"/>
          </a:xfrm>
          <a:custGeom>
            <a:avLst/>
            <a:gdLst/>
            <a:ahLst/>
            <a:cxnLst/>
            <a:rect l="l" t="t" r="r" b="b"/>
            <a:pathLst>
              <a:path w="3114675" h="2432685">
                <a:moveTo>
                  <a:pt x="3094761" y="2405507"/>
                </a:moveTo>
                <a:lnTo>
                  <a:pt x="3042158" y="2405507"/>
                </a:lnTo>
                <a:lnTo>
                  <a:pt x="3027857" y="2405507"/>
                </a:lnTo>
                <a:lnTo>
                  <a:pt x="3025394" y="2432672"/>
                </a:lnTo>
                <a:lnTo>
                  <a:pt x="3094761" y="2405507"/>
                </a:lnTo>
                <a:close/>
              </a:path>
              <a:path w="3114675" h="2432685">
                <a:moveTo>
                  <a:pt x="3114548" y="2397760"/>
                </a:moveTo>
                <a:lnTo>
                  <a:pt x="3033141" y="2347341"/>
                </a:lnTo>
                <a:lnTo>
                  <a:pt x="3030550" y="2375763"/>
                </a:lnTo>
                <a:lnTo>
                  <a:pt x="1529969" y="2239010"/>
                </a:lnTo>
                <a:lnTo>
                  <a:pt x="1527429" y="2267585"/>
                </a:lnTo>
                <a:lnTo>
                  <a:pt x="3027972" y="2404224"/>
                </a:lnTo>
                <a:lnTo>
                  <a:pt x="3042272" y="2404224"/>
                </a:lnTo>
                <a:lnTo>
                  <a:pt x="3098050" y="2404224"/>
                </a:lnTo>
                <a:lnTo>
                  <a:pt x="3114548" y="2397760"/>
                </a:lnTo>
                <a:close/>
              </a:path>
              <a:path w="3114675" h="2432685">
                <a:moveTo>
                  <a:pt x="3114548" y="1724660"/>
                </a:moveTo>
                <a:lnTo>
                  <a:pt x="3021838" y="1700784"/>
                </a:lnTo>
                <a:lnTo>
                  <a:pt x="3027857" y="1728812"/>
                </a:lnTo>
                <a:lnTo>
                  <a:pt x="381127" y="2299716"/>
                </a:lnTo>
                <a:lnTo>
                  <a:pt x="387096" y="2327529"/>
                </a:lnTo>
                <a:lnTo>
                  <a:pt x="3033865" y="1756740"/>
                </a:lnTo>
                <a:lnTo>
                  <a:pt x="3039872" y="1784604"/>
                </a:lnTo>
                <a:lnTo>
                  <a:pt x="3113113" y="1725803"/>
                </a:lnTo>
                <a:lnTo>
                  <a:pt x="3114548" y="1724660"/>
                </a:lnTo>
                <a:close/>
              </a:path>
              <a:path w="3114675" h="2432685">
                <a:moveTo>
                  <a:pt x="3114548" y="1529334"/>
                </a:moveTo>
                <a:lnTo>
                  <a:pt x="3036443" y="1473835"/>
                </a:lnTo>
                <a:lnTo>
                  <a:pt x="3032074" y="1502117"/>
                </a:lnTo>
                <a:lnTo>
                  <a:pt x="1300734" y="1232662"/>
                </a:lnTo>
                <a:lnTo>
                  <a:pt x="1296289" y="1260983"/>
                </a:lnTo>
                <a:lnTo>
                  <a:pt x="3027718" y="1530324"/>
                </a:lnTo>
                <a:lnTo>
                  <a:pt x="3023362" y="1558544"/>
                </a:lnTo>
                <a:lnTo>
                  <a:pt x="3104629" y="1532509"/>
                </a:lnTo>
                <a:lnTo>
                  <a:pt x="3114548" y="1529334"/>
                </a:lnTo>
                <a:close/>
              </a:path>
              <a:path w="3114675" h="2432685">
                <a:moveTo>
                  <a:pt x="3114548" y="111760"/>
                </a:moveTo>
                <a:lnTo>
                  <a:pt x="3019171" y="103251"/>
                </a:lnTo>
                <a:lnTo>
                  <a:pt x="3029610" y="129832"/>
                </a:lnTo>
                <a:lnTo>
                  <a:pt x="494792" y="1127125"/>
                </a:lnTo>
                <a:lnTo>
                  <a:pt x="505206" y="1153795"/>
                </a:lnTo>
                <a:lnTo>
                  <a:pt x="3040088" y="156464"/>
                </a:lnTo>
                <a:lnTo>
                  <a:pt x="3050540" y="183007"/>
                </a:lnTo>
                <a:lnTo>
                  <a:pt x="3103016" y="124587"/>
                </a:lnTo>
                <a:lnTo>
                  <a:pt x="3114548" y="111760"/>
                </a:lnTo>
                <a:close/>
              </a:path>
              <a:path w="3114675" h="2432685">
                <a:moveTo>
                  <a:pt x="3114548" y="22860"/>
                </a:moveTo>
                <a:lnTo>
                  <a:pt x="3021584" y="0"/>
                </a:lnTo>
                <a:lnTo>
                  <a:pt x="3027896" y="27927"/>
                </a:lnTo>
                <a:lnTo>
                  <a:pt x="0" y="715391"/>
                </a:lnTo>
                <a:lnTo>
                  <a:pt x="6223" y="743204"/>
                </a:lnTo>
                <a:lnTo>
                  <a:pt x="3034182" y="55753"/>
                </a:lnTo>
                <a:lnTo>
                  <a:pt x="3040507" y="83693"/>
                </a:lnTo>
                <a:lnTo>
                  <a:pt x="3112224" y="24765"/>
                </a:lnTo>
                <a:lnTo>
                  <a:pt x="3114548" y="2286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13229" y="5435295"/>
            <a:ext cx="139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59229" y="467360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1206" y="4796154"/>
            <a:ext cx="3038475" cy="1264285"/>
          </a:xfrm>
          <a:custGeom>
            <a:avLst/>
            <a:gdLst/>
            <a:ahLst/>
            <a:cxnLst/>
            <a:rect l="l" t="t" r="r" b="b"/>
            <a:pathLst>
              <a:path w="3038475" h="1264285">
                <a:moveTo>
                  <a:pt x="2950832" y="57073"/>
                </a:moveTo>
                <a:lnTo>
                  <a:pt x="2950705" y="28498"/>
                </a:lnTo>
                <a:lnTo>
                  <a:pt x="764794" y="36195"/>
                </a:lnTo>
                <a:lnTo>
                  <a:pt x="764794" y="64770"/>
                </a:lnTo>
                <a:lnTo>
                  <a:pt x="2950832" y="57073"/>
                </a:lnTo>
                <a:close/>
              </a:path>
              <a:path w="3038475" h="1264285">
                <a:moveTo>
                  <a:pt x="3016123" y="1236459"/>
                </a:moveTo>
                <a:lnTo>
                  <a:pt x="2964053" y="1236459"/>
                </a:lnTo>
                <a:lnTo>
                  <a:pt x="2949752" y="1236459"/>
                </a:lnTo>
                <a:lnTo>
                  <a:pt x="2947416" y="1263688"/>
                </a:lnTo>
                <a:lnTo>
                  <a:pt x="3016123" y="1236459"/>
                </a:lnTo>
                <a:close/>
              </a:path>
              <a:path w="3038475" h="1264285">
                <a:moveTo>
                  <a:pt x="3036443" y="1228407"/>
                </a:moveTo>
                <a:lnTo>
                  <a:pt x="2954782" y="1178293"/>
                </a:lnTo>
                <a:lnTo>
                  <a:pt x="2952318" y="1206766"/>
                </a:lnTo>
                <a:lnTo>
                  <a:pt x="2413" y="950645"/>
                </a:lnTo>
                <a:lnTo>
                  <a:pt x="0" y="979119"/>
                </a:lnTo>
                <a:lnTo>
                  <a:pt x="2949867" y="1235240"/>
                </a:lnTo>
                <a:lnTo>
                  <a:pt x="2964154" y="1235240"/>
                </a:lnTo>
                <a:lnTo>
                  <a:pt x="3019221" y="1235240"/>
                </a:lnTo>
                <a:lnTo>
                  <a:pt x="3036443" y="1228407"/>
                </a:lnTo>
                <a:close/>
              </a:path>
              <a:path w="3038475" h="1264285">
                <a:moveTo>
                  <a:pt x="3036443" y="42545"/>
                </a:moveTo>
                <a:lnTo>
                  <a:pt x="3008096" y="28498"/>
                </a:lnTo>
                <a:lnTo>
                  <a:pt x="2950591" y="0"/>
                </a:lnTo>
                <a:lnTo>
                  <a:pt x="2950705" y="28498"/>
                </a:lnTo>
                <a:lnTo>
                  <a:pt x="2950743" y="36195"/>
                </a:lnTo>
                <a:lnTo>
                  <a:pt x="2950832" y="57073"/>
                </a:lnTo>
                <a:lnTo>
                  <a:pt x="2950870" y="64770"/>
                </a:lnTo>
                <a:lnTo>
                  <a:pt x="2950972" y="85725"/>
                </a:lnTo>
                <a:lnTo>
                  <a:pt x="3007677" y="57073"/>
                </a:lnTo>
                <a:lnTo>
                  <a:pt x="3036443" y="42545"/>
                </a:lnTo>
                <a:close/>
              </a:path>
              <a:path w="3038475" h="1264285">
                <a:moveTo>
                  <a:pt x="3038094" y="1083945"/>
                </a:moveTo>
                <a:lnTo>
                  <a:pt x="2958719" y="1030173"/>
                </a:lnTo>
                <a:lnTo>
                  <a:pt x="2954947" y="1058494"/>
                </a:lnTo>
                <a:lnTo>
                  <a:pt x="995299" y="798322"/>
                </a:lnTo>
                <a:lnTo>
                  <a:pt x="991489" y="826643"/>
                </a:lnTo>
                <a:lnTo>
                  <a:pt x="2951175" y="1086815"/>
                </a:lnTo>
                <a:lnTo>
                  <a:pt x="2947416" y="1115148"/>
                </a:lnTo>
                <a:lnTo>
                  <a:pt x="3024251" y="1088707"/>
                </a:lnTo>
                <a:lnTo>
                  <a:pt x="3038094" y="108394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12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34112" y="3109912"/>
            <a:ext cx="485775" cy="409575"/>
            <a:chOff x="6234112" y="3109912"/>
            <a:chExt cx="485775" cy="409575"/>
          </a:xfrm>
        </p:grpSpPr>
        <p:sp>
          <p:nvSpPr>
            <p:cNvPr id="43" name="object 43"/>
            <p:cNvSpPr/>
            <p:nvPr/>
          </p:nvSpPr>
          <p:spPr>
            <a:xfrm>
              <a:off x="6248400" y="3124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8400" y="3124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9342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391400" y="3124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914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91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234112" y="4633912"/>
            <a:ext cx="485775" cy="409575"/>
            <a:chOff x="6234112" y="4633912"/>
            <a:chExt cx="485775" cy="409575"/>
          </a:xfrm>
        </p:grpSpPr>
        <p:sp>
          <p:nvSpPr>
            <p:cNvPr id="50" name="object 50"/>
            <p:cNvSpPr/>
            <p:nvPr/>
          </p:nvSpPr>
          <p:spPr>
            <a:xfrm>
              <a:off x="6248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48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34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377112" y="4633912"/>
            <a:ext cx="485775" cy="409575"/>
            <a:chOff x="7377112" y="4633912"/>
            <a:chExt cx="485775" cy="409575"/>
          </a:xfrm>
        </p:grpSpPr>
        <p:sp>
          <p:nvSpPr>
            <p:cNvPr id="54" name="object 54"/>
            <p:cNvSpPr/>
            <p:nvPr/>
          </p:nvSpPr>
          <p:spPr>
            <a:xfrm>
              <a:off x="7391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91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248400" y="5384800"/>
            <a:ext cx="457200" cy="800100"/>
          </a:xfrm>
          <a:custGeom>
            <a:avLst/>
            <a:gdLst/>
            <a:ahLst/>
            <a:cxnLst/>
            <a:rect l="l" t="t" r="r" b="b"/>
            <a:pathLst>
              <a:path w="457200" h="800100">
                <a:moveTo>
                  <a:pt x="457200" y="419100"/>
                </a:moveTo>
                <a:lnTo>
                  <a:pt x="0" y="419100"/>
                </a:lnTo>
                <a:lnTo>
                  <a:pt x="0" y="800100"/>
                </a:lnTo>
                <a:lnTo>
                  <a:pt x="457200" y="800100"/>
                </a:lnTo>
                <a:lnTo>
                  <a:pt x="457200" y="419100"/>
                </a:lnTo>
                <a:close/>
              </a:path>
              <a:path w="457200" h="8001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776912" y="5370512"/>
          <a:ext cx="914400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spc="-3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—</a:t>
                      </a:r>
                      <a:r>
                        <a:rPr sz="2000" b="1" i="1" spc="-5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—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spc="-37" baseline="-21367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object 58"/>
          <p:cNvGrpSpPr/>
          <p:nvPr/>
        </p:nvGrpSpPr>
        <p:grpSpPr>
          <a:xfrm>
            <a:off x="6919912" y="5789612"/>
            <a:ext cx="942975" cy="409575"/>
            <a:chOff x="6919912" y="5789612"/>
            <a:chExt cx="942975" cy="409575"/>
          </a:xfrm>
        </p:grpSpPr>
        <p:sp>
          <p:nvSpPr>
            <p:cNvPr id="59" name="object 59"/>
            <p:cNvSpPr/>
            <p:nvPr/>
          </p:nvSpPr>
          <p:spPr>
            <a:xfrm>
              <a:off x="69342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914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914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077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534400" y="4648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5344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75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77000" y="3271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7000" y="4795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77000" y="5938837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625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625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625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625" y="57150"/>
                </a:lnTo>
                <a:lnTo>
                  <a:pt x="457200" y="42862"/>
                </a:lnTo>
                <a:lnTo>
                  <a:pt x="428625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20000" y="4795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4000" y="3271773"/>
            <a:ext cx="457200" cy="2753360"/>
          </a:xfrm>
          <a:custGeom>
            <a:avLst/>
            <a:gdLst/>
            <a:ahLst/>
            <a:cxnLst/>
            <a:rect l="l" t="t" r="r" b="b"/>
            <a:pathLst>
              <a:path w="457200" h="2753360">
                <a:moveTo>
                  <a:pt x="457200" y="2709926"/>
                </a:moveTo>
                <a:lnTo>
                  <a:pt x="428625" y="2695638"/>
                </a:lnTo>
                <a:lnTo>
                  <a:pt x="371475" y="2667063"/>
                </a:lnTo>
                <a:lnTo>
                  <a:pt x="371475" y="2695638"/>
                </a:lnTo>
                <a:lnTo>
                  <a:pt x="0" y="2695638"/>
                </a:lnTo>
                <a:lnTo>
                  <a:pt x="0" y="2724213"/>
                </a:lnTo>
                <a:lnTo>
                  <a:pt x="371475" y="2724213"/>
                </a:lnTo>
                <a:lnTo>
                  <a:pt x="371475" y="2752788"/>
                </a:lnTo>
                <a:lnTo>
                  <a:pt x="428625" y="2724213"/>
                </a:lnTo>
                <a:lnTo>
                  <a:pt x="457200" y="2709926"/>
                </a:lnTo>
                <a:close/>
              </a:path>
              <a:path w="457200" h="2753360">
                <a:moveTo>
                  <a:pt x="457200" y="2328926"/>
                </a:moveTo>
                <a:lnTo>
                  <a:pt x="428536" y="2314575"/>
                </a:lnTo>
                <a:lnTo>
                  <a:pt x="371475" y="2286000"/>
                </a:lnTo>
                <a:lnTo>
                  <a:pt x="371475" y="2314575"/>
                </a:lnTo>
                <a:lnTo>
                  <a:pt x="0" y="2314575"/>
                </a:lnTo>
                <a:lnTo>
                  <a:pt x="0" y="2343213"/>
                </a:lnTo>
                <a:lnTo>
                  <a:pt x="371475" y="2343213"/>
                </a:lnTo>
                <a:lnTo>
                  <a:pt x="371475" y="2371788"/>
                </a:lnTo>
                <a:lnTo>
                  <a:pt x="428625" y="2343213"/>
                </a:lnTo>
                <a:lnTo>
                  <a:pt x="457200" y="2328926"/>
                </a:lnTo>
                <a:close/>
              </a:path>
              <a:path w="457200" h="2753360">
                <a:moveTo>
                  <a:pt x="457200" y="1566926"/>
                </a:moveTo>
                <a:lnTo>
                  <a:pt x="428536" y="1552575"/>
                </a:lnTo>
                <a:lnTo>
                  <a:pt x="371475" y="1524000"/>
                </a:lnTo>
                <a:lnTo>
                  <a:pt x="371475" y="1552575"/>
                </a:lnTo>
                <a:lnTo>
                  <a:pt x="0" y="1552575"/>
                </a:lnTo>
                <a:lnTo>
                  <a:pt x="0" y="1581150"/>
                </a:lnTo>
                <a:lnTo>
                  <a:pt x="371475" y="1581150"/>
                </a:lnTo>
                <a:lnTo>
                  <a:pt x="371475" y="1609725"/>
                </a:lnTo>
                <a:lnTo>
                  <a:pt x="428701" y="1581150"/>
                </a:lnTo>
                <a:lnTo>
                  <a:pt x="457200" y="1566926"/>
                </a:lnTo>
                <a:close/>
              </a:path>
              <a:path w="457200" h="2753360">
                <a:moveTo>
                  <a:pt x="457200" y="42926"/>
                </a:moveTo>
                <a:lnTo>
                  <a:pt x="428536" y="28575"/>
                </a:lnTo>
                <a:lnTo>
                  <a:pt x="371475" y="0"/>
                </a:lnTo>
                <a:lnTo>
                  <a:pt x="371475" y="28575"/>
                </a:ln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85725"/>
                </a:lnTo>
                <a:lnTo>
                  <a:pt x="428701" y="57150"/>
                </a:lnTo>
                <a:lnTo>
                  <a:pt x="457200" y="42926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326004" y="5601847"/>
            <a:ext cx="110489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300" i="1" spc="-50" dirty="0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21130" y="5615440"/>
            <a:ext cx="22288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56678" y="5842765"/>
            <a:ext cx="33020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51293" y="5849189"/>
            <a:ext cx="22288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5" name="object 5">
            <a:extLst>
              <a:ext uri="{FF2B5EF4-FFF2-40B4-BE49-F238E27FC236}">
                <a16:creationId xmlns:a16="http://schemas.microsoft.com/office/drawing/2014/main" id="{18AFB383-E231-7058-5942-B01B652ED120}"/>
              </a:ext>
            </a:extLst>
          </p:cNvPr>
          <p:cNvSpPr txBox="1">
            <a:spLocks/>
          </p:cNvSpPr>
          <p:nvPr/>
        </p:nvSpPr>
        <p:spPr>
          <a:xfrm>
            <a:off x="2971800" y="65389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69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1912" y="2652712"/>
            <a:ext cx="5514975" cy="3914775"/>
            <a:chOff x="61912" y="2652712"/>
            <a:chExt cx="5514975" cy="39147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" y="2652712"/>
              <a:ext cx="3990975" cy="3838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0" y="6172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5791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0" y="5791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5410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5410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0" y="5029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72000" y="5029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57712" y="4267200"/>
            <a:ext cx="1019175" cy="776605"/>
            <a:chOff x="4557712" y="4267200"/>
            <a:chExt cx="1019175" cy="776605"/>
          </a:xfrm>
        </p:grpSpPr>
        <p:sp>
          <p:nvSpPr>
            <p:cNvPr id="14" name="object 14"/>
            <p:cNvSpPr/>
            <p:nvPr/>
          </p:nvSpPr>
          <p:spPr>
            <a:xfrm>
              <a:off x="4572000" y="4648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0" y="4648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0" y="4267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72000" y="4267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3886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72000" y="3886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0" y="3505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2000" y="3505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57712" y="2743200"/>
            <a:ext cx="1019175" cy="776605"/>
            <a:chOff x="4557712" y="2743200"/>
            <a:chExt cx="1019175" cy="776605"/>
          </a:xfrm>
        </p:grpSpPr>
        <p:sp>
          <p:nvSpPr>
            <p:cNvPr id="23" name="object 23"/>
            <p:cNvSpPr/>
            <p:nvPr/>
          </p:nvSpPr>
          <p:spPr>
            <a:xfrm>
              <a:off x="4572000" y="3124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2000" y="3124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0" y="381000"/>
                  </a:moveTo>
                  <a:lnTo>
                    <a:pt x="990600" y="3810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72000" y="2743200"/>
              <a:ext cx="990600" cy="381000"/>
            </a:xfrm>
            <a:custGeom>
              <a:avLst/>
              <a:gdLst/>
              <a:ahLst/>
              <a:cxnLst/>
              <a:rect l="l" t="t" r="r" b="b"/>
              <a:pathLst>
                <a:path w="990600" h="381000">
                  <a:moveTo>
                    <a:pt x="9906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90600" y="381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72000" y="2743200"/>
            <a:ext cx="9906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0" y="236220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990600" y="0"/>
                </a:moveTo>
                <a:lnTo>
                  <a:pt x="0" y="0"/>
                </a:lnTo>
                <a:lnTo>
                  <a:pt x="0" y="381000"/>
                </a:lnTo>
                <a:lnTo>
                  <a:pt x="990600" y="381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9754" y="1073607"/>
            <a:ext cx="5198110" cy="1615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How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do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search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element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with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50" dirty="0">
                <a:solidFill>
                  <a:srgbClr val="0033CC"/>
                </a:solidFill>
                <a:latin typeface="Times New Roman"/>
                <a:cs typeface="Times New Roman"/>
              </a:rPr>
              <a:t>a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given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key?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600">
              <a:latin typeface="Times New Roman"/>
              <a:cs typeface="Times New Roman"/>
            </a:endParaRPr>
          </a:p>
          <a:p>
            <a:pPr marR="925830" algn="r">
              <a:lnSpc>
                <a:spcPct val="100000"/>
              </a:lnSpc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6328" y="4169740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00505" y="534355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5410" y="528320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19530" y="3758946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4904" y="4276166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3100" y="2806954"/>
            <a:ext cx="2768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U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(universe</a:t>
            </a:r>
            <a:r>
              <a:rPr sz="2000" b="1" i="1" spc="-3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i="1" dirty="0">
                <a:solidFill>
                  <a:srgbClr val="0033CC"/>
                </a:solidFill>
                <a:latin typeface="Courier New"/>
                <a:cs typeface="Courier New"/>
              </a:rPr>
              <a:t>of</a:t>
            </a:r>
            <a:r>
              <a:rPr sz="2000" b="1" i="1" spc="-25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keys)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4850" y="4224604"/>
            <a:ext cx="109220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(actual keys)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43101" y="3202939"/>
            <a:ext cx="3114675" cy="2432685"/>
          </a:xfrm>
          <a:custGeom>
            <a:avLst/>
            <a:gdLst/>
            <a:ahLst/>
            <a:cxnLst/>
            <a:rect l="l" t="t" r="r" b="b"/>
            <a:pathLst>
              <a:path w="3114675" h="2432685">
                <a:moveTo>
                  <a:pt x="3094761" y="2405507"/>
                </a:moveTo>
                <a:lnTo>
                  <a:pt x="3042158" y="2405507"/>
                </a:lnTo>
                <a:lnTo>
                  <a:pt x="3027857" y="2405507"/>
                </a:lnTo>
                <a:lnTo>
                  <a:pt x="3025394" y="2432672"/>
                </a:lnTo>
                <a:lnTo>
                  <a:pt x="3094761" y="2405507"/>
                </a:lnTo>
                <a:close/>
              </a:path>
              <a:path w="3114675" h="2432685">
                <a:moveTo>
                  <a:pt x="3114548" y="2397760"/>
                </a:moveTo>
                <a:lnTo>
                  <a:pt x="3033141" y="2347341"/>
                </a:lnTo>
                <a:lnTo>
                  <a:pt x="3030550" y="2375763"/>
                </a:lnTo>
                <a:lnTo>
                  <a:pt x="1529969" y="2239010"/>
                </a:lnTo>
                <a:lnTo>
                  <a:pt x="1527429" y="2267585"/>
                </a:lnTo>
                <a:lnTo>
                  <a:pt x="3027972" y="2404224"/>
                </a:lnTo>
                <a:lnTo>
                  <a:pt x="3042272" y="2404224"/>
                </a:lnTo>
                <a:lnTo>
                  <a:pt x="3098050" y="2404224"/>
                </a:lnTo>
                <a:lnTo>
                  <a:pt x="3114548" y="2397760"/>
                </a:lnTo>
                <a:close/>
              </a:path>
              <a:path w="3114675" h="2432685">
                <a:moveTo>
                  <a:pt x="3114548" y="1724660"/>
                </a:moveTo>
                <a:lnTo>
                  <a:pt x="3021838" y="1700784"/>
                </a:lnTo>
                <a:lnTo>
                  <a:pt x="3027857" y="1728812"/>
                </a:lnTo>
                <a:lnTo>
                  <a:pt x="381127" y="2299716"/>
                </a:lnTo>
                <a:lnTo>
                  <a:pt x="387096" y="2327529"/>
                </a:lnTo>
                <a:lnTo>
                  <a:pt x="3033865" y="1756740"/>
                </a:lnTo>
                <a:lnTo>
                  <a:pt x="3039872" y="1784604"/>
                </a:lnTo>
                <a:lnTo>
                  <a:pt x="3113113" y="1725803"/>
                </a:lnTo>
                <a:lnTo>
                  <a:pt x="3114548" y="1724660"/>
                </a:lnTo>
                <a:close/>
              </a:path>
              <a:path w="3114675" h="2432685">
                <a:moveTo>
                  <a:pt x="3114548" y="1529334"/>
                </a:moveTo>
                <a:lnTo>
                  <a:pt x="3036443" y="1473835"/>
                </a:lnTo>
                <a:lnTo>
                  <a:pt x="3032074" y="1502117"/>
                </a:lnTo>
                <a:lnTo>
                  <a:pt x="1300734" y="1232662"/>
                </a:lnTo>
                <a:lnTo>
                  <a:pt x="1296289" y="1260983"/>
                </a:lnTo>
                <a:lnTo>
                  <a:pt x="3027718" y="1530324"/>
                </a:lnTo>
                <a:lnTo>
                  <a:pt x="3023362" y="1558544"/>
                </a:lnTo>
                <a:lnTo>
                  <a:pt x="3104629" y="1532509"/>
                </a:lnTo>
                <a:lnTo>
                  <a:pt x="3114548" y="1529334"/>
                </a:lnTo>
                <a:close/>
              </a:path>
              <a:path w="3114675" h="2432685">
                <a:moveTo>
                  <a:pt x="3114548" y="111760"/>
                </a:moveTo>
                <a:lnTo>
                  <a:pt x="3019171" y="103251"/>
                </a:lnTo>
                <a:lnTo>
                  <a:pt x="3029610" y="129832"/>
                </a:lnTo>
                <a:lnTo>
                  <a:pt x="494792" y="1127125"/>
                </a:lnTo>
                <a:lnTo>
                  <a:pt x="505206" y="1153795"/>
                </a:lnTo>
                <a:lnTo>
                  <a:pt x="3040088" y="156464"/>
                </a:lnTo>
                <a:lnTo>
                  <a:pt x="3050540" y="183007"/>
                </a:lnTo>
                <a:lnTo>
                  <a:pt x="3103016" y="124587"/>
                </a:lnTo>
                <a:lnTo>
                  <a:pt x="3114548" y="111760"/>
                </a:lnTo>
                <a:close/>
              </a:path>
              <a:path w="3114675" h="2432685">
                <a:moveTo>
                  <a:pt x="3114548" y="22860"/>
                </a:moveTo>
                <a:lnTo>
                  <a:pt x="3021584" y="0"/>
                </a:lnTo>
                <a:lnTo>
                  <a:pt x="3027896" y="27927"/>
                </a:lnTo>
                <a:lnTo>
                  <a:pt x="0" y="715391"/>
                </a:lnTo>
                <a:lnTo>
                  <a:pt x="6223" y="743204"/>
                </a:lnTo>
                <a:lnTo>
                  <a:pt x="3034182" y="55753"/>
                </a:lnTo>
                <a:lnTo>
                  <a:pt x="3040507" y="83693"/>
                </a:lnTo>
                <a:lnTo>
                  <a:pt x="3112224" y="24765"/>
                </a:lnTo>
                <a:lnTo>
                  <a:pt x="3114548" y="2286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13229" y="5435295"/>
            <a:ext cx="139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9229" y="4673600"/>
            <a:ext cx="273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521206" y="4796154"/>
            <a:ext cx="3038475" cy="1264285"/>
          </a:xfrm>
          <a:custGeom>
            <a:avLst/>
            <a:gdLst/>
            <a:ahLst/>
            <a:cxnLst/>
            <a:rect l="l" t="t" r="r" b="b"/>
            <a:pathLst>
              <a:path w="3038475" h="1264285">
                <a:moveTo>
                  <a:pt x="2950832" y="57073"/>
                </a:moveTo>
                <a:lnTo>
                  <a:pt x="2950705" y="28498"/>
                </a:lnTo>
                <a:lnTo>
                  <a:pt x="764794" y="36195"/>
                </a:lnTo>
                <a:lnTo>
                  <a:pt x="764794" y="64770"/>
                </a:lnTo>
                <a:lnTo>
                  <a:pt x="2950832" y="57073"/>
                </a:lnTo>
                <a:close/>
              </a:path>
              <a:path w="3038475" h="1264285">
                <a:moveTo>
                  <a:pt x="3016123" y="1236459"/>
                </a:moveTo>
                <a:lnTo>
                  <a:pt x="2964053" y="1236459"/>
                </a:lnTo>
                <a:lnTo>
                  <a:pt x="2949752" y="1236459"/>
                </a:lnTo>
                <a:lnTo>
                  <a:pt x="2947416" y="1263688"/>
                </a:lnTo>
                <a:lnTo>
                  <a:pt x="3016123" y="1236459"/>
                </a:lnTo>
                <a:close/>
              </a:path>
              <a:path w="3038475" h="1264285">
                <a:moveTo>
                  <a:pt x="3036443" y="1228407"/>
                </a:moveTo>
                <a:lnTo>
                  <a:pt x="2954782" y="1178293"/>
                </a:lnTo>
                <a:lnTo>
                  <a:pt x="2952318" y="1206766"/>
                </a:lnTo>
                <a:lnTo>
                  <a:pt x="2413" y="950645"/>
                </a:lnTo>
                <a:lnTo>
                  <a:pt x="0" y="979119"/>
                </a:lnTo>
                <a:lnTo>
                  <a:pt x="2949867" y="1235240"/>
                </a:lnTo>
                <a:lnTo>
                  <a:pt x="2964154" y="1235240"/>
                </a:lnTo>
                <a:lnTo>
                  <a:pt x="3019221" y="1235240"/>
                </a:lnTo>
                <a:lnTo>
                  <a:pt x="3036443" y="1228407"/>
                </a:lnTo>
                <a:close/>
              </a:path>
              <a:path w="3038475" h="1264285">
                <a:moveTo>
                  <a:pt x="3036443" y="42545"/>
                </a:moveTo>
                <a:lnTo>
                  <a:pt x="3008096" y="28498"/>
                </a:lnTo>
                <a:lnTo>
                  <a:pt x="2950591" y="0"/>
                </a:lnTo>
                <a:lnTo>
                  <a:pt x="2950705" y="28498"/>
                </a:lnTo>
                <a:lnTo>
                  <a:pt x="2950743" y="36195"/>
                </a:lnTo>
                <a:lnTo>
                  <a:pt x="2950832" y="57073"/>
                </a:lnTo>
                <a:lnTo>
                  <a:pt x="2950870" y="64770"/>
                </a:lnTo>
                <a:lnTo>
                  <a:pt x="2950972" y="85725"/>
                </a:lnTo>
                <a:lnTo>
                  <a:pt x="3007677" y="57073"/>
                </a:lnTo>
                <a:lnTo>
                  <a:pt x="3036443" y="42545"/>
                </a:lnTo>
                <a:close/>
              </a:path>
              <a:path w="3038475" h="1264285">
                <a:moveTo>
                  <a:pt x="3038094" y="1083945"/>
                </a:moveTo>
                <a:lnTo>
                  <a:pt x="2958719" y="1030173"/>
                </a:lnTo>
                <a:lnTo>
                  <a:pt x="2954947" y="1058494"/>
                </a:lnTo>
                <a:lnTo>
                  <a:pt x="995299" y="798322"/>
                </a:lnTo>
                <a:lnTo>
                  <a:pt x="991489" y="826643"/>
                </a:lnTo>
                <a:lnTo>
                  <a:pt x="2951175" y="1086815"/>
                </a:lnTo>
                <a:lnTo>
                  <a:pt x="2947416" y="1115148"/>
                </a:lnTo>
                <a:lnTo>
                  <a:pt x="3024251" y="1088707"/>
                </a:lnTo>
                <a:lnTo>
                  <a:pt x="3038094" y="108394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912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105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34112" y="3109912"/>
            <a:ext cx="485775" cy="409575"/>
            <a:chOff x="6234112" y="3109912"/>
            <a:chExt cx="485775" cy="409575"/>
          </a:xfrm>
        </p:grpSpPr>
        <p:sp>
          <p:nvSpPr>
            <p:cNvPr id="42" name="object 42"/>
            <p:cNvSpPr/>
            <p:nvPr/>
          </p:nvSpPr>
          <p:spPr>
            <a:xfrm>
              <a:off x="6248400" y="3124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48400" y="3124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9342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1400" y="3124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91400" y="3124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0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91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234112" y="4633912"/>
            <a:ext cx="485775" cy="409575"/>
            <a:chOff x="6234112" y="4633912"/>
            <a:chExt cx="485775" cy="409575"/>
          </a:xfrm>
        </p:grpSpPr>
        <p:sp>
          <p:nvSpPr>
            <p:cNvPr id="49" name="object 49"/>
            <p:cNvSpPr/>
            <p:nvPr/>
          </p:nvSpPr>
          <p:spPr>
            <a:xfrm>
              <a:off x="6248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48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934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77112" y="4633912"/>
            <a:ext cx="485775" cy="409575"/>
            <a:chOff x="7377112" y="4633912"/>
            <a:chExt cx="485775" cy="409575"/>
          </a:xfrm>
        </p:grpSpPr>
        <p:sp>
          <p:nvSpPr>
            <p:cNvPr id="53" name="object 53"/>
            <p:cNvSpPr/>
            <p:nvPr/>
          </p:nvSpPr>
          <p:spPr>
            <a:xfrm>
              <a:off x="7391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91400" y="46482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6248400" y="5384800"/>
            <a:ext cx="457200" cy="800100"/>
          </a:xfrm>
          <a:custGeom>
            <a:avLst/>
            <a:gdLst/>
            <a:ahLst/>
            <a:cxnLst/>
            <a:rect l="l" t="t" r="r" b="b"/>
            <a:pathLst>
              <a:path w="457200" h="800100">
                <a:moveTo>
                  <a:pt x="457200" y="419100"/>
                </a:moveTo>
                <a:lnTo>
                  <a:pt x="0" y="419100"/>
                </a:lnTo>
                <a:lnTo>
                  <a:pt x="0" y="800100"/>
                </a:lnTo>
                <a:lnTo>
                  <a:pt x="457200" y="800100"/>
                </a:lnTo>
                <a:lnTo>
                  <a:pt x="457200" y="419100"/>
                </a:lnTo>
                <a:close/>
              </a:path>
              <a:path w="457200" h="8001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5776912" y="5370512"/>
          <a:ext cx="914400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spc="-3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i="1" spc="-1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—</a:t>
                      </a:r>
                      <a:r>
                        <a:rPr sz="2000" b="1" i="1" spc="-50" dirty="0">
                          <a:solidFill>
                            <a:srgbClr val="0033CC"/>
                          </a:solidFill>
                          <a:latin typeface="Courier New"/>
                          <a:cs typeface="Courier New"/>
                        </a:rPr>
                        <a:t>—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i="1" spc="-25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950" spc="-37" baseline="-21367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" name="object 57"/>
          <p:cNvGrpSpPr/>
          <p:nvPr/>
        </p:nvGrpSpPr>
        <p:grpSpPr>
          <a:xfrm>
            <a:off x="6919912" y="5789612"/>
            <a:ext cx="942975" cy="409575"/>
            <a:chOff x="6919912" y="5789612"/>
            <a:chExt cx="942975" cy="409575"/>
          </a:xfrm>
        </p:grpSpPr>
        <p:sp>
          <p:nvSpPr>
            <p:cNvPr id="58" name="object 58"/>
            <p:cNvSpPr/>
            <p:nvPr/>
          </p:nvSpPr>
          <p:spPr>
            <a:xfrm>
              <a:off x="69342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914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457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57200" y="381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91400" y="58039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381000"/>
                  </a:moveTo>
                  <a:lnTo>
                    <a:pt x="457200" y="381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0772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240"/>
              </a:spcBef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534400" y="4648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534400" y="4648200"/>
            <a:ext cx="457200" cy="3810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75"/>
              </a:spcBef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477000" y="3271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477000" y="4795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7000" y="5938837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625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625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625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625" y="57150"/>
                </a:lnTo>
                <a:lnTo>
                  <a:pt x="457200" y="42862"/>
                </a:lnTo>
                <a:lnTo>
                  <a:pt x="428625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0000" y="4795773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371475" y="0"/>
                </a:moveTo>
                <a:lnTo>
                  <a:pt x="371475" y="85725"/>
                </a:lnTo>
                <a:lnTo>
                  <a:pt x="428709" y="57150"/>
                </a:lnTo>
                <a:lnTo>
                  <a:pt x="385699" y="57150"/>
                </a:lnTo>
                <a:lnTo>
                  <a:pt x="385699" y="28575"/>
                </a:lnTo>
                <a:lnTo>
                  <a:pt x="428540" y="28575"/>
                </a:lnTo>
                <a:lnTo>
                  <a:pt x="371475" y="0"/>
                </a:lnTo>
                <a:close/>
              </a:path>
              <a:path w="457200" h="85725">
                <a:moveTo>
                  <a:pt x="371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28575"/>
                </a:lnTo>
                <a:close/>
              </a:path>
              <a:path w="457200" h="85725">
                <a:moveTo>
                  <a:pt x="428540" y="28575"/>
                </a:moveTo>
                <a:lnTo>
                  <a:pt x="385699" y="28575"/>
                </a:lnTo>
                <a:lnTo>
                  <a:pt x="385699" y="57150"/>
                </a:lnTo>
                <a:lnTo>
                  <a:pt x="428709" y="57150"/>
                </a:lnTo>
                <a:lnTo>
                  <a:pt x="457200" y="42925"/>
                </a:lnTo>
                <a:lnTo>
                  <a:pt x="428540" y="2857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34000" y="3271773"/>
            <a:ext cx="457200" cy="2753360"/>
          </a:xfrm>
          <a:custGeom>
            <a:avLst/>
            <a:gdLst/>
            <a:ahLst/>
            <a:cxnLst/>
            <a:rect l="l" t="t" r="r" b="b"/>
            <a:pathLst>
              <a:path w="457200" h="2753360">
                <a:moveTo>
                  <a:pt x="457200" y="2709926"/>
                </a:moveTo>
                <a:lnTo>
                  <a:pt x="428625" y="2695638"/>
                </a:lnTo>
                <a:lnTo>
                  <a:pt x="371475" y="2667063"/>
                </a:lnTo>
                <a:lnTo>
                  <a:pt x="371475" y="2695638"/>
                </a:lnTo>
                <a:lnTo>
                  <a:pt x="0" y="2695638"/>
                </a:lnTo>
                <a:lnTo>
                  <a:pt x="0" y="2724213"/>
                </a:lnTo>
                <a:lnTo>
                  <a:pt x="371475" y="2724213"/>
                </a:lnTo>
                <a:lnTo>
                  <a:pt x="371475" y="2752788"/>
                </a:lnTo>
                <a:lnTo>
                  <a:pt x="428625" y="2724213"/>
                </a:lnTo>
                <a:lnTo>
                  <a:pt x="457200" y="2709926"/>
                </a:lnTo>
                <a:close/>
              </a:path>
              <a:path w="457200" h="2753360">
                <a:moveTo>
                  <a:pt x="457200" y="2328926"/>
                </a:moveTo>
                <a:lnTo>
                  <a:pt x="428536" y="2314575"/>
                </a:lnTo>
                <a:lnTo>
                  <a:pt x="371475" y="2286000"/>
                </a:lnTo>
                <a:lnTo>
                  <a:pt x="371475" y="2314575"/>
                </a:lnTo>
                <a:lnTo>
                  <a:pt x="0" y="2314575"/>
                </a:lnTo>
                <a:lnTo>
                  <a:pt x="0" y="2343213"/>
                </a:lnTo>
                <a:lnTo>
                  <a:pt x="371475" y="2343213"/>
                </a:lnTo>
                <a:lnTo>
                  <a:pt x="371475" y="2371788"/>
                </a:lnTo>
                <a:lnTo>
                  <a:pt x="428625" y="2343213"/>
                </a:lnTo>
                <a:lnTo>
                  <a:pt x="457200" y="2328926"/>
                </a:lnTo>
                <a:close/>
              </a:path>
              <a:path w="457200" h="2753360">
                <a:moveTo>
                  <a:pt x="457200" y="1566926"/>
                </a:moveTo>
                <a:lnTo>
                  <a:pt x="428536" y="1552575"/>
                </a:lnTo>
                <a:lnTo>
                  <a:pt x="371475" y="1524000"/>
                </a:lnTo>
                <a:lnTo>
                  <a:pt x="371475" y="1552575"/>
                </a:lnTo>
                <a:lnTo>
                  <a:pt x="0" y="1552575"/>
                </a:lnTo>
                <a:lnTo>
                  <a:pt x="0" y="1581150"/>
                </a:lnTo>
                <a:lnTo>
                  <a:pt x="371475" y="1581150"/>
                </a:lnTo>
                <a:lnTo>
                  <a:pt x="371475" y="1609725"/>
                </a:lnTo>
                <a:lnTo>
                  <a:pt x="428701" y="1581150"/>
                </a:lnTo>
                <a:lnTo>
                  <a:pt x="457200" y="1566926"/>
                </a:lnTo>
                <a:close/>
              </a:path>
              <a:path w="457200" h="2753360">
                <a:moveTo>
                  <a:pt x="457200" y="42926"/>
                </a:moveTo>
                <a:lnTo>
                  <a:pt x="428536" y="28575"/>
                </a:lnTo>
                <a:lnTo>
                  <a:pt x="371475" y="0"/>
                </a:lnTo>
                <a:lnTo>
                  <a:pt x="371475" y="28575"/>
                </a:lnTo>
                <a:lnTo>
                  <a:pt x="0" y="28575"/>
                </a:lnTo>
                <a:lnTo>
                  <a:pt x="0" y="57150"/>
                </a:lnTo>
                <a:lnTo>
                  <a:pt x="371475" y="57150"/>
                </a:lnTo>
                <a:lnTo>
                  <a:pt x="371475" y="85725"/>
                </a:lnTo>
                <a:lnTo>
                  <a:pt x="428701" y="57150"/>
                </a:lnTo>
                <a:lnTo>
                  <a:pt x="457200" y="42926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326004" y="5601847"/>
            <a:ext cx="110489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300" i="1" spc="-50" dirty="0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21130" y="5615440"/>
            <a:ext cx="22288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i="1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56678" y="5842765"/>
            <a:ext cx="33020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z="2000" b="1" i="1" spc="-1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r>
              <a:rPr sz="2000" b="1" i="1" spc="-50" dirty="0">
                <a:solidFill>
                  <a:srgbClr val="0033CC"/>
                </a:solidFill>
                <a:latin typeface="Courier New"/>
                <a:cs typeface="Courier New"/>
              </a:rPr>
              <a:t>—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51293" y="5849189"/>
            <a:ext cx="22288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i="1" spc="-25" dirty="0">
                <a:latin typeface="Times New Roman"/>
                <a:cs typeface="Times New Roman"/>
              </a:rPr>
              <a:t>k</a:t>
            </a:r>
            <a:r>
              <a:rPr sz="1950" spc="-3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4" name="object 5">
            <a:extLst>
              <a:ext uri="{FF2B5EF4-FFF2-40B4-BE49-F238E27FC236}">
                <a16:creationId xmlns:a16="http://schemas.microsoft.com/office/drawing/2014/main" id="{F1ABB79A-903F-1675-90A1-057D7841AEAB}"/>
              </a:ext>
            </a:extLst>
          </p:cNvPr>
          <p:cNvSpPr txBox="1">
            <a:spLocks/>
          </p:cNvSpPr>
          <p:nvPr/>
        </p:nvSpPr>
        <p:spPr>
          <a:xfrm>
            <a:off x="2971800" y="65532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099" y="2427018"/>
            <a:ext cx="5420523" cy="211894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7BE9A177-53CF-0271-3939-BE48BDFD6B9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dirty="0"/>
              <a:t>Chaining</a:t>
            </a:r>
            <a:r>
              <a:rPr spc="-45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110221" y="1170050"/>
            <a:ext cx="408940" cy="306705"/>
          </a:xfrm>
          <a:custGeom>
            <a:avLst/>
            <a:gdLst/>
            <a:ahLst/>
            <a:cxnLst/>
            <a:rect l="l" t="t" r="r" b="b"/>
            <a:pathLst>
              <a:path w="408940" h="306705">
                <a:moveTo>
                  <a:pt x="310654" y="0"/>
                </a:moveTo>
                <a:lnTo>
                  <a:pt x="306209" y="12446"/>
                </a:lnTo>
                <a:lnTo>
                  <a:pt x="323999" y="20115"/>
                </a:lnTo>
                <a:lnTo>
                  <a:pt x="339277" y="30749"/>
                </a:lnTo>
                <a:lnTo>
                  <a:pt x="370197" y="80129"/>
                </a:lnTo>
                <a:lnTo>
                  <a:pt x="379184" y="125085"/>
                </a:lnTo>
                <a:lnTo>
                  <a:pt x="379238" y="125468"/>
                </a:lnTo>
                <a:lnTo>
                  <a:pt x="379236" y="178613"/>
                </a:lnTo>
                <a:lnTo>
                  <a:pt x="370144" y="225182"/>
                </a:lnTo>
                <a:lnTo>
                  <a:pt x="351955" y="261588"/>
                </a:lnTo>
                <a:lnTo>
                  <a:pt x="306717" y="293877"/>
                </a:lnTo>
                <a:lnTo>
                  <a:pt x="310654" y="306324"/>
                </a:lnTo>
                <a:lnTo>
                  <a:pt x="352390" y="286670"/>
                </a:lnTo>
                <a:lnTo>
                  <a:pt x="383171" y="252729"/>
                </a:lnTo>
                <a:lnTo>
                  <a:pt x="402031" y="207279"/>
                </a:lnTo>
                <a:lnTo>
                  <a:pt x="408317" y="153162"/>
                </a:lnTo>
                <a:lnTo>
                  <a:pt x="406765" y="125468"/>
                </a:lnTo>
                <a:lnTo>
                  <a:pt x="394119" y="75312"/>
                </a:lnTo>
                <a:lnTo>
                  <a:pt x="369019" y="34807"/>
                </a:lnTo>
                <a:lnTo>
                  <a:pt x="332824" y="7999"/>
                </a:lnTo>
                <a:lnTo>
                  <a:pt x="310654" y="0"/>
                </a:lnTo>
                <a:close/>
              </a:path>
              <a:path w="408940" h="306705">
                <a:moveTo>
                  <a:pt x="97688" y="0"/>
                </a:moveTo>
                <a:lnTo>
                  <a:pt x="56008" y="19605"/>
                </a:lnTo>
                <a:lnTo>
                  <a:pt x="25273" y="53594"/>
                </a:lnTo>
                <a:lnTo>
                  <a:pt x="6316" y="99139"/>
                </a:lnTo>
                <a:lnTo>
                  <a:pt x="85" y="151637"/>
                </a:lnTo>
                <a:lnTo>
                  <a:pt x="0" y="153162"/>
                </a:lnTo>
                <a:lnTo>
                  <a:pt x="6296" y="207279"/>
                </a:lnTo>
                <a:lnTo>
                  <a:pt x="25184" y="252729"/>
                </a:lnTo>
                <a:lnTo>
                  <a:pt x="55911" y="286670"/>
                </a:lnTo>
                <a:lnTo>
                  <a:pt x="97688" y="306324"/>
                </a:lnTo>
                <a:lnTo>
                  <a:pt x="101561" y="293877"/>
                </a:lnTo>
                <a:lnTo>
                  <a:pt x="84107" y="286162"/>
                </a:lnTo>
                <a:lnTo>
                  <a:pt x="69045" y="275399"/>
                </a:lnTo>
                <a:lnTo>
                  <a:pt x="46101" y="244728"/>
                </a:lnTo>
                <a:lnTo>
                  <a:pt x="32470" y="203136"/>
                </a:lnTo>
                <a:lnTo>
                  <a:pt x="27991" y="153162"/>
                </a:lnTo>
                <a:lnTo>
                  <a:pt x="27927" y="151637"/>
                </a:lnTo>
                <a:lnTo>
                  <a:pt x="32470" y="101631"/>
                </a:lnTo>
                <a:lnTo>
                  <a:pt x="46101" y="60960"/>
                </a:lnTo>
                <a:lnTo>
                  <a:pt x="84380" y="20115"/>
                </a:lnTo>
                <a:lnTo>
                  <a:pt x="102044" y="12446"/>
                </a:lnTo>
                <a:lnTo>
                  <a:pt x="97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626361"/>
            <a:ext cx="320039" cy="330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2124710"/>
            <a:ext cx="256031" cy="2636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9754" y="994703"/>
            <a:ext cx="2865120" cy="14173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38455" algn="l"/>
                <a:tab pos="758825" algn="l"/>
              </a:tabLst>
            </a:pPr>
            <a:r>
              <a:rPr sz="2600" spc="-50" dirty="0">
                <a:latin typeface="Cambria Math"/>
                <a:cs typeface="Cambria Math"/>
              </a:rPr>
              <a:t>ℎ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𝑘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30" dirty="0">
                <a:latin typeface="Cambria Math"/>
                <a:cs typeface="Cambria Math"/>
              </a:rPr>
              <a:t> </a:t>
            </a:r>
            <a:r>
              <a:rPr sz="2600" spc="-20" dirty="0">
                <a:latin typeface="Cambria Math"/>
                <a:cs typeface="Cambria Math"/>
              </a:rPr>
              <a:t>2𝑘%5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Times New Roman"/>
                <a:cs typeface="Times New Roman"/>
              </a:rPr>
              <a:t>keys: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2, 15, 23, 40, 62, </a:t>
            </a:r>
            <a:r>
              <a:rPr sz="2400" spc="-25" dirty="0">
                <a:latin typeface="Times New Roman"/>
                <a:cs typeface="Times New Roman"/>
              </a:rPr>
              <a:t>75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32A51E6-174E-B654-A0F2-DFBB76DFF17E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784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Assume</a:t>
            </a:r>
            <a:r>
              <a:rPr sz="2600" spc="-30" dirty="0"/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simple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uniform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hashing</a:t>
            </a:r>
            <a:r>
              <a:rPr sz="2600" dirty="0"/>
              <a:t>:</a:t>
            </a:r>
            <a:r>
              <a:rPr sz="2600" spc="-40" dirty="0"/>
              <a:t> </a:t>
            </a:r>
            <a:r>
              <a:rPr sz="2600" dirty="0"/>
              <a:t>each</a:t>
            </a:r>
            <a:r>
              <a:rPr sz="2600" spc="-25" dirty="0"/>
              <a:t> </a:t>
            </a:r>
            <a:r>
              <a:rPr sz="2600" dirty="0"/>
              <a:t>key</a:t>
            </a:r>
            <a:r>
              <a:rPr sz="2600" spc="-35" dirty="0"/>
              <a:t> </a:t>
            </a:r>
            <a:r>
              <a:rPr sz="2600" dirty="0"/>
              <a:t>in</a:t>
            </a:r>
            <a:r>
              <a:rPr sz="2600" spc="-10" dirty="0"/>
              <a:t> </a:t>
            </a:r>
            <a:r>
              <a:rPr sz="2600" dirty="0"/>
              <a:t>table</a:t>
            </a:r>
            <a:r>
              <a:rPr sz="2600" spc="-20" dirty="0"/>
              <a:t> </a:t>
            </a:r>
            <a:r>
              <a:rPr sz="2600" spc="-25" dirty="0"/>
              <a:t>is </a:t>
            </a:r>
            <a:r>
              <a:rPr sz="2600" dirty="0"/>
              <a:t>equally</a:t>
            </a:r>
            <a:r>
              <a:rPr sz="2600" spc="-20" dirty="0"/>
              <a:t> </a:t>
            </a:r>
            <a:r>
              <a:rPr sz="2600" dirty="0"/>
              <a:t>likely</a:t>
            </a:r>
            <a:r>
              <a:rPr sz="2600" spc="-5" dirty="0"/>
              <a:t> </a:t>
            </a:r>
            <a:r>
              <a:rPr sz="2600" dirty="0"/>
              <a:t>to</a:t>
            </a:r>
            <a:r>
              <a:rPr sz="2600" spc="-5" dirty="0"/>
              <a:t> </a:t>
            </a:r>
            <a:r>
              <a:rPr sz="2600" dirty="0"/>
              <a:t>be</a:t>
            </a:r>
            <a:r>
              <a:rPr sz="2600" spc="-20" dirty="0"/>
              <a:t> </a:t>
            </a:r>
            <a:r>
              <a:rPr sz="2600" dirty="0"/>
              <a:t>hashed</a:t>
            </a:r>
            <a:r>
              <a:rPr sz="2600" spc="-30" dirty="0"/>
              <a:t> </a:t>
            </a:r>
            <a:r>
              <a:rPr sz="2600" dirty="0"/>
              <a:t>to</a:t>
            </a:r>
            <a:r>
              <a:rPr sz="2600" spc="-5" dirty="0"/>
              <a:t> </a:t>
            </a:r>
            <a:r>
              <a:rPr sz="2600" dirty="0"/>
              <a:t>any</a:t>
            </a:r>
            <a:r>
              <a:rPr sz="2600" spc="-10" dirty="0"/>
              <a:t> </a:t>
            </a:r>
            <a:r>
              <a:rPr sz="2600" spc="-20" dirty="0"/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spcBef>
                <a:spcPts val="625"/>
              </a:spcBef>
            </a:pPr>
            <a:r>
              <a:rPr sz="2600" dirty="0"/>
              <a:t>Given</a:t>
            </a:r>
            <a:r>
              <a:rPr sz="2600" spc="-25" dirty="0"/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dirty="0"/>
              <a:t>keys</a:t>
            </a:r>
            <a:r>
              <a:rPr sz="2600" spc="-30" dirty="0"/>
              <a:t> </a:t>
            </a:r>
            <a:r>
              <a:rPr sz="2600" dirty="0"/>
              <a:t>and</a:t>
            </a:r>
            <a:r>
              <a:rPr sz="2600" spc="-5" dirty="0"/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/>
              <a:t>slots</a:t>
            </a:r>
            <a:r>
              <a:rPr sz="2600" spc="-5" dirty="0"/>
              <a:t> </a:t>
            </a:r>
            <a:r>
              <a:rPr sz="2600" dirty="0"/>
              <a:t>in the</a:t>
            </a:r>
            <a:r>
              <a:rPr sz="2600" spc="-15" dirty="0"/>
              <a:t> </a:t>
            </a:r>
            <a:r>
              <a:rPr sz="2600" dirty="0"/>
              <a:t>table:</a:t>
            </a:r>
            <a:r>
              <a:rPr sz="2600" spc="-15" dirty="0"/>
              <a:t> </a:t>
            </a:r>
            <a:r>
              <a:rPr sz="2600" spc="-25" dirty="0"/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load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factor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Symbol"/>
                <a:cs typeface="Symbol"/>
              </a:rPr>
              <a:t></a:t>
            </a:r>
            <a:r>
              <a:rPr sz="2750" spc="-55" dirty="0">
                <a:solidFill>
                  <a:srgbClr val="CC0000"/>
                </a:solidFill>
              </a:rPr>
              <a:t> </a:t>
            </a:r>
            <a:r>
              <a:rPr sz="2600" dirty="0"/>
              <a:t>=</a:t>
            </a:r>
            <a:r>
              <a:rPr sz="2600" spc="-25" dirty="0"/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/>
              <a:t>/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dirty="0"/>
              <a:t>=</a:t>
            </a:r>
            <a:r>
              <a:rPr sz="2600" spc="-15" dirty="0"/>
              <a:t> </a:t>
            </a:r>
            <a:r>
              <a:rPr sz="2600" dirty="0"/>
              <a:t>average</a:t>
            </a:r>
            <a:r>
              <a:rPr sz="2600" spc="-45" dirty="0"/>
              <a:t> </a:t>
            </a:r>
            <a:r>
              <a:rPr sz="2600" dirty="0"/>
              <a:t>#</a:t>
            </a:r>
            <a:r>
              <a:rPr sz="2600" spc="-15" dirty="0"/>
              <a:t> </a:t>
            </a:r>
            <a:r>
              <a:rPr sz="2600" dirty="0"/>
              <a:t>keys</a:t>
            </a:r>
            <a:r>
              <a:rPr sz="2600" spc="-35" dirty="0"/>
              <a:t> </a:t>
            </a:r>
            <a:r>
              <a:rPr sz="2600" dirty="0"/>
              <a:t>per</a:t>
            </a:r>
            <a:r>
              <a:rPr sz="2600" spc="-30" dirty="0"/>
              <a:t> </a:t>
            </a:r>
            <a:r>
              <a:rPr sz="2600" spc="-20" dirty="0"/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5"/>
              </a:spcBef>
              <a:tabLst>
                <a:tab pos="4843780" algn="l"/>
              </a:tabLst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will be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cost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	unsuccessful</a:t>
            </a:r>
            <a:r>
              <a:rPr sz="2600" i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search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key?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022601"/>
            <a:ext cx="320039" cy="330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894710"/>
            <a:ext cx="320039" cy="330708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8F259ECF-0458-F22B-A966-F8CA2E574731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9754" y="1073607"/>
            <a:ext cx="748855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784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Assume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simple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uniform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hashing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equally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likely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load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factor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Symbol"/>
                <a:cs typeface="Symbol"/>
              </a:rPr>
              <a:t></a:t>
            </a:r>
            <a:r>
              <a:rPr sz="2750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average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4843780" algn="l"/>
              </a:tabLst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will be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cost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	unsuccessful</a:t>
            </a:r>
            <a:r>
              <a:rPr sz="2600" i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search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022601"/>
            <a:ext cx="320039" cy="330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894710"/>
            <a:ext cx="320039" cy="3307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9754" y="3215767"/>
            <a:ext cx="13468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key?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1373" y="3197881"/>
            <a:ext cx="145859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Times New Roman"/>
                <a:cs typeface="Times New Roman"/>
              </a:rPr>
              <a:t>A: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O(1+</a:t>
            </a:r>
            <a:r>
              <a:rPr sz="2750" spc="-10" dirty="0">
                <a:latin typeface="Symbol"/>
                <a:cs typeface="Symbol"/>
              </a:rPr>
              <a:t>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BC66EFC-882B-1631-9BB6-68CB591E4C7F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9754" y="1073607"/>
            <a:ext cx="748855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784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Assume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simple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uniform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hashing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equally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likely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load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factor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Symbol"/>
                <a:cs typeface="Symbol"/>
              </a:rPr>
              <a:t></a:t>
            </a:r>
            <a:r>
              <a:rPr sz="2750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average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4843780" algn="l"/>
              </a:tabLst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will be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cost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	unsuccessful</a:t>
            </a:r>
            <a:r>
              <a:rPr sz="2600" i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search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022601"/>
            <a:ext cx="320039" cy="330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894710"/>
            <a:ext cx="320039" cy="3307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9754" y="3215767"/>
            <a:ext cx="13468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key?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1373" y="3197881"/>
            <a:ext cx="145859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Times New Roman"/>
                <a:cs typeface="Times New Roman"/>
              </a:rPr>
              <a:t>A: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O(1+</a:t>
            </a:r>
            <a:r>
              <a:rPr sz="2750" spc="-10" dirty="0">
                <a:latin typeface="Symbol"/>
                <a:cs typeface="Symbol"/>
              </a:rPr>
              <a:t>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3766439"/>
            <a:ext cx="320039" cy="3307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9754" y="3689730"/>
            <a:ext cx="70770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6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will be</a:t>
            </a:r>
            <a:r>
              <a:rPr sz="2600" i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sz="2600"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cost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successful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search?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24ED338-3C2E-94B6-9FF6-F5C3EA9222C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Chaining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9754" y="1073607"/>
            <a:ext cx="748855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9784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Assume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simple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uniform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hashing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equally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likely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load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factor</a:t>
            </a:r>
            <a:r>
              <a:rPr sz="26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Symbol"/>
                <a:cs typeface="Symbol"/>
              </a:rPr>
              <a:t></a:t>
            </a:r>
            <a:r>
              <a:rPr sz="2750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average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#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slot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4843780" algn="l"/>
              </a:tabLst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will be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sz="26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cost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	unsuccessful</a:t>
            </a:r>
            <a:r>
              <a:rPr sz="2600" i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search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022601"/>
            <a:ext cx="320039" cy="330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894710"/>
            <a:ext cx="320039" cy="3307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9754" y="3215767"/>
            <a:ext cx="13468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key?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1373" y="3197881"/>
            <a:ext cx="145859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Times New Roman"/>
                <a:cs typeface="Times New Roman"/>
              </a:rPr>
              <a:t>A: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O(1+</a:t>
            </a:r>
            <a:r>
              <a:rPr sz="2750" spc="-10" dirty="0">
                <a:latin typeface="Symbol"/>
                <a:cs typeface="Symbol"/>
              </a:rPr>
              <a:t>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3766439"/>
            <a:ext cx="320039" cy="3307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9754" y="3689730"/>
            <a:ext cx="7077075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50"/>
              </a:lnSpc>
              <a:spcBef>
                <a:spcPts val="100"/>
              </a:spcBef>
            </a:pP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6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will be</a:t>
            </a:r>
            <a:r>
              <a:rPr sz="2600" i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average</a:t>
            </a:r>
            <a:r>
              <a:rPr sz="2600"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cost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600"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33CC"/>
                </a:solidFill>
                <a:latin typeface="Times New Roman"/>
                <a:cs typeface="Times New Roman"/>
              </a:rPr>
              <a:t>successful</a:t>
            </a:r>
            <a:r>
              <a:rPr sz="26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search?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229"/>
              </a:lnSpc>
            </a:pPr>
            <a:r>
              <a:rPr sz="2600" dirty="0">
                <a:latin typeface="Times New Roman"/>
                <a:cs typeface="Times New Roman"/>
              </a:rPr>
              <a:t>A: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O(1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+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</a:t>
            </a:r>
            <a:r>
              <a:rPr sz="2600" dirty="0">
                <a:latin typeface="Times New Roman"/>
                <a:cs typeface="Times New Roman"/>
              </a:rPr>
              <a:t>/2)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O(1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+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Symbol"/>
                <a:cs typeface="Symbol"/>
              </a:rPr>
              <a:t>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5EB5F3F-9213-7D68-62CB-941E9269609E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2218" y="1418214"/>
            <a:ext cx="747331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2637155" algn="l"/>
              </a:tabLst>
            </a:pPr>
            <a:r>
              <a:rPr sz="2800" dirty="0">
                <a:latin typeface="Times New Roman"/>
                <a:cs typeface="Times New Roman"/>
              </a:rPr>
              <a:t>Draw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11-</a:t>
            </a:r>
            <a:r>
              <a:rPr sz="2800" dirty="0">
                <a:latin typeface="Times New Roman"/>
                <a:cs typeface="Times New Roman"/>
              </a:rPr>
              <a:t>item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hash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table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results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10" dirty="0">
                <a:latin typeface="Times New Roman"/>
                <a:cs typeface="Times New Roman"/>
              </a:rPr>
              <a:t> using </a:t>
            </a:r>
            <a:r>
              <a:rPr sz="2800" dirty="0">
                <a:latin typeface="Times New Roman"/>
                <a:cs typeface="Times New Roman"/>
              </a:rPr>
              <a:t>the hash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(2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5)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11,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hash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44,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13,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88,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23,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94,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11,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39,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16,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5,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Times New Roman"/>
                <a:cs typeface="Times New Roman"/>
              </a:rPr>
              <a:t>assuming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collisions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handled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10" dirty="0">
                <a:latin typeface="Times New Roman"/>
                <a:cs typeface="Times New Roman"/>
              </a:rPr>
              <a:t> chaining.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E1A258F-AD06-9A1A-5B8F-E8D627524DFC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837437"/>
            <a:ext cx="48152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Draw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11-</a:t>
            </a:r>
            <a:r>
              <a:rPr sz="1800" dirty="0">
                <a:latin typeface="Times New Roman"/>
                <a:cs typeface="Times New Roman"/>
              </a:rPr>
              <a:t>item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</a:t>
            </a:r>
            <a:r>
              <a:rPr sz="1800" i="1" dirty="0">
                <a:latin typeface="Times New Roman"/>
                <a:cs typeface="Times New Roman"/>
              </a:rPr>
              <a:t>k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hash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44,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13,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88,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23,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94,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39,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16,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5,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assuming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collisions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chaining.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56478C-1CBE-6FB8-FFEA-ABB8A70FF92E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635">
              <a:lnSpc>
                <a:spcPct val="100000"/>
              </a:lnSpc>
              <a:spcBef>
                <a:spcPts val="100"/>
              </a:spcBef>
            </a:pPr>
            <a:r>
              <a:rPr dirty="0"/>
              <a:t>Open</a:t>
            </a:r>
            <a:r>
              <a:rPr spc="-15" dirty="0"/>
              <a:t> </a:t>
            </a:r>
            <a:r>
              <a:rPr spc="-10" dirty="0"/>
              <a:t>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1649222"/>
            <a:ext cx="256031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2453894"/>
            <a:ext cx="25603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3246754"/>
            <a:ext cx="234696" cy="2407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3649090"/>
            <a:ext cx="234696" cy="2407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040454"/>
            <a:ext cx="320039" cy="331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4539360"/>
            <a:ext cx="256031" cy="263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9754" y="992961"/>
            <a:ext cx="7348855" cy="43084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latin typeface="Times New Roman"/>
                <a:cs typeface="Times New Roman"/>
              </a:rPr>
              <a:t>Basic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idea: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To insert: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 until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open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probing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13384" marR="14351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540"/>
              </a:spcBef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reach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correct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return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reach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pointer,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table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Times New Roman"/>
                <a:cs typeface="Times New Roman"/>
              </a:rPr>
              <a:t>Good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fixed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(adding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deletion)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Example: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checking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600" dirty="0">
                <a:latin typeface="Times New Roman"/>
                <a:cs typeface="Times New Roman"/>
              </a:rPr>
              <a:t>Table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needn’t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much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bigger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than </a:t>
            </a:r>
            <a:r>
              <a:rPr sz="2600" i="1" spc="-50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955413"/>
            <a:ext cx="320039" cy="330708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BBBC6013-9AA8-F735-47B9-913AE516FDA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8770">
              <a:lnSpc>
                <a:spcPct val="100000"/>
              </a:lnSpc>
              <a:spcBef>
                <a:spcPts val="100"/>
              </a:spcBef>
            </a:pPr>
            <a:r>
              <a:rPr dirty="0"/>
              <a:t>Probe</a:t>
            </a:r>
            <a:r>
              <a:rPr spc="-20" dirty="0"/>
              <a:t> </a:t>
            </a:r>
            <a:r>
              <a:rPr spc="-10" dirty="0"/>
              <a:t>Sequence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260347"/>
            <a:ext cx="320040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2053082"/>
            <a:ext cx="320040" cy="330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514854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917189"/>
            <a:ext cx="256641" cy="263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3696334"/>
            <a:ext cx="320040" cy="3307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649" y="4179442"/>
            <a:ext cx="299313" cy="3078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449" y="5350154"/>
            <a:ext cx="341376" cy="3550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74649" y="1183639"/>
            <a:ext cx="8152765" cy="491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Sequence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examined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during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search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constitutes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</a:pPr>
            <a:r>
              <a:rPr sz="2600" b="1" i="1" dirty="0">
                <a:solidFill>
                  <a:srgbClr val="CC3300"/>
                </a:solidFill>
                <a:latin typeface="Times New Roman"/>
                <a:cs typeface="Times New Roman"/>
              </a:rPr>
              <a:t>probe</a:t>
            </a:r>
            <a:r>
              <a:rPr sz="2600" b="1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sequence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Times New Roman"/>
                <a:cs typeface="Times New Roman"/>
              </a:rPr>
              <a:t>Probe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sequence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permutation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numbers.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We examine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We don’t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 than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function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extended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to: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340"/>
              </a:spcBef>
            </a:pP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b="1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sz="28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sz="2800" b="1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Symbol"/>
                <a:cs typeface="Symbol"/>
              </a:rPr>
              <a:t>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{0,</a:t>
            </a:r>
            <a:r>
              <a:rPr sz="28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1,</a:t>
            </a:r>
            <a:r>
              <a:rPr sz="28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…,</a:t>
            </a:r>
            <a:r>
              <a:rPr sz="28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28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–</a:t>
            </a:r>
            <a:r>
              <a:rPr sz="28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1}</a:t>
            </a:r>
            <a:r>
              <a:rPr sz="28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{0,</a:t>
            </a:r>
            <a:r>
              <a:rPr sz="28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1,</a:t>
            </a:r>
            <a:r>
              <a:rPr sz="28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…,</a:t>
            </a:r>
            <a:r>
              <a:rPr sz="2800" b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2800" b="1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–</a:t>
            </a:r>
            <a:r>
              <a:rPr sz="2800" b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CC3300"/>
                </a:solidFill>
                <a:latin typeface="Times New Roman"/>
                <a:cs typeface="Times New Roman"/>
              </a:rPr>
              <a:t>1}</a:t>
            </a:r>
            <a:endParaRPr sz="28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780"/>
              </a:spcBef>
              <a:tabLst>
                <a:tab pos="3063240" algn="l"/>
              </a:tabLst>
            </a:pPr>
            <a:r>
              <a:rPr sz="1800" dirty="0">
                <a:solidFill>
                  <a:srgbClr val="9900CC"/>
                </a:solidFill>
                <a:latin typeface="Times New Roman"/>
                <a:cs typeface="Times New Roman"/>
              </a:rPr>
              <a:t>probe</a:t>
            </a:r>
            <a:r>
              <a:rPr sz="1800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9900CC"/>
                </a:solidFill>
                <a:latin typeface="Times New Roman"/>
                <a:cs typeface="Times New Roman"/>
              </a:rPr>
              <a:t>number</a:t>
            </a:r>
            <a:r>
              <a:rPr sz="1800" dirty="0">
                <a:solidFill>
                  <a:srgbClr val="9900CC"/>
                </a:solidFill>
                <a:latin typeface="Times New Roman"/>
                <a:cs typeface="Times New Roman"/>
              </a:rPr>
              <a:t>	slot</a:t>
            </a:r>
            <a:r>
              <a:rPr sz="1800" spc="-10" dirty="0">
                <a:solidFill>
                  <a:srgbClr val="9900CC"/>
                </a:solidFill>
                <a:latin typeface="Times New Roman"/>
                <a:cs typeface="Times New Roman"/>
              </a:rPr>
              <a:t> number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Symbol"/>
                <a:cs typeface="Symbol"/>
              </a:rPr>
              <a:t>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0),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1),…,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</a:t>
            </a:r>
            <a:r>
              <a:rPr sz="2800" dirty="0">
                <a:latin typeface="Symbol"/>
                <a:cs typeface="Symbol"/>
              </a:rPr>
              <a:t>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permutation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dirty="0">
                <a:latin typeface="Symbol"/>
                <a:cs typeface="Symbol"/>
              </a:rPr>
              <a:t></a:t>
            </a:r>
            <a:r>
              <a:rPr sz="2800" dirty="0">
                <a:latin typeface="Times New Roman"/>
                <a:cs typeface="Times New Roman"/>
              </a:rPr>
              <a:t>0,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1,…,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Symbol"/>
                <a:cs typeface="Symbol"/>
              </a:rPr>
              <a:t>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41601" y="4610100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86000" y="0"/>
                </a:moveTo>
                <a:lnTo>
                  <a:pt x="2271021" y="14847"/>
                </a:lnTo>
                <a:lnTo>
                  <a:pt x="2230183" y="26955"/>
                </a:lnTo>
                <a:lnTo>
                  <a:pt x="2169628" y="35111"/>
                </a:lnTo>
                <a:lnTo>
                  <a:pt x="2095500" y="38100"/>
                </a:lnTo>
                <a:lnTo>
                  <a:pt x="1333500" y="38100"/>
                </a:lnTo>
                <a:lnTo>
                  <a:pt x="1259318" y="41088"/>
                </a:lnTo>
                <a:lnTo>
                  <a:pt x="1198768" y="49244"/>
                </a:lnTo>
                <a:lnTo>
                  <a:pt x="1157960" y="61352"/>
                </a:lnTo>
                <a:lnTo>
                  <a:pt x="1143000" y="76200"/>
                </a:lnTo>
                <a:lnTo>
                  <a:pt x="1128021" y="61352"/>
                </a:lnTo>
                <a:lnTo>
                  <a:pt x="1087183" y="49244"/>
                </a:lnTo>
                <a:lnTo>
                  <a:pt x="1026628" y="41088"/>
                </a:lnTo>
                <a:lnTo>
                  <a:pt x="952500" y="38100"/>
                </a:lnTo>
                <a:lnTo>
                  <a:pt x="190500" y="38100"/>
                </a:lnTo>
                <a:lnTo>
                  <a:pt x="116318" y="35111"/>
                </a:lnTo>
                <a:lnTo>
                  <a:pt x="55768" y="26955"/>
                </a:lnTo>
                <a:lnTo>
                  <a:pt x="14960" y="1484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1100" y="4576698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86000" y="0"/>
                </a:moveTo>
                <a:lnTo>
                  <a:pt x="2271021" y="14847"/>
                </a:lnTo>
                <a:lnTo>
                  <a:pt x="2230183" y="26955"/>
                </a:lnTo>
                <a:lnTo>
                  <a:pt x="2169628" y="35111"/>
                </a:lnTo>
                <a:lnTo>
                  <a:pt x="2095500" y="38100"/>
                </a:lnTo>
                <a:lnTo>
                  <a:pt x="1333500" y="38100"/>
                </a:lnTo>
                <a:lnTo>
                  <a:pt x="1259371" y="41106"/>
                </a:lnTo>
                <a:lnTo>
                  <a:pt x="1198816" y="49291"/>
                </a:lnTo>
                <a:lnTo>
                  <a:pt x="1157978" y="61406"/>
                </a:lnTo>
                <a:lnTo>
                  <a:pt x="1143000" y="76200"/>
                </a:lnTo>
                <a:lnTo>
                  <a:pt x="1128021" y="61406"/>
                </a:lnTo>
                <a:lnTo>
                  <a:pt x="1087183" y="49291"/>
                </a:lnTo>
                <a:lnTo>
                  <a:pt x="1026628" y="41106"/>
                </a:lnTo>
                <a:lnTo>
                  <a:pt x="952500" y="38100"/>
                </a:lnTo>
                <a:lnTo>
                  <a:pt x="190500" y="38100"/>
                </a:lnTo>
                <a:lnTo>
                  <a:pt x="116371" y="35111"/>
                </a:lnTo>
                <a:lnTo>
                  <a:pt x="55816" y="26955"/>
                </a:lnTo>
                <a:lnTo>
                  <a:pt x="14978" y="1484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DB22B53-7E44-CB15-2E33-D9BC5BC07F3D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Computing</a:t>
            </a:r>
            <a:r>
              <a:rPr spc="-65" dirty="0"/>
              <a:t> </a:t>
            </a:r>
            <a:r>
              <a:rPr dirty="0"/>
              <a:t>Probe</a:t>
            </a:r>
            <a:r>
              <a:rPr spc="-20" dirty="0"/>
              <a:t> </a:t>
            </a:r>
            <a:r>
              <a:rPr spc="-10" dirty="0"/>
              <a:t>Sequences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052194"/>
            <a:ext cx="341376" cy="355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1538046"/>
            <a:ext cx="256641" cy="26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1940941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2655773"/>
            <a:ext cx="341376" cy="3553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3142233"/>
            <a:ext cx="25664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3856990"/>
            <a:ext cx="341376" cy="3550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4342841"/>
            <a:ext cx="256641" cy="2639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154" y="4725923"/>
            <a:ext cx="213359" cy="2194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154" y="5061203"/>
            <a:ext cx="213359" cy="2194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154" y="5396484"/>
            <a:ext cx="213359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5751880"/>
            <a:ext cx="256641" cy="26365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4649" y="924694"/>
            <a:ext cx="8221980" cy="51142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2561590" algn="r">
              <a:lnSpc>
                <a:spcPct val="100000"/>
              </a:lnSpc>
              <a:spcBef>
                <a:spcPts val="445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situation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uniform</a:t>
            </a:r>
            <a:r>
              <a:rPr sz="2800" b="1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hashing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R="2631440" algn="r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Times New Roman"/>
                <a:cs typeface="Times New Roman"/>
              </a:rPr>
              <a:t>Generalization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hashing.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ts val="274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!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permutations</a:t>
            </a:r>
            <a:r>
              <a:rPr sz="2400" spc="-25" dirty="0">
                <a:latin typeface="Times New Roman"/>
                <a:cs typeface="Times New Roman"/>
              </a:rPr>
              <a:t> of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ts val="2740"/>
              </a:lnSpc>
            </a:pPr>
            <a:r>
              <a:rPr sz="2400" dirty="0">
                <a:latin typeface="Symbol"/>
                <a:cs typeface="Symbol"/>
              </a:rPr>
              <a:t>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1,…,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Symbol"/>
                <a:cs typeface="Symbol"/>
              </a:rPr>
              <a:t>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hard</a:t>
            </a:r>
            <a:r>
              <a:rPr sz="28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to</a:t>
            </a:r>
            <a:r>
              <a:rPr sz="28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implement</a:t>
            </a:r>
            <a:r>
              <a:rPr sz="28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true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uniform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hashing.</a:t>
            </a:r>
            <a:endParaRPr sz="2800">
              <a:latin typeface="Times New Roman"/>
              <a:cs typeface="Times New Roman"/>
            </a:endParaRPr>
          </a:p>
          <a:p>
            <a:pPr marL="413384" marR="499109">
              <a:lnSpc>
                <a:spcPts val="2600"/>
              </a:lnSpc>
              <a:spcBef>
                <a:spcPts val="625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Approximate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permutation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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1,…,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Symbol"/>
                <a:cs typeface="Symbol"/>
              </a:rPr>
              <a:t>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Some</a:t>
            </a:r>
            <a:r>
              <a:rPr sz="2800" spc="-5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9900CC"/>
                </a:solidFill>
                <a:latin typeface="Times New Roman"/>
                <a:cs typeface="Times New Roman"/>
              </a:rPr>
              <a:t>techniques: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auxiliary</a:t>
            </a:r>
            <a:r>
              <a:rPr sz="2400" b="1" i="1" spc="-5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hash</a:t>
            </a:r>
            <a:r>
              <a:rPr sz="2400" b="1" i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functions</a:t>
            </a:r>
            <a:r>
              <a:rPr sz="2400" i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812800" marR="5465445">
              <a:lnSpc>
                <a:spcPct val="11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Linear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Probing. </a:t>
            </a:r>
            <a:r>
              <a:rPr sz="2000" dirty="0">
                <a:latin typeface="Times New Roman"/>
                <a:cs typeface="Times New Roman"/>
              </a:rPr>
              <a:t>Quadratic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Probing. </a:t>
            </a:r>
            <a:r>
              <a:rPr sz="2000" dirty="0">
                <a:latin typeface="Times New Roman"/>
                <a:cs typeface="Times New Roman"/>
              </a:rPr>
              <a:t>Double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Hashing.</a:t>
            </a:r>
            <a:endParaRPr sz="20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Can’t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!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0053CAD2-3B91-FE6E-238F-E537E44F2847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4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Dictionary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25347"/>
            <a:ext cx="320039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1586814"/>
            <a:ext cx="256031" cy="26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2318892"/>
            <a:ext cx="25603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2721229"/>
            <a:ext cx="256031" cy="263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7541" y="3114801"/>
            <a:ext cx="234696" cy="2407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7541" y="3483609"/>
            <a:ext cx="234696" cy="2407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7541" y="3852417"/>
            <a:ext cx="234696" cy="2407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640579"/>
            <a:ext cx="320039" cy="3307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5102352"/>
            <a:ext cx="256031" cy="2636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5504383"/>
            <a:ext cx="256031" cy="2639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9754" y="1008332"/>
            <a:ext cx="7571740" cy="4783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Dictionary: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ts val="2735"/>
              </a:lnSpc>
              <a:spcBef>
                <a:spcPts val="295"/>
              </a:spcBef>
            </a:pPr>
            <a:r>
              <a:rPr sz="2400" spc="-10" dirty="0">
                <a:latin typeface="Times New Roman"/>
                <a:cs typeface="Times New Roman"/>
              </a:rPr>
              <a:t>Dynamic-</a:t>
            </a:r>
            <a:r>
              <a:rPr sz="2400" dirty="0">
                <a:latin typeface="Times New Roman"/>
                <a:cs typeface="Times New Roman"/>
              </a:rPr>
              <a:t>set 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storing</a:t>
            </a:r>
            <a:r>
              <a:rPr sz="2400" spc="-1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items</a:t>
            </a:r>
            <a:r>
              <a:rPr sz="2400" spc="-1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indexed</a:t>
            </a:r>
            <a:r>
              <a:rPr sz="2400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CC"/>
                </a:solidFill>
                <a:latin typeface="Times New Roman"/>
                <a:cs typeface="Times New Roman"/>
              </a:rPr>
              <a:t>using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ts val="2735"/>
              </a:lnSpc>
            </a:pPr>
            <a:r>
              <a:rPr sz="2400" i="1" spc="-10" dirty="0">
                <a:solidFill>
                  <a:srgbClr val="9900CC"/>
                </a:solidFill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13384" marR="1428115">
              <a:lnSpc>
                <a:spcPct val="110000"/>
              </a:lnSpc>
            </a:pP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operations</a:t>
            </a:r>
            <a:r>
              <a:rPr sz="24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Insert,</a:t>
            </a:r>
            <a:r>
              <a:rPr sz="24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Search,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Delete</a:t>
            </a:r>
            <a:r>
              <a:rPr sz="2400" spc="-10" dirty="0">
                <a:latin typeface="Times New Roman"/>
                <a:cs typeface="Times New Roman"/>
              </a:rPr>
              <a:t>. </a:t>
            </a:r>
            <a:r>
              <a:rPr sz="2400" spc="-10" dirty="0">
                <a:solidFill>
                  <a:srgbClr val="9900CC"/>
                </a:solidFill>
                <a:latin typeface="Times New Roman"/>
                <a:cs typeface="Times New Roman"/>
              </a:rPr>
              <a:t>Applications: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275"/>
              </a:spcBef>
            </a:pPr>
            <a:r>
              <a:rPr sz="2200" dirty="0">
                <a:latin typeface="Times New Roman"/>
                <a:cs typeface="Times New Roman"/>
              </a:rPr>
              <a:t>Symbol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compiler.</a:t>
            </a:r>
            <a:endParaRPr sz="2200">
              <a:latin typeface="Times New Roman"/>
              <a:cs typeface="Times New Roman"/>
            </a:endParaRPr>
          </a:p>
          <a:p>
            <a:pPr marL="756285" marR="1169670">
              <a:lnSpc>
                <a:spcPct val="110000"/>
              </a:lnSpc>
            </a:pPr>
            <a:r>
              <a:rPr sz="2200" spc="-20" dirty="0">
                <a:latin typeface="Times New Roman"/>
                <a:cs typeface="Times New Roman"/>
              </a:rPr>
              <a:t>Memory-</a:t>
            </a:r>
            <a:r>
              <a:rPr sz="2200" dirty="0">
                <a:latin typeface="Times New Roman"/>
                <a:cs typeface="Times New Roman"/>
              </a:rPr>
              <a:t>management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systems. Large-</a:t>
            </a:r>
            <a:r>
              <a:rPr sz="2200" dirty="0">
                <a:latin typeface="Times New Roman"/>
                <a:cs typeface="Times New Roman"/>
              </a:rPr>
              <a:t>scale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distributed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systems.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CC3300"/>
                </a:solidFill>
                <a:latin typeface="Times New Roman"/>
                <a:cs typeface="Times New Roman"/>
              </a:rPr>
              <a:t>Hash</a:t>
            </a:r>
            <a:r>
              <a:rPr sz="2600" b="1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Tables:</a:t>
            </a:r>
            <a:endParaRPr sz="2600">
              <a:latin typeface="Times New Roman"/>
              <a:cs typeface="Times New Roman"/>
            </a:endParaRPr>
          </a:p>
          <a:p>
            <a:pPr marL="413384" marR="1781175">
              <a:lnSpc>
                <a:spcPct val="11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dictionaries. </a:t>
            </a:r>
            <a:r>
              <a:rPr sz="2400" dirty="0">
                <a:latin typeface="Times New Roman"/>
                <a:cs typeface="Times New Roman"/>
              </a:rPr>
              <a:t>Generalization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ordinary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FEE38CA-8842-FC6C-CD20-5D5CCB19038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25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096391"/>
            <a:ext cx="341376" cy="355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2119248"/>
            <a:ext cx="341376" cy="355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643504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3081273"/>
            <a:ext cx="256641" cy="263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3509517"/>
            <a:ext cx="341376" cy="3550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4032250"/>
            <a:ext cx="256641" cy="2636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4471415"/>
            <a:ext cx="256641" cy="2636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5276088"/>
            <a:ext cx="256641" cy="26365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70408" y="1013586"/>
            <a:ext cx="8201659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sz="28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CC330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mod </a:t>
            </a:r>
            <a:r>
              <a:rPr sz="2800" i="1" spc="-25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2800" spc="-25" dirty="0">
                <a:solidFill>
                  <a:srgbClr val="CC33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535940" algn="l"/>
                <a:tab pos="2451735" algn="l"/>
              </a:tabLst>
            </a:pPr>
            <a:r>
              <a:rPr sz="2000" spc="-25" dirty="0">
                <a:solidFill>
                  <a:srgbClr val="9900CC"/>
                </a:solidFill>
                <a:latin typeface="Tahoma"/>
                <a:cs typeface="Tahoma"/>
              </a:rPr>
              <a:t>key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	Probe</a:t>
            </a:r>
            <a:r>
              <a:rPr sz="2000" spc="-55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00CC"/>
                </a:solidFill>
                <a:latin typeface="Tahoma"/>
                <a:cs typeface="Tahoma"/>
              </a:rPr>
              <a:t>number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	Auxiliary</a:t>
            </a:r>
            <a:r>
              <a:rPr sz="2000" spc="-40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hash</a:t>
            </a:r>
            <a:r>
              <a:rPr sz="2000" spc="-65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00CC"/>
                </a:solidFill>
                <a:latin typeface="Tahoma"/>
                <a:cs typeface="Tahoma"/>
              </a:rPr>
              <a:t>function</a:t>
            </a:r>
            <a:endParaRPr sz="2000">
              <a:latin typeface="Tahoma"/>
              <a:cs typeface="Tahoma"/>
            </a:endParaRPr>
          </a:p>
          <a:p>
            <a:pPr marR="147320" algn="ctr">
              <a:lnSpc>
                <a:spcPct val="100000"/>
              </a:lnSpc>
              <a:spcBef>
                <a:spcPts val="78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initial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determines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entire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sequence.</a:t>
            </a:r>
            <a:endParaRPr sz="2800">
              <a:latin typeface="Times New Roman"/>
              <a:cs typeface="Times New Roman"/>
            </a:endParaRPr>
          </a:p>
          <a:p>
            <a:pPr marR="85725" algn="ctr">
              <a:lnSpc>
                <a:spcPct val="100000"/>
              </a:lnSpc>
              <a:spcBef>
                <a:spcPts val="605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Symbol"/>
                <a:cs typeface="Symbol"/>
              </a:rPr>
              <a:t>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Symbol"/>
                <a:cs typeface="Symbol"/>
              </a:rPr>
              <a:t>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)+1],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–1],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[0],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[1],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Symbol"/>
                <a:cs typeface="Symbol"/>
              </a:rPr>
              <a:t>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)–1]</a:t>
            </a:r>
            <a:endParaRPr sz="2400">
              <a:latin typeface="Times New Roman"/>
              <a:cs typeface="Times New Roman"/>
            </a:endParaRPr>
          </a:p>
          <a:p>
            <a:pPr marR="735965" algn="ctr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only</a:t>
            </a:r>
            <a:r>
              <a:rPr sz="2400" spc="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m</a:t>
            </a:r>
            <a:r>
              <a:rPr sz="2400" i="1" spc="-1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distinct</a:t>
            </a:r>
            <a:r>
              <a:rPr sz="2400" spc="-3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probe</a:t>
            </a:r>
            <a:r>
              <a:rPr sz="2400" spc="-1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sequences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possible.</a:t>
            </a:r>
            <a:endParaRPr sz="2400">
              <a:latin typeface="Times New Roman"/>
              <a:cs typeface="Times New Roman"/>
            </a:endParaRPr>
          </a:p>
          <a:p>
            <a:pPr marR="3245485" algn="ctr">
              <a:lnSpc>
                <a:spcPct val="100000"/>
              </a:lnSpc>
              <a:spcBef>
                <a:spcPts val="655"/>
              </a:spcBef>
            </a:pPr>
            <a:r>
              <a:rPr sz="2800" dirty="0">
                <a:latin typeface="Times New Roman"/>
                <a:cs typeface="Times New Roman"/>
              </a:rPr>
              <a:t>Suffers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primary</a:t>
            </a:r>
            <a:r>
              <a:rPr sz="2800" b="1" i="1" spc="-6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clustering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517525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occupied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up.</a:t>
            </a:r>
            <a:endParaRPr sz="2400">
              <a:latin typeface="Times New Roman"/>
              <a:cs typeface="Times New Roman"/>
            </a:endParaRPr>
          </a:p>
          <a:p>
            <a:pPr marL="51752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preceded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51752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full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+1)/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1752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</a:t>
            </a:r>
            <a:r>
              <a:rPr sz="2400" spc="-10" dirty="0">
                <a:latin typeface="Times New Roman"/>
                <a:cs typeface="Times New Roman"/>
              </a:rPr>
              <a:t> increase.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290" y="1447800"/>
            <a:ext cx="140309" cy="21767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25384" y="1409700"/>
            <a:ext cx="97155" cy="254635"/>
          </a:xfrm>
          <a:custGeom>
            <a:avLst/>
            <a:gdLst/>
            <a:ahLst/>
            <a:cxnLst/>
            <a:rect l="l" t="t" r="r" b="b"/>
            <a:pathLst>
              <a:path w="97155" h="254635">
                <a:moveTo>
                  <a:pt x="42565" y="71124"/>
                </a:moveTo>
                <a:lnTo>
                  <a:pt x="30400" y="74789"/>
                </a:lnTo>
                <a:lnTo>
                  <a:pt x="84620" y="254253"/>
                </a:lnTo>
                <a:lnTo>
                  <a:pt x="96685" y="250571"/>
                </a:lnTo>
                <a:lnTo>
                  <a:pt x="42565" y="71124"/>
                </a:lnTo>
                <a:close/>
              </a:path>
              <a:path w="97155" h="254635">
                <a:moveTo>
                  <a:pt x="14452" y="0"/>
                </a:moveTo>
                <a:lnTo>
                  <a:pt x="0" y="83947"/>
                </a:lnTo>
                <a:lnTo>
                  <a:pt x="30400" y="74789"/>
                </a:lnTo>
                <a:lnTo>
                  <a:pt x="26720" y="62611"/>
                </a:lnTo>
                <a:lnTo>
                  <a:pt x="38887" y="58927"/>
                </a:lnTo>
                <a:lnTo>
                  <a:pt x="70059" y="58927"/>
                </a:lnTo>
                <a:lnTo>
                  <a:pt x="14452" y="0"/>
                </a:lnTo>
                <a:close/>
              </a:path>
              <a:path w="97155" h="254635">
                <a:moveTo>
                  <a:pt x="38887" y="58927"/>
                </a:moveTo>
                <a:lnTo>
                  <a:pt x="26720" y="62611"/>
                </a:lnTo>
                <a:lnTo>
                  <a:pt x="30400" y="74789"/>
                </a:lnTo>
                <a:lnTo>
                  <a:pt x="42565" y="71124"/>
                </a:lnTo>
                <a:lnTo>
                  <a:pt x="38887" y="58927"/>
                </a:lnTo>
                <a:close/>
              </a:path>
              <a:path w="97155" h="254635">
                <a:moveTo>
                  <a:pt x="70059" y="58927"/>
                </a:moveTo>
                <a:lnTo>
                  <a:pt x="38887" y="58927"/>
                </a:lnTo>
                <a:lnTo>
                  <a:pt x="42565" y="71124"/>
                </a:lnTo>
                <a:lnTo>
                  <a:pt x="72936" y="61975"/>
                </a:lnTo>
                <a:lnTo>
                  <a:pt x="70059" y="58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09800" y="1426463"/>
            <a:ext cx="1068070" cy="256540"/>
          </a:xfrm>
          <a:custGeom>
            <a:avLst/>
            <a:gdLst/>
            <a:ahLst/>
            <a:cxnLst/>
            <a:rect l="l" t="t" r="r" b="b"/>
            <a:pathLst>
              <a:path w="1068070" h="256539">
                <a:moveTo>
                  <a:pt x="75868" y="31125"/>
                </a:moveTo>
                <a:lnTo>
                  <a:pt x="73197" y="43570"/>
                </a:lnTo>
                <a:lnTo>
                  <a:pt x="1065529" y="256159"/>
                </a:lnTo>
                <a:lnTo>
                  <a:pt x="1068070" y="243712"/>
                </a:lnTo>
                <a:lnTo>
                  <a:pt x="75868" y="31125"/>
                </a:lnTo>
                <a:close/>
              </a:path>
              <a:path w="1068070" h="256539">
                <a:moveTo>
                  <a:pt x="82550" y="0"/>
                </a:moveTo>
                <a:lnTo>
                  <a:pt x="0" y="21336"/>
                </a:lnTo>
                <a:lnTo>
                  <a:pt x="66548" y="74549"/>
                </a:lnTo>
                <a:lnTo>
                  <a:pt x="73197" y="43570"/>
                </a:lnTo>
                <a:lnTo>
                  <a:pt x="60706" y="40894"/>
                </a:lnTo>
                <a:lnTo>
                  <a:pt x="63373" y="28448"/>
                </a:lnTo>
                <a:lnTo>
                  <a:pt x="76443" y="28448"/>
                </a:lnTo>
                <a:lnTo>
                  <a:pt x="82550" y="0"/>
                </a:lnTo>
                <a:close/>
              </a:path>
              <a:path w="1068070" h="256539">
                <a:moveTo>
                  <a:pt x="63373" y="28448"/>
                </a:moveTo>
                <a:lnTo>
                  <a:pt x="60706" y="40894"/>
                </a:lnTo>
                <a:lnTo>
                  <a:pt x="73197" y="43570"/>
                </a:lnTo>
                <a:lnTo>
                  <a:pt x="75868" y="31125"/>
                </a:lnTo>
                <a:lnTo>
                  <a:pt x="63373" y="28448"/>
                </a:lnTo>
                <a:close/>
              </a:path>
              <a:path w="1068070" h="256539">
                <a:moveTo>
                  <a:pt x="76443" y="28448"/>
                </a:moveTo>
                <a:lnTo>
                  <a:pt x="63373" y="28448"/>
                </a:lnTo>
                <a:lnTo>
                  <a:pt x="75868" y="31125"/>
                </a:lnTo>
                <a:lnTo>
                  <a:pt x="76443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1E87A6E9-A5C8-D900-A0B0-C3E9868A534D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0335">
              <a:lnSpc>
                <a:spcPct val="100000"/>
              </a:lnSpc>
              <a:spcBef>
                <a:spcPts val="100"/>
              </a:spcBef>
            </a:pPr>
            <a:r>
              <a:rPr dirty="0"/>
              <a:t>Ex:</a:t>
            </a:r>
            <a:r>
              <a:rPr spc="-15" dirty="0"/>
              <a:t> </a:t>
            </a:r>
            <a:r>
              <a:rPr dirty="0"/>
              <a:t>Linear</a:t>
            </a:r>
            <a:r>
              <a:rPr spc="-25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325" y="1247266"/>
            <a:ext cx="341375" cy="355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830" y="1771776"/>
            <a:ext cx="256031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830" y="2209164"/>
            <a:ext cx="25603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3830" y="2648076"/>
            <a:ext cx="256031" cy="2636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800"/>
              </a:spcBef>
            </a:pPr>
            <a:r>
              <a:rPr spc="-10" dirty="0"/>
              <a:t>Example:</a:t>
            </a:r>
          </a:p>
          <a:p>
            <a:pPr marL="640080">
              <a:lnSpc>
                <a:spcPct val="100000"/>
              </a:lnSpc>
              <a:spcBef>
                <a:spcPts val="605"/>
              </a:spcBef>
            </a:pPr>
            <a:r>
              <a:rPr sz="2400" b="1" i="1" dirty="0">
                <a:latin typeface="Times New Roman"/>
                <a:cs typeface="Times New Roman"/>
              </a:rPr>
              <a:t>h'</a:t>
            </a:r>
            <a:r>
              <a:rPr sz="2400" dirty="0"/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dirty="0"/>
              <a:t>)</a:t>
            </a:r>
            <a:r>
              <a:rPr sz="2400" spc="-25" dirty="0"/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20" dirty="0"/>
              <a:t> 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dirty="0"/>
              <a:t>mod</a:t>
            </a:r>
            <a:r>
              <a:rPr sz="2400" spc="15" dirty="0"/>
              <a:t> </a:t>
            </a:r>
            <a:r>
              <a:rPr sz="2400" spc="-25" dirty="0"/>
              <a:t>13</a:t>
            </a:r>
            <a:endParaRPr sz="240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  <a:spcBef>
                <a:spcPts val="56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/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/>
              <a:t>,</a:t>
            </a:r>
            <a:r>
              <a:rPr sz="2400" spc="-25" dirty="0"/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/>
              <a:t>)</a:t>
            </a:r>
            <a:r>
              <a:rPr sz="2400" spc="-15" dirty="0"/>
              <a:t> </a:t>
            </a:r>
            <a:r>
              <a:rPr sz="2400" dirty="0"/>
              <a:t>=</a:t>
            </a:r>
            <a:r>
              <a:rPr sz="2400" spc="-10" dirty="0"/>
              <a:t> </a:t>
            </a:r>
            <a:r>
              <a:rPr sz="2400" dirty="0"/>
              <a:t>(</a:t>
            </a:r>
            <a:r>
              <a:rPr sz="2400" b="1" i="1" dirty="0">
                <a:latin typeface="Times New Roman"/>
                <a:cs typeface="Times New Roman"/>
              </a:rPr>
              <a:t>h'</a:t>
            </a:r>
            <a:r>
              <a:rPr sz="2400" dirty="0"/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dirty="0"/>
              <a:t>)</a:t>
            </a:r>
            <a:r>
              <a:rPr sz="2400" spc="-30" dirty="0"/>
              <a:t> </a:t>
            </a:r>
            <a:r>
              <a:rPr sz="2400" dirty="0"/>
              <a:t>+</a:t>
            </a:r>
            <a:r>
              <a:rPr sz="2400" spc="-5" dirty="0"/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/>
              <a:t>)</a:t>
            </a:r>
            <a:r>
              <a:rPr sz="2400" spc="-20" dirty="0"/>
              <a:t> </a:t>
            </a:r>
            <a:r>
              <a:rPr sz="2400" dirty="0"/>
              <a:t>mod </a:t>
            </a:r>
            <a:r>
              <a:rPr sz="2400" spc="-25" dirty="0"/>
              <a:t>13</a:t>
            </a:r>
            <a:endParaRPr sz="240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  <a:spcBef>
                <a:spcPts val="575"/>
              </a:spcBef>
            </a:pPr>
            <a:r>
              <a:rPr sz="2400" dirty="0"/>
              <a:t>Insert</a:t>
            </a:r>
            <a:r>
              <a:rPr sz="2400" spc="-25" dirty="0"/>
              <a:t> </a:t>
            </a:r>
            <a:r>
              <a:rPr sz="2400" dirty="0"/>
              <a:t>keys</a:t>
            </a:r>
            <a:r>
              <a:rPr sz="2400" spc="-15" dirty="0"/>
              <a:t> </a:t>
            </a:r>
            <a:r>
              <a:rPr sz="2400" dirty="0"/>
              <a:t>18,</a:t>
            </a:r>
            <a:r>
              <a:rPr sz="2400" spc="-5" dirty="0"/>
              <a:t> </a:t>
            </a:r>
            <a:r>
              <a:rPr sz="2400" dirty="0"/>
              <a:t>41,</a:t>
            </a:r>
            <a:r>
              <a:rPr sz="2400" spc="-10" dirty="0"/>
              <a:t> </a:t>
            </a:r>
            <a:r>
              <a:rPr sz="2400" dirty="0"/>
              <a:t>22,</a:t>
            </a:r>
            <a:r>
              <a:rPr sz="2400" spc="-10" dirty="0"/>
              <a:t> </a:t>
            </a:r>
            <a:r>
              <a:rPr sz="2400" dirty="0"/>
              <a:t>44,</a:t>
            </a:r>
            <a:r>
              <a:rPr sz="2400" spc="-5" dirty="0"/>
              <a:t> </a:t>
            </a:r>
            <a:r>
              <a:rPr sz="2400" dirty="0"/>
              <a:t>59,</a:t>
            </a:r>
            <a:r>
              <a:rPr sz="2400" spc="-10" dirty="0"/>
              <a:t> </a:t>
            </a:r>
            <a:r>
              <a:rPr sz="2400" dirty="0"/>
              <a:t>32,</a:t>
            </a:r>
            <a:r>
              <a:rPr sz="2400" spc="-10" dirty="0"/>
              <a:t> </a:t>
            </a:r>
            <a:r>
              <a:rPr sz="2400" dirty="0"/>
              <a:t>31,</a:t>
            </a:r>
            <a:r>
              <a:rPr sz="2400" spc="-5" dirty="0"/>
              <a:t> </a:t>
            </a:r>
            <a:r>
              <a:rPr sz="2400" dirty="0"/>
              <a:t>73,</a:t>
            </a:r>
            <a:r>
              <a:rPr sz="2400" spc="-10" dirty="0"/>
              <a:t> </a:t>
            </a:r>
            <a:r>
              <a:rPr sz="2400" dirty="0"/>
              <a:t>in</a:t>
            </a:r>
            <a:r>
              <a:rPr sz="2400" spc="-20" dirty="0"/>
              <a:t> </a:t>
            </a:r>
            <a:r>
              <a:rPr sz="2400" dirty="0"/>
              <a:t>this</a:t>
            </a:r>
            <a:r>
              <a:rPr sz="2400" spc="-20" dirty="0"/>
              <a:t> </a:t>
            </a:r>
            <a:r>
              <a:rPr sz="2400" spc="-10" dirty="0"/>
              <a:t>order</a:t>
            </a:r>
            <a:endParaRPr sz="2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71675" y="3952875"/>
          <a:ext cx="39624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064257" y="4255084"/>
            <a:ext cx="3816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5315" algn="l"/>
                <a:tab pos="916940" algn="l"/>
                <a:tab pos="1219200" algn="l"/>
                <a:tab pos="1520190" algn="l"/>
                <a:tab pos="1822450" algn="l"/>
                <a:tab pos="2124075" algn="l"/>
                <a:tab pos="2425700" algn="l"/>
                <a:tab pos="2727325" algn="l"/>
                <a:tab pos="2971800" algn="l"/>
              </a:tabLst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	10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11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71675" y="5172075"/>
          <a:ext cx="39624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73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64257" y="5474919"/>
            <a:ext cx="381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90" algn="l"/>
                <a:tab pos="615315" algn="l"/>
                <a:tab pos="916940" algn="l"/>
                <a:tab pos="1219200" algn="l"/>
                <a:tab pos="1520190" algn="l"/>
                <a:tab pos="1822450" algn="l"/>
                <a:tab pos="2124075" algn="l"/>
                <a:tab pos="2425700" algn="l"/>
                <a:tab pos="2727325" algn="l"/>
                <a:tab pos="2971800" algn="l"/>
              </a:tabLst>
            </a:pPr>
            <a:r>
              <a:rPr sz="1800" spc="-50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9</a:t>
            </a:r>
            <a:r>
              <a:rPr sz="1800" dirty="0">
                <a:latin typeface="Times New Roman"/>
                <a:cs typeface="Times New Roman"/>
              </a:rPr>
              <a:t>	10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11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0" y="4648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28600"/>
                </a:moveTo>
                <a:lnTo>
                  <a:pt x="76200" y="2286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228600"/>
                </a:lnTo>
                <a:lnTo>
                  <a:pt x="304800" y="228600"/>
                </a:lnTo>
                <a:lnTo>
                  <a:pt x="152400" y="30480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3363EA8-497C-0F1F-3E90-34CCB29ECE5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227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-4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6665"/>
            <a:ext cx="341376" cy="3553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06713" y="2271648"/>
            <a:ext cx="4210050" cy="3913504"/>
            <a:chOff x="2406713" y="2271648"/>
            <a:chExt cx="4210050" cy="3913504"/>
          </a:xfrm>
        </p:grpSpPr>
        <p:sp>
          <p:nvSpPr>
            <p:cNvPr id="5" name="object 5"/>
            <p:cNvSpPr/>
            <p:nvPr/>
          </p:nvSpPr>
          <p:spPr>
            <a:xfrm>
              <a:off x="2482850" y="2348229"/>
              <a:ext cx="4133850" cy="3836670"/>
            </a:xfrm>
            <a:custGeom>
              <a:avLst/>
              <a:gdLst/>
              <a:ahLst/>
              <a:cxnLst/>
              <a:rect l="l" t="t" r="r" b="b"/>
              <a:pathLst>
                <a:path w="4133850" h="3836670">
                  <a:moveTo>
                    <a:pt x="4133850" y="0"/>
                  </a:moveTo>
                  <a:lnTo>
                    <a:pt x="4052824" y="0"/>
                  </a:lnTo>
                  <a:lnTo>
                    <a:pt x="4052824" y="3822"/>
                  </a:lnTo>
                  <a:lnTo>
                    <a:pt x="4052824" y="8890"/>
                  </a:lnTo>
                  <a:lnTo>
                    <a:pt x="4052824" y="3755390"/>
                  </a:lnTo>
                  <a:lnTo>
                    <a:pt x="9525" y="3755390"/>
                  </a:lnTo>
                  <a:lnTo>
                    <a:pt x="4826" y="3755390"/>
                  </a:lnTo>
                  <a:lnTo>
                    <a:pt x="0" y="3755390"/>
                  </a:lnTo>
                  <a:lnTo>
                    <a:pt x="0" y="3827780"/>
                  </a:lnTo>
                  <a:lnTo>
                    <a:pt x="0" y="3836670"/>
                  </a:lnTo>
                  <a:lnTo>
                    <a:pt x="4133850" y="3836670"/>
                  </a:lnTo>
                  <a:lnTo>
                    <a:pt x="4133850" y="3827780"/>
                  </a:lnTo>
                  <a:lnTo>
                    <a:pt x="4133850" y="8890"/>
                  </a:lnTo>
                  <a:lnTo>
                    <a:pt x="41338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1476" y="2276411"/>
              <a:ext cx="4124325" cy="3827779"/>
            </a:xfrm>
            <a:custGeom>
              <a:avLst/>
              <a:gdLst/>
              <a:ahLst/>
              <a:cxnLst/>
              <a:rect l="l" t="t" r="r" b="b"/>
              <a:pathLst>
                <a:path w="4124325" h="3827779">
                  <a:moveTo>
                    <a:pt x="4124325" y="0"/>
                  </a:moveTo>
                  <a:lnTo>
                    <a:pt x="0" y="0"/>
                  </a:lnTo>
                  <a:lnTo>
                    <a:pt x="0" y="3827526"/>
                  </a:lnTo>
                  <a:lnTo>
                    <a:pt x="4124325" y="3827526"/>
                  </a:lnTo>
                  <a:lnTo>
                    <a:pt x="412432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1476" y="2276411"/>
              <a:ext cx="4124325" cy="3827779"/>
            </a:xfrm>
            <a:custGeom>
              <a:avLst/>
              <a:gdLst/>
              <a:ahLst/>
              <a:cxnLst/>
              <a:rect l="l" t="t" r="r" b="b"/>
              <a:pathLst>
                <a:path w="4124325" h="3827779">
                  <a:moveTo>
                    <a:pt x="0" y="3827526"/>
                  </a:moveTo>
                  <a:lnTo>
                    <a:pt x="4124325" y="3827526"/>
                  </a:lnTo>
                  <a:lnTo>
                    <a:pt x="4124325" y="0"/>
                  </a:lnTo>
                  <a:lnTo>
                    <a:pt x="0" y="0"/>
                  </a:lnTo>
                  <a:lnTo>
                    <a:pt x="0" y="38275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9754" y="1073607"/>
            <a:ext cx="7165340" cy="23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Act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though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searching,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insert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slot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found.</a:t>
            </a:r>
            <a:endParaRPr sz="2800">
              <a:latin typeface="Times New Roman"/>
              <a:cs typeface="Times New Roman"/>
            </a:endParaRPr>
          </a:p>
          <a:p>
            <a:pPr marL="1623695">
              <a:lnSpc>
                <a:spcPct val="100000"/>
              </a:lnSpc>
              <a:spcBef>
                <a:spcPts val="2945"/>
              </a:spcBef>
            </a:pPr>
            <a:r>
              <a:rPr sz="2200" spc="-10" dirty="0">
                <a:latin typeface="Times New Roman"/>
                <a:cs typeface="Times New Roman"/>
              </a:rPr>
              <a:t>Hash-</a:t>
            </a:r>
            <a:r>
              <a:rPr sz="2200" dirty="0">
                <a:latin typeface="Times New Roman"/>
                <a:cs typeface="Times New Roman"/>
              </a:rPr>
              <a:t>Insert(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k</a:t>
            </a:r>
            <a:r>
              <a:rPr sz="2200" spc="-2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972945" indent="-349250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1972945" algn="l"/>
              </a:tabLst>
            </a:pP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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1972945" indent="-349250">
              <a:lnSpc>
                <a:spcPct val="100000"/>
              </a:lnSpc>
              <a:spcBef>
                <a:spcPts val="530"/>
              </a:spcBef>
              <a:buFont typeface="Times New Roman"/>
              <a:buAutoNum type="arabicPeriod"/>
              <a:tabLst>
                <a:tab pos="1972945" algn="l"/>
                <a:tab pos="286766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repeat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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k,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i</a:t>
            </a:r>
            <a:r>
              <a:rPr sz="2200" spc="-2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1232" y="3439439"/>
            <a:ext cx="234950" cy="1638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200" spc="-25" dirty="0">
                <a:latin typeface="Times New Roman"/>
                <a:cs typeface="Times New Roman"/>
              </a:rPr>
              <a:t>3.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200" spc="-25" dirty="0">
                <a:latin typeface="Times New Roman"/>
                <a:cs typeface="Times New Roman"/>
              </a:rPr>
              <a:t>4.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200" spc="-25" dirty="0">
                <a:latin typeface="Times New Roman"/>
                <a:cs typeface="Times New Roman"/>
              </a:rPr>
              <a:t>5.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200" spc="-25" dirty="0">
                <a:latin typeface="Times New Roman"/>
                <a:cs typeface="Times New Roman"/>
              </a:rPr>
              <a:t>6.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682" y="3439439"/>
            <a:ext cx="1863725" cy="16383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200" b="1" dirty="0">
                <a:latin typeface="Times New Roman"/>
                <a:cs typeface="Times New Roman"/>
              </a:rPr>
              <a:t>if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] =</a:t>
            </a:r>
            <a:r>
              <a:rPr sz="2200" spc="-25" dirty="0">
                <a:latin typeface="Times New Roman"/>
                <a:cs typeface="Times New Roman"/>
              </a:rPr>
              <a:t> NIL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200" b="1" dirty="0">
                <a:latin typeface="Times New Roman"/>
                <a:cs typeface="Times New Roman"/>
              </a:rPr>
              <a:t>then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dirty="0">
                <a:latin typeface="Times New Roman"/>
                <a:cs typeface="Times New Roman"/>
              </a:rPr>
              <a:t>]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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 marR="15875" algn="r">
              <a:lnSpc>
                <a:spcPct val="100000"/>
              </a:lnSpc>
              <a:spcBef>
                <a:spcPts val="515"/>
              </a:spcBef>
            </a:pPr>
            <a:r>
              <a:rPr sz="2200" b="1" dirty="0">
                <a:latin typeface="Times New Roman"/>
                <a:cs typeface="Times New Roman"/>
              </a:rPr>
              <a:t>return</a:t>
            </a:r>
            <a:r>
              <a:rPr sz="2200" b="1" spc="-11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j</a:t>
            </a:r>
            <a:endParaRPr sz="2200">
              <a:latin typeface="Times New Roman"/>
              <a:cs typeface="Times New Roman"/>
            </a:endParaRPr>
          </a:p>
          <a:p>
            <a:pPr marR="20955" algn="r">
              <a:lnSpc>
                <a:spcPct val="100000"/>
              </a:lnSpc>
              <a:spcBef>
                <a:spcPts val="545"/>
              </a:spcBef>
            </a:pPr>
            <a:r>
              <a:rPr sz="2200" b="1" dirty="0">
                <a:latin typeface="Times New Roman"/>
                <a:cs typeface="Times New Roman"/>
              </a:rPr>
              <a:t>else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+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1232" y="5050739"/>
            <a:ext cx="3529329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 startAt="7"/>
              <a:tabLst>
                <a:tab pos="361315" algn="l"/>
              </a:tabLst>
            </a:pPr>
            <a:r>
              <a:rPr sz="2200" b="1" dirty="0">
                <a:latin typeface="Times New Roman"/>
                <a:cs typeface="Times New Roman"/>
              </a:rPr>
              <a:t>until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-3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530"/>
              </a:spcBef>
              <a:buFont typeface="Times New Roman"/>
              <a:buAutoNum type="arabicPeriod" startAt="7"/>
              <a:tabLst>
                <a:tab pos="361315" algn="l"/>
              </a:tabLst>
            </a:pPr>
            <a:r>
              <a:rPr sz="2200" b="1" dirty="0">
                <a:latin typeface="Times New Roman"/>
                <a:cs typeface="Times New Roman"/>
              </a:rPr>
              <a:t>error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“hash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table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overflow”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3C1DBE55-3B70-2E83-BEA5-60557C54888C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Pseudo-</a:t>
            </a:r>
            <a:r>
              <a:rPr dirty="0"/>
              <a:t>code</a:t>
            </a:r>
            <a:r>
              <a:rPr spc="-15" dirty="0"/>
              <a:t> </a:t>
            </a:r>
            <a:r>
              <a:rPr dirty="0"/>
              <a:t>for</a:t>
            </a:r>
            <a:r>
              <a:rPr spc="15" dirty="0"/>
              <a:t> </a:t>
            </a:r>
            <a:r>
              <a:rPr spc="-10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70163" y="1214437"/>
            <a:ext cx="4886325" cy="3515360"/>
            <a:chOff x="2070163" y="1214437"/>
            <a:chExt cx="4886325" cy="3515360"/>
          </a:xfrm>
        </p:grpSpPr>
        <p:sp>
          <p:nvSpPr>
            <p:cNvPr id="4" name="object 4"/>
            <p:cNvSpPr/>
            <p:nvPr/>
          </p:nvSpPr>
          <p:spPr>
            <a:xfrm>
              <a:off x="2146300" y="1290319"/>
              <a:ext cx="4810125" cy="3439160"/>
            </a:xfrm>
            <a:custGeom>
              <a:avLst/>
              <a:gdLst/>
              <a:ahLst/>
              <a:cxnLst/>
              <a:rect l="l" t="t" r="r" b="b"/>
              <a:pathLst>
                <a:path w="4810125" h="3439160">
                  <a:moveTo>
                    <a:pt x="4810125" y="0"/>
                  </a:moveTo>
                  <a:lnTo>
                    <a:pt x="4729099" y="0"/>
                  </a:lnTo>
                  <a:lnTo>
                    <a:pt x="4729099" y="5080"/>
                  </a:lnTo>
                  <a:lnTo>
                    <a:pt x="4729099" y="10160"/>
                  </a:lnTo>
                  <a:lnTo>
                    <a:pt x="4729099" y="3357880"/>
                  </a:lnTo>
                  <a:lnTo>
                    <a:pt x="9525" y="3357880"/>
                  </a:lnTo>
                  <a:lnTo>
                    <a:pt x="4826" y="3357880"/>
                  </a:lnTo>
                  <a:lnTo>
                    <a:pt x="0" y="3357880"/>
                  </a:lnTo>
                  <a:lnTo>
                    <a:pt x="0" y="3429000"/>
                  </a:lnTo>
                  <a:lnTo>
                    <a:pt x="0" y="3439160"/>
                  </a:lnTo>
                  <a:lnTo>
                    <a:pt x="4810125" y="3439160"/>
                  </a:lnTo>
                  <a:lnTo>
                    <a:pt x="4810125" y="3429000"/>
                  </a:lnTo>
                  <a:lnTo>
                    <a:pt x="4810125" y="10160"/>
                  </a:lnTo>
                  <a:lnTo>
                    <a:pt x="481012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4926" y="1219200"/>
              <a:ext cx="4800600" cy="3429000"/>
            </a:xfrm>
            <a:custGeom>
              <a:avLst/>
              <a:gdLst/>
              <a:ahLst/>
              <a:cxnLst/>
              <a:rect l="l" t="t" r="r" b="b"/>
              <a:pathLst>
                <a:path w="4800600" h="3429000">
                  <a:moveTo>
                    <a:pt x="48006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4800600" y="3429000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4926" y="1219200"/>
              <a:ext cx="4800600" cy="3429000"/>
            </a:xfrm>
            <a:custGeom>
              <a:avLst/>
              <a:gdLst/>
              <a:ahLst/>
              <a:cxnLst/>
              <a:rect l="l" t="t" r="r" b="b"/>
              <a:pathLst>
                <a:path w="4800600" h="3429000">
                  <a:moveTo>
                    <a:pt x="0" y="3429000"/>
                  </a:moveTo>
                  <a:lnTo>
                    <a:pt x="4800600" y="3429000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4682" y="1167256"/>
            <a:ext cx="2653030" cy="12363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Hash-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Search (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4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305"/>
              </a:spcBef>
              <a:buFont typeface="Times New Roman"/>
              <a:buAutoNum type="arabicPeriod"/>
              <a:tabLst>
                <a:tab pos="393065" algn="l"/>
              </a:tabLst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285"/>
              </a:spcBef>
              <a:buFont typeface="Times New Roman"/>
              <a:buAutoNum type="arabicPeriod"/>
              <a:tabLst>
                <a:tab pos="393065" algn="l"/>
                <a:tab pos="137477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repeat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682" y="2376637"/>
            <a:ext cx="254000" cy="1234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spc="-25" dirty="0"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0082" y="2376637"/>
            <a:ext cx="1990089" cy="1234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Times New Roman"/>
                <a:cs typeface="Times New Roman"/>
              </a:rPr>
              <a:t>if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Times New Roman"/>
                <a:cs typeface="Times New Roman"/>
              </a:rPr>
              <a:t>then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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682" y="3584026"/>
            <a:ext cx="3484879" cy="8299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385"/>
              </a:spcBef>
              <a:buFont typeface="Times New Roman"/>
              <a:buAutoNum type="arabicPeriod" startAt="6"/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until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NIL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393065" indent="-380365">
              <a:lnSpc>
                <a:spcPct val="100000"/>
              </a:lnSpc>
              <a:spcBef>
                <a:spcPts val="285"/>
              </a:spcBef>
              <a:buFont typeface="Times New Roman"/>
              <a:buAutoNum type="arabicPeriod" startAt="6"/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return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083B18A-4DD1-3725-269A-768FED5130FF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6" y="1240789"/>
            <a:ext cx="320040" cy="3307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5916" y="1164082"/>
            <a:ext cx="12934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1740357"/>
            <a:ext cx="256641" cy="2639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06982" y="1564196"/>
            <a:ext cx="6713220" cy="13404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i="1" dirty="0">
                <a:latin typeface="Times New Roman"/>
                <a:cs typeface="Times New Roman"/>
              </a:rPr>
              <a:t>h'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h'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17,30,43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30;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43;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2178430"/>
            <a:ext cx="256641" cy="263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2916" y="2617342"/>
            <a:ext cx="256641" cy="263651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86075" y="3952875"/>
          <a:ext cx="395287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09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34C4FF1D-EA93-FFF3-6D4F-4D8525682F05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Deletion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1094866"/>
            <a:ext cx="341376" cy="355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2033904"/>
            <a:ext cx="341376" cy="355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2983052"/>
            <a:ext cx="256641" cy="2639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3788409"/>
            <a:ext cx="256641" cy="263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49" y="4584191"/>
            <a:ext cx="341376" cy="3550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49" y="5105400"/>
            <a:ext cx="256641" cy="2636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49" y="1012062"/>
            <a:ext cx="8267700" cy="4380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244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Cannot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slot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delete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NIL. </a:t>
            </a:r>
            <a:r>
              <a:rPr sz="2800" u="sng" spc="-20" dirty="0">
                <a:solidFill>
                  <a:srgbClr val="CC3300"/>
                </a:solidFill>
                <a:uFill>
                  <a:solidFill>
                    <a:srgbClr val="CC3300"/>
                  </a:solidFill>
                </a:uFill>
                <a:latin typeface="Times New Roman"/>
                <a:cs typeface="Times New Roman"/>
              </a:rPr>
              <a:t>Why?</a:t>
            </a:r>
            <a:endParaRPr sz="2800">
              <a:latin typeface="Times New Roman"/>
              <a:cs typeface="Times New Roman"/>
            </a:endParaRPr>
          </a:p>
          <a:p>
            <a:pPr marL="12700" marR="80708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DELETED</a:t>
            </a:r>
            <a:r>
              <a:rPr sz="2800" spc="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instead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marking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slot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during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deletion.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90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Search</a:t>
            </a:r>
            <a:r>
              <a:rPr sz="2400" b="1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for.</a:t>
            </a:r>
            <a:endParaRPr sz="2400">
              <a:latin typeface="Times New Roman"/>
              <a:cs typeface="Times New Roman"/>
            </a:endParaRPr>
          </a:p>
          <a:p>
            <a:pPr marL="413384" marR="5080">
              <a:lnSpc>
                <a:spcPct val="100000"/>
              </a:lnSpc>
              <a:spcBef>
                <a:spcPts val="575"/>
              </a:spcBef>
            </a:pPr>
            <a:r>
              <a:rPr sz="2400" b="1" i="1" dirty="0">
                <a:solidFill>
                  <a:srgbClr val="CC3300"/>
                </a:solidFill>
                <a:latin typeface="Times New Roman"/>
                <a:cs typeface="Times New Roman"/>
              </a:rPr>
              <a:t>Insert</a:t>
            </a:r>
            <a:r>
              <a:rPr sz="2400" b="1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empty,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reused.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solidFill>
                  <a:srgbClr val="CC3300"/>
                </a:solidFill>
                <a:latin typeface="Times New Roman"/>
                <a:cs typeface="Times New Roman"/>
              </a:rPr>
              <a:t>Disadvantage:</a:t>
            </a:r>
            <a:r>
              <a:rPr sz="2800" b="1" spc="-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Search</a:t>
            </a:r>
            <a:r>
              <a:rPr sz="2800" spc="-5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time</a:t>
            </a:r>
            <a:r>
              <a:rPr sz="2800" spc="-5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is</a:t>
            </a:r>
            <a:r>
              <a:rPr sz="2800" spc="-4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no</a:t>
            </a:r>
            <a:r>
              <a:rPr sz="2800" spc="-6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longer</a:t>
            </a:r>
            <a:r>
              <a:rPr sz="2800" spc="-6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dependent</a:t>
            </a:r>
            <a:r>
              <a:rPr sz="2800" spc="-6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on</a:t>
            </a:r>
            <a:r>
              <a:rPr sz="2800" spc="-1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9900CC"/>
                </a:solidFill>
                <a:latin typeface="Symbol"/>
                <a:cs typeface="Symbol"/>
              </a:rPr>
              <a:t>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chaining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deleted.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9102B97-796F-BCC6-8A5B-DA4A2FABF2F5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8435">
              <a:lnSpc>
                <a:spcPct val="100000"/>
              </a:lnSpc>
              <a:spcBef>
                <a:spcPts val="100"/>
              </a:spcBef>
            </a:pPr>
            <a:r>
              <a:rPr dirty="0"/>
              <a:t>Quadratic</a:t>
            </a:r>
            <a:r>
              <a:rPr spc="-15" dirty="0"/>
              <a:t> </a:t>
            </a:r>
            <a:r>
              <a:rPr spc="-10" dirty="0"/>
              <a:t>Probing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1172591"/>
            <a:ext cx="341376" cy="355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259" y="928487"/>
            <a:ext cx="5311775" cy="103441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1365"/>
              </a:spcBef>
            </a:pP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k,</a:t>
            </a:r>
            <a:r>
              <a:rPr sz="2800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sz="2800" i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CC3300"/>
                </a:solidFill>
                <a:latin typeface="Symbol"/>
                <a:cs typeface="Symbol"/>
              </a:rPr>
              <a:t>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sz="2800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800" i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sz="2800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775" baseline="2552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mod </a:t>
            </a:r>
            <a:r>
              <a:rPr sz="28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  <a:tabLst>
                <a:tab pos="608965" algn="l"/>
                <a:tab pos="2372360" algn="l"/>
              </a:tabLst>
            </a:pPr>
            <a:r>
              <a:rPr sz="2000" spc="-25" dirty="0">
                <a:solidFill>
                  <a:srgbClr val="9900CC"/>
                </a:solidFill>
                <a:latin typeface="Tahoma"/>
                <a:cs typeface="Tahoma"/>
              </a:rPr>
              <a:t>key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	Probe</a:t>
            </a:r>
            <a:r>
              <a:rPr sz="2000" spc="-55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00CC"/>
                </a:solidFill>
                <a:latin typeface="Tahoma"/>
                <a:cs typeface="Tahoma"/>
              </a:rPr>
              <a:t>number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	Auxiliary</a:t>
            </a:r>
            <a:r>
              <a:rPr sz="2000" spc="-40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hash</a:t>
            </a:r>
            <a:r>
              <a:rPr sz="2000" spc="-65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00CC"/>
                </a:solidFill>
                <a:latin typeface="Tahoma"/>
                <a:cs typeface="Tahoma"/>
              </a:rPr>
              <a:t>function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0292" y="1070582"/>
            <a:ext cx="91313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9900CC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9900CC"/>
                </a:solidFill>
                <a:latin typeface="Times New Roman"/>
                <a:cs typeface="Times New Roman"/>
              </a:rPr>
              <a:t>1</a:t>
            </a:r>
            <a:r>
              <a:rPr sz="2950" dirty="0">
                <a:solidFill>
                  <a:srgbClr val="9900CC"/>
                </a:solidFill>
                <a:latin typeface="Symbol"/>
                <a:cs typeface="Symbol"/>
              </a:rPr>
              <a:t></a:t>
            </a:r>
            <a:r>
              <a:rPr sz="2950" spc="-12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9900CC"/>
                </a:solidFill>
                <a:latin typeface="Times New Roman"/>
                <a:cs typeface="Times New Roman"/>
              </a:rPr>
              <a:t>c</a:t>
            </a:r>
            <a:r>
              <a:rPr sz="2775" spc="-37" baseline="-21021" dirty="0">
                <a:solidFill>
                  <a:srgbClr val="9900CC"/>
                </a:solidFill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2196973"/>
            <a:ext cx="341376" cy="3550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3744214"/>
            <a:ext cx="341376" cy="3550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4683252"/>
            <a:ext cx="341376" cy="3550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5205984"/>
            <a:ext cx="256032" cy="263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8076" y="2114168"/>
            <a:ext cx="8268970" cy="3745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999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initial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position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dirty="0">
                <a:latin typeface="Symbol"/>
                <a:cs typeface="Symbol"/>
              </a:rPr>
              <a:t>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)]</a:t>
            </a:r>
            <a:r>
              <a:rPr sz="2800" i="1" dirty="0">
                <a:latin typeface="Times New Roman"/>
                <a:cs typeface="Times New Roman"/>
              </a:rPr>
              <a:t>,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positions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offset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amounts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quadratic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Times New Roman"/>
                <a:cs typeface="Times New Roman"/>
              </a:rPr>
              <a:t>i.</a:t>
            </a:r>
            <a:endParaRPr sz="2800">
              <a:latin typeface="Times New Roman"/>
              <a:cs typeface="Times New Roman"/>
            </a:endParaRPr>
          </a:p>
          <a:p>
            <a:pPr marL="38100" marR="388620">
              <a:lnSpc>
                <a:spcPct val="100400"/>
              </a:lnSpc>
              <a:spcBef>
                <a:spcPts val="2095"/>
              </a:spcBef>
            </a:pP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9900CC"/>
                </a:solidFill>
                <a:latin typeface="Times New Roman"/>
                <a:cs typeface="Times New Roman"/>
              </a:rPr>
              <a:t>constrain</a:t>
            </a:r>
            <a:r>
              <a:rPr sz="2800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,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,</a:t>
            </a:r>
            <a:r>
              <a:rPr sz="28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2800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ensure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full </a:t>
            </a:r>
            <a:r>
              <a:rPr sz="2800" dirty="0">
                <a:latin typeface="Times New Roman"/>
                <a:cs typeface="Times New Roman"/>
              </a:rPr>
              <a:t>permutation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</a:t>
            </a:r>
            <a:r>
              <a:rPr sz="2800" dirty="0">
                <a:latin typeface="Times New Roman"/>
                <a:cs typeface="Times New Roman"/>
              </a:rPr>
              <a:t>0,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1,…,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2800" spc="-25" dirty="0">
                <a:latin typeface="Symbol"/>
                <a:cs typeface="Symbol"/>
              </a:rPr>
              <a:t>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suffer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3300"/>
                </a:solidFill>
                <a:latin typeface="Times New Roman"/>
                <a:cs typeface="Times New Roman"/>
              </a:rPr>
              <a:t>secondary</a:t>
            </a:r>
            <a:r>
              <a:rPr sz="2800" b="1" i="1" spc="-7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C3300"/>
                </a:solidFill>
                <a:latin typeface="Times New Roman"/>
                <a:cs typeface="Times New Roman"/>
              </a:rPr>
              <a:t>clustering</a:t>
            </a:r>
            <a:r>
              <a:rPr sz="2800" spc="-10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38784" marR="727075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their </a:t>
            </a:r>
            <a:r>
              <a:rPr sz="2400" dirty="0">
                <a:latin typeface="Times New Roman"/>
                <a:cs typeface="Times New Roman"/>
              </a:rPr>
              <a:t>probe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same.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990" y="144780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09" h="233680">
                <a:moveTo>
                  <a:pt x="243840" y="40639"/>
                </a:moveTo>
                <a:lnTo>
                  <a:pt x="0" y="223520"/>
                </a:lnTo>
                <a:lnTo>
                  <a:pt x="7619" y="233679"/>
                </a:lnTo>
                <a:lnTo>
                  <a:pt x="251459" y="50800"/>
                </a:lnTo>
                <a:lnTo>
                  <a:pt x="243840" y="40639"/>
                </a:lnTo>
                <a:close/>
              </a:path>
              <a:path w="308609" h="233680">
                <a:moveTo>
                  <a:pt x="292099" y="33020"/>
                </a:moveTo>
                <a:lnTo>
                  <a:pt x="254000" y="33020"/>
                </a:lnTo>
                <a:lnTo>
                  <a:pt x="261619" y="43179"/>
                </a:lnTo>
                <a:lnTo>
                  <a:pt x="251459" y="50800"/>
                </a:lnTo>
                <a:lnTo>
                  <a:pt x="270509" y="76200"/>
                </a:lnTo>
                <a:lnTo>
                  <a:pt x="292099" y="33020"/>
                </a:lnTo>
                <a:close/>
              </a:path>
              <a:path w="308609" h="233680">
                <a:moveTo>
                  <a:pt x="254000" y="33020"/>
                </a:moveTo>
                <a:lnTo>
                  <a:pt x="243840" y="40639"/>
                </a:lnTo>
                <a:lnTo>
                  <a:pt x="251459" y="50800"/>
                </a:lnTo>
                <a:lnTo>
                  <a:pt x="261619" y="43179"/>
                </a:lnTo>
                <a:lnTo>
                  <a:pt x="254000" y="33020"/>
                </a:lnTo>
                <a:close/>
              </a:path>
              <a:path w="308609" h="233680">
                <a:moveTo>
                  <a:pt x="308609" y="0"/>
                </a:moveTo>
                <a:lnTo>
                  <a:pt x="224790" y="15239"/>
                </a:lnTo>
                <a:lnTo>
                  <a:pt x="243840" y="40639"/>
                </a:lnTo>
                <a:lnTo>
                  <a:pt x="254000" y="33020"/>
                </a:lnTo>
                <a:lnTo>
                  <a:pt x="292099" y="33020"/>
                </a:lnTo>
                <a:lnTo>
                  <a:pt x="308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06575" y="1447800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10" h="310514">
                <a:moveTo>
                  <a:pt x="66800" y="36996"/>
                </a:moveTo>
                <a:lnTo>
                  <a:pt x="59779" y="47516"/>
                </a:lnTo>
                <a:lnTo>
                  <a:pt x="453644" y="310134"/>
                </a:lnTo>
                <a:lnTo>
                  <a:pt x="460629" y="299465"/>
                </a:lnTo>
                <a:lnTo>
                  <a:pt x="66800" y="36996"/>
                </a:lnTo>
                <a:close/>
              </a:path>
              <a:path w="461010" h="310514">
                <a:moveTo>
                  <a:pt x="0" y="0"/>
                </a:moveTo>
                <a:lnTo>
                  <a:pt x="42164" y="73913"/>
                </a:lnTo>
                <a:lnTo>
                  <a:pt x="59779" y="47516"/>
                </a:lnTo>
                <a:lnTo>
                  <a:pt x="49276" y="40512"/>
                </a:lnTo>
                <a:lnTo>
                  <a:pt x="56261" y="29972"/>
                </a:lnTo>
                <a:lnTo>
                  <a:pt x="71488" y="29972"/>
                </a:lnTo>
                <a:lnTo>
                  <a:pt x="84455" y="10540"/>
                </a:lnTo>
                <a:lnTo>
                  <a:pt x="0" y="0"/>
                </a:lnTo>
                <a:close/>
              </a:path>
              <a:path w="461010" h="310514">
                <a:moveTo>
                  <a:pt x="56261" y="29972"/>
                </a:moveTo>
                <a:lnTo>
                  <a:pt x="49276" y="40512"/>
                </a:lnTo>
                <a:lnTo>
                  <a:pt x="59779" y="47516"/>
                </a:lnTo>
                <a:lnTo>
                  <a:pt x="66800" y="36996"/>
                </a:lnTo>
                <a:lnTo>
                  <a:pt x="56261" y="29972"/>
                </a:lnTo>
                <a:close/>
              </a:path>
              <a:path w="461010" h="310514">
                <a:moveTo>
                  <a:pt x="71488" y="29972"/>
                </a:moveTo>
                <a:lnTo>
                  <a:pt x="56261" y="29972"/>
                </a:lnTo>
                <a:lnTo>
                  <a:pt x="66800" y="36996"/>
                </a:lnTo>
                <a:lnTo>
                  <a:pt x="71488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3600" y="1421383"/>
            <a:ext cx="1525270" cy="261620"/>
          </a:xfrm>
          <a:custGeom>
            <a:avLst/>
            <a:gdLst/>
            <a:ahLst/>
            <a:cxnLst/>
            <a:rect l="l" t="t" r="r" b="b"/>
            <a:pathLst>
              <a:path w="1525270" h="261619">
                <a:moveTo>
                  <a:pt x="76310" y="31474"/>
                </a:moveTo>
                <a:lnTo>
                  <a:pt x="74425" y="44049"/>
                </a:lnTo>
                <a:lnTo>
                  <a:pt x="1523111" y="261238"/>
                </a:lnTo>
                <a:lnTo>
                  <a:pt x="1524889" y="248792"/>
                </a:lnTo>
                <a:lnTo>
                  <a:pt x="76310" y="31474"/>
                </a:lnTo>
                <a:close/>
              </a:path>
              <a:path w="1525270" h="261619">
                <a:moveTo>
                  <a:pt x="81025" y="0"/>
                </a:moveTo>
                <a:lnTo>
                  <a:pt x="0" y="26415"/>
                </a:lnTo>
                <a:lnTo>
                  <a:pt x="69723" y="75437"/>
                </a:lnTo>
                <a:lnTo>
                  <a:pt x="74425" y="44049"/>
                </a:lnTo>
                <a:lnTo>
                  <a:pt x="61849" y="42163"/>
                </a:lnTo>
                <a:lnTo>
                  <a:pt x="63754" y="29590"/>
                </a:lnTo>
                <a:lnTo>
                  <a:pt x="76592" y="29590"/>
                </a:lnTo>
                <a:lnTo>
                  <a:pt x="81025" y="0"/>
                </a:lnTo>
                <a:close/>
              </a:path>
              <a:path w="1525270" h="261619">
                <a:moveTo>
                  <a:pt x="63754" y="29590"/>
                </a:moveTo>
                <a:lnTo>
                  <a:pt x="61849" y="42163"/>
                </a:lnTo>
                <a:lnTo>
                  <a:pt x="74425" y="44049"/>
                </a:lnTo>
                <a:lnTo>
                  <a:pt x="76310" y="31474"/>
                </a:lnTo>
                <a:lnTo>
                  <a:pt x="63754" y="29590"/>
                </a:lnTo>
                <a:close/>
              </a:path>
              <a:path w="1525270" h="261619">
                <a:moveTo>
                  <a:pt x="76592" y="29590"/>
                </a:moveTo>
                <a:lnTo>
                  <a:pt x="63754" y="29590"/>
                </a:lnTo>
                <a:lnTo>
                  <a:pt x="76310" y="31474"/>
                </a:lnTo>
                <a:lnTo>
                  <a:pt x="76592" y="2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CEBB78C-D7AF-DE45-EED3-66F7171BDE4C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49096"/>
            <a:ext cx="295655" cy="303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7054" y="1005077"/>
            <a:ext cx="3220085" cy="9010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5"/>
              </a:spcBef>
            </a:pP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k,</a:t>
            </a:r>
            <a:r>
              <a:rPr sz="2400" i="1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sz="2400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CC3300"/>
                </a:solidFill>
                <a:latin typeface="Symbol"/>
                <a:cs typeface="Symbol"/>
              </a:rPr>
              <a:t>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+i</a:t>
            </a:r>
            <a:r>
              <a:rPr sz="2400" baseline="2430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mod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solidFill>
                  <a:srgbClr val="CC3300"/>
                </a:solidFill>
                <a:latin typeface="Cambria Math"/>
                <a:cs typeface="Cambria Math"/>
              </a:rPr>
              <a:t>ℎ</a:t>
            </a:r>
            <a:r>
              <a:rPr sz="2400" dirty="0">
                <a:solidFill>
                  <a:srgbClr val="CC3300"/>
                </a:solidFill>
                <a:latin typeface="Symbol"/>
                <a:cs typeface="Symbol"/>
              </a:rPr>
              <a:t></a:t>
            </a:r>
            <a:r>
              <a:rPr sz="2400" dirty="0">
                <a:solidFill>
                  <a:srgbClr val="CC3300"/>
                </a:solidFill>
                <a:latin typeface="Cambria Math"/>
                <a:cs typeface="Cambria Math"/>
              </a:rPr>
              <a:t>(𝑘)</a:t>
            </a:r>
            <a:r>
              <a:rPr sz="2400" spc="145" dirty="0">
                <a:solidFill>
                  <a:srgbClr val="CC33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C3300"/>
                </a:solidFill>
                <a:latin typeface="Cambria Math"/>
                <a:cs typeface="Cambria Math"/>
              </a:rPr>
              <a:t>=</a:t>
            </a:r>
            <a:r>
              <a:rPr sz="2400" spc="135" dirty="0">
                <a:solidFill>
                  <a:srgbClr val="CC3300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CC3300"/>
                </a:solidFill>
                <a:latin typeface="Cambria Math"/>
                <a:cs typeface="Cambria Math"/>
              </a:rPr>
              <a:t>𝑘%7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586738"/>
            <a:ext cx="295655" cy="303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025650"/>
            <a:ext cx="295655" cy="3032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9754" y="1953514"/>
            <a:ext cx="3478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insert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keys: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76,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40, 48,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5, </a:t>
            </a:r>
            <a:r>
              <a:rPr sz="2400" i="1" spc="-25" dirty="0"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3781678"/>
            <a:ext cx="295655" cy="3032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4606416"/>
            <a:ext cx="234696" cy="2407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9754" y="3709542"/>
            <a:ext cx="687197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insert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keys: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76, 40, 48, delete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key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76 (replace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with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NIL),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search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48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35"/>
              </a:spcBef>
            </a:pPr>
            <a:r>
              <a:rPr sz="2200" i="1" dirty="0">
                <a:latin typeface="Times New Roman"/>
                <a:cs typeface="Times New Roman"/>
              </a:rPr>
              <a:t>not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found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7253" y="2558542"/>
          <a:ext cx="6094094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97253" y="5057394"/>
          <a:ext cx="609409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trike="sngStrike" spc="-10" dirty="0">
                          <a:latin typeface="Times New Roman"/>
                          <a:cs typeface="Times New Roman"/>
                        </a:rPr>
                        <a:t>76</a:t>
                      </a:r>
                      <a:r>
                        <a:rPr sz="1800" strike="noStrike" spc="-10" dirty="0">
                          <a:latin typeface="Times New Roman"/>
                          <a:cs typeface="Times New Roman"/>
                        </a:rPr>
                        <a:t>NIL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5">
            <a:extLst>
              <a:ext uri="{FF2B5EF4-FFF2-40B4-BE49-F238E27FC236}">
                <a16:creationId xmlns:a16="http://schemas.microsoft.com/office/drawing/2014/main" id="{5BE0FE76-B895-EBA4-EAEC-10A223A0B957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970">
              <a:lnSpc>
                <a:spcPct val="100000"/>
              </a:lnSpc>
              <a:spcBef>
                <a:spcPts val="100"/>
              </a:spcBef>
            </a:pPr>
            <a:r>
              <a:rPr dirty="0"/>
              <a:t>Double</a:t>
            </a:r>
            <a:r>
              <a:rPr spc="-40" dirty="0"/>
              <a:t> </a:t>
            </a: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1128394"/>
            <a:ext cx="341376" cy="355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2067432"/>
            <a:ext cx="341376" cy="355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2553589"/>
            <a:ext cx="256032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2938856"/>
            <a:ext cx="341376" cy="3553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3809746"/>
            <a:ext cx="256032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4541520"/>
            <a:ext cx="256032" cy="2636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4928615"/>
            <a:ext cx="341376" cy="3550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5413247"/>
            <a:ext cx="256032" cy="26365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6" y="5815888"/>
            <a:ext cx="256032" cy="2636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6108" y="822702"/>
            <a:ext cx="8695690" cy="528066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850"/>
              </a:spcBef>
            </a:pP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k,i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sz="2800" i="1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775" baseline="-21021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sz="2800" i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800" i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775" baseline="-21021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))</a:t>
            </a:r>
            <a:r>
              <a:rPr sz="28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mod</a:t>
            </a:r>
            <a:r>
              <a:rPr sz="28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65"/>
              </a:spcBef>
              <a:tabLst>
                <a:tab pos="574040" algn="l"/>
                <a:tab pos="2584450" algn="l"/>
              </a:tabLst>
            </a:pPr>
            <a:r>
              <a:rPr sz="2000" spc="-25" dirty="0">
                <a:solidFill>
                  <a:srgbClr val="9900CC"/>
                </a:solidFill>
                <a:latin typeface="Tahoma"/>
                <a:cs typeface="Tahoma"/>
              </a:rPr>
              <a:t>key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	Probe</a:t>
            </a:r>
            <a:r>
              <a:rPr sz="2000" spc="-55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00CC"/>
                </a:solidFill>
                <a:latin typeface="Tahoma"/>
                <a:cs typeface="Tahoma"/>
              </a:rPr>
              <a:t>number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	Auxiliary</a:t>
            </a:r>
            <a:r>
              <a:rPr sz="2000" spc="-40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00CC"/>
                </a:solidFill>
                <a:latin typeface="Tahoma"/>
                <a:cs typeface="Tahoma"/>
              </a:rPr>
              <a:t>hash</a:t>
            </a:r>
            <a:r>
              <a:rPr sz="2000" spc="-65" dirty="0">
                <a:solidFill>
                  <a:srgbClr val="99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00CC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Two</a:t>
            </a:r>
            <a:r>
              <a:rPr sz="2800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auxiliary</a:t>
            </a:r>
            <a:r>
              <a:rPr sz="2800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hash</a:t>
            </a:r>
            <a:r>
              <a:rPr sz="2800" spc="-4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Times New Roman"/>
                <a:cs typeface="Times New Roman"/>
              </a:rPr>
              <a:t>functions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90880">
              <a:lnSpc>
                <a:spcPct val="100000"/>
              </a:lnSpc>
              <a:spcBef>
                <a:spcPts val="305"/>
              </a:spcBef>
            </a:pP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probe.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remaining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probes.</a:t>
            </a:r>
            <a:endParaRPr sz="2400">
              <a:latin typeface="Times New Roman"/>
              <a:cs typeface="Times New Roman"/>
            </a:endParaRPr>
          </a:p>
          <a:p>
            <a:pPr marL="289560" marR="532765">
              <a:lnSpc>
                <a:spcPts val="3040"/>
              </a:lnSpc>
              <a:spcBef>
                <a:spcPts val="685"/>
              </a:spcBef>
            </a:pP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relatively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prime 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, so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probe </a:t>
            </a:r>
            <a:r>
              <a:rPr sz="2800" dirty="0">
                <a:latin typeface="Times New Roman"/>
                <a:cs typeface="Times New Roman"/>
              </a:rPr>
              <a:t>sequence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permutation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</a:t>
            </a:r>
            <a:r>
              <a:rPr sz="2800" dirty="0">
                <a:latin typeface="Times New Roman"/>
                <a:cs typeface="Times New Roman"/>
              </a:rPr>
              <a:t>0,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1,…,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1</a:t>
            </a:r>
            <a:r>
              <a:rPr sz="2800" spc="-25" dirty="0">
                <a:latin typeface="Symbol"/>
                <a:cs typeface="Symbol"/>
              </a:rPr>
              <a:t>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90880" marR="43180">
              <a:lnSpc>
                <a:spcPts val="2590"/>
              </a:lnSpc>
              <a:spcBef>
                <a:spcPts val="570"/>
              </a:spcBef>
            </a:pP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odd </a:t>
            </a:r>
            <a:r>
              <a:rPr sz="2400" dirty="0">
                <a:latin typeface="Times New Roman"/>
                <a:cs typeface="Times New Roman"/>
              </a:rPr>
              <a:t>number.</a:t>
            </a:r>
            <a:r>
              <a:rPr sz="2400" spc="-25" dirty="0">
                <a:latin typeface="Times New Roman"/>
                <a:cs typeface="Times New Roman"/>
              </a:rPr>
              <a:t> Or,</a:t>
            </a:r>
            <a:endParaRPr sz="2400">
              <a:latin typeface="Times New Roman"/>
              <a:cs typeface="Times New Roman"/>
            </a:endParaRPr>
          </a:p>
          <a:p>
            <a:pPr marL="69088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prime,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m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2800" dirty="0">
                <a:solidFill>
                  <a:srgbClr val="CC3300"/>
                </a:solidFill>
                <a:latin typeface="Symbol"/>
                <a:cs typeface="Symbol"/>
              </a:rPr>
              <a:t>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800" i="1" dirty="0">
                <a:solidFill>
                  <a:srgbClr val="CC3300"/>
                </a:solidFill>
                <a:latin typeface="Times New Roman"/>
                <a:cs typeface="Times New Roman"/>
              </a:rPr>
              <a:t>m</a:t>
            </a:r>
            <a:r>
              <a:rPr sz="2775" baseline="25525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8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different</a:t>
            </a:r>
            <a:r>
              <a:rPr sz="28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CC3300"/>
                </a:solidFill>
                <a:latin typeface="Times New Roman"/>
                <a:cs typeface="Times New Roman"/>
              </a:rPr>
              <a:t>probe</a:t>
            </a:r>
            <a:r>
              <a:rPr sz="2800" spc="-6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CC3300"/>
                </a:solidFill>
                <a:latin typeface="Times New Roman"/>
                <a:cs typeface="Times New Roman"/>
              </a:rPr>
              <a:t>sequences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h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</a:t>
            </a:r>
            <a:r>
              <a:rPr sz="2400" spc="-15" baseline="-20833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69088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Close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ideal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hashing.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1990" y="1447800"/>
            <a:ext cx="308610" cy="233679"/>
          </a:xfrm>
          <a:custGeom>
            <a:avLst/>
            <a:gdLst/>
            <a:ahLst/>
            <a:cxnLst/>
            <a:rect l="l" t="t" r="r" b="b"/>
            <a:pathLst>
              <a:path w="308609" h="233680">
                <a:moveTo>
                  <a:pt x="243840" y="40639"/>
                </a:moveTo>
                <a:lnTo>
                  <a:pt x="0" y="223520"/>
                </a:lnTo>
                <a:lnTo>
                  <a:pt x="7619" y="233679"/>
                </a:lnTo>
                <a:lnTo>
                  <a:pt x="251459" y="50800"/>
                </a:lnTo>
                <a:lnTo>
                  <a:pt x="243840" y="40639"/>
                </a:lnTo>
                <a:close/>
              </a:path>
              <a:path w="308609" h="233680">
                <a:moveTo>
                  <a:pt x="292099" y="33020"/>
                </a:moveTo>
                <a:lnTo>
                  <a:pt x="254000" y="33020"/>
                </a:lnTo>
                <a:lnTo>
                  <a:pt x="261619" y="43179"/>
                </a:lnTo>
                <a:lnTo>
                  <a:pt x="251459" y="50800"/>
                </a:lnTo>
                <a:lnTo>
                  <a:pt x="270509" y="76200"/>
                </a:lnTo>
                <a:lnTo>
                  <a:pt x="292099" y="33020"/>
                </a:lnTo>
                <a:close/>
              </a:path>
              <a:path w="308609" h="233680">
                <a:moveTo>
                  <a:pt x="254000" y="33020"/>
                </a:moveTo>
                <a:lnTo>
                  <a:pt x="243840" y="40639"/>
                </a:lnTo>
                <a:lnTo>
                  <a:pt x="251459" y="50800"/>
                </a:lnTo>
                <a:lnTo>
                  <a:pt x="261619" y="43179"/>
                </a:lnTo>
                <a:lnTo>
                  <a:pt x="254000" y="33020"/>
                </a:lnTo>
                <a:close/>
              </a:path>
              <a:path w="308609" h="233680">
                <a:moveTo>
                  <a:pt x="308609" y="0"/>
                </a:moveTo>
                <a:lnTo>
                  <a:pt x="224790" y="15239"/>
                </a:lnTo>
                <a:lnTo>
                  <a:pt x="243840" y="40639"/>
                </a:lnTo>
                <a:lnTo>
                  <a:pt x="254000" y="33020"/>
                </a:lnTo>
                <a:lnTo>
                  <a:pt x="292099" y="33020"/>
                </a:lnTo>
                <a:lnTo>
                  <a:pt x="308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9200" y="1447800"/>
            <a:ext cx="461009" cy="310515"/>
          </a:xfrm>
          <a:custGeom>
            <a:avLst/>
            <a:gdLst/>
            <a:ahLst/>
            <a:cxnLst/>
            <a:rect l="l" t="t" r="r" b="b"/>
            <a:pathLst>
              <a:path w="461010" h="310514">
                <a:moveTo>
                  <a:pt x="66920" y="36991"/>
                </a:moveTo>
                <a:lnTo>
                  <a:pt x="59868" y="47551"/>
                </a:lnTo>
                <a:lnTo>
                  <a:pt x="453644" y="310134"/>
                </a:lnTo>
                <a:lnTo>
                  <a:pt x="460756" y="299465"/>
                </a:lnTo>
                <a:lnTo>
                  <a:pt x="66920" y="36991"/>
                </a:lnTo>
                <a:close/>
              </a:path>
              <a:path w="461010" h="310514">
                <a:moveTo>
                  <a:pt x="0" y="0"/>
                </a:moveTo>
                <a:lnTo>
                  <a:pt x="42265" y="73913"/>
                </a:lnTo>
                <a:lnTo>
                  <a:pt x="59868" y="47551"/>
                </a:lnTo>
                <a:lnTo>
                  <a:pt x="49314" y="40512"/>
                </a:lnTo>
                <a:lnTo>
                  <a:pt x="56387" y="29972"/>
                </a:lnTo>
                <a:lnTo>
                  <a:pt x="71607" y="29972"/>
                </a:lnTo>
                <a:lnTo>
                  <a:pt x="84581" y="10540"/>
                </a:lnTo>
                <a:lnTo>
                  <a:pt x="0" y="0"/>
                </a:lnTo>
                <a:close/>
              </a:path>
              <a:path w="461010" h="310514">
                <a:moveTo>
                  <a:pt x="56387" y="29972"/>
                </a:moveTo>
                <a:lnTo>
                  <a:pt x="49314" y="40512"/>
                </a:lnTo>
                <a:lnTo>
                  <a:pt x="59868" y="47551"/>
                </a:lnTo>
                <a:lnTo>
                  <a:pt x="66920" y="36991"/>
                </a:lnTo>
                <a:lnTo>
                  <a:pt x="56387" y="29972"/>
                </a:lnTo>
                <a:close/>
              </a:path>
              <a:path w="461010" h="310514">
                <a:moveTo>
                  <a:pt x="71607" y="29972"/>
                </a:moveTo>
                <a:lnTo>
                  <a:pt x="56387" y="29972"/>
                </a:lnTo>
                <a:lnTo>
                  <a:pt x="66920" y="36991"/>
                </a:lnTo>
                <a:lnTo>
                  <a:pt x="71607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9800" y="1421383"/>
            <a:ext cx="1525270" cy="261620"/>
          </a:xfrm>
          <a:custGeom>
            <a:avLst/>
            <a:gdLst/>
            <a:ahLst/>
            <a:cxnLst/>
            <a:rect l="l" t="t" r="r" b="b"/>
            <a:pathLst>
              <a:path w="1525270" h="261619">
                <a:moveTo>
                  <a:pt x="76310" y="31474"/>
                </a:moveTo>
                <a:lnTo>
                  <a:pt x="74425" y="44049"/>
                </a:lnTo>
                <a:lnTo>
                  <a:pt x="1523111" y="261238"/>
                </a:lnTo>
                <a:lnTo>
                  <a:pt x="1524889" y="248792"/>
                </a:lnTo>
                <a:lnTo>
                  <a:pt x="76310" y="31474"/>
                </a:lnTo>
                <a:close/>
              </a:path>
              <a:path w="1525270" h="261619">
                <a:moveTo>
                  <a:pt x="81025" y="0"/>
                </a:moveTo>
                <a:lnTo>
                  <a:pt x="0" y="26415"/>
                </a:lnTo>
                <a:lnTo>
                  <a:pt x="69723" y="75437"/>
                </a:lnTo>
                <a:lnTo>
                  <a:pt x="74425" y="44049"/>
                </a:lnTo>
                <a:lnTo>
                  <a:pt x="61849" y="42163"/>
                </a:lnTo>
                <a:lnTo>
                  <a:pt x="63754" y="29590"/>
                </a:lnTo>
                <a:lnTo>
                  <a:pt x="76592" y="29590"/>
                </a:lnTo>
                <a:lnTo>
                  <a:pt x="81025" y="0"/>
                </a:lnTo>
                <a:close/>
              </a:path>
              <a:path w="1525270" h="261619">
                <a:moveTo>
                  <a:pt x="63754" y="29590"/>
                </a:moveTo>
                <a:lnTo>
                  <a:pt x="61849" y="42163"/>
                </a:lnTo>
                <a:lnTo>
                  <a:pt x="74425" y="44049"/>
                </a:lnTo>
                <a:lnTo>
                  <a:pt x="76310" y="31474"/>
                </a:lnTo>
                <a:lnTo>
                  <a:pt x="63754" y="29590"/>
                </a:lnTo>
                <a:close/>
              </a:path>
              <a:path w="1525270" h="261619">
                <a:moveTo>
                  <a:pt x="76592" y="29590"/>
                </a:moveTo>
                <a:lnTo>
                  <a:pt x="63754" y="29590"/>
                </a:lnTo>
                <a:lnTo>
                  <a:pt x="76310" y="31474"/>
                </a:lnTo>
                <a:lnTo>
                  <a:pt x="76592" y="29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0" y="1447800"/>
            <a:ext cx="157734" cy="232155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A72ED4FE-5017-43D5-0231-BB3F913771B7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817" y="908723"/>
            <a:ext cx="5452363" cy="8102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49" y="2282317"/>
            <a:ext cx="295655" cy="3032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4354" y="221018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k,i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=</a:t>
            </a:r>
            <a:r>
              <a:rPr sz="2400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400" baseline="-20833" dirty="0">
                <a:solidFill>
                  <a:srgbClr val="CC330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+</a:t>
            </a:r>
            <a:r>
              <a:rPr sz="2400" i="1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i</a:t>
            </a:r>
            <a:r>
              <a:rPr sz="2400" i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400" baseline="-20833" dirty="0">
                <a:solidFill>
                  <a:srgbClr val="CC33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))</a:t>
            </a:r>
            <a:r>
              <a:rPr sz="24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mod</a:t>
            </a:r>
            <a:r>
              <a:rPr sz="2400" spc="-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CC3300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49" y="2687701"/>
            <a:ext cx="295655" cy="3032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23759" y="2705100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5" h="282575">
                <a:moveTo>
                  <a:pt x="286143" y="0"/>
                </a:moveTo>
                <a:lnTo>
                  <a:pt x="282206" y="11429"/>
                </a:lnTo>
                <a:lnTo>
                  <a:pt x="298514" y="18577"/>
                </a:lnTo>
                <a:lnTo>
                  <a:pt x="312559" y="28416"/>
                </a:lnTo>
                <a:lnTo>
                  <a:pt x="341083" y="73908"/>
                </a:lnTo>
                <a:lnTo>
                  <a:pt x="349330" y="115341"/>
                </a:lnTo>
                <a:lnTo>
                  <a:pt x="349377" y="115679"/>
                </a:lnTo>
                <a:lnTo>
                  <a:pt x="349359" y="164689"/>
                </a:lnTo>
                <a:lnTo>
                  <a:pt x="341029" y="207603"/>
                </a:lnTo>
                <a:lnTo>
                  <a:pt x="312607" y="253857"/>
                </a:lnTo>
                <a:lnTo>
                  <a:pt x="282587" y="270890"/>
                </a:lnTo>
                <a:lnTo>
                  <a:pt x="286143" y="282321"/>
                </a:lnTo>
                <a:lnTo>
                  <a:pt x="324640" y="264302"/>
                </a:lnTo>
                <a:lnTo>
                  <a:pt x="352945" y="233045"/>
                </a:lnTo>
                <a:lnTo>
                  <a:pt x="370376" y="191135"/>
                </a:lnTo>
                <a:lnTo>
                  <a:pt x="376186" y="141224"/>
                </a:lnTo>
                <a:lnTo>
                  <a:pt x="374753" y="115679"/>
                </a:lnTo>
                <a:lnTo>
                  <a:pt x="363113" y="69482"/>
                </a:lnTo>
                <a:lnTo>
                  <a:pt x="339989" y="32146"/>
                </a:lnTo>
                <a:lnTo>
                  <a:pt x="306600" y="7381"/>
                </a:lnTo>
                <a:lnTo>
                  <a:pt x="286143" y="0"/>
                </a:lnTo>
                <a:close/>
              </a:path>
              <a:path w="376555" h="282575">
                <a:moveTo>
                  <a:pt x="90055" y="0"/>
                </a:moveTo>
                <a:lnTo>
                  <a:pt x="51639" y="18097"/>
                </a:lnTo>
                <a:lnTo>
                  <a:pt x="23291" y="49529"/>
                </a:lnTo>
                <a:lnTo>
                  <a:pt x="5826" y="91424"/>
                </a:lnTo>
                <a:lnTo>
                  <a:pt x="78" y="139826"/>
                </a:lnTo>
                <a:lnTo>
                  <a:pt x="0" y="141224"/>
                </a:lnTo>
                <a:lnTo>
                  <a:pt x="5808" y="191135"/>
                </a:lnTo>
                <a:lnTo>
                  <a:pt x="23228" y="233045"/>
                </a:lnTo>
                <a:lnTo>
                  <a:pt x="51536" y="264302"/>
                </a:lnTo>
                <a:lnTo>
                  <a:pt x="90055" y="282321"/>
                </a:lnTo>
                <a:lnTo>
                  <a:pt x="93611" y="270890"/>
                </a:lnTo>
                <a:lnTo>
                  <a:pt x="77543" y="263773"/>
                </a:lnTo>
                <a:lnTo>
                  <a:pt x="63647" y="253857"/>
                </a:lnTo>
                <a:lnTo>
                  <a:pt x="35169" y="207603"/>
                </a:lnTo>
                <a:lnTo>
                  <a:pt x="26801" y="164689"/>
                </a:lnTo>
                <a:lnTo>
                  <a:pt x="25814" y="141224"/>
                </a:lnTo>
                <a:lnTo>
                  <a:pt x="25755" y="139826"/>
                </a:lnTo>
                <a:lnTo>
                  <a:pt x="29938" y="93710"/>
                </a:lnTo>
                <a:lnTo>
                  <a:pt x="42494" y="56261"/>
                </a:lnTo>
                <a:lnTo>
                  <a:pt x="77811" y="18577"/>
                </a:lnTo>
                <a:lnTo>
                  <a:pt x="94119" y="11429"/>
                </a:lnTo>
                <a:lnTo>
                  <a:pt x="90055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49" y="3086989"/>
            <a:ext cx="295655" cy="3032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229855" y="3104388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5" h="282575">
                <a:moveTo>
                  <a:pt x="286143" y="0"/>
                </a:moveTo>
                <a:lnTo>
                  <a:pt x="282206" y="11429"/>
                </a:lnTo>
                <a:lnTo>
                  <a:pt x="298514" y="18577"/>
                </a:lnTo>
                <a:lnTo>
                  <a:pt x="312559" y="28416"/>
                </a:lnTo>
                <a:lnTo>
                  <a:pt x="341083" y="73908"/>
                </a:lnTo>
                <a:lnTo>
                  <a:pt x="349330" y="115341"/>
                </a:lnTo>
                <a:lnTo>
                  <a:pt x="349377" y="115679"/>
                </a:lnTo>
                <a:lnTo>
                  <a:pt x="349359" y="164689"/>
                </a:lnTo>
                <a:lnTo>
                  <a:pt x="341029" y="207603"/>
                </a:lnTo>
                <a:lnTo>
                  <a:pt x="312607" y="253857"/>
                </a:lnTo>
                <a:lnTo>
                  <a:pt x="282587" y="270890"/>
                </a:lnTo>
                <a:lnTo>
                  <a:pt x="286143" y="282321"/>
                </a:lnTo>
                <a:lnTo>
                  <a:pt x="324640" y="264302"/>
                </a:lnTo>
                <a:lnTo>
                  <a:pt x="352945" y="233045"/>
                </a:lnTo>
                <a:lnTo>
                  <a:pt x="370376" y="191135"/>
                </a:lnTo>
                <a:lnTo>
                  <a:pt x="376186" y="141224"/>
                </a:lnTo>
                <a:lnTo>
                  <a:pt x="374753" y="115679"/>
                </a:lnTo>
                <a:lnTo>
                  <a:pt x="363113" y="69482"/>
                </a:lnTo>
                <a:lnTo>
                  <a:pt x="339989" y="32146"/>
                </a:lnTo>
                <a:lnTo>
                  <a:pt x="306600" y="7381"/>
                </a:lnTo>
                <a:lnTo>
                  <a:pt x="286143" y="0"/>
                </a:lnTo>
                <a:close/>
              </a:path>
              <a:path w="376555" h="282575">
                <a:moveTo>
                  <a:pt x="90055" y="0"/>
                </a:moveTo>
                <a:lnTo>
                  <a:pt x="51639" y="18097"/>
                </a:lnTo>
                <a:lnTo>
                  <a:pt x="23291" y="49529"/>
                </a:lnTo>
                <a:lnTo>
                  <a:pt x="5826" y="91424"/>
                </a:lnTo>
                <a:lnTo>
                  <a:pt x="78" y="139826"/>
                </a:lnTo>
                <a:lnTo>
                  <a:pt x="0" y="141224"/>
                </a:lnTo>
                <a:lnTo>
                  <a:pt x="5807" y="191135"/>
                </a:lnTo>
                <a:lnTo>
                  <a:pt x="23215" y="233045"/>
                </a:lnTo>
                <a:lnTo>
                  <a:pt x="51535" y="264302"/>
                </a:lnTo>
                <a:lnTo>
                  <a:pt x="90055" y="282321"/>
                </a:lnTo>
                <a:lnTo>
                  <a:pt x="93611" y="270890"/>
                </a:lnTo>
                <a:lnTo>
                  <a:pt x="77544" y="263773"/>
                </a:lnTo>
                <a:lnTo>
                  <a:pt x="63655" y="253857"/>
                </a:lnTo>
                <a:lnTo>
                  <a:pt x="35196" y="207603"/>
                </a:lnTo>
                <a:lnTo>
                  <a:pt x="26802" y="164689"/>
                </a:lnTo>
                <a:lnTo>
                  <a:pt x="25814" y="141224"/>
                </a:lnTo>
                <a:lnTo>
                  <a:pt x="25755" y="139826"/>
                </a:lnTo>
                <a:lnTo>
                  <a:pt x="29946" y="93710"/>
                </a:lnTo>
                <a:lnTo>
                  <a:pt x="42557" y="56261"/>
                </a:lnTo>
                <a:lnTo>
                  <a:pt x="77812" y="18577"/>
                </a:lnTo>
                <a:lnTo>
                  <a:pt x="94119" y="11429"/>
                </a:lnTo>
                <a:lnTo>
                  <a:pt x="90055" y="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4354" y="2582037"/>
            <a:ext cx="681990" cy="824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5"/>
              </a:spcBef>
              <a:tabLst>
                <a:tab pos="469265" algn="l"/>
              </a:tabLst>
            </a:pPr>
            <a:r>
              <a:rPr sz="2400" spc="-25" dirty="0">
                <a:solidFill>
                  <a:srgbClr val="CC3300"/>
                </a:solidFill>
                <a:latin typeface="Cambria Math"/>
                <a:cs typeface="Cambria Math"/>
              </a:rPr>
              <a:t>ℎ</a:t>
            </a:r>
            <a:r>
              <a:rPr sz="2625" spc="-37" baseline="-15873" dirty="0">
                <a:solidFill>
                  <a:srgbClr val="CC3300"/>
                </a:solidFill>
                <a:latin typeface="Cambria Math"/>
                <a:cs typeface="Cambria Math"/>
              </a:rPr>
              <a:t>1</a:t>
            </a:r>
            <a:r>
              <a:rPr sz="2625" baseline="-15873" dirty="0">
                <a:solidFill>
                  <a:srgbClr val="CC33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CC3300"/>
                </a:solidFill>
                <a:latin typeface="Cambria Math"/>
                <a:cs typeface="Cambria Math"/>
              </a:rPr>
              <a:t>𝑘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60"/>
              </a:spcBef>
              <a:tabLst>
                <a:tab pos="474980" algn="l"/>
              </a:tabLst>
            </a:pPr>
            <a:r>
              <a:rPr sz="2400" spc="-25" dirty="0">
                <a:solidFill>
                  <a:srgbClr val="CC3300"/>
                </a:solidFill>
                <a:latin typeface="Cambria Math"/>
                <a:cs typeface="Cambria Math"/>
              </a:rPr>
              <a:t>ℎ</a:t>
            </a:r>
            <a:r>
              <a:rPr sz="2625" spc="-37" baseline="-15873" dirty="0">
                <a:solidFill>
                  <a:srgbClr val="CC3300"/>
                </a:solidFill>
                <a:latin typeface="Cambria Math"/>
                <a:cs typeface="Cambria Math"/>
              </a:rPr>
              <a:t>2</a:t>
            </a:r>
            <a:r>
              <a:rPr sz="2625" baseline="-15873" dirty="0">
                <a:solidFill>
                  <a:srgbClr val="CC33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CC3300"/>
                </a:solidFill>
                <a:latin typeface="Cambria Math"/>
                <a:cs typeface="Cambria Math"/>
              </a:rPr>
              <a:t>𝑘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8117" y="2582037"/>
            <a:ext cx="1737360" cy="824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solidFill>
                  <a:srgbClr val="CC3300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CC330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CC3300"/>
                </a:solidFill>
                <a:latin typeface="Cambria Math"/>
                <a:cs typeface="Cambria Math"/>
              </a:rPr>
              <a:t>𝑘%7,</a:t>
            </a:r>
            <a:endParaRPr sz="2400">
              <a:latin typeface="Cambria Math"/>
              <a:cs typeface="Cambria Math"/>
            </a:endParaRPr>
          </a:p>
          <a:p>
            <a:pPr marL="19685">
              <a:lnSpc>
                <a:spcPct val="100000"/>
              </a:lnSpc>
              <a:spcBef>
                <a:spcPts val="260"/>
              </a:spcBef>
            </a:pPr>
            <a:r>
              <a:rPr sz="2400" dirty="0">
                <a:solidFill>
                  <a:srgbClr val="CC3300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CC33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C3300"/>
                </a:solidFill>
                <a:latin typeface="Cambria Math"/>
                <a:cs typeface="Cambria Math"/>
              </a:rPr>
              <a:t>5 −</a:t>
            </a:r>
            <a:r>
              <a:rPr sz="2400" spc="5" dirty="0">
                <a:solidFill>
                  <a:srgbClr val="CC3300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Cambria Math"/>
                <a:cs typeface="Cambria Math"/>
              </a:rPr>
              <a:t>(𝑘%5)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249" y="3489020"/>
            <a:ext cx="295655" cy="3035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79754" y="3416884"/>
            <a:ext cx="3394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keys: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76,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40, 47,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55,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10, </a:t>
            </a:r>
            <a:r>
              <a:rPr sz="2400" i="1" spc="-25" dirty="0">
                <a:latin typeface="Times New Roman"/>
                <a:cs typeface="Times New Roman"/>
              </a:rPr>
              <a:t>93,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397253" y="5057394"/>
          <a:ext cx="609409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93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5">
            <a:extLst>
              <a:ext uri="{FF2B5EF4-FFF2-40B4-BE49-F238E27FC236}">
                <a16:creationId xmlns:a16="http://schemas.microsoft.com/office/drawing/2014/main" id="{3689CE6B-A4B7-3EDF-71A0-523B59B46512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Direct-</a:t>
            </a:r>
            <a:r>
              <a:rPr dirty="0"/>
              <a:t>Address</a:t>
            </a:r>
            <a:r>
              <a:rPr spc="20" dirty="0"/>
              <a:t> </a:t>
            </a:r>
            <a:r>
              <a:rPr spc="-10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003046"/>
            <a:ext cx="295655" cy="303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441653"/>
            <a:ext cx="295655" cy="3035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1901063"/>
            <a:ext cx="234696" cy="240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618562"/>
            <a:ext cx="295655" cy="3035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3443604"/>
            <a:ext cx="234696" cy="2407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4354" y="858135"/>
            <a:ext cx="8025130" cy="328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936875">
              <a:lnSpc>
                <a:spcPct val="1200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Direct-address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ordinary</a:t>
            </a:r>
            <a:r>
              <a:rPr sz="24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arrays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Facilitate</a:t>
            </a:r>
            <a:r>
              <a:rPr sz="2400" spc="-4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direct</a:t>
            </a:r>
            <a:r>
              <a:rPr sz="2400" spc="-3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addressing</a:t>
            </a:r>
            <a:endParaRPr sz="2400">
              <a:latin typeface="Times New Roman"/>
              <a:cs typeface="Times New Roman"/>
            </a:endParaRPr>
          </a:p>
          <a:p>
            <a:pPr marL="438784" marR="30480">
              <a:lnSpc>
                <a:spcPct val="100000"/>
              </a:lnSpc>
              <a:spcBef>
                <a:spcPts val="540"/>
              </a:spcBef>
            </a:pPr>
            <a:r>
              <a:rPr sz="2200" dirty="0">
                <a:latin typeface="Times New Roman"/>
                <a:cs typeface="Times New Roman"/>
              </a:rPr>
              <a:t>Element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whose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k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obtained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indexing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k</a:t>
            </a:r>
            <a:r>
              <a:rPr sz="2175" baseline="24904" dirty="0">
                <a:latin typeface="Times New Roman"/>
                <a:cs typeface="Times New Roman"/>
              </a:rPr>
              <a:t>th</a:t>
            </a:r>
            <a:r>
              <a:rPr sz="2175" spc="225" baseline="2490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position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array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Applicable</a:t>
            </a:r>
            <a:r>
              <a:rPr sz="2400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afford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allocate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position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438784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i.e.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CC"/>
                </a:solidFill>
                <a:latin typeface="Times New Roman"/>
                <a:cs typeface="Times New Roman"/>
              </a:rPr>
              <a:t>when</a:t>
            </a:r>
            <a:r>
              <a:rPr sz="2200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CC"/>
                </a:solidFill>
                <a:latin typeface="Times New Roman"/>
                <a:cs typeface="Times New Roman"/>
              </a:rPr>
              <a:t>the</a:t>
            </a:r>
            <a:r>
              <a:rPr sz="2200" spc="-3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CC"/>
                </a:solidFill>
                <a:latin typeface="Times New Roman"/>
                <a:cs typeface="Times New Roman"/>
              </a:rPr>
              <a:t>universe</a:t>
            </a:r>
            <a:r>
              <a:rPr sz="2200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CC"/>
                </a:solidFill>
                <a:latin typeface="Times New Roman"/>
                <a:cs typeface="Times New Roman"/>
              </a:rPr>
              <a:t>of</a:t>
            </a:r>
            <a:r>
              <a:rPr sz="2200" spc="-3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CC"/>
                </a:solidFill>
                <a:latin typeface="Times New Roman"/>
                <a:cs typeface="Times New Roman"/>
              </a:rPr>
              <a:t>keys</a:t>
            </a:r>
            <a:r>
              <a:rPr sz="2200" spc="-3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9900CC"/>
                </a:solidFill>
                <a:latin typeface="Times New Roman"/>
                <a:cs typeface="Times New Roman"/>
              </a:rPr>
              <a:t>U</a:t>
            </a:r>
            <a:r>
              <a:rPr sz="2200" i="1" spc="-2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9900CC"/>
                </a:solidFill>
                <a:latin typeface="Times New Roman"/>
                <a:cs typeface="Times New Roman"/>
              </a:rPr>
              <a:t>is</a:t>
            </a:r>
            <a:r>
              <a:rPr sz="2200" spc="-3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9900CC"/>
                </a:solidFill>
                <a:latin typeface="Times New Roman"/>
                <a:cs typeface="Times New Roman"/>
              </a:rPr>
              <a:t>small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Dictionary</a:t>
            </a:r>
            <a:r>
              <a:rPr sz="2400" spc="-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operations</a:t>
            </a:r>
            <a:r>
              <a:rPr sz="2400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330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(1)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CC3300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3826205"/>
            <a:ext cx="295655" cy="3035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3776" y="4205349"/>
            <a:ext cx="5586349" cy="26526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39952"/>
            <a:ext cx="243839" cy="2529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" y="1076959"/>
            <a:ext cx="76307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open-addressing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already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items.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collisions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hash </a:t>
            </a:r>
            <a:r>
              <a:rPr sz="2000" spc="-10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9996" y="2050160"/>
            <a:ext cx="1864995" cy="307975"/>
          </a:xfrm>
          <a:custGeom>
            <a:avLst/>
            <a:gdLst/>
            <a:ahLst/>
            <a:cxnLst/>
            <a:rect l="l" t="t" r="r" b="b"/>
            <a:pathLst>
              <a:path w="1864995" h="307975">
                <a:moveTo>
                  <a:pt x="1784090" y="0"/>
                </a:moveTo>
                <a:lnTo>
                  <a:pt x="1781042" y="10160"/>
                </a:lnTo>
                <a:lnTo>
                  <a:pt x="1795111" y="17522"/>
                </a:lnTo>
                <a:lnTo>
                  <a:pt x="1807394" y="28193"/>
                </a:lnTo>
                <a:lnTo>
                  <a:pt x="1833268" y="79682"/>
                </a:lnTo>
                <a:lnTo>
                  <a:pt x="1841027" y="126874"/>
                </a:lnTo>
                <a:lnTo>
                  <a:pt x="1842002" y="153924"/>
                </a:lnTo>
                <a:lnTo>
                  <a:pt x="1841027" y="180808"/>
                </a:lnTo>
                <a:lnTo>
                  <a:pt x="1833268" y="227861"/>
                </a:lnTo>
                <a:lnTo>
                  <a:pt x="1817868" y="265320"/>
                </a:lnTo>
                <a:lnTo>
                  <a:pt x="1781042" y="297306"/>
                </a:lnTo>
                <a:lnTo>
                  <a:pt x="1784090" y="307466"/>
                </a:lnTo>
                <a:lnTo>
                  <a:pt x="1818427" y="289194"/>
                </a:lnTo>
                <a:lnTo>
                  <a:pt x="1843907" y="254635"/>
                </a:lnTo>
                <a:lnTo>
                  <a:pt x="1859623" y="208121"/>
                </a:lnTo>
                <a:lnTo>
                  <a:pt x="1864856" y="153924"/>
                </a:lnTo>
                <a:lnTo>
                  <a:pt x="1863610" y="126874"/>
                </a:lnTo>
                <a:lnTo>
                  <a:pt x="1853074" y="75144"/>
                </a:lnTo>
                <a:lnTo>
                  <a:pt x="1832256" y="33539"/>
                </a:lnTo>
                <a:lnTo>
                  <a:pt x="1802384" y="7147"/>
                </a:lnTo>
                <a:lnTo>
                  <a:pt x="1784090" y="0"/>
                </a:lnTo>
                <a:close/>
              </a:path>
              <a:path w="1864995" h="307975">
                <a:moveTo>
                  <a:pt x="80766" y="0"/>
                </a:moveTo>
                <a:lnTo>
                  <a:pt x="46491" y="18319"/>
                </a:lnTo>
                <a:lnTo>
                  <a:pt x="21076" y="52831"/>
                </a:lnTo>
                <a:lnTo>
                  <a:pt x="5248" y="99409"/>
                </a:lnTo>
                <a:lnTo>
                  <a:pt x="0" y="153924"/>
                </a:lnTo>
                <a:lnTo>
                  <a:pt x="1252" y="180808"/>
                </a:lnTo>
                <a:lnTo>
                  <a:pt x="1305" y="181947"/>
                </a:lnTo>
                <a:lnTo>
                  <a:pt x="11834" y="232342"/>
                </a:lnTo>
                <a:lnTo>
                  <a:pt x="32670" y="273944"/>
                </a:lnTo>
                <a:lnTo>
                  <a:pt x="62527" y="300372"/>
                </a:lnTo>
                <a:lnTo>
                  <a:pt x="80766" y="307466"/>
                </a:lnTo>
                <a:lnTo>
                  <a:pt x="83941" y="297306"/>
                </a:lnTo>
                <a:lnTo>
                  <a:pt x="69798" y="289946"/>
                </a:lnTo>
                <a:lnTo>
                  <a:pt x="57477" y="279288"/>
                </a:lnTo>
                <a:lnTo>
                  <a:pt x="31587" y="227861"/>
                </a:lnTo>
                <a:lnTo>
                  <a:pt x="23828" y="180808"/>
                </a:lnTo>
                <a:lnTo>
                  <a:pt x="22854" y="153924"/>
                </a:lnTo>
                <a:lnTo>
                  <a:pt x="23828" y="126874"/>
                </a:lnTo>
                <a:lnTo>
                  <a:pt x="31587" y="79682"/>
                </a:lnTo>
                <a:lnTo>
                  <a:pt x="46990" y="42199"/>
                </a:lnTo>
                <a:lnTo>
                  <a:pt x="83941" y="10160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14092" y="1916938"/>
            <a:ext cx="304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75" baseline="-20833" dirty="0">
                <a:latin typeface="Cambria Math"/>
                <a:cs typeface="Cambria Math"/>
              </a:rPr>
              <a:t>𝒉</a:t>
            </a:r>
            <a:r>
              <a:rPr sz="1450" spc="50" dirty="0">
                <a:latin typeface="Cambria Math"/>
                <a:cs typeface="Cambria Math"/>
              </a:rPr>
              <a:t>′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2035" y="2086355"/>
            <a:ext cx="1399540" cy="236220"/>
          </a:xfrm>
          <a:custGeom>
            <a:avLst/>
            <a:gdLst/>
            <a:ahLst/>
            <a:cxnLst/>
            <a:rect l="l" t="t" r="r" b="b"/>
            <a:pathLst>
              <a:path w="1399539" h="236219">
                <a:moveTo>
                  <a:pt x="78613" y="9525"/>
                </a:moveTo>
                <a:lnTo>
                  <a:pt x="75184" y="0"/>
                </a:lnTo>
                <a:lnTo>
                  <a:pt x="58102" y="6172"/>
                </a:lnTo>
                <a:lnTo>
                  <a:pt x="43116" y="15113"/>
                </a:lnTo>
                <a:lnTo>
                  <a:pt x="10922" y="58000"/>
                </a:lnTo>
                <a:lnTo>
                  <a:pt x="1206" y="96342"/>
                </a:lnTo>
                <a:lnTo>
                  <a:pt x="0" y="117983"/>
                </a:lnTo>
                <a:lnTo>
                  <a:pt x="1092" y="137477"/>
                </a:lnTo>
                <a:lnTo>
                  <a:pt x="1206" y="139636"/>
                </a:lnTo>
                <a:lnTo>
                  <a:pt x="10922" y="177927"/>
                </a:lnTo>
                <a:lnTo>
                  <a:pt x="43065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0" y="220256"/>
                </a:lnTo>
                <a:lnTo>
                  <a:pt x="53162" y="211988"/>
                </a:lnTo>
                <a:lnTo>
                  <a:pt x="29337" y="173291"/>
                </a:lnTo>
                <a:lnTo>
                  <a:pt x="21513" y="117983"/>
                </a:lnTo>
                <a:lnTo>
                  <a:pt x="21463" y="116713"/>
                </a:lnTo>
                <a:lnTo>
                  <a:pt x="22339" y="96570"/>
                </a:lnTo>
                <a:lnTo>
                  <a:pt x="35433" y="46863"/>
                </a:lnTo>
                <a:lnTo>
                  <a:pt x="64985" y="15506"/>
                </a:lnTo>
                <a:lnTo>
                  <a:pt x="78613" y="9525"/>
                </a:lnTo>
                <a:close/>
              </a:path>
              <a:path w="1399539" h="236219">
                <a:moveTo>
                  <a:pt x="321564" y="117983"/>
                </a:moveTo>
                <a:lnTo>
                  <a:pt x="320357" y="96570"/>
                </a:lnTo>
                <a:lnTo>
                  <a:pt x="320344" y="96342"/>
                </a:lnTo>
                <a:lnTo>
                  <a:pt x="316687" y="76352"/>
                </a:lnTo>
                <a:lnTo>
                  <a:pt x="291236" y="26835"/>
                </a:lnTo>
                <a:lnTo>
                  <a:pt x="246380" y="0"/>
                </a:lnTo>
                <a:lnTo>
                  <a:pt x="242951" y="9525"/>
                </a:lnTo>
                <a:lnTo>
                  <a:pt x="256590" y="15506"/>
                </a:lnTo>
                <a:lnTo>
                  <a:pt x="268351" y="23723"/>
                </a:lnTo>
                <a:lnTo>
                  <a:pt x="292201" y="61658"/>
                </a:lnTo>
                <a:lnTo>
                  <a:pt x="299072" y="96342"/>
                </a:lnTo>
                <a:lnTo>
                  <a:pt x="299110" y="96570"/>
                </a:lnTo>
                <a:lnTo>
                  <a:pt x="299974" y="116713"/>
                </a:lnTo>
                <a:lnTo>
                  <a:pt x="299110" y="137477"/>
                </a:lnTo>
                <a:lnTo>
                  <a:pt x="296506" y="156349"/>
                </a:lnTo>
                <a:lnTo>
                  <a:pt x="278117" y="201345"/>
                </a:lnTo>
                <a:lnTo>
                  <a:pt x="243332" y="226187"/>
                </a:lnTo>
                <a:lnTo>
                  <a:pt x="246380" y="235712"/>
                </a:lnTo>
                <a:lnTo>
                  <a:pt x="291363" y="209003"/>
                </a:lnTo>
                <a:lnTo>
                  <a:pt x="316699" y="159613"/>
                </a:lnTo>
                <a:lnTo>
                  <a:pt x="320344" y="139636"/>
                </a:lnTo>
                <a:lnTo>
                  <a:pt x="321564" y="117983"/>
                </a:lnTo>
                <a:close/>
              </a:path>
              <a:path w="1399539" h="236219">
                <a:moveTo>
                  <a:pt x="1156081" y="9525"/>
                </a:moveTo>
                <a:lnTo>
                  <a:pt x="1152652" y="0"/>
                </a:lnTo>
                <a:lnTo>
                  <a:pt x="1135570" y="6172"/>
                </a:lnTo>
                <a:lnTo>
                  <a:pt x="1120584" y="15113"/>
                </a:lnTo>
                <a:lnTo>
                  <a:pt x="1088390" y="58000"/>
                </a:lnTo>
                <a:lnTo>
                  <a:pt x="1078674" y="96342"/>
                </a:lnTo>
                <a:lnTo>
                  <a:pt x="1077468" y="117983"/>
                </a:lnTo>
                <a:lnTo>
                  <a:pt x="1078560" y="137477"/>
                </a:lnTo>
                <a:lnTo>
                  <a:pt x="1078674" y="139636"/>
                </a:lnTo>
                <a:lnTo>
                  <a:pt x="1088390" y="177927"/>
                </a:lnTo>
                <a:lnTo>
                  <a:pt x="1120533" y="220662"/>
                </a:lnTo>
                <a:lnTo>
                  <a:pt x="1152652" y="235712"/>
                </a:lnTo>
                <a:lnTo>
                  <a:pt x="1155700" y="226187"/>
                </a:lnTo>
                <a:lnTo>
                  <a:pt x="1142238" y="220256"/>
                </a:lnTo>
                <a:lnTo>
                  <a:pt x="1130630" y="211988"/>
                </a:lnTo>
                <a:lnTo>
                  <a:pt x="1106805" y="173291"/>
                </a:lnTo>
                <a:lnTo>
                  <a:pt x="1098981" y="117983"/>
                </a:lnTo>
                <a:lnTo>
                  <a:pt x="1098931" y="116713"/>
                </a:lnTo>
                <a:lnTo>
                  <a:pt x="1099807" y="96570"/>
                </a:lnTo>
                <a:lnTo>
                  <a:pt x="1112901" y="46863"/>
                </a:lnTo>
                <a:lnTo>
                  <a:pt x="1142453" y="15506"/>
                </a:lnTo>
                <a:lnTo>
                  <a:pt x="1156081" y="9525"/>
                </a:lnTo>
                <a:close/>
              </a:path>
              <a:path w="1399539" h="236219">
                <a:moveTo>
                  <a:pt x="1399032" y="117983"/>
                </a:moveTo>
                <a:lnTo>
                  <a:pt x="1397825" y="96570"/>
                </a:lnTo>
                <a:lnTo>
                  <a:pt x="1397812" y="96342"/>
                </a:lnTo>
                <a:lnTo>
                  <a:pt x="1394155" y="76352"/>
                </a:lnTo>
                <a:lnTo>
                  <a:pt x="1368704" y="26835"/>
                </a:lnTo>
                <a:lnTo>
                  <a:pt x="1323848" y="0"/>
                </a:lnTo>
                <a:lnTo>
                  <a:pt x="1320419" y="9525"/>
                </a:lnTo>
                <a:lnTo>
                  <a:pt x="1334058" y="15506"/>
                </a:lnTo>
                <a:lnTo>
                  <a:pt x="1345819" y="23723"/>
                </a:lnTo>
                <a:lnTo>
                  <a:pt x="1369669" y="61658"/>
                </a:lnTo>
                <a:lnTo>
                  <a:pt x="1376540" y="96342"/>
                </a:lnTo>
                <a:lnTo>
                  <a:pt x="1376578" y="96570"/>
                </a:lnTo>
                <a:lnTo>
                  <a:pt x="1377442" y="116713"/>
                </a:lnTo>
                <a:lnTo>
                  <a:pt x="1376578" y="137477"/>
                </a:lnTo>
                <a:lnTo>
                  <a:pt x="1373974" y="156349"/>
                </a:lnTo>
                <a:lnTo>
                  <a:pt x="1355585" y="201345"/>
                </a:lnTo>
                <a:lnTo>
                  <a:pt x="1320800" y="226187"/>
                </a:lnTo>
                <a:lnTo>
                  <a:pt x="1323848" y="235712"/>
                </a:lnTo>
                <a:lnTo>
                  <a:pt x="1368831" y="209003"/>
                </a:lnTo>
                <a:lnTo>
                  <a:pt x="1394167" y="159613"/>
                </a:lnTo>
                <a:lnTo>
                  <a:pt x="1397812" y="139636"/>
                </a:lnTo>
                <a:lnTo>
                  <a:pt x="1399032" y="117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9754" y="2009901"/>
            <a:ext cx="6277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15110" algn="l"/>
                <a:tab pos="1832610" algn="l"/>
                <a:tab pos="2967990" algn="l"/>
              </a:tabLst>
            </a:pPr>
            <a:r>
              <a:rPr sz="2000" spc="-10" dirty="0">
                <a:latin typeface="Cambria Math"/>
                <a:cs typeface="Cambria Math"/>
              </a:rPr>
              <a:t>𝒉(𝒌,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𝒊)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𝒌</a:t>
            </a:r>
            <a:r>
              <a:rPr sz="2000" dirty="0">
                <a:latin typeface="Cambria Math"/>
                <a:cs typeface="Cambria Math"/>
              </a:rPr>
              <a:t>	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𝒊𝒉𝟐</a:t>
            </a:r>
            <a:r>
              <a:rPr sz="2000" spc="37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𝒌</a:t>
            </a:r>
            <a:r>
              <a:rPr sz="2000" dirty="0">
                <a:latin typeface="Cambria Math"/>
                <a:cs typeface="Cambria Math"/>
              </a:rPr>
              <a:t>	𝒎𝒐𝒅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𝟏𝟑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𝒉′(𝒌)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(𝟐𝒌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3095879"/>
            <a:ext cx="213359" cy="219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3461639"/>
            <a:ext cx="213359" cy="2194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9754" y="2336038"/>
            <a:ext cx="4838700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𝟕)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𝒎𝒐𝒅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𝟏𝟑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𝒉𝟐(𝒌)</a:t>
            </a:r>
            <a:r>
              <a:rPr sz="2000" spc="4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45" dirty="0">
                <a:latin typeface="Cambria Math"/>
                <a:cs typeface="Cambria Math"/>
              </a:rPr>
              <a:t>  </a:t>
            </a:r>
            <a:r>
              <a:rPr sz="2000" dirty="0">
                <a:latin typeface="Cambria Math"/>
                <a:cs typeface="Cambria Math"/>
              </a:rPr>
              <a:t>(𝒌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𝟓)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𝒎𝒐𝒅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𝟏𝟑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showing</a:t>
            </a:r>
            <a:r>
              <a:rPr sz="20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calculations</a:t>
            </a:r>
            <a:r>
              <a:rPr sz="2000" i="1" dirty="0">
                <a:latin typeface="Times New Roman"/>
                <a:cs typeface="Times New Roman"/>
              </a:rPr>
              <a:t>,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redraw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table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after</a:t>
            </a:r>
            <a:endParaRPr sz="2000">
              <a:latin typeface="Times New Roman"/>
              <a:cs typeface="Times New Roman"/>
            </a:endParaRPr>
          </a:p>
          <a:p>
            <a:pPr marL="714375" indent="-300990">
              <a:lnSpc>
                <a:spcPct val="100000"/>
              </a:lnSpc>
              <a:spcBef>
                <a:spcPts val="480"/>
              </a:spcBef>
              <a:buAutoNum type="romanLcParenBoth"/>
              <a:tabLst>
                <a:tab pos="714375" algn="l"/>
              </a:tabLst>
            </a:pPr>
            <a:r>
              <a:rPr sz="2000" dirty="0">
                <a:latin typeface="Times New Roman"/>
                <a:cs typeface="Times New Roman"/>
              </a:rPr>
              <a:t>insert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90;</a:t>
            </a:r>
            <a:endParaRPr sz="2000">
              <a:latin typeface="Times New Roman"/>
              <a:cs typeface="Times New Roman"/>
            </a:endParaRPr>
          </a:p>
          <a:p>
            <a:pPr marL="12700" marR="2985135" indent="771525">
              <a:lnSpc>
                <a:spcPct val="120000"/>
              </a:lnSpc>
              <a:buAutoNum type="romanLcParenBoth"/>
              <a:tabLst>
                <a:tab pos="784225" algn="l"/>
              </a:tabLst>
            </a:pPr>
            <a:r>
              <a:rPr sz="2000" dirty="0">
                <a:latin typeface="Times New Roman"/>
                <a:cs typeface="Times New Roman"/>
              </a:rPr>
              <a:t>insert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83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collision?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Chaining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Addressing;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3801490"/>
            <a:ext cx="243839" cy="2529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166946"/>
            <a:ext cx="243839" cy="253288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B742EF77-94B6-C3B3-BFF3-4900FB0CEA23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1649222"/>
            <a:ext cx="256031" cy="2636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2088133"/>
            <a:ext cx="256031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504262"/>
            <a:ext cx="320039" cy="3310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3002914"/>
            <a:ext cx="256031" cy="2636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9754" y="992961"/>
            <a:ext cx="4655185" cy="22974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10" dirty="0">
                <a:latin typeface="Times New Roman"/>
                <a:cs typeface="Times New Roman"/>
              </a:rPr>
              <a:t>Suppose:</a:t>
            </a:r>
            <a:endParaRPr sz="2600">
              <a:latin typeface="Times New Roman"/>
              <a:cs typeface="Times New Roman"/>
            </a:endParaRPr>
          </a:p>
          <a:p>
            <a:pPr marL="413384" marR="908050">
              <a:lnSpc>
                <a:spcPct val="12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0..</a:t>
            </a:r>
            <a:r>
              <a:rPr sz="2400" i="1" spc="-1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distinct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idea: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T[0..m-</a:t>
            </a:r>
            <a:r>
              <a:rPr sz="2400" dirty="0">
                <a:latin typeface="Times New Roman"/>
                <a:cs typeface="Times New Roman"/>
              </a:rPr>
              <a:t>1]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which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3431159"/>
            <a:ext cx="234696" cy="2407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3831971"/>
            <a:ext cx="234696" cy="240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79829" y="3268497"/>
            <a:ext cx="1501775" cy="8274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200" dirty="0">
                <a:latin typeface="Times New Roman"/>
                <a:cs typeface="Times New Roman"/>
              </a:rPr>
              <a:t>T[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]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200" dirty="0">
                <a:latin typeface="Times New Roman"/>
                <a:cs typeface="Times New Roman"/>
              </a:rPr>
              <a:t>T[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]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NULL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809" y="3268497"/>
            <a:ext cx="2516505" cy="8274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940435" algn="l"/>
              </a:tabLst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T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key[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]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200" spc="-10" dirty="0">
                <a:latin typeface="Times New Roman"/>
                <a:cs typeface="Times New Roman"/>
              </a:rPr>
              <a:t>otherwise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4246753"/>
            <a:ext cx="256031" cy="2636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4673472"/>
            <a:ext cx="234696" cy="2407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5075809"/>
            <a:ext cx="234696" cy="2407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80541" y="4067662"/>
            <a:ext cx="4382135" cy="12719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direct-address</a:t>
            </a:r>
            <a:r>
              <a:rPr sz="2400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O(1)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!</a:t>
            </a:r>
            <a:endParaRPr sz="22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30"/>
              </a:spcBef>
            </a:pPr>
            <a:r>
              <a:rPr sz="2200" i="1" dirty="0">
                <a:solidFill>
                  <a:srgbClr val="0033CC"/>
                </a:solidFill>
                <a:latin typeface="Times New Roman"/>
                <a:cs typeface="Times New Roman"/>
              </a:rPr>
              <a:t>So</a:t>
            </a:r>
            <a:r>
              <a:rPr sz="2200"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33CC"/>
                </a:solidFill>
                <a:latin typeface="Times New Roman"/>
                <a:cs typeface="Times New Roman"/>
              </a:rPr>
              <a:t>what’s</a:t>
            </a:r>
            <a:r>
              <a:rPr sz="22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200" i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problem?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27529" y="161290"/>
            <a:ext cx="448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Direct-</a:t>
            </a:r>
            <a:r>
              <a:rPr dirty="0"/>
              <a:t>Address</a:t>
            </a:r>
            <a:r>
              <a:rPr spc="-65" dirty="0"/>
              <a:t> </a:t>
            </a:r>
            <a:r>
              <a:rPr spc="-50" dirty="0"/>
              <a:t>Tables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07B1895A-7606-AD30-5DCC-897618BE9A9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2022601"/>
            <a:ext cx="320039" cy="3307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2520950"/>
            <a:ext cx="256031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3326003"/>
            <a:ext cx="25603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107510"/>
            <a:ext cx="320039" cy="3310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583557"/>
            <a:ext cx="320039" cy="3307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4354" y="1073607"/>
            <a:ext cx="7699375" cy="3855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Direct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addressing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works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well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range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25" dirty="0">
                <a:latin typeface="Times New Roman"/>
                <a:cs typeface="Times New Roman"/>
              </a:rPr>
              <a:t> is </a:t>
            </a:r>
            <a:r>
              <a:rPr sz="2600" dirty="0">
                <a:latin typeface="Times New Roman"/>
                <a:cs typeface="Times New Roman"/>
              </a:rPr>
              <a:t>relatively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small</a:t>
            </a:r>
            <a:endParaRPr sz="2600">
              <a:latin typeface="Times New Roman"/>
              <a:cs typeface="Times New Roman"/>
            </a:endParaRPr>
          </a:p>
          <a:p>
            <a:pPr marL="438784" marR="2256155" indent="-401320">
              <a:lnSpc>
                <a:spcPct val="109400"/>
              </a:lnSpc>
              <a:spcBef>
                <a:spcPts val="334"/>
              </a:spcBef>
              <a:tabLst>
                <a:tab pos="1910080" algn="l"/>
              </a:tabLst>
            </a:pP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what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32-bit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integers?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direct-address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32</a:t>
            </a:r>
            <a:r>
              <a:rPr sz="2400" spc="254" baseline="243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entries,</a:t>
            </a:r>
            <a:r>
              <a:rPr sz="2400" dirty="0">
                <a:latin typeface="Times New Roman"/>
                <a:cs typeface="Times New Roman"/>
              </a:rPr>
              <a:t>	more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billion</a:t>
            </a:r>
            <a:endParaRPr sz="2400">
              <a:latin typeface="Times New Roman"/>
              <a:cs typeface="Times New Roman"/>
            </a:endParaRPr>
          </a:p>
          <a:p>
            <a:pPr marL="438784" marR="6578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issue,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initialize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38100" marR="1965325">
              <a:lnSpc>
                <a:spcPts val="3750"/>
              </a:lnSpc>
              <a:spcBef>
                <a:spcPts val="80"/>
              </a:spcBef>
            </a:pPr>
            <a:r>
              <a:rPr sz="2600" dirty="0">
                <a:latin typeface="Times New Roman"/>
                <a:cs typeface="Times New Roman"/>
              </a:rPr>
              <a:t>Solution: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smaller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range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0..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50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mapping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called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hash</a:t>
            </a:r>
            <a:r>
              <a:rPr sz="2600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function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27529" y="161290"/>
            <a:ext cx="448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Direct-</a:t>
            </a:r>
            <a:r>
              <a:rPr dirty="0"/>
              <a:t>Address</a:t>
            </a:r>
            <a:r>
              <a:rPr spc="-65" dirty="0"/>
              <a:t> </a:t>
            </a:r>
            <a:r>
              <a:rPr spc="-50" dirty="0"/>
              <a:t>Tables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E96F6974-2F36-9357-B4FD-7FFC7905131A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7870">
              <a:lnSpc>
                <a:spcPct val="100000"/>
              </a:lnSpc>
              <a:spcBef>
                <a:spcPts val="100"/>
              </a:spcBef>
            </a:pPr>
            <a:r>
              <a:rPr dirty="0"/>
              <a:t>Hash</a:t>
            </a:r>
            <a:r>
              <a:rPr spc="-15" dirty="0"/>
              <a:t> </a:t>
            </a:r>
            <a:r>
              <a:rPr spc="-10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1150569"/>
            <a:ext cx="320039" cy="33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1649222"/>
            <a:ext cx="256031" cy="2636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3928" y="2441701"/>
            <a:ext cx="234696" cy="240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3928" y="2843733"/>
            <a:ext cx="234696" cy="241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3258946"/>
            <a:ext cx="25603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4063314"/>
            <a:ext cx="256031" cy="2639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" y="4955413"/>
            <a:ext cx="320039" cy="3307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754" y="5453481"/>
            <a:ext cx="256031" cy="2639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9754" y="992961"/>
            <a:ext cx="7656195" cy="47485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latin typeface="Times New Roman"/>
                <a:cs typeface="Times New Roman"/>
              </a:rPr>
              <a:t>Motivation: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symbol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tables</a:t>
            </a:r>
            <a:endParaRPr sz="2600">
              <a:latin typeface="Times New Roman"/>
              <a:cs typeface="Times New Roman"/>
            </a:endParaRPr>
          </a:p>
          <a:p>
            <a:pPr marL="413384" marR="94996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compiler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symbol</a:t>
            </a:r>
            <a:r>
              <a:rPr sz="24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table</a:t>
            </a:r>
            <a:r>
              <a:rPr sz="2400"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Symbols: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variable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names,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names,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Associated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data: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location,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graph,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413384" marR="508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(also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dictionary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about </a:t>
            </a:r>
            <a:r>
              <a:rPr sz="2400" dirty="0">
                <a:latin typeface="Times New Roman"/>
                <a:cs typeface="Times New Roman"/>
              </a:rPr>
              <a:t>search,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insertion,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don’t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structure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hash</a:t>
            </a:r>
            <a:r>
              <a:rPr sz="26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table</a:t>
            </a:r>
            <a:endParaRPr sz="26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Supports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O(1)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expected</a:t>
            </a:r>
            <a:r>
              <a:rPr sz="240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time</a:t>
            </a:r>
            <a:r>
              <a:rPr sz="24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680C4D02-794F-6309-DCCC-5E6374589479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7870">
              <a:lnSpc>
                <a:spcPct val="100000"/>
              </a:lnSpc>
              <a:spcBef>
                <a:spcPts val="100"/>
              </a:spcBef>
            </a:pPr>
            <a:r>
              <a:rPr dirty="0"/>
              <a:t>Hash</a:t>
            </a:r>
            <a:r>
              <a:rPr spc="-15" dirty="0"/>
              <a:t> </a:t>
            </a:r>
            <a:r>
              <a:rPr spc="-10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" y="1085722"/>
            <a:ext cx="295656" cy="3032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1556334"/>
            <a:ext cx="256641" cy="26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1995804"/>
            <a:ext cx="256641" cy="2636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2434717"/>
            <a:ext cx="256641" cy="263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" y="2841320"/>
            <a:ext cx="295656" cy="3035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3312921"/>
            <a:ext cx="256641" cy="2636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3751834"/>
            <a:ext cx="256641" cy="2636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" y="4158437"/>
            <a:ext cx="295656" cy="3035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4629911"/>
            <a:ext cx="256641" cy="2636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575" y="5068823"/>
            <a:ext cx="256641" cy="2636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7575" y="940812"/>
            <a:ext cx="7337425" cy="44151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10" dirty="0">
                <a:solidFill>
                  <a:srgbClr val="CC3300"/>
                </a:solidFill>
                <a:latin typeface="Times New Roman"/>
                <a:cs typeface="Times New Roman"/>
              </a:rPr>
              <a:t>Notation: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0"/>
              </a:spcBef>
            </a:pP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U</a:t>
            </a:r>
            <a:r>
              <a:rPr sz="2400" i="1" spc="-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keys.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K</a:t>
            </a:r>
            <a:r>
              <a:rPr sz="2400" i="1" spc="-1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actually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dictionary.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|</a:t>
            </a: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|</a:t>
            </a:r>
            <a:r>
              <a:rPr sz="2400" spc="-2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=</a:t>
            </a:r>
            <a:r>
              <a:rPr sz="2400" spc="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9900CC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When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very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large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Arrays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practical.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&lt;&lt;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|</a:t>
            </a:r>
            <a:r>
              <a:rPr sz="2400" i="1" spc="-2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|.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proportional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C3300"/>
                </a:solidFill>
                <a:latin typeface="Times New Roman"/>
                <a:cs typeface="Times New Roman"/>
              </a:rPr>
              <a:t>hash </a:t>
            </a:r>
            <a:r>
              <a:rPr sz="2400" spc="-10" dirty="0">
                <a:solidFill>
                  <a:srgbClr val="CC3300"/>
                </a:solidFill>
                <a:latin typeface="Times New Roman"/>
                <a:cs typeface="Times New Roman"/>
              </a:rPr>
              <a:t>tables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direct-addressing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ability.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Define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F6EB369-89FD-CD80-15C9-33F553AE279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Hashing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27" y="1304797"/>
            <a:ext cx="320039" cy="330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0727" y="1228089"/>
            <a:ext cx="7484109" cy="268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922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Hash</a:t>
            </a:r>
            <a:r>
              <a:rPr sz="2600" spc="-2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function</a:t>
            </a:r>
            <a:r>
              <a:rPr sz="2600" spc="-1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3300"/>
                </a:solidFill>
                <a:latin typeface="Times New Roman"/>
                <a:cs typeface="Times New Roman"/>
              </a:rPr>
              <a:t>h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:</a:t>
            </a:r>
            <a:r>
              <a:rPr sz="2600" spc="-1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Mapping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U </a:t>
            </a:r>
            <a:r>
              <a:rPr sz="2600" dirty="0">
                <a:latin typeface="Times New Roman"/>
                <a:cs typeface="Times New Roman"/>
              </a:rPr>
              <a:t>to 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20" dirty="0">
                <a:latin typeface="Times New Roman"/>
                <a:cs typeface="Times New Roman"/>
              </a:rPr>
              <a:t>hash </a:t>
            </a:r>
            <a:r>
              <a:rPr sz="2600" dirty="0">
                <a:latin typeface="Times New Roman"/>
                <a:cs typeface="Times New Roman"/>
              </a:rPr>
              <a:t>table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[0</a:t>
            </a:r>
            <a:r>
              <a:rPr sz="2600" i="1" spc="-10" dirty="0">
                <a:latin typeface="Times New Roman"/>
                <a:cs typeface="Times New Roman"/>
              </a:rPr>
              <a:t>..m</a:t>
            </a:r>
            <a:r>
              <a:rPr sz="2600" spc="-10" dirty="0">
                <a:latin typeface="Times New Roman"/>
                <a:cs typeface="Times New Roman"/>
              </a:rPr>
              <a:t>–1]</a:t>
            </a:r>
            <a:r>
              <a:rPr sz="2600" i="1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R="2632075" algn="ctr">
              <a:lnSpc>
                <a:spcPct val="100000"/>
              </a:lnSpc>
              <a:spcBef>
                <a:spcPts val="595"/>
              </a:spcBef>
            </a:pP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h</a:t>
            </a:r>
            <a:r>
              <a:rPr sz="2400" i="1" spc="-1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:</a:t>
            </a:r>
            <a:r>
              <a:rPr sz="2400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U</a:t>
            </a:r>
            <a:r>
              <a:rPr sz="2400" i="1" spc="-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Symbol"/>
                <a:cs typeface="Symbol"/>
              </a:rPr>
              <a:t></a:t>
            </a:r>
            <a:r>
              <a:rPr sz="2400" spc="-1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{0</a:t>
            </a: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,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1</a:t>
            </a:r>
            <a:r>
              <a:rPr sz="2400" i="1" dirty="0">
                <a:solidFill>
                  <a:srgbClr val="9900CC"/>
                </a:solidFill>
                <a:latin typeface="Times New Roman"/>
                <a:cs typeface="Times New Roman"/>
              </a:rPr>
              <a:t>,…,</a:t>
            </a:r>
            <a:r>
              <a:rPr sz="2400" i="1" spc="-1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9900CC"/>
                </a:solidFill>
                <a:latin typeface="Times New Roman"/>
                <a:cs typeface="Times New Roman"/>
              </a:rPr>
              <a:t>m</a:t>
            </a:r>
            <a:r>
              <a:rPr sz="2400" spc="-20" dirty="0">
                <a:solidFill>
                  <a:srgbClr val="9900CC"/>
                </a:solidFill>
                <a:latin typeface="Times New Roman"/>
                <a:cs typeface="Times New Roman"/>
              </a:rPr>
              <a:t>–1}</a:t>
            </a:r>
            <a:endParaRPr sz="2400">
              <a:latin typeface="Times New Roman"/>
              <a:cs typeface="Times New Roman"/>
            </a:endParaRPr>
          </a:p>
          <a:p>
            <a:pPr marR="2621280" algn="ctr">
              <a:lnSpc>
                <a:spcPct val="100000"/>
              </a:lnSpc>
              <a:spcBef>
                <a:spcPts val="605"/>
              </a:spcBef>
            </a:pP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arrays,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k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maps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[</a:t>
            </a:r>
            <a:r>
              <a:rPr sz="2600" i="1" spc="-10" dirty="0">
                <a:latin typeface="Times New Roman"/>
                <a:cs typeface="Times New Roman"/>
              </a:rPr>
              <a:t>k</a:t>
            </a:r>
            <a:r>
              <a:rPr sz="2600" spc="-10" dirty="0">
                <a:latin typeface="Times New Roman"/>
                <a:cs typeface="Times New Roman"/>
              </a:rPr>
              <a:t>].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With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tables,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k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maps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Times New Roman"/>
                <a:cs typeface="Times New Roman"/>
              </a:rPr>
              <a:t>“hashes”</a:t>
            </a:r>
            <a:r>
              <a:rPr sz="2600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slot </a:t>
            </a:r>
            <a:r>
              <a:rPr sz="2600" i="1" spc="-1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[</a:t>
            </a:r>
            <a:r>
              <a:rPr sz="2600" i="1" spc="-10" dirty="0">
                <a:latin typeface="Times New Roman"/>
                <a:cs typeface="Times New Roman"/>
              </a:rPr>
              <a:t>h</a:t>
            </a:r>
            <a:r>
              <a:rPr sz="2600" spc="-10" dirty="0">
                <a:latin typeface="Times New Roman"/>
                <a:cs typeface="Times New Roman"/>
              </a:rPr>
              <a:t>[</a:t>
            </a:r>
            <a:r>
              <a:rPr sz="2600" i="1" spc="-10" dirty="0">
                <a:latin typeface="Times New Roman"/>
                <a:cs typeface="Times New Roman"/>
              </a:rPr>
              <a:t>k</a:t>
            </a:r>
            <a:r>
              <a:rPr sz="2600" spc="-10" dirty="0">
                <a:latin typeface="Times New Roman"/>
                <a:cs typeface="Times New Roman"/>
              </a:rPr>
              <a:t>]]. </a:t>
            </a:r>
            <a:r>
              <a:rPr sz="2600" i="1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k</a:t>
            </a:r>
            <a:r>
              <a:rPr sz="2600" dirty="0">
                <a:latin typeface="Times New Roman"/>
                <a:cs typeface="Times New Roman"/>
              </a:rPr>
              <a:t>]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3300"/>
                </a:solidFill>
                <a:latin typeface="Times New Roman"/>
                <a:cs typeface="Times New Roman"/>
              </a:rPr>
              <a:t>hash</a:t>
            </a:r>
            <a:r>
              <a:rPr sz="2600" i="1" spc="-3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CC3300"/>
                </a:solidFill>
                <a:latin typeface="Times New Roman"/>
                <a:cs typeface="Times New Roman"/>
              </a:rPr>
              <a:t>value</a:t>
            </a:r>
            <a:r>
              <a:rPr sz="2600" i="1" spc="-2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key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k</a:t>
            </a:r>
            <a:r>
              <a:rPr sz="2600" spc="-2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27" y="2615819"/>
            <a:ext cx="320039" cy="330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27" y="3091307"/>
            <a:ext cx="320039" cy="330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27" y="3566744"/>
            <a:ext cx="320039" cy="331012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11A8B894-1CCE-4606-DCF5-95A78AB01911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3429</Words>
  <Application>Microsoft Office PowerPoint</Application>
  <PresentationFormat>On-screen Show (4:3)</PresentationFormat>
  <Paragraphs>567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Aptos Display</vt:lpstr>
      <vt:lpstr>Arial</vt:lpstr>
      <vt:lpstr>Arial MT</vt:lpstr>
      <vt:lpstr>Cambria</vt:lpstr>
      <vt:lpstr>Cambria Math</vt:lpstr>
      <vt:lpstr>Courier New</vt:lpstr>
      <vt:lpstr>Symbol</vt:lpstr>
      <vt:lpstr>Tahoma</vt:lpstr>
      <vt:lpstr>Times New Roman</vt:lpstr>
      <vt:lpstr>Office Theme</vt:lpstr>
      <vt:lpstr>Hash Tables</vt:lpstr>
      <vt:lpstr>PowerPoint Presentation</vt:lpstr>
      <vt:lpstr>Dictionary</vt:lpstr>
      <vt:lpstr>Direct-Address Tables</vt:lpstr>
      <vt:lpstr>Direct-Address Tables</vt:lpstr>
      <vt:lpstr>Direct-Address Tables</vt:lpstr>
      <vt:lpstr>Hash Tables</vt:lpstr>
      <vt:lpstr>Hash Tables</vt:lpstr>
      <vt:lpstr>Hashing</vt:lpstr>
      <vt:lpstr>Hashing</vt:lpstr>
      <vt:lpstr>Issues with Hashing</vt:lpstr>
      <vt:lpstr>Methods of Resolution</vt:lpstr>
      <vt:lpstr>Methods of Resolution</vt:lpstr>
      <vt:lpstr>Methods of Resolution</vt:lpstr>
      <vt:lpstr>Collision Resolution by Chaining</vt:lpstr>
      <vt:lpstr>Collision Resolution by Chaining</vt:lpstr>
      <vt:lpstr>Chaining</vt:lpstr>
      <vt:lpstr>Chaining</vt:lpstr>
      <vt:lpstr>Chaining</vt:lpstr>
      <vt:lpstr>Chaining Example</vt:lpstr>
      <vt:lpstr>Analysis of Chaining</vt:lpstr>
      <vt:lpstr>Analysis of Chaining</vt:lpstr>
      <vt:lpstr>Analysis of Chaining</vt:lpstr>
      <vt:lpstr>Analysis of Chaining</vt:lpstr>
      <vt:lpstr>Analysis of Chaining</vt:lpstr>
      <vt:lpstr>Analysis of Chaining</vt:lpstr>
      <vt:lpstr>Open Addressing</vt:lpstr>
      <vt:lpstr>Probe Sequence</vt:lpstr>
      <vt:lpstr>Computing Probe Sequences</vt:lpstr>
      <vt:lpstr>Linear Probing</vt:lpstr>
      <vt:lpstr>Ex: Linear Probing</vt:lpstr>
      <vt:lpstr>Operation Insert</vt:lpstr>
      <vt:lpstr>Pseudo-code for Search</vt:lpstr>
      <vt:lpstr>Example:</vt:lpstr>
      <vt:lpstr>Deletion</vt:lpstr>
      <vt:lpstr>Quadratic Probing</vt:lpstr>
      <vt:lpstr>h(k, i) = (h(k) +i2) mod 7 ℎ(𝑘) = 𝑘%7</vt:lpstr>
      <vt:lpstr>Double Hashing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Saifur Rahman</cp:lastModifiedBy>
  <cp:revision>1</cp:revision>
  <dcterms:created xsi:type="dcterms:W3CDTF">2025-06-18T01:46:44Z</dcterms:created>
  <dcterms:modified xsi:type="dcterms:W3CDTF">2025-06-18T01:52:02Z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2025-06-18T00:00:00Z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2025-06-18T00:00:00Z</vt:filetime>
  </property>
  <property fmtid="{D5CDD505-2E9C-101B-9397-08002B2CF9AE}" pid="5" name="Producer">
    <vt:lpwstr>Microsoft® PowerPoint® LTSC</vt:lpwstr>
  </property>
</Properties>
</file>