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Default Extension="jpg" ContentType="image/jpg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9144000" cy="6858000"/>
  <p:notesSz cx="9144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CC0000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CC0000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CC0000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CC0000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835151"/>
            <a:ext cx="9144000" cy="762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09877" y="160985"/>
            <a:ext cx="6524244" cy="7088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CC0000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33476" y="1039274"/>
            <a:ext cx="8401050" cy="27222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Relationship Id="rId3" Type="http://schemas.openxmlformats.org/officeDocument/2006/relationships/image" Target="../media/image37.png"/><Relationship Id="rId4" Type="http://schemas.openxmlformats.org/officeDocument/2006/relationships/image" Target="../media/image38.png"/><Relationship Id="rId5" Type="http://schemas.openxmlformats.org/officeDocument/2006/relationships/image" Target="../media/image88.jpg"/><Relationship Id="rId6" Type="http://schemas.openxmlformats.org/officeDocument/2006/relationships/image" Target="../media/image89.jpg"/><Relationship Id="rId7" Type="http://schemas.openxmlformats.org/officeDocument/2006/relationships/image" Target="../media/image90.png"/><Relationship Id="rId8" Type="http://schemas.openxmlformats.org/officeDocument/2006/relationships/image" Target="../media/image91.png"/><Relationship Id="rId9" Type="http://schemas.openxmlformats.org/officeDocument/2006/relationships/image" Target="../media/image92.png"/><Relationship Id="rId10" Type="http://schemas.openxmlformats.org/officeDocument/2006/relationships/image" Target="../media/image93.png"/><Relationship Id="rId11" Type="http://schemas.openxmlformats.org/officeDocument/2006/relationships/image" Target="../media/image94.png"/><Relationship Id="rId12" Type="http://schemas.openxmlformats.org/officeDocument/2006/relationships/image" Target="../media/image95.png"/><Relationship Id="rId13" Type="http://schemas.openxmlformats.org/officeDocument/2006/relationships/image" Target="../media/image96.png"/><Relationship Id="rId14" Type="http://schemas.openxmlformats.org/officeDocument/2006/relationships/image" Target="../media/image97.png"/><Relationship Id="rId15" Type="http://schemas.openxmlformats.org/officeDocument/2006/relationships/image" Target="../media/image98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Relationship Id="rId3" Type="http://schemas.openxmlformats.org/officeDocument/2006/relationships/image" Target="../media/image37.png"/><Relationship Id="rId4" Type="http://schemas.openxmlformats.org/officeDocument/2006/relationships/image" Target="../media/image38.png"/><Relationship Id="rId5" Type="http://schemas.openxmlformats.org/officeDocument/2006/relationships/image" Target="../media/image99.jpg"/><Relationship Id="rId6" Type="http://schemas.openxmlformats.org/officeDocument/2006/relationships/image" Target="../media/image100.jpg"/><Relationship Id="rId7" Type="http://schemas.openxmlformats.org/officeDocument/2006/relationships/image" Target="../media/image101.png"/><Relationship Id="rId8" Type="http://schemas.openxmlformats.org/officeDocument/2006/relationships/image" Target="../media/image102.png"/><Relationship Id="rId9" Type="http://schemas.openxmlformats.org/officeDocument/2006/relationships/image" Target="../media/image103.png"/><Relationship Id="rId10" Type="http://schemas.openxmlformats.org/officeDocument/2006/relationships/image" Target="../media/image104.jpg"/><Relationship Id="rId11" Type="http://schemas.openxmlformats.org/officeDocument/2006/relationships/image" Target="../media/image105.png"/><Relationship Id="rId12" Type="http://schemas.openxmlformats.org/officeDocument/2006/relationships/image" Target="../media/image106.png"/><Relationship Id="rId13" Type="http://schemas.openxmlformats.org/officeDocument/2006/relationships/image" Target="../media/image107.png"/><Relationship Id="rId14" Type="http://schemas.openxmlformats.org/officeDocument/2006/relationships/image" Target="../media/image108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6.png"/><Relationship Id="rId3" Type="http://schemas.openxmlformats.org/officeDocument/2006/relationships/image" Target="../media/image37.png"/><Relationship Id="rId4" Type="http://schemas.openxmlformats.org/officeDocument/2006/relationships/image" Target="../media/image38.png"/><Relationship Id="rId5" Type="http://schemas.openxmlformats.org/officeDocument/2006/relationships/image" Target="../media/image109.jpg"/><Relationship Id="rId6" Type="http://schemas.openxmlformats.org/officeDocument/2006/relationships/image" Target="../media/image110.jp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Relationship Id="rId3" Type="http://schemas.openxmlformats.org/officeDocument/2006/relationships/image" Target="../media/image37.png"/><Relationship Id="rId4" Type="http://schemas.openxmlformats.org/officeDocument/2006/relationships/image" Target="../media/image38.png"/><Relationship Id="rId5" Type="http://schemas.openxmlformats.org/officeDocument/2006/relationships/image" Target="../media/image111.png"/><Relationship Id="rId6" Type="http://schemas.openxmlformats.org/officeDocument/2006/relationships/image" Target="../media/image112.png"/><Relationship Id="rId7" Type="http://schemas.openxmlformats.org/officeDocument/2006/relationships/image" Target="../media/image113.png"/><Relationship Id="rId8" Type="http://schemas.openxmlformats.org/officeDocument/2006/relationships/image" Target="../media/image114.png"/><Relationship Id="rId9" Type="http://schemas.openxmlformats.org/officeDocument/2006/relationships/image" Target="../media/image115.png"/><Relationship Id="rId10" Type="http://schemas.openxmlformats.org/officeDocument/2006/relationships/image" Target="../media/image116.png"/><Relationship Id="rId11" Type="http://schemas.openxmlformats.org/officeDocument/2006/relationships/image" Target="../media/image117.jpg"/><Relationship Id="rId12" Type="http://schemas.openxmlformats.org/officeDocument/2006/relationships/image" Target="../media/image118.png"/><Relationship Id="rId13" Type="http://schemas.openxmlformats.org/officeDocument/2006/relationships/image" Target="../media/image119.png"/><Relationship Id="rId14" Type="http://schemas.openxmlformats.org/officeDocument/2006/relationships/image" Target="../media/image120.png"/><Relationship Id="rId15" Type="http://schemas.openxmlformats.org/officeDocument/2006/relationships/image" Target="../media/image121.png"/><Relationship Id="rId16" Type="http://schemas.openxmlformats.org/officeDocument/2006/relationships/image" Target="../media/image122.png"/><Relationship Id="rId17" Type="http://schemas.openxmlformats.org/officeDocument/2006/relationships/image" Target="../media/image123.png"/><Relationship Id="rId18" Type="http://schemas.openxmlformats.org/officeDocument/2006/relationships/image" Target="../media/image124.png"/><Relationship Id="rId19" Type="http://schemas.openxmlformats.org/officeDocument/2006/relationships/image" Target="../media/image125.png"/><Relationship Id="rId20" Type="http://schemas.openxmlformats.org/officeDocument/2006/relationships/image" Target="../media/image126.png"/><Relationship Id="rId21" Type="http://schemas.openxmlformats.org/officeDocument/2006/relationships/image" Target="../media/image127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0.png"/><Relationship Id="rId10" Type="http://schemas.openxmlformats.org/officeDocument/2006/relationships/image" Target="../media/image11.png"/><Relationship Id="rId11" Type="http://schemas.openxmlformats.org/officeDocument/2006/relationships/image" Target="../media/image12.png"/><Relationship Id="rId12" Type="http://schemas.openxmlformats.org/officeDocument/2006/relationships/image" Target="../media/image13.png"/><Relationship Id="rId13" Type="http://schemas.openxmlformats.org/officeDocument/2006/relationships/image" Target="../media/image14.png"/><Relationship Id="rId14" Type="http://schemas.openxmlformats.org/officeDocument/2006/relationships/image" Target="../media/image15.png"/><Relationship Id="rId15" Type="http://schemas.openxmlformats.org/officeDocument/2006/relationships/image" Target="../media/image16.png"/><Relationship Id="rId16" Type="http://schemas.openxmlformats.org/officeDocument/2006/relationships/image" Target="../media/image17.png"/><Relationship Id="rId17" Type="http://schemas.openxmlformats.org/officeDocument/2006/relationships/image" Target="../media/image18.png"/><Relationship Id="rId18" Type="http://schemas.openxmlformats.org/officeDocument/2006/relationships/image" Target="../media/image19.png"/><Relationship Id="rId19" Type="http://schemas.openxmlformats.org/officeDocument/2006/relationships/image" Target="../media/image20.png"/><Relationship Id="rId20" Type="http://schemas.openxmlformats.org/officeDocument/2006/relationships/image" Target="../media/image21.png"/><Relationship Id="rId21" Type="http://schemas.openxmlformats.org/officeDocument/2006/relationships/image" Target="../media/image22.png"/><Relationship Id="rId22" Type="http://schemas.openxmlformats.org/officeDocument/2006/relationships/image" Target="../media/image23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jpg"/><Relationship Id="rId3" Type="http://schemas.openxmlformats.org/officeDocument/2006/relationships/image" Target="../media/image26.jp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6" Type="http://schemas.openxmlformats.org/officeDocument/2006/relationships/image" Target="../media/image29.png"/><Relationship Id="rId7" Type="http://schemas.openxmlformats.org/officeDocument/2006/relationships/image" Target="../media/image30.png"/><Relationship Id="rId8" Type="http://schemas.openxmlformats.org/officeDocument/2006/relationships/image" Target="../media/image31.png"/><Relationship Id="rId9" Type="http://schemas.openxmlformats.org/officeDocument/2006/relationships/image" Target="../media/image32.png"/><Relationship Id="rId10" Type="http://schemas.openxmlformats.org/officeDocument/2006/relationships/image" Target="../media/image33.png"/><Relationship Id="rId11" Type="http://schemas.openxmlformats.org/officeDocument/2006/relationships/image" Target="../media/image34.png"/><Relationship Id="rId12" Type="http://schemas.openxmlformats.org/officeDocument/2006/relationships/image" Target="../media/image35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Relationship Id="rId3" Type="http://schemas.openxmlformats.org/officeDocument/2006/relationships/image" Target="../media/image37.png"/><Relationship Id="rId4" Type="http://schemas.openxmlformats.org/officeDocument/2006/relationships/image" Target="../media/image38.png"/><Relationship Id="rId5" Type="http://schemas.openxmlformats.org/officeDocument/2006/relationships/image" Target="../media/image39.png"/><Relationship Id="rId6" Type="http://schemas.openxmlformats.org/officeDocument/2006/relationships/image" Target="../media/image40.png"/><Relationship Id="rId7" Type="http://schemas.openxmlformats.org/officeDocument/2006/relationships/image" Target="../media/image41.png"/><Relationship Id="rId8" Type="http://schemas.openxmlformats.org/officeDocument/2006/relationships/image" Target="../media/image42.png"/><Relationship Id="rId9" Type="http://schemas.openxmlformats.org/officeDocument/2006/relationships/image" Target="../media/image43.png"/><Relationship Id="rId10" Type="http://schemas.openxmlformats.org/officeDocument/2006/relationships/image" Target="../media/image44.png"/><Relationship Id="rId11" Type="http://schemas.openxmlformats.org/officeDocument/2006/relationships/image" Target="../media/image45.png"/><Relationship Id="rId12" Type="http://schemas.openxmlformats.org/officeDocument/2006/relationships/image" Target="../media/image46.png"/><Relationship Id="rId13" Type="http://schemas.openxmlformats.org/officeDocument/2006/relationships/image" Target="../media/image47.png"/><Relationship Id="rId14" Type="http://schemas.openxmlformats.org/officeDocument/2006/relationships/image" Target="../media/image48.png"/><Relationship Id="rId15" Type="http://schemas.openxmlformats.org/officeDocument/2006/relationships/image" Target="../media/image49.png"/><Relationship Id="rId16" Type="http://schemas.openxmlformats.org/officeDocument/2006/relationships/image" Target="../media/image50.png"/><Relationship Id="rId17" Type="http://schemas.openxmlformats.org/officeDocument/2006/relationships/image" Target="../media/image51.png"/><Relationship Id="rId18" Type="http://schemas.openxmlformats.org/officeDocument/2006/relationships/image" Target="../media/image52.png"/><Relationship Id="rId19" Type="http://schemas.openxmlformats.org/officeDocument/2006/relationships/image" Target="../media/image53.png"/><Relationship Id="rId20" Type="http://schemas.openxmlformats.org/officeDocument/2006/relationships/image" Target="../media/image54.png"/><Relationship Id="rId21" Type="http://schemas.openxmlformats.org/officeDocument/2006/relationships/image" Target="../media/image55.png"/><Relationship Id="rId22" Type="http://schemas.openxmlformats.org/officeDocument/2006/relationships/image" Target="../media/image56.png"/><Relationship Id="rId23" Type="http://schemas.openxmlformats.org/officeDocument/2006/relationships/image" Target="../media/image57.png"/><Relationship Id="rId24" Type="http://schemas.openxmlformats.org/officeDocument/2006/relationships/image" Target="../media/image58.png"/><Relationship Id="rId25" Type="http://schemas.openxmlformats.org/officeDocument/2006/relationships/image" Target="../media/image59.png"/><Relationship Id="rId26" Type="http://schemas.openxmlformats.org/officeDocument/2006/relationships/image" Target="../media/image60.png"/><Relationship Id="rId27" Type="http://schemas.openxmlformats.org/officeDocument/2006/relationships/image" Target="../media/image61.png"/><Relationship Id="rId28" Type="http://schemas.openxmlformats.org/officeDocument/2006/relationships/image" Target="../media/image62.png"/><Relationship Id="rId29" Type="http://schemas.openxmlformats.org/officeDocument/2006/relationships/image" Target="../media/image63.png"/><Relationship Id="rId30" Type="http://schemas.openxmlformats.org/officeDocument/2006/relationships/image" Target="../media/image64.png"/><Relationship Id="rId31" Type="http://schemas.openxmlformats.org/officeDocument/2006/relationships/image" Target="../media/image65.png"/><Relationship Id="rId32" Type="http://schemas.openxmlformats.org/officeDocument/2006/relationships/image" Target="../media/image66.png"/><Relationship Id="rId33" Type="http://schemas.openxmlformats.org/officeDocument/2006/relationships/image" Target="../media/image67.png"/><Relationship Id="rId34" Type="http://schemas.openxmlformats.org/officeDocument/2006/relationships/image" Target="../media/image68.png"/><Relationship Id="rId35" Type="http://schemas.openxmlformats.org/officeDocument/2006/relationships/image" Target="../media/image69.png"/><Relationship Id="rId36" Type="http://schemas.openxmlformats.org/officeDocument/2006/relationships/image" Target="../media/image70.png"/><Relationship Id="rId37" Type="http://schemas.openxmlformats.org/officeDocument/2006/relationships/image" Target="../media/image71.png"/><Relationship Id="rId38" Type="http://schemas.openxmlformats.org/officeDocument/2006/relationships/image" Target="../media/image72.png"/><Relationship Id="rId39" Type="http://schemas.openxmlformats.org/officeDocument/2006/relationships/image" Target="../media/image73.png"/><Relationship Id="rId40" Type="http://schemas.openxmlformats.org/officeDocument/2006/relationships/image" Target="../media/image74.png"/><Relationship Id="rId41" Type="http://schemas.openxmlformats.org/officeDocument/2006/relationships/image" Target="../media/image75.png"/><Relationship Id="rId42" Type="http://schemas.openxmlformats.org/officeDocument/2006/relationships/image" Target="../media/image76.png"/><Relationship Id="rId43" Type="http://schemas.openxmlformats.org/officeDocument/2006/relationships/image" Target="../media/image77.png"/><Relationship Id="rId44" Type="http://schemas.openxmlformats.org/officeDocument/2006/relationships/image" Target="../media/image78.png"/><Relationship Id="rId45" Type="http://schemas.openxmlformats.org/officeDocument/2006/relationships/image" Target="../media/image79.png"/><Relationship Id="rId46" Type="http://schemas.openxmlformats.org/officeDocument/2006/relationships/image" Target="../media/image80.png"/><Relationship Id="rId47" Type="http://schemas.openxmlformats.org/officeDocument/2006/relationships/image" Target="../media/image81.png"/><Relationship Id="rId48" Type="http://schemas.openxmlformats.org/officeDocument/2006/relationships/image" Target="../media/image82.png"/><Relationship Id="rId49" Type="http://schemas.openxmlformats.org/officeDocument/2006/relationships/image" Target="../media/image83.png"/><Relationship Id="rId50" Type="http://schemas.openxmlformats.org/officeDocument/2006/relationships/image" Target="../media/image84.png"/><Relationship Id="rId51" Type="http://schemas.openxmlformats.org/officeDocument/2006/relationships/image" Target="../media/image85.png"/><Relationship Id="rId52" Type="http://schemas.openxmlformats.org/officeDocument/2006/relationships/image" Target="../media/image86.png"/><Relationship Id="rId53" Type="http://schemas.openxmlformats.org/officeDocument/2006/relationships/image" Target="../media/image87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55267" y="3219994"/>
            <a:ext cx="6674736" cy="56754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19911" y="3060319"/>
            <a:ext cx="6701155" cy="695325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4400"/>
              <a:t>String</a:t>
            </a:r>
            <a:r>
              <a:rPr dirty="0" sz="4400" spc="-155"/>
              <a:t> </a:t>
            </a:r>
            <a:r>
              <a:rPr dirty="0" sz="4400"/>
              <a:t>Matching</a:t>
            </a:r>
            <a:r>
              <a:rPr dirty="0" sz="4400" spc="-120"/>
              <a:t> </a:t>
            </a:r>
            <a:r>
              <a:rPr dirty="0" sz="4400" spc="-10"/>
              <a:t>Algorithms</a:t>
            </a:r>
            <a:endParaRPr sz="4400"/>
          </a:p>
        </p:txBody>
      </p:sp>
      <p:sp>
        <p:nvSpPr>
          <p:cNvPr id="4" name="object 4" descr=""/>
          <p:cNvSpPr txBox="1"/>
          <p:nvPr/>
        </p:nvSpPr>
        <p:spPr>
          <a:xfrm>
            <a:off x="2906014" y="6643357"/>
            <a:ext cx="3906520" cy="1962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30"/>
              </a:lnSpc>
            </a:pPr>
            <a:r>
              <a:rPr dirty="0" sz="1200" b="1">
                <a:solidFill>
                  <a:srgbClr val="FF6600"/>
                </a:solidFill>
                <a:latin typeface="Arial"/>
                <a:cs typeface="Arial"/>
              </a:rPr>
              <a:t>Dr.</a:t>
            </a:r>
            <a:r>
              <a:rPr dirty="0" sz="1200" spc="-10" b="1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FF6600"/>
                </a:solidFill>
                <a:latin typeface="Arial"/>
                <a:cs typeface="Arial"/>
              </a:rPr>
              <a:t>Md.</a:t>
            </a:r>
            <a:r>
              <a:rPr dirty="0" sz="1200" spc="-70" b="1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FF6600"/>
                </a:solidFill>
                <a:latin typeface="Arial"/>
                <a:cs typeface="Arial"/>
              </a:rPr>
              <a:t>Abul</a:t>
            </a:r>
            <a:r>
              <a:rPr dirty="0" sz="1200" spc="15" b="1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FF6600"/>
                </a:solidFill>
                <a:latin typeface="Arial"/>
                <a:cs typeface="Arial"/>
              </a:rPr>
              <a:t>Kashem</a:t>
            </a:r>
            <a:r>
              <a:rPr dirty="0" sz="1200" spc="-35" b="1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FF6600"/>
                </a:solidFill>
                <a:latin typeface="Arial"/>
                <a:cs typeface="Arial"/>
              </a:rPr>
              <a:t>Mia,</a:t>
            </a:r>
            <a:r>
              <a:rPr dirty="0" sz="1200" spc="-30" b="1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dirty="0" sz="1200" spc="-10" b="1">
                <a:solidFill>
                  <a:srgbClr val="FF6600"/>
                </a:solidFill>
                <a:latin typeface="Arial"/>
                <a:cs typeface="Arial"/>
              </a:rPr>
              <a:t>Professor,</a:t>
            </a:r>
            <a:r>
              <a:rPr dirty="0" sz="1200" spc="-50" b="1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FF6600"/>
                </a:solidFill>
                <a:latin typeface="Arial"/>
                <a:cs typeface="Arial"/>
              </a:rPr>
              <a:t>CSE</a:t>
            </a:r>
            <a:r>
              <a:rPr dirty="0" sz="1200" spc="-15" b="1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FF6600"/>
                </a:solidFill>
                <a:latin typeface="Arial"/>
                <a:cs typeface="Arial"/>
              </a:rPr>
              <a:t>Dept,</a:t>
            </a:r>
            <a:r>
              <a:rPr dirty="0" sz="1200" spc="-45" b="1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dirty="0" sz="1200" spc="-20" b="1">
                <a:solidFill>
                  <a:srgbClr val="FF6600"/>
                </a:solidFill>
                <a:latin typeface="Arial"/>
                <a:cs typeface="Arial"/>
              </a:rPr>
              <a:t>BUET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36614"/>
            <a:ext cx="9144000" cy="1010285"/>
            <a:chOff x="0" y="36614"/>
            <a:chExt cx="9144000" cy="1010285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06167" y="36614"/>
              <a:ext cx="1787398" cy="1010246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94888" y="36614"/>
              <a:ext cx="751116" cy="1010246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47288" y="36614"/>
              <a:ext cx="3622421" cy="1010246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080770">
              <a:lnSpc>
                <a:spcPct val="100000"/>
              </a:lnSpc>
              <a:spcBef>
                <a:spcPts val="100"/>
              </a:spcBef>
            </a:pPr>
            <a:r>
              <a:rPr dirty="0" spc="-20"/>
              <a:t>Rabin-</a:t>
            </a:r>
            <a:r>
              <a:rPr dirty="0"/>
              <a:t>Karp</a:t>
            </a:r>
            <a:r>
              <a:rPr dirty="0" spc="55"/>
              <a:t> </a:t>
            </a:r>
            <a:r>
              <a:rPr dirty="0" spc="-10"/>
              <a:t>Algorithm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1078991" y="4687823"/>
            <a:ext cx="6949440" cy="990600"/>
            <a:chOff x="1078991" y="4687823"/>
            <a:chExt cx="6949440" cy="990600"/>
          </a:xfrm>
        </p:grpSpPr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78991" y="4687823"/>
              <a:ext cx="6915911" cy="987551"/>
            </a:xfrm>
            <a:prstGeom prst="rect">
              <a:avLst/>
            </a:prstGeom>
          </p:spPr>
        </p:pic>
        <p:sp>
          <p:nvSpPr>
            <p:cNvPr id="9" name="object 9" descr=""/>
            <p:cNvSpPr/>
            <p:nvPr/>
          </p:nvSpPr>
          <p:spPr>
            <a:xfrm>
              <a:off x="2663952" y="5465063"/>
              <a:ext cx="5364480" cy="213360"/>
            </a:xfrm>
            <a:custGeom>
              <a:avLst/>
              <a:gdLst/>
              <a:ahLst/>
              <a:cxnLst/>
              <a:rect l="l" t="t" r="r" b="b"/>
              <a:pathLst>
                <a:path w="5364480" h="213360">
                  <a:moveTo>
                    <a:pt x="5364480" y="0"/>
                  </a:moveTo>
                  <a:lnTo>
                    <a:pt x="0" y="0"/>
                  </a:lnTo>
                  <a:lnTo>
                    <a:pt x="0" y="213360"/>
                  </a:lnTo>
                  <a:lnTo>
                    <a:pt x="5364480" y="213360"/>
                  </a:lnTo>
                  <a:lnTo>
                    <a:pt x="5364480" y="0"/>
                  </a:lnTo>
                  <a:close/>
                </a:path>
              </a:pathLst>
            </a:custGeom>
            <a:solidFill>
              <a:srgbClr val="3366CC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42416" y="2770632"/>
            <a:ext cx="6912864" cy="1392936"/>
          </a:xfrm>
          <a:prstGeom prst="rect">
            <a:avLst/>
          </a:prstGeom>
        </p:spPr>
      </p:pic>
      <p:grpSp>
        <p:nvGrpSpPr>
          <p:cNvPr id="11" name="object 11" descr=""/>
          <p:cNvGrpSpPr/>
          <p:nvPr/>
        </p:nvGrpSpPr>
        <p:grpSpPr>
          <a:xfrm>
            <a:off x="3178026" y="1990382"/>
            <a:ext cx="4315460" cy="678180"/>
            <a:chOff x="3178026" y="1990382"/>
            <a:chExt cx="4315460" cy="678180"/>
          </a:xfrm>
        </p:grpSpPr>
        <p:pic>
          <p:nvPicPr>
            <p:cNvPr id="12" name="object 12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178026" y="2225804"/>
              <a:ext cx="237811" cy="244838"/>
            </a:xfrm>
            <a:prstGeom prst="rect">
              <a:avLst/>
            </a:prstGeom>
          </p:spPr>
        </p:pic>
        <p:pic>
          <p:nvPicPr>
            <p:cNvPr id="13" name="object 13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307079" y="1990382"/>
              <a:ext cx="489026" cy="678014"/>
            </a:xfrm>
            <a:prstGeom prst="rect">
              <a:avLst/>
            </a:prstGeom>
          </p:spPr>
        </p:pic>
        <p:pic>
          <p:nvPicPr>
            <p:cNvPr id="14" name="object 14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453384" y="2194521"/>
              <a:ext cx="385381" cy="464604"/>
            </a:xfrm>
            <a:prstGeom prst="rect">
              <a:avLst/>
            </a:prstGeom>
          </p:spPr>
        </p:pic>
        <p:pic>
          <p:nvPicPr>
            <p:cNvPr id="15" name="object 15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575303" y="1990382"/>
              <a:ext cx="3320542" cy="678014"/>
            </a:xfrm>
            <a:prstGeom prst="rect">
              <a:avLst/>
            </a:prstGeom>
          </p:spPr>
        </p:pic>
        <p:pic>
          <p:nvPicPr>
            <p:cNvPr id="16" name="object 16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492240" y="1990382"/>
              <a:ext cx="1001090" cy="678014"/>
            </a:xfrm>
            <a:prstGeom prst="rect">
              <a:avLst/>
            </a:prstGeom>
          </p:spPr>
        </p:pic>
      </p:grpSp>
      <p:sp>
        <p:nvSpPr>
          <p:cNvPr id="17" name="object 17" descr=""/>
          <p:cNvSpPr txBox="1"/>
          <p:nvPr/>
        </p:nvSpPr>
        <p:spPr>
          <a:xfrm>
            <a:off x="3122929" y="2072462"/>
            <a:ext cx="419735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Arial MT"/>
                <a:cs typeface="Arial MT"/>
              </a:rPr>
              <a:t>p,</a:t>
            </a:r>
            <a:r>
              <a:rPr dirty="0" sz="2400" spc="-4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t</a:t>
            </a:r>
            <a:r>
              <a:rPr dirty="0" baseline="-20833" sz="2400">
                <a:latin typeface="Arial MT"/>
                <a:cs typeface="Arial MT"/>
              </a:rPr>
              <a:t>s</a:t>
            </a:r>
            <a:r>
              <a:rPr dirty="0" baseline="-20833" sz="2400" spc="247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may</a:t>
            </a:r>
            <a:r>
              <a:rPr dirty="0" sz="2400" spc="-5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be</a:t>
            </a:r>
            <a:r>
              <a:rPr dirty="0" sz="2400" spc="-4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large,</a:t>
            </a:r>
            <a:r>
              <a:rPr dirty="0" sz="2400" spc="-2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so</a:t>
            </a:r>
            <a:r>
              <a:rPr dirty="0" sz="2400" spc="-1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use</a:t>
            </a:r>
            <a:r>
              <a:rPr dirty="0" sz="2400" spc="-20">
                <a:latin typeface="Arial MT"/>
                <a:cs typeface="Arial MT"/>
              </a:rPr>
              <a:t> </a:t>
            </a:r>
            <a:r>
              <a:rPr dirty="0" sz="2400" spc="-25">
                <a:solidFill>
                  <a:srgbClr val="0000CC"/>
                </a:solidFill>
                <a:latin typeface="Arial MT"/>
                <a:cs typeface="Arial MT"/>
              </a:rPr>
              <a:t>mod</a:t>
            </a:r>
            <a:endParaRPr sz="2400">
              <a:latin typeface="Arial MT"/>
              <a:cs typeface="Arial MT"/>
            </a:endParaRPr>
          </a:p>
        </p:txBody>
      </p:sp>
      <p:grpSp>
        <p:nvGrpSpPr>
          <p:cNvPr id="18" name="object 18" descr=""/>
          <p:cNvGrpSpPr/>
          <p:nvPr/>
        </p:nvGrpSpPr>
        <p:grpSpPr>
          <a:xfrm>
            <a:off x="1200911" y="1954529"/>
            <a:ext cx="1641475" cy="521970"/>
            <a:chOff x="1200911" y="1954529"/>
            <a:chExt cx="1641475" cy="521970"/>
          </a:xfrm>
        </p:grpSpPr>
        <p:pic>
          <p:nvPicPr>
            <p:cNvPr id="19" name="object 19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200911" y="2225078"/>
              <a:ext cx="1641220" cy="251294"/>
            </a:xfrm>
            <a:prstGeom prst="rect">
              <a:avLst/>
            </a:prstGeom>
          </p:spPr>
        </p:pic>
        <p:pic>
          <p:nvPicPr>
            <p:cNvPr id="20" name="object 20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530349" y="1960625"/>
              <a:ext cx="1287652" cy="488950"/>
            </a:xfrm>
            <a:prstGeom prst="rect">
              <a:avLst/>
            </a:prstGeom>
          </p:spPr>
        </p:pic>
        <p:sp>
          <p:nvSpPr>
            <p:cNvPr id="21" name="object 21" descr=""/>
            <p:cNvSpPr/>
            <p:nvPr/>
          </p:nvSpPr>
          <p:spPr>
            <a:xfrm>
              <a:off x="2407792" y="2307716"/>
              <a:ext cx="410209" cy="133985"/>
            </a:xfrm>
            <a:custGeom>
              <a:avLst/>
              <a:gdLst/>
              <a:ahLst/>
              <a:cxnLst/>
              <a:rect l="l" t="t" r="r" b="b"/>
              <a:pathLst>
                <a:path w="410210" h="133985">
                  <a:moveTo>
                    <a:pt x="311023" y="0"/>
                  </a:moveTo>
                  <a:lnTo>
                    <a:pt x="335807" y="0"/>
                  </a:lnTo>
                  <a:lnTo>
                    <a:pt x="360616" y="0"/>
                  </a:lnTo>
                  <a:lnTo>
                    <a:pt x="385425" y="0"/>
                  </a:lnTo>
                  <a:lnTo>
                    <a:pt x="410209" y="0"/>
                  </a:lnTo>
                  <a:lnTo>
                    <a:pt x="410209" y="33506"/>
                  </a:lnTo>
                  <a:lnTo>
                    <a:pt x="410209" y="66976"/>
                  </a:lnTo>
                  <a:lnTo>
                    <a:pt x="410209" y="100423"/>
                  </a:lnTo>
                  <a:lnTo>
                    <a:pt x="410209" y="133858"/>
                  </a:lnTo>
                  <a:lnTo>
                    <a:pt x="385425" y="133858"/>
                  </a:lnTo>
                  <a:lnTo>
                    <a:pt x="360616" y="133858"/>
                  </a:lnTo>
                  <a:lnTo>
                    <a:pt x="335807" y="133858"/>
                  </a:lnTo>
                  <a:lnTo>
                    <a:pt x="311023" y="133858"/>
                  </a:lnTo>
                  <a:lnTo>
                    <a:pt x="311023" y="100423"/>
                  </a:lnTo>
                  <a:lnTo>
                    <a:pt x="311023" y="66976"/>
                  </a:lnTo>
                  <a:lnTo>
                    <a:pt x="311023" y="33506"/>
                  </a:lnTo>
                  <a:lnTo>
                    <a:pt x="311023" y="0"/>
                  </a:lnTo>
                  <a:close/>
                </a:path>
                <a:path w="410210" h="133985">
                  <a:moveTo>
                    <a:pt x="155448" y="0"/>
                  </a:moveTo>
                  <a:lnTo>
                    <a:pt x="180286" y="0"/>
                  </a:lnTo>
                  <a:lnTo>
                    <a:pt x="205089" y="0"/>
                  </a:lnTo>
                  <a:lnTo>
                    <a:pt x="229868" y="0"/>
                  </a:lnTo>
                  <a:lnTo>
                    <a:pt x="254634" y="0"/>
                  </a:lnTo>
                  <a:lnTo>
                    <a:pt x="254634" y="33506"/>
                  </a:lnTo>
                  <a:lnTo>
                    <a:pt x="254634" y="66976"/>
                  </a:lnTo>
                  <a:lnTo>
                    <a:pt x="254634" y="100423"/>
                  </a:lnTo>
                  <a:lnTo>
                    <a:pt x="254634" y="133858"/>
                  </a:lnTo>
                  <a:lnTo>
                    <a:pt x="229868" y="133858"/>
                  </a:lnTo>
                  <a:lnTo>
                    <a:pt x="205089" y="133858"/>
                  </a:lnTo>
                  <a:lnTo>
                    <a:pt x="180286" y="133858"/>
                  </a:lnTo>
                  <a:lnTo>
                    <a:pt x="155448" y="133858"/>
                  </a:lnTo>
                  <a:lnTo>
                    <a:pt x="155448" y="100423"/>
                  </a:lnTo>
                  <a:lnTo>
                    <a:pt x="155448" y="66976"/>
                  </a:lnTo>
                  <a:lnTo>
                    <a:pt x="155448" y="33506"/>
                  </a:lnTo>
                  <a:lnTo>
                    <a:pt x="155448" y="0"/>
                  </a:lnTo>
                  <a:close/>
                </a:path>
                <a:path w="410210" h="133985">
                  <a:moveTo>
                    <a:pt x="0" y="0"/>
                  </a:moveTo>
                  <a:lnTo>
                    <a:pt x="24764" y="0"/>
                  </a:lnTo>
                  <a:lnTo>
                    <a:pt x="49529" y="0"/>
                  </a:lnTo>
                  <a:lnTo>
                    <a:pt x="74294" y="0"/>
                  </a:lnTo>
                  <a:lnTo>
                    <a:pt x="99059" y="0"/>
                  </a:lnTo>
                  <a:lnTo>
                    <a:pt x="99059" y="33506"/>
                  </a:lnTo>
                  <a:lnTo>
                    <a:pt x="99059" y="66976"/>
                  </a:lnTo>
                  <a:lnTo>
                    <a:pt x="99059" y="100423"/>
                  </a:lnTo>
                  <a:lnTo>
                    <a:pt x="99059" y="133858"/>
                  </a:lnTo>
                  <a:lnTo>
                    <a:pt x="74294" y="133858"/>
                  </a:lnTo>
                  <a:lnTo>
                    <a:pt x="49530" y="133858"/>
                  </a:lnTo>
                  <a:lnTo>
                    <a:pt x="24765" y="133858"/>
                  </a:lnTo>
                  <a:lnTo>
                    <a:pt x="0" y="133858"/>
                  </a:lnTo>
                  <a:lnTo>
                    <a:pt x="0" y="100423"/>
                  </a:lnTo>
                  <a:lnTo>
                    <a:pt x="0" y="66976"/>
                  </a:lnTo>
                  <a:lnTo>
                    <a:pt x="0" y="33506"/>
                  </a:lnTo>
                  <a:lnTo>
                    <a:pt x="0" y="0"/>
                  </a:lnTo>
                  <a:close/>
                </a:path>
              </a:pathLst>
            </a:custGeom>
            <a:ln w="12192">
              <a:solidFill>
                <a:srgbClr val="EAEAE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2" name="object 22" descr="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628393" y="2234691"/>
              <a:ext cx="113410" cy="109728"/>
            </a:xfrm>
            <a:prstGeom prst="rect">
              <a:avLst/>
            </a:prstGeom>
          </p:spPr>
        </p:pic>
        <p:sp>
          <p:nvSpPr>
            <p:cNvPr id="23" name="object 23" descr=""/>
            <p:cNvSpPr/>
            <p:nvPr/>
          </p:nvSpPr>
          <p:spPr>
            <a:xfrm>
              <a:off x="1887092" y="2093086"/>
              <a:ext cx="255904" cy="356870"/>
            </a:xfrm>
            <a:custGeom>
              <a:avLst/>
              <a:gdLst/>
              <a:ahLst/>
              <a:cxnLst/>
              <a:rect l="l" t="t" r="r" b="b"/>
              <a:pathLst>
                <a:path w="255905" h="356869">
                  <a:moveTo>
                    <a:pt x="0" y="0"/>
                  </a:moveTo>
                  <a:lnTo>
                    <a:pt x="23262" y="0"/>
                  </a:lnTo>
                  <a:lnTo>
                    <a:pt x="46561" y="0"/>
                  </a:lnTo>
                  <a:lnTo>
                    <a:pt x="69883" y="0"/>
                  </a:lnTo>
                  <a:lnTo>
                    <a:pt x="93218" y="0"/>
                  </a:lnTo>
                  <a:lnTo>
                    <a:pt x="93218" y="47910"/>
                  </a:lnTo>
                  <a:lnTo>
                    <a:pt x="93218" y="95821"/>
                  </a:lnTo>
                  <a:lnTo>
                    <a:pt x="93218" y="143732"/>
                  </a:lnTo>
                  <a:lnTo>
                    <a:pt x="93218" y="191642"/>
                  </a:lnTo>
                  <a:lnTo>
                    <a:pt x="93724" y="206908"/>
                  </a:lnTo>
                  <a:lnTo>
                    <a:pt x="106275" y="244272"/>
                  </a:lnTo>
                  <a:lnTo>
                    <a:pt x="125349" y="252095"/>
                  </a:lnTo>
                  <a:lnTo>
                    <a:pt x="133238" y="250932"/>
                  </a:lnTo>
                  <a:lnTo>
                    <a:pt x="160464" y="208057"/>
                  </a:lnTo>
                  <a:lnTo>
                    <a:pt x="163068" y="167766"/>
                  </a:lnTo>
                  <a:lnTo>
                    <a:pt x="163068" y="125855"/>
                  </a:lnTo>
                  <a:lnTo>
                    <a:pt x="163068" y="83931"/>
                  </a:lnTo>
                  <a:lnTo>
                    <a:pt x="163068" y="41983"/>
                  </a:lnTo>
                  <a:lnTo>
                    <a:pt x="163068" y="0"/>
                  </a:lnTo>
                  <a:lnTo>
                    <a:pt x="186289" y="0"/>
                  </a:lnTo>
                  <a:lnTo>
                    <a:pt x="209486" y="0"/>
                  </a:lnTo>
                  <a:lnTo>
                    <a:pt x="232683" y="0"/>
                  </a:lnTo>
                  <a:lnTo>
                    <a:pt x="255905" y="0"/>
                  </a:lnTo>
                  <a:lnTo>
                    <a:pt x="255905" y="49801"/>
                  </a:lnTo>
                  <a:lnTo>
                    <a:pt x="255905" y="348488"/>
                  </a:lnTo>
                  <a:lnTo>
                    <a:pt x="234209" y="348488"/>
                  </a:lnTo>
                  <a:lnTo>
                    <a:pt x="212550" y="348488"/>
                  </a:lnTo>
                  <a:lnTo>
                    <a:pt x="190914" y="348488"/>
                  </a:lnTo>
                  <a:lnTo>
                    <a:pt x="169290" y="348488"/>
                  </a:lnTo>
                  <a:lnTo>
                    <a:pt x="169290" y="334390"/>
                  </a:lnTo>
                  <a:lnTo>
                    <a:pt x="169290" y="320293"/>
                  </a:lnTo>
                  <a:lnTo>
                    <a:pt x="169290" y="306196"/>
                  </a:lnTo>
                  <a:lnTo>
                    <a:pt x="169290" y="292100"/>
                  </a:lnTo>
                  <a:lnTo>
                    <a:pt x="159517" y="308232"/>
                  </a:lnTo>
                  <a:lnTo>
                    <a:pt x="130175" y="341629"/>
                  </a:lnTo>
                  <a:lnTo>
                    <a:pt x="81787" y="356488"/>
                  </a:lnTo>
                  <a:lnTo>
                    <a:pt x="63704" y="354401"/>
                  </a:lnTo>
                  <a:lnTo>
                    <a:pt x="21717" y="323468"/>
                  </a:lnTo>
                  <a:lnTo>
                    <a:pt x="5334" y="281622"/>
                  </a:lnTo>
                  <a:lnTo>
                    <a:pt x="0" y="221868"/>
                  </a:lnTo>
                  <a:lnTo>
                    <a:pt x="0" y="166431"/>
                  </a:lnTo>
                  <a:lnTo>
                    <a:pt x="0" y="110982"/>
                  </a:lnTo>
                  <a:lnTo>
                    <a:pt x="0" y="55508"/>
                  </a:lnTo>
                  <a:lnTo>
                    <a:pt x="0" y="0"/>
                  </a:lnTo>
                  <a:close/>
                </a:path>
              </a:pathLst>
            </a:custGeom>
            <a:ln w="12192">
              <a:solidFill>
                <a:srgbClr val="EAEAE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4" name="object 24" descr="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628393" y="2051938"/>
              <a:ext cx="100202" cy="103378"/>
            </a:xfrm>
            <a:prstGeom prst="rect">
              <a:avLst/>
            </a:prstGeom>
          </p:spPr>
        </p:pic>
        <p:sp>
          <p:nvSpPr>
            <p:cNvPr id="25" name="object 25" descr=""/>
            <p:cNvSpPr/>
            <p:nvPr/>
          </p:nvSpPr>
          <p:spPr>
            <a:xfrm>
              <a:off x="1530349" y="1960625"/>
              <a:ext cx="835025" cy="488950"/>
            </a:xfrm>
            <a:custGeom>
              <a:avLst/>
              <a:gdLst/>
              <a:ahLst/>
              <a:cxnLst/>
              <a:rect l="l" t="t" r="r" b="b"/>
              <a:pathLst>
                <a:path w="835025" h="488950">
                  <a:moveTo>
                    <a:pt x="780669" y="0"/>
                  </a:moveTo>
                  <a:lnTo>
                    <a:pt x="780669" y="33073"/>
                  </a:lnTo>
                  <a:lnTo>
                    <a:pt x="780669" y="66182"/>
                  </a:lnTo>
                  <a:lnTo>
                    <a:pt x="780669" y="99315"/>
                  </a:lnTo>
                  <a:lnTo>
                    <a:pt x="780669" y="132461"/>
                  </a:lnTo>
                  <a:lnTo>
                    <a:pt x="793359" y="132461"/>
                  </a:lnTo>
                  <a:lnTo>
                    <a:pt x="806084" y="132461"/>
                  </a:lnTo>
                  <a:lnTo>
                    <a:pt x="818834" y="132461"/>
                  </a:lnTo>
                  <a:lnTo>
                    <a:pt x="831595" y="132461"/>
                  </a:lnTo>
                  <a:lnTo>
                    <a:pt x="831595" y="156938"/>
                  </a:lnTo>
                  <a:lnTo>
                    <a:pt x="831595" y="181403"/>
                  </a:lnTo>
                  <a:lnTo>
                    <a:pt x="831595" y="205845"/>
                  </a:lnTo>
                  <a:lnTo>
                    <a:pt x="831595" y="230250"/>
                  </a:lnTo>
                  <a:lnTo>
                    <a:pt x="818834" y="230250"/>
                  </a:lnTo>
                  <a:lnTo>
                    <a:pt x="806084" y="230250"/>
                  </a:lnTo>
                  <a:lnTo>
                    <a:pt x="793359" y="230250"/>
                  </a:lnTo>
                  <a:lnTo>
                    <a:pt x="780669" y="230250"/>
                  </a:lnTo>
                  <a:lnTo>
                    <a:pt x="780669" y="261131"/>
                  </a:lnTo>
                  <a:lnTo>
                    <a:pt x="780669" y="292036"/>
                  </a:lnTo>
                  <a:lnTo>
                    <a:pt x="780669" y="322941"/>
                  </a:lnTo>
                  <a:lnTo>
                    <a:pt x="780669" y="353822"/>
                  </a:lnTo>
                  <a:lnTo>
                    <a:pt x="780839" y="363962"/>
                  </a:lnTo>
                  <a:lnTo>
                    <a:pt x="791972" y="394335"/>
                  </a:lnTo>
                  <a:lnTo>
                    <a:pt x="799464" y="394335"/>
                  </a:lnTo>
                  <a:lnTo>
                    <a:pt x="805110" y="393791"/>
                  </a:lnTo>
                  <a:lnTo>
                    <a:pt x="811768" y="392175"/>
                  </a:lnTo>
                  <a:lnTo>
                    <a:pt x="819449" y="389512"/>
                  </a:lnTo>
                  <a:lnTo>
                    <a:pt x="828167" y="385825"/>
                  </a:lnTo>
                  <a:lnTo>
                    <a:pt x="829935" y="408876"/>
                  </a:lnTo>
                  <a:lnTo>
                    <a:pt x="831643" y="431926"/>
                  </a:lnTo>
                  <a:lnTo>
                    <a:pt x="833328" y="454977"/>
                  </a:lnTo>
                  <a:lnTo>
                    <a:pt x="835025" y="478027"/>
                  </a:lnTo>
                  <a:lnTo>
                    <a:pt x="818090" y="482734"/>
                  </a:lnTo>
                  <a:lnTo>
                    <a:pt x="801751" y="486156"/>
                  </a:lnTo>
                  <a:lnTo>
                    <a:pt x="785983" y="488243"/>
                  </a:lnTo>
                  <a:lnTo>
                    <a:pt x="770763" y="488950"/>
                  </a:lnTo>
                  <a:lnTo>
                    <a:pt x="754641" y="488124"/>
                  </a:lnTo>
                  <a:lnTo>
                    <a:pt x="712061" y="468961"/>
                  </a:lnTo>
                  <a:lnTo>
                    <a:pt x="691971" y="422263"/>
                  </a:lnTo>
                  <a:lnTo>
                    <a:pt x="688058" y="380075"/>
                  </a:lnTo>
                  <a:lnTo>
                    <a:pt x="687577" y="352933"/>
                  </a:lnTo>
                  <a:lnTo>
                    <a:pt x="687577" y="322262"/>
                  </a:lnTo>
                  <a:lnTo>
                    <a:pt x="687577" y="291591"/>
                  </a:lnTo>
                  <a:lnTo>
                    <a:pt x="687577" y="260921"/>
                  </a:lnTo>
                  <a:lnTo>
                    <a:pt x="687577" y="230250"/>
                  </a:lnTo>
                  <a:lnTo>
                    <a:pt x="679078" y="230250"/>
                  </a:lnTo>
                  <a:lnTo>
                    <a:pt x="670544" y="230250"/>
                  </a:lnTo>
                  <a:lnTo>
                    <a:pt x="661985" y="230250"/>
                  </a:lnTo>
                  <a:lnTo>
                    <a:pt x="653414" y="230250"/>
                  </a:lnTo>
                  <a:lnTo>
                    <a:pt x="653414" y="205845"/>
                  </a:lnTo>
                  <a:lnTo>
                    <a:pt x="653414" y="181403"/>
                  </a:lnTo>
                  <a:lnTo>
                    <a:pt x="653414" y="156938"/>
                  </a:lnTo>
                  <a:lnTo>
                    <a:pt x="653414" y="132461"/>
                  </a:lnTo>
                  <a:lnTo>
                    <a:pt x="661985" y="132461"/>
                  </a:lnTo>
                  <a:lnTo>
                    <a:pt x="670544" y="132461"/>
                  </a:lnTo>
                  <a:lnTo>
                    <a:pt x="679078" y="132461"/>
                  </a:lnTo>
                  <a:lnTo>
                    <a:pt x="687577" y="132461"/>
                  </a:lnTo>
                  <a:lnTo>
                    <a:pt x="687577" y="116460"/>
                  </a:lnTo>
                  <a:lnTo>
                    <a:pt x="687577" y="100472"/>
                  </a:lnTo>
                  <a:lnTo>
                    <a:pt x="687577" y="84508"/>
                  </a:lnTo>
                  <a:lnTo>
                    <a:pt x="687577" y="68579"/>
                  </a:lnTo>
                  <a:lnTo>
                    <a:pt x="710910" y="51488"/>
                  </a:lnTo>
                  <a:lnTo>
                    <a:pt x="734123" y="34242"/>
                  </a:lnTo>
                  <a:lnTo>
                    <a:pt x="757336" y="17019"/>
                  </a:lnTo>
                  <a:lnTo>
                    <a:pt x="780669" y="0"/>
                  </a:lnTo>
                  <a:close/>
                </a:path>
                <a:path w="835025" h="488950">
                  <a:moveTo>
                    <a:pt x="0" y="0"/>
                  </a:moveTo>
                  <a:lnTo>
                    <a:pt x="48291" y="0"/>
                  </a:lnTo>
                  <a:lnTo>
                    <a:pt x="96583" y="0"/>
                  </a:lnTo>
                  <a:lnTo>
                    <a:pt x="144875" y="0"/>
                  </a:lnTo>
                  <a:lnTo>
                    <a:pt x="193167" y="0"/>
                  </a:lnTo>
                  <a:lnTo>
                    <a:pt x="215917" y="2162"/>
                  </a:lnTo>
                  <a:lnTo>
                    <a:pt x="252942" y="19395"/>
                  </a:lnTo>
                  <a:lnTo>
                    <a:pt x="278776" y="52574"/>
                  </a:lnTo>
                  <a:lnTo>
                    <a:pt x="291659" y="95317"/>
                  </a:lnTo>
                  <a:lnTo>
                    <a:pt x="293243" y="119761"/>
                  </a:lnTo>
                  <a:lnTo>
                    <a:pt x="292115" y="140352"/>
                  </a:lnTo>
                  <a:lnTo>
                    <a:pt x="274827" y="192912"/>
                  </a:lnTo>
                  <a:lnTo>
                    <a:pt x="238760" y="225044"/>
                  </a:lnTo>
                  <a:lnTo>
                    <a:pt x="255607" y="232338"/>
                  </a:lnTo>
                  <a:lnTo>
                    <a:pt x="291719" y="267843"/>
                  </a:lnTo>
                  <a:lnTo>
                    <a:pt x="307703" y="322171"/>
                  </a:lnTo>
                  <a:lnTo>
                    <a:pt x="308737" y="344170"/>
                  </a:lnTo>
                  <a:lnTo>
                    <a:pt x="308012" y="362384"/>
                  </a:lnTo>
                  <a:lnTo>
                    <a:pt x="296672" y="411479"/>
                  </a:lnTo>
                  <a:lnTo>
                    <a:pt x="273615" y="449306"/>
                  </a:lnTo>
                  <a:lnTo>
                    <a:pt x="236702" y="471618"/>
                  </a:lnTo>
                  <a:lnTo>
                    <a:pt x="195437" y="479329"/>
                  </a:lnTo>
                  <a:lnTo>
                    <a:pt x="178181" y="480949"/>
                  </a:lnTo>
                  <a:lnTo>
                    <a:pt x="133623" y="480949"/>
                  </a:lnTo>
                  <a:lnTo>
                    <a:pt x="89090" y="480949"/>
                  </a:lnTo>
                  <a:lnTo>
                    <a:pt x="44557" y="480949"/>
                  </a:lnTo>
                  <a:lnTo>
                    <a:pt x="0" y="480949"/>
                  </a:lnTo>
                  <a:lnTo>
                    <a:pt x="0" y="427519"/>
                  </a:lnTo>
                  <a:lnTo>
                    <a:pt x="0" y="53429"/>
                  </a:lnTo>
                  <a:lnTo>
                    <a:pt x="0" y="0"/>
                  </a:lnTo>
                  <a:close/>
                </a:path>
              </a:pathLst>
            </a:custGeom>
            <a:ln w="12192">
              <a:solidFill>
                <a:srgbClr val="EAEAE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 descr=""/>
          <p:cNvSpPr txBox="1"/>
          <p:nvPr/>
        </p:nvSpPr>
        <p:spPr>
          <a:xfrm>
            <a:off x="1828800" y="4776215"/>
            <a:ext cx="481965" cy="274320"/>
          </a:xfrm>
          <a:prstGeom prst="rect">
            <a:avLst/>
          </a:prstGeom>
          <a:solidFill>
            <a:srgbClr val="FFFFFF"/>
          </a:solidFill>
        </p:spPr>
        <p:txBody>
          <a:bodyPr wrap="square" lIns="0" tIns="43815" rIns="0" bIns="0" rtlCol="0" vert="horz">
            <a:spAutoFit/>
          </a:bodyPr>
          <a:lstStyle/>
          <a:p>
            <a:pPr marL="92075">
              <a:lnSpc>
                <a:spcPct val="100000"/>
              </a:lnSpc>
              <a:spcBef>
                <a:spcPts val="345"/>
              </a:spcBef>
            </a:pPr>
            <a:r>
              <a:rPr dirty="0" sz="1200" spc="-20">
                <a:latin typeface="Arial MT"/>
                <a:cs typeface="Arial MT"/>
              </a:rPr>
              <a:t>32.5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2906014" y="6643357"/>
            <a:ext cx="3906520" cy="1962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30"/>
              </a:lnSpc>
            </a:pPr>
            <a:r>
              <a:rPr dirty="0" sz="1200" b="1">
                <a:solidFill>
                  <a:srgbClr val="FF6600"/>
                </a:solidFill>
                <a:latin typeface="Arial"/>
                <a:cs typeface="Arial"/>
              </a:rPr>
              <a:t>Dr.</a:t>
            </a:r>
            <a:r>
              <a:rPr dirty="0" sz="1200" spc="-10" b="1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FF6600"/>
                </a:solidFill>
                <a:latin typeface="Arial"/>
                <a:cs typeface="Arial"/>
              </a:rPr>
              <a:t>Md.</a:t>
            </a:r>
            <a:r>
              <a:rPr dirty="0" sz="1200" spc="-70" b="1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FF6600"/>
                </a:solidFill>
                <a:latin typeface="Arial"/>
                <a:cs typeface="Arial"/>
              </a:rPr>
              <a:t>Abul</a:t>
            </a:r>
            <a:r>
              <a:rPr dirty="0" sz="1200" spc="15" b="1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FF6600"/>
                </a:solidFill>
                <a:latin typeface="Arial"/>
                <a:cs typeface="Arial"/>
              </a:rPr>
              <a:t>Kashem</a:t>
            </a:r>
            <a:r>
              <a:rPr dirty="0" sz="1200" spc="-35" b="1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FF6600"/>
                </a:solidFill>
                <a:latin typeface="Arial"/>
                <a:cs typeface="Arial"/>
              </a:rPr>
              <a:t>Mia,</a:t>
            </a:r>
            <a:r>
              <a:rPr dirty="0" sz="1200" spc="-30" b="1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dirty="0" sz="1200" spc="-10" b="1">
                <a:solidFill>
                  <a:srgbClr val="FF6600"/>
                </a:solidFill>
                <a:latin typeface="Arial"/>
                <a:cs typeface="Arial"/>
              </a:rPr>
              <a:t>Professor,</a:t>
            </a:r>
            <a:r>
              <a:rPr dirty="0" sz="1200" spc="-50" b="1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FF6600"/>
                </a:solidFill>
                <a:latin typeface="Arial"/>
                <a:cs typeface="Arial"/>
              </a:rPr>
              <a:t>CSE</a:t>
            </a:r>
            <a:r>
              <a:rPr dirty="0" sz="1200" spc="-15" b="1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FF6600"/>
                </a:solidFill>
                <a:latin typeface="Arial"/>
                <a:cs typeface="Arial"/>
              </a:rPr>
              <a:t>Dept,</a:t>
            </a:r>
            <a:r>
              <a:rPr dirty="0" sz="1200" spc="-45" b="1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dirty="0" sz="1200" spc="-20" b="1">
                <a:solidFill>
                  <a:srgbClr val="FF6600"/>
                </a:solidFill>
                <a:latin typeface="Arial"/>
                <a:cs typeface="Arial"/>
              </a:rPr>
              <a:t>BUET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36614"/>
            <a:ext cx="9144000" cy="1010285"/>
            <a:chOff x="0" y="36614"/>
            <a:chExt cx="9144000" cy="1010285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06167" y="36614"/>
              <a:ext cx="1787398" cy="1010246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94888" y="36614"/>
              <a:ext cx="751116" cy="1010246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47288" y="36614"/>
              <a:ext cx="3622421" cy="1010246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080770">
              <a:lnSpc>
                <a:spcPct val="100000"/>
              </a:lnSpc>
              <a:spcBef>
                <a:spcPts val="100"/>
              </a:spcBef>
            </a:pPr>
            <a:r>
              <a:rPr dirty="0" spc="-20"/>
              <a:t>Rabin-</a:t>
            </a:r>
            <a:r>
              <a:rPr dirty="0"/>
              <a:t>Karp</a:t>
            </a:r>
            <a:r>
              <a:rPr dirty="0" spc="55"/>
              <a:t> </a:t>
            </a:r>
            <a:r>
              <a:rPr dirty="0" spc="-10"/>
              <a:t>Algorithm</a:t>
            </a:r>
          </a:p>
        </p:txBody>
      </p:sp>
      <p:grpSp>
        <p:nvGrpSpPr>
          <p:cNvPr id="7" name="object 7" descr=""/>
          <p:cNvGrpSpPr/>
          <p:nvPr/>
        </p:nvGrpSpPr>
        <p:grpSpPr>
          <a:xfrm>
            <a:off x="783336" y="3224783"/>
            <a:ext cx="7809230" cy="3066415"/>
            <a:chOff x="783336" y="3224783"/>
            <a:chExt cx="7809230" cy="3066415"/>
          </a:xfrm>
        </p:grpSpPr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53440" y="5202935"/>
              <a:ext cx="5967984" cy="1088136"/>
            </a:xfrm>
            <a:prstGeom prst="rect">
              <a:avLst/>
            </a:prstGeom>
          </p:spPr>
        </p:pic>
        <p:sp>
          <p:nvSpPr>
            <p:cNvPr id="9" name="object 9" descr=""/>
            <p:cNvSpPr/>
            <p:nvPr/>
          </p:nvSpPr>
          <p:spPr>
            <a:xfrm>
              <a:off x="856488" y="5178551"/>
              <a:ext cx="5974080" cy="1103630"/>
            </a:xfrm>
            <a:custGeom>
              <a:avLst/>
              <a:gdLst/>
              <a:ahLst/>
              <a:cxnLst/>
              <a:rect l="l" t="t" r="r" b="b"/>
              <a:pathLst>
                <a:path w="5974080" h="1103629">
                  <a:moveTo>
                    <a:pt x="1341120" y="0"/>
                  </a:moveTo>
                  <a:lnTo>
                    <a:pt x="0" y="0"/>
                  </a:lnTo>
                  <a:lnTo>
                    <a:pt x="0" y="158496"/>
                  </a:lnTo>
                  <a:lnTo>
                    <a:pt x="1341120" y="158496"/>
                  </a:lnTo>
                  <a:lnTo>
                    <a:pt x="1341120" y="0"/>
                  </a:lnTo>
                  <a:close/>
                </a:path>
                <a:path w="5974080" h="1103629">
                  <a:moveTo>
                    <a:pt x="5974067" y="911352"/>
                  </a:moveTo>
                  <a:lnTo>
                    <a:pt x="2569464" y="911352"/>
                  </a:lnTo>
                  <a:lnTo>
                    <a:pt x="2569464" y="1103376"/>
                  </a:lnTo>
                  <a:lnTo>
                    <a:pt x="5974067" y="1103376"/>
                  </a:lnTo>
                  <a:lnTo>
                    <a:pt x="5974067" y="911352"/>
                  </a:lnTo>
                  <a:close/>
                </a:path>
              </a:pathLst>
            </a:custGeom>
            <a:solidFill>
              <a:srgbClr val="3366C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83336" y="3224783"/>
              <a:ext cx="6160008" cy="1734312"/>
            </a:xfrm>
            <a:prstGeom prst="rect">
              <a:avLst/>
            </a:prstGeom>
          </p:spPr>
        </p:pic>
        <p:sp>
          <p:nvSpPr>
            <p:cNvPr id="11" name="object 11" descr=""/>
            <p:cNvSpPr/>
            <p:nvPr/>
          </p:nvSpPr>
          <p:spPr>
            <a:xfrm>
              <a:off x="3924300" y="4475987"/>
              <a:ext cx="847725" cy="424180"/>
            </a:xfrm>
            <a:custGeom>
              <a:avLst/>
              <a:gdLst/>
              <a:ahLst/>
              <a:cxnLst/>
              <a:rect l="l" t="t" r="r" b="b"/>
              <a:pathLst>
                <a:path w="847725" h="424179">
                  <a:moveTo>
                    <a:pt x="0" y="211836"/>
                  </a:moveTo>
                  <a:lnTo>
                    <a:pt x="17942" y="150664"/>
                  </a:lnTo>
                  <a:lnTo>
                    <a:pt x="68269" y="96500"/>
                  </a:lnTo>
                  <a:lnTo>
                    <a:pt x="103937" y="72866"/>
                  </a:lnTo>
                  <a:lnTo>
                    <a:pt x="145733" y="51968"/>
                  </a:lnTo>
                  <a:lnTo>
                    <a:pt x="193001" y="34134"/>
                  </a:lnTo>
                  <a:lnTo>
                    <a:pt x="245085" y="19692"/>
                  </a:lnTo>
                  <a:lnTo>
                    <a:pt x="301329" y="8971"/>
                  </a:lnTo>
                  <a:lnTo>
                    <a:pt x="361076" y="2297"/>
                  </a:lnTo>
                  <a:lnTo>
                    <a:pt x="423672" y="0"/>
                  </a:lnTo>
                  <a:lnTo>
                    <a:pt x="486267" y="2297"/>
                  </a:lnTo>
                  <a:lnTo>
                    <a:pt x="546014" y="8971"/>
                  </a:lnTo>
                  <a:lnTo>
                    <a:pt x="602258" y="19692"/>
                  </a:lnTo>
                  <a:lnTo>
                    <a:pt x="654342" y="34134"/>
                  </a:lnTo>
                  <a:lnTo>
                    <a:pt x="701610" y="51968"/>
                  </a:lnTo>
                  <a:lnTo>
                    <a:pt x="743406" y="72866"/>
                  </a:lnTo>
                  <a:lnTo>
                    <a:pt x="779074" y="96500"/>
                  </a:lnTo>
                  <a:lnTo>
                    <a:pt x="807958" y="122542"/>
                  </a:lnTo>
                  <a:lnTo>
                    <a:pt x="842749" y="180538"/>
                  </a:lnTo>
                  <a:lnTo>
                    <a:pt x="847344" y="211836"/>
                  </a:lnTo>
                  <a:lnTo>
                    <a:pt x="842749" y="243133"/>
                  </a:lnTo>
                  <a:lnTo>
                    <a:pt x="807958" y="301129"/>
                  </a:lnTo>
                  <a:lnTo>
                    <a:pt x="779074" y="327171"/>
                  </a:lnTo>
                  <a:lnTo>
                    <a:pt x="743406" y="350805"/>
                  </a:lnTo>
                  <a:lnTo>
                    <a:pt x="701610" y="371703"/>
                  </a:lnTo>
                  <a:lnTo>
                    <a:pt x="654342" y="389537"/>
                  </a:lnTo>
                  <a:lnTo>
                    <a:pt x="602258" y="403979"/>
                  </a:lnTo>
                  <a:lnTo>
                    <a:pt x="546014" y="414700"/>
                  </a:lnTo>
                  <a:lnTo>
                    <a:pt x="486267" y="421374"/>
                  </a:lnTo>
                  <a:lnTo>
                    <a:pt x="423672" y="423672"/>
                  </a:lnTo>
                  <a:lnTo>
                    <a:pt x="361076" y="421374"/>
                  </a:lnTo>
                  <a:lnTo>
                    <a:pt x="301329" y="414700"/>
                  </a:lnTo>
                  <a:lnTo>
                    <a:pt x="245085" y="403979"/>
                  </a:lnTo>
                  <a:lnTo>
                    <a:pt x="193001" y="389537"/>
                  </a:lnTo>
                  <a:lnTo>
                    <a:pt x="145733" y="371703"/>
                  </a:lnTo>
                  <a:lnTo>
                    <a:pt x="103937" y="350805"/>
                  </a:lnTo>
                  <a:lnTo>
                    <a:pt x="68269" y="327171"/>
                  </a:lnTo>
                  <a:lnTo>
                    <a:pt x="39385" y="301129"/>
                  </a:lnTo>
                  <a:lnTo>
                    <a:pt x="4594" y="243133"/>
                  </a:lnTo>
                  <a:lnTo>
                    <a:pt x="0" y="211836"/>
                  </a:lnTo>
                  <a:close/>
                </a:path>
              </a:pathLst>
            </a:custGeom>
            <a:ln w="27432">
              <a:solidFill>
                <a:srgbClr val="33993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4844795" y="4587239"/>
              <a:ext cx="2432685" cy="198120"/>
            </a:xfrm>
            <a:custGeom>
              <a:avLst/>
              <a:gdLst/>
              <a:ahLst/>
              <a:cxnLst/>
              <a:rect l="l" t="t" r="r" b="b"/>
              <a:pathLst>
                <a:path w="2432684" h="198120">
                  <a:moveTo>
                    <a:pt x="118871" y="0"/>
                  </a:moveTo>
                  <a:lnTo>
                    <a:pt x="0" y="99060"/>
                  </a:lnTo>
                  <a:lnTo>
                    <a:pt x="118871" y="198120"/>
                  </a:lnTo>
                  <a:lnTo>
                    <a:pt x="118871" y="118872"/>
                  </a:lnTo>
                  <a:lnTo>
                    <a:pt x="99059" y="118872"/>
                  </a:lnTo>
                  <a:lnTo>
                    <a:pt x="99059" y="79248"/>
                  </a:lnTo>
                  <a:lnTo>
                    <a:pt x="118871" y="79248"/>
                  </a:lnTo>
                  <a:lnTo>
                    <a:pt x="118871" y="0"/>
                  </a:lnTo>
                  <a:close/>
                </a:path>
                <a:path w="2432684" h="198120">
                  <a:moveTo>
                    <a:pt x="118871" y="79248"/>
                  </a:moveTo>
                  <a:lnTo>
                    <a:pt x="99059" y="79248"/>
                  </a:lnTo>
                  <a:lnTo>
                    <a:pt x="99059" y="118872"/>
                  </a:lnTo>
                  <a:lnTo>
                    <a:pt x="118871" y="118872"/>
                  </a:lnTo>
                  <a:lnTo>
                    <a:pt x="118871" y="79248"/>
                  </a:lnTo>
                  <a:close/>
                </a:path>
                <a:path w="2432684" h="198120">
                  <a:moveTo>
                    <a:pt x="2432304" y="79248"/>
                  </a:moveTo>
                  <a:lnTo>
                    <a:pt x="118871" y="79248"/>
                  </a:lnTo>
                  <a:lnTo>
                    <a:pt x="118871" y="118872"/>
                  </a:lnTo>
                  <a:lnTo>
                    <a:pt x="2432304" y="118872"/>
                  </a:lnTo>
                  <a:lnTo>
                    <a:pt x="2432304" y="79248"/>
                  </a:lnTo>
                  <a:close/>
                </a:path>
              </a:pathLst>
            </a:custGeom>
            <a:solidFill>
              <a:srgbClr val="33993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6472427" y="3768851"/>
              <a:ext cx="2115820" cy="1390015"/>
            </a:xfrm>
            <a:custGeom>
              <a:avLst/>
              <a:gdLst/>
              <a:ahLst/>
              <a:cxnLst/>
              <a:rect l="l" t="t" r="r" b="b"/>
              <a:pathLst>
                <a:path w="2115820" h="1390014">
                  <a:moveTo>
                    <a:pt x="1448435" y="0"/>
                  </a:moveTo>
                  <a:lnTo>
                    <a:pt x="1122426" y="279400"/>
                  </a:lnTo>
                  <a:lnTo>
                    <a:pt x="952119" y="121412"/>
                  </a:lnTo>
                  <a:lnTo>
                    <a:pt x="837311" y="410718"/>
                  </a:lnTo>
                  <a:lnTo>
                    <a:pt x="440944" y="233299"/>
                  </a:lnTo>
                  <a:lnTo>
                    <a:pt x="526033" y="503047"/>
                  </a:lnTo>
                  <a:lnTo>
                    <a:pt x="114807" y="532130"/>
                  </a:lnTo>
                  <a:lnTo>
                    <a:pt x="385318" y="745871"/>
                  </a:lnTo>
                  <a:lnTo>
                    <a:pt x="0" y="828548"/>
                  </a:lnTo>
                  <a:lnTo>
                    <a:pt x="326136" y="988949"/>
                  </a:lnTo>
                  <a:lnTo>
                    <a:pt x="125856" y="1146937"/>
                  </a:lnTo>
                  <a:lnTo>
                    <a:pt x="470535" y="1173734"/>
                  </a:lnTo>
                  <a:lnTo>
                    <a:pt x="481583" y="1389888"/>
                  </a:lnTo>
                  <a:lnTo>
                    <a:pt x="737107" y="1166241"/>
                  </a:lnTo>
                  <a:lnTo>
                    <a:pt x="852043" y="1268349"/>
                  </a:lnTo>
                  <a:lnTo>
                    <a:pt x="966724" y="1117727"/>
                  </a:lnTo>
                  <a:lnTo>
                    <a:pt x="1137157" y="1212469"/>
                  </a:lnTo>
                  <a:lnTo>
                    <a:pt x="1192783" y="1025398"/>
                  </a:lnTo>
                  <a:lnTo>
                    <a:pt x="1463294" y="1117727"/>
                  </a:lnTo>
                  <a:lnTo>
                    <a:pt x="1433702" y="923417"/>
                  </a:lnTo>
                  <a:lnTo>
                    <a:pt x="1848612" y="1005840"/>
                  </a:lnTo>
                  <a:lnTo>
                    <a:pt x="1604137" y="792099"/>
                  </a:lnTo>
                  <a:lnTo>
                    <a:pt x="1789176" y="726440"/>
                  </a:lnTo>
                  <a:lnTo>
                    <a:pt x="1663319" y="605028"/>
                  </a:lnTo>
                  <a:lnTo>
                    <a:pt x="2115312" y="427609"/>
                  </a:lnTo>
                  <a:lnTo>
                    <a:pt x="1604137" y="420370"/>
                  </a:lnTo>
                  <a:lnTo>
                    <a:pt x="1763395" y="204089"/>
                  </a:lnTo>
                  <a:lnTo>
                    <a:pt x="1422400" y="371729"/>
                  </a:lnTo>
                  <a:lnTo>
                    <a:pt x="1448435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6472427" y="3768851"/>
              <a:ext cx="2115820" cy="1390015"/>
            </a:xfrm>
            <a:custGeom>
              <a:avLst/>
              <a:gdLst/>
              <a:ahLst/>
              <a:cxnLst/>
              <a:rect l="l" t="t" r="r" b="b"/>
              <a:pathLst>
                <a:path w="2115820" h="1390014">
                  <a:moveTo>
                    <a:pt x="1122426" y="279400"/>
                  </a:moveTo>
                  <a:lnTo>
                    <a:pt x="1448435" y="0"/>
                  </a:lnTo>
                  <a:lnTo>
                    <a:pt x="1422400" y="371729"/>
                  </a:lnTo>
                  <a:lnTo>
                    <a:pt x="1763395" y="204089"/>
                  </a:lnTo>
                  <a:lnTo>
                    <a:pt x="1604137" y="420370"/>
                  </a:lnTo>
                  <a:lnTo>
                    <a:pt x="2115312" y="427609"/>
                  </a:lnTo>
                  <a:lnTo>
                    <a:pt x="1663319" y="605028"/>
                  </a:lnTo>
                  <a:lnTo>
                    <a:pt x="1789176" y="726440"/>
                  </a:lnTo>
                  <a:lnTo>
                    <a:pt x="1604137" y="792099"/>
                  </a:lnTo>
                  <a:lnTo>
                    <a:pt x="1848612" y="1005840"/>
                  </a:lnTo>
                  <a:lnTo>
                    <a:pt x="1433702" y="923417"/>
                  </a:lnTo>
                  <a:lnTo>
                    <a:pt x="1463294" y="1117727"/>
                  </a:lnTo>
                  <a:lnTo>
                    <a:pt x="1192783" y="1025398"/>
                  </a:lnTo>
                  <a:lnTo>
                    <a:pt x="1137157" y="1212469"/>
                  </a:lnTo>
                  <a:lnTo>
                    <a:pt x="966724" y="1117727"/>
                  </a:lnTo>
                  <a:lnTo>
                    <a:pt x="852043" y="1268349"/>
                  </a:lnTo>
                  <a:lnTo>
                    <a:pt x="737107" y="1166241"/>
                  </a:lnTo>
                  <a:lnTo>
                    <a:pt x="481583" y="1389888"/>
                  </a:lnTo>
                  <a:lnTo>
                    <a:pt x="470535" y="1173734"/>
                  </a:lnTo>
                  <a:lnTo>
                    <a:pt x="125856" y="1146937"/>
                  </a:lnTo>
                  <a:lnTo>
                    <a:pt x="326136" y="988949"/>
                  </a:lnTo>
                  <a:lnTo>
                    <a:pt x="0" y="828548"/>
                  </a:lnTo>
                  <a:lnTo>
                    <a:pt x="385318" y="745871"/>
                  </a:lnTo>
                  <a:lnTo>
                    <a:pt x="114807" y="532130"/>
                  </a:lnTo>
                  <a:lnTo>
                    <a:pt x="526033" y="503047"/>
                  </a:lnTo>
                  <a:lnTo>
                    <a:pt x="440944" y="233299"/>
                  </a:lnTo>
                  <a:lnTo>
                    <a:pt x="837311" y="410718"/>
                  </a:lnTo>
                  <a:lnTo>
                    <a:pt x="952119" y="121412"/>
                  </a:lnTo>
                  <a:lnTo>
                    <a:pt x="1122426" y="279400"/>
                  </a:lnTo>
                  <a:close/>
                </a:path>
              </a:pathLst>
            </a:custGeom>
            <a:ln w="9144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903720" y="4065981"/>
              <a:ext cx="1177861" cy="510336"/>
            </a:xfrm>
            <a:prstGeom prst="rect">
              <a:avLst/>
            </a:prstGeom>
          </p:spPr>
        </p:pic>
        <p:pic>
          <p:nvPicPr>
            <p:cNvPr id="16" name="object 16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184136" y="4477461"/>
              <a:ext cx="549948" cy="510336"/>
            </a:xfrm>
            <a:prstGeom prst="rect">
              <a:avLst/>
            </a:prstGeom>
          </p:spPr>
        </p:pic>
      </p:grpSp>
      <p:pic>
        <p:nvPicPr>
          <p:cNvPr id="17" name="object 17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351746" y="3357042"/>
            <a:ext cx="1028504" cy="236267"/>
          </a:xfrm>
          <a:prstGeom prst="rect">
            <a:avLst/>
          </a:prstGeom>
        </p:spPr>
      </p:pic>
      <p:sp>
        <p:nvSpPr>
          <p:cNvPr id="18" name="object 18" descr=""/>
          <p:cNvSpPr txBox="1"/>
          <p:nvPr/>
        </p:nvSpPr>
        <p:spPr>
          <a:xfrm>
            <a:off x="7038213" y="3283458"/>
            <a:ext cx="1346200" cy="15538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07975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 MT"/>
                <a:cs typeface="Arial MT"/>
              </a:rPr>
              <a:t>p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=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31415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30"/>
              </a:spcBef>
            </a:pP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800" spc="-10">
                <a:latin typeface="Arial MT"/>
                <a:cs typeface="Arial MT"/>
              </a:rPr>
              <a:t>spurious</a:t>
            </a:r>
            <a:endParaRPr sz="1800">
              <a:latin typeface="Arial MT"/>
              <a:cs typeface="Arial MT"/>
            </a:endParaRPr>
          </a:p>
          <a:p>
            <a:pPr marL="292735">
              <a:lnSpc>
                <a:spcPct val="100000"/>
              </a:lnSpc>
              <a:spcBef>
                <a:spcPts val="1080"/>
              </a:spcBef>
            </a:pPr>
            <a:r>
              <a:rPr dirty="0" sz="1800" spc="-25">
                <a:latin typeface="Arial MT"/>
                <a:cs typeface="Arial MT"/>
              </a:rPr>
              <a:t>hit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19" name="object 19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466344" y="2432304"/>
            <a:ext cx="7644383" cy="539496"/>
          </a:xfrm>
          <a:prstGeom prst="rect">
            <a:avLst/>
          </a:prstGeom>
        </p:spPr>
      </p:pic>
      <p:sp>
        <p:nvSpPr>
          <p:cNvPr id="20" name="object 20" descr=""/>
          <p:cNvSpPr txBox="1"/>
          <p:nvPr/>
        </p:nvSpPr>
        <p:spPr>
          <a:xfrm>
            <a:off x="2314067" y="1392428"/>
            <a:ext cx="3589654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 MT"/>
                <a:cs typeface="Arial MT"/>
              </a:rPr>
              <a:t>t</a:t>
            </a:r>
            <a:r>
              <a:rPr dirty="0" baseline="-20833" sz="1800">
                <a:latin typeface="Arial MT"/>
                <a:cs typeface="Arial MT"/>
              </a:rPr>
              <a:t>s+1</a:t>
            </a:r>
            <a:r>
              <a:rPr dirty="0" baseline="-20833" sz="1800" spc="217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= d(t</a:t>
            </a:r>
            <a:r>
              <a:rPr dirty="0" baseline="-20833" sz="1800">
                <a:latin typeface="Arial MT"/>
                <a:cs typeface="Arial MT"/>
              </a:rPr>
              <a:t>s</a:t>
            </a:r>
            <a:r>
              <a:rPr dirty="0" baseline="-20833" sz="1800" spc="217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-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d</a:t>
            </a:r>
            <a:r>
              <a:rPr dirty="0" sz="1800" spc="10">
                <a:latin typeface="Arial MT"/>
                <a:cs typeface="Arial MT"/>
              </a:rPr>
              <a:t> </a:t>
            </a:r>
            <a:r>
              <a:rPr dirty="0" baseline="25462" sz="1800" spc="-44">
                <a:latin typeface="Arial MT"/>
                <a:cs typeface="Arial MT"/>
              </a:rPr>
              <a:t>m-</a:t>
            </a:r>
            <a:r>
              <a:rPr dirty="0" baseline="25462" sz="1800">
                <a:latin typeface="Arial MT"/>
                <a:cs typeface="Arial MT"/>
              </a:rPr>
              <a:t>1</a:t>
            </a:r>
            <a:r>
              <a:rPr dirty="0" sz="1800">
                <a:latin typeface="Arial MT"/>
                <a:cs typeface="Arial MT"/>
              </a:rPr>
              <a:t>T[s+1]) +</a:t>
            </a:r>
            <a:r>
              <a:rPr dirty="0" sz="1800" spc="-40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T[s+m+1]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21" name="object 21" descr=""/>
          <p:cNvGrpSpPr/>
          <p:nvPr/>
        </p:nvGrpSpPr>
        <p:grpSpPr>
          <a:xfrm>
            <a:off x="219456" y="1262633"/>
            <a:ext cx="1644650" cy="521970"/>
            <a:chOff x="219456" y="1262633"/>
            <a:chExt cx="1644650" cy="521970"/>
          </a:xfrm>
        </p:grpSpPr>
        <p:pic>
          <p:nvPicPr>
            <p:cNvPr id="22" name="object 22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19456" y="1533182"/>
              <a:ext cx="1644142" cy="251294"/>
            </a:xfrm>
            <a:prstGeom prst="rect">
              <a:avLst/>
            </a:prstGeom>
          </p:spPr>
        </p:pic>
        <p:pic>
          <p:nvPicPr>
            <p:cNvPr id="23" name="object 23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50087" y="1268729"/>
              <a:ext cx="1287602" cy="488950"/>
            </a:xfrm>
            <a:prstGeom prst="rect">
              <a:avLst/>
            </a:prstGeom>
          </p:spPr>
        </p:pic>
        <p:sp>
          <p:nvSpPr>
            <p:cNvPr id="24" name="object 24" descr=""/>
            <p:cNvSpPr/>
            <p:nvPr/>
          </p:nvSpPr>
          <p:spPr>
            <a:xfrm>
              <a:off x="1427480" y="1615947"/>
              <a:ext cx="410209" cy="133985"/>
            </a:xfrm>
            <a:custGeom>
              <a:avLst/>
              <a:gdLst/>
              <a:ahLst/>
              <a:cxnLst/>
              <a:rect l="l" t="t" r="r" b="b"/>
              <a:pathLst>
                <a:path w="410210" h="133985">
                  <a:moveTo>
                    <a:pt x="311150" y="0"/>
                  </a:moveTo>
                  <a:lnTo>
                    <a:pt x="335914" y="0"/>
                  </a:lnTo>
                  <a:lnTo>
                    <a:pt x="360679" y="0"/>
                  </a:lnTo>
                  <a:lnTo>
                    <a:pt x="385444" y="0"/>
                  </a:lnTo>
                  <a:lnTo>
                    <a:pt x="410209" y="0"/>
                  </a:lnTo>
                  <a:lnTo>
                    <a:pt x="410209" y="33452"/>
                  </a:lnTo>
                  <a:lnTo>
                    <a:pt x="410209" y="66928"/>
                  </a:lnTo>
                  <a:lnTo>
                    <a:pt x="410209" y="100405"/>
                  </a:lnTo>
                  <a:lnTo>
                    <a:pt x="410209" y="133857"/>
                  </a:lnTo>
                  <a:lnTo>
                    <a:pt x="385444" y="133857"/>
                  </a:lnTo>
                  <a:lnTo>
                    <a:pt x="360680" y="133857"/>
                  </a:lnTo>
                  <a:lnTo>
                    <a:pt x="335915" y="133857"/>
                  </a:lnTo>
                  <a:lnTo>
                    <a:pt x="311150" y="133857"/>
                  </a:lnTo>
                  <a:lnTo>
                    <a:pt x="311150" y="100405"/>
                  </a:lnTo>
                  <a:lnTo>
                    <a:pt x="311150" y="66928"/>
                  </a:lnTo>
                  <a:lnTo>
                    <a:pt x="311150" y="33452"/>
                  </a:lnTo>
                  <a:lnTo>
                    <a:pt x="311150" y="0"/>
                  </a:lnTo>
                  <a:close/>
                </a:path>
                <a:path w="410210" h="133985">
                  <a:moveTo>
                    <a:pt x="155575" y="0"/>
                  </a:moveTo>
                  <a:lnTo>
                    <a:pt x="180339" y="0"/>
                  </a:lnTo>
                  <a:lnTo>
                    <a:pt x="205104" y="0"/>
                  </a:lnTo>
                  <a:lnTo>
                    <a:pt x="229869" y="0"/>
                  </a:lnTo>
                  <a:lnTo>
                    <a:pt x="254634" y="0"/>
                  </a:lnTo>
                  <a:lnTo>
                    <a:pt x="254634" y="33452"/>
                  </a:lnTo>
                  <a:lnTo>
                    <a:pt x="254634" y="66928"/>
                  </a:lnTo>
                  <a:lnTo>
                    <a:pt x="254634" y="100405"/>
                  </a:lnTo>
                  <a:lnTo>
                    <a:pt x="254634" y="133857"/>
                  </a:lnTo>
                  <a:lnTo>
                    <a:pt x="229869" y="133857"/>
                  </a:lnTo>
                  <a:lnTo>
                    <a:pt x="205105" y="133857"/>
                  </a:lnTo>
                  <a:lnTo>
                    <a:pt x="180340" y="133857"/>
                  </a:lnTo>
                  <a:lnTo>
                    <a:pt x="155575" y="133857"/>
                  </a:lnTo>
                  <a:lnTo>
                    <a:pt x="155575" y="100405"/>
                  </a:lnTo>
                  <a:lnTo>
                    <a:pt x="155575" y="66928"/>
                  </a:lnTo>
                  <a:lnTo>
                    <a:pt x="155575" y="33452"/>
                  </a:lnTo>
                  <a:lnTo>
                    <a:pt x="155575" y="0"/>
                  </a:lnTo>
                  <a:close/>
                </a:path>
                <a:path w="410210" h="133985">
                  <a:moveTo>
                    <a:pt x="0" y="0"/>
                  </a:moveTo>
                  <a:lnTo>
                    <a:pt x="24766" y="0"/>
                  </a:lnTo>
                  <a:lnTo>
                    <a:pt x="49545" y="0"/>
                  </a:lnTo>
                  <a:lnTo>
                    <a:pt x="74348" y="0"/>
                  </a:lnTo>
                  <a:lnTo>
                    <a:pt x="99186" y="0"/>
                  </a:lnTo>
                  <a:lnTo>
                    <a:pt x="99186" y="33452"/>
                  </a:lnTo>
                  <a:lnTo>
                    <a:pt x="99186" y="66928"/>
                  </a:lnTo>
                  <a:lnTo>
                    <a:pt x="99186" y="100405"/>
                  </a:lnTo>
                  <a:lnTo>
                    <a:pt x="99186" y="133857"/>
                  </a:lnTo>
                  <a:lnTo>
                    <a:pt x="74348" y="133857"/>
                  </a:lnTo>
                  <a:lnTo>
                    <a:pt x="49545" y="133857"/>
                  </a:lnTo>
                  <a:lnTo>
                    <a:pt x="24766" y="133857"/>
                  </a:lnTo>
                  <a:lnTo>
                    <a:pt x="0" y="133857"/>
                  </a:lnTo>
                  <a:lnTo>
                    <a:pt x="0" y="100405"/>
                  </a:lnTo>
                  <a:lnTo>
                    <a:pt x="0" y="66928"/>
                  </a:lnTo>
                  <a:lnTo>
                    <a:pt x="0" y="33452"/>
                  </a:lnTo>
                  <a:lnTo>
                    <a:pt x="0" y="0"/>
                  </a:lnTo>
                  <a:close/>
                </a:path>
              </a:pathLst>
            </a:custGeom>
            <a:ln w="12192">
              <a:solidFill>
                <a:srgbClr val="EAEAE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5" name="object 25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48131" y="1542922"/>
              <a:ext cx="113360" cy="109600"/>
            </a:xfrm>
            <a:prstGeom prst="rect">
              <a:avLst/>
            </a:prstGeom>
          </p:spPr>
        </p:pic>
        <p:sp>
          <p:nvSpPr>
            <p:cNvPr id="26" name="object 26" descr=""/>
            <p:cNvSpPr/>
            <p:nvPr/>
          </p:nvSpPr>
          <p:spPr>
            <a:xfrm>
              <a:off x="906805" y="1401317"/>
              <a:ext cx="255904" cy="356870"/>
            </a:xfrm>
            <a:custGeom>
              <a:avLst/>
              <a:gdLst/>
              <a:ahLst/>
              <a:cxnLst/>
              <a:rect l="l" t="t" r="r" b="b"/>
              <a:pathLst>
                <a:path w="255905" h="356869">
                  <a:moveTo>
                    <a:pt x="0" y="0"/>
                  </a:moveTo>
                  <a:lnTo>
                    <a:pt x="23298" y="0"/>
                  </a:lnTo>
                  <a:lnTo>
                    <a:pt x="46596" y="0"/>
                  </a:lnTo>
                  <a:lnTo>
                    <a:pt x="69894" y="0"/>
                  </a:lnTo>
                  <a:lnTo>
                    <a:pt x="93192" y="0"/>
                  </a:lnTo>
                  <a:lnTo>
                    <a:pt x="93192" y="47910"/>
                  </a:lnTo>
                  <a:lnTo>
                    <a:pt x="93192" y="95821"/>
                  </a:lnTo>
                  <a:lnTo>
                    <a:pt x="93192" y="143732"/>
                  </a:lnTo>
                  <a:lnTo>
                    <a:pt x="93192" y="191643"/>
                  </a:lnTo>
                  <a:lnTo>
                    <a:pt x="93706" y="206855"/>
                  </a:lnTo>
                  <a:lnTo>
                    <a:pt x="106301" y="244272"/>
                  </a:lnTo>
                  <a:lnTo>
                    <a:pt x="125323" y="252095"/>
                  </a:lnTo>
                  <a:lnTo>
                    <a:pt x="133246" y="250932"/>
                  </a:lnTo>
                  <a:lnTo>
                    <a:pt x="160534" y="207994"/>
                  </a:lnTo>
                  <a:lnTo>
                    <a:pt x="163144" y="167640"/>
                  </a:lnTo>
                  <a:lnTo>
                    <a:pt x="163144" y="125730"/>
                  </a:lnTo>
                  <a:lnTo>
                    <a:pt x="163144" y="83820"/>
                  </a:lnTo>
                  <a:lnTo>
                    <a:pt x="163144" y="41910"/>
                  </a:lnTo>
                  <a:lnTo>
                    <a:pt x="163144" y="0"/>
                  </a:lnTo>
                  <a:lnTo>
                    <a:pt x="186328" y="0"/>
                  </a:lnTo>
                  <a:lnTo>
                    <a:pt x="209511" y="0"/>
                  </a:lnTo>
                  <a:lnTo>
                    <a:pt x="232695" y="0"/>
                  </a:lnTo>
                  <a:lnTo>
                    <a:pt x="255879" y="0"/>
                  </a:lnTo>
                  <a:lnTo>
                    <a:pt x="255879" y="49801"/>
                  </a:lnTo>
                  <a:lnTo>
                    <a:pt x="255879" y="348488"/>
                  </a:lnTo>
                  <a:lnTo>
                    <a:pt x="234236" y="348488"/>
                  </a:lnTo>
                  <a:lnTo>
                    <a:pt x="212590" y="348488"/>
                  </a:lnTo>
                  <a:lnTo>
                    <a:pt x="190941" y="348488"/>
                  </a:lnTo>
                  <a:lnTo>
                    <a:pt x="169290" y="348488"/>
                  </a:lnTo>
                  <a:lnTo>
                    <a:pt x="169290" y="334391"/>
                  </a:lnTo>
                  <a:lnTo>
                    <a:pt x="169290" y="320294"/>
                  </a:lnTo>
                  <a:lnTo>
                    <a:pt x="169290" y="306197"/>
                  </a:lnTo>
                  <a:lnTo>
                    <a:pt x="169290" y="292100"/>
                  </a:lnTo>
                  <a:lnTo>
                    <a:pt x="159518" y="308161"/>
                  </a:lnTo>
                  <a:lnTo>
                    <a:pt x="130213" y="341630"/>
                  </a:lnTo>
                  <a:lnTo>
                    <a:pt x="81800" y="356362"/>
                  </a:lnTo>
                  <a:lnTo>
                    <a:pt x="63719" y="354294"/>
                  </a:lnTo>
                  <a:lnTo>
                    <a:pt x="21755" y="323469"/>
                  </a:lnTo>
                  <a:lnTo>
                    <a:pt x="5357" y="281622"/>
                  </a:lnTo>
                  <a:lnTo>
                    <a:pt x="0" y="221869"/>
                  </a:lnTo>
                  <a:lnTo>
                    <a:pt x="0" y="166413"/>
                  </a:lnTo>
                  <a:lnTo>
                    <a:pt x="0" y="110934"/>
                  </a:lnTo>
                  <a:lnTo>
                    <a:pt x="0" y="55455"/>
                  </a:lnTo>
                  <a:lnTo>
                    <a:pt x="0" y="0"/>
                  </a:lnTo>
                  <a:close/>
                </a:path>
              </a:pathLst>
            </a:custGeom>
            <a:ln w="12192">
              <a:solidFill>
                <a:srgbClr val="EAEAE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7" name="object 27" descr="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48131" y="1360169"/>
              <a:ext cx="100152" cy="103378"/>
            </a:xfrm>
            <a:prstGeom prst="rect">
              <a:avLst/>
            </a:prstGeom>
          </p:spPr>
        </p:pic>
        <p:sp>
          <p:nvSpPr>
            <p:cNvPr id="28" name="object 28" descr=""/>
            <p:cNvSpPr/>
            <p:nvPr/>
          </p:nvSpPr>
          <p:spPr>
            <a:xfrm>
              <a:off x="550087" y="1268729"/>
              <a:ext cx="835660" cy="488950"/>
            </a:xfrm>
            <a:custGeom>
              <a:avLst/>
              <a:gdLst/>
              <a:ahLst/>
              <a:cxnLst/>
              <a:rect l="l" t="t" r="r" b="b"/>
              <a:pathLst>
                <a:path w="835660" h="488950">
                  <a:moveTo>
                    <a:pt x="780618" y="0"/>
                  </a:moveTo>
                  <a:lnTo>
                    <a:pt x="780618" y="33147"/>
                  </a:lnTo>
                  <a:lnTo>
                    <a:pt x="780618" y="66294"/>
                  </a:lnTo>
                  <a:lnTo>
                    <a:pt x="780618" y="99441"/>
                  </a:lnTo>
                  <a:lnTo>
                    <a:pt x="780618" y="132587"/>
                  </a:lnTo>
                  <a:lnTo>
                    <a:pt x="793381" y="132587"/>
                  </a:lnTo>
                  <a:lnTo>
                    <a:pt x="806145" y="132587"/>
                  </a:lnTo>
                  <a:lnTo>
                    <a:pt x="818908" y="132587"/>
                  </a:lnTo>
                  <a:lnTo>
                    <a:pt x="831672" y="132587"/>
                  </a:lnTo>
                  <a:lnTo>
                    <a:pt x="831672" y="157047"/>
                  </a:lnTo>
                  <a:lnTo>
                    <a:pt x="831672" y="181483"/>
                  </a:lnTo>
                  <a:lnTo>
                    <a:pt x="831672" y="205918"/>
                  </a:lnTo>
                  <a:lnTo>
                    <a:pt x="831672" y="230378"/>
                  </a:lnTo>
                  <a:lnTo>
                    <a:pt x="818908" y="230378"/>
                  </a:lnTo>
                  <a:lnTo>
                    <a:pt x="806145" y="230378"/>
                  </a:lnTo>
                  <a:lnTo>
                    <a:pt x="793381" y="230378"/>
                  </a:lnTo>
                  <a:lnTo>
                    <a:pt x="780618" y="230378"/>
                  </a:lnTo>
                  <a:lnTo>
                    <a:pt x="780618" y="261238"/>
                  </a:lnTo>
                  <a:lnTo>
                    <a:pt x="780618" y="292100"/>
                  </a:lnTo>
                  <a:lnTo>
                    <a:pt x="780618" y="322961"/>
                  </a:lnTo>
                  <a:lnTo>
                    <a:pt x="780618" y="353822"/>
                  </a:lnTo>
                  <a:lnTo>
                    <a:pt x="780788" y="364033"/>
                  </a:lnTo>
                  <a:lnTo>
                    <a:pt x="791921" y="394462"/>
                  </a:lnTo>
                  <a:lnTo>
                    <a:pt x="799541" y="394462"/>
                  </a:lnTo>
                  <a:lnTo>
                    <a:pt x="805186" y="393918"/>
                  </a:lnTo>
                  <a:lnTo>
                    <a:pt x="811844" y="392303"/>
                  </a:lnTo>
                  <a:lnTo>
                    <a:pt x="819525" y="389639"/>
                  </a:lnTo>
                  <a:lnTo>
                    <a:pt x="828243" y="385953"/>
                  </a:lnTo>
                  <a:lnTo>
                    <a:pt x="829939" y="409003"/>
                  </a:lnTo>
                  <a:lnTo>
                    <a:pt x="831624" y="432054"/>
                  </a:lnTo>
                  <a:lnTo>
                    <a:pt x="833333" y="455104"/>
                  </a:lnTo>
                  <a:lnTo>
                    <a:pt x="835101" y="478155"/>
                  </a:lnTo>
                  <a:lnTo>
                    <a:pt x="818148" y="482842"/>
                  </a:lnTo>
                  <a:lnTo>
                    <a:pt x="801779" y="486219"/>
                  </a:lnTo>
                  <a:lnTo>
                    <a:pt x="786005" y="488263"/>
                  </a:lnTo>
                  <a:lnTo>
                    <a:pt x="770839" y="488950"/>
                  </a:lnTo>
                  <a:lnTo>
                    <a:pt x="754664" y="488144"/>
                  </a:lnTo>
                  <a:lnTo>
                    <a:pt x="712081" y="469016"/>
                  </a:lnTo>
                  <a:lnTo>
                    <a:pt x="692024" y="422334"/>
                  </a:lnTo>
                  <a:lnTo>
                    <a:pt x="688119" y="380130"/>
                  </a:lnTo>
                  <a:lnTo>
                    <a:pt x="687641" y="352933"/>
                  </a:lnTo>
                  <a:lnTo>
                    <a:pt x="687641" y="322335"/>
                  </a:lnTo>
                  <a:lnTo>
                    <a:pt x="687641" y="291703"/>
                  </a:lnTo>
                  <a:lnTo>
                    <a:pt x="687641" y="261046"/>
                  </a:lnTo>
                  <a:lnTo>
                    <a:pt x="687641" y="230378"/>
                  </a:lnTo>
                  <a:lnTo>
                    <a:pt x="679097" y="230378"/>
                  </a:lnTo>
                  <a:lnTo>
                    <a:pt x="670553" y="230378"/>
                  </a:lnTo>
                  <a:lnTo>
                    <a:pt x="662009" y="230378"/>
                  </a:lnTo>
                  <a:lnTo>
                    <a:pt x="653465" y="230378"/>
                  </a:lnTo>
                  <a:lnTo>
                    <a:pt x="653465" y="205918"/>
                  </a:lnTo>
                  <a:lnTo>
                    <a:pt x="653465" y="181483"/>
                  </a:lnTo>
                  <a:lnTo>
                    <a:pt x="653465" y="157047"/>
                  </a:lnTo>
                  <a:lnTo>
                    <a:pt x="653465" y="132587"/>
                  </a:lnTo>
                  <a:lnTo>
                    <a:pt x="662009" y="132587"/>
                  </a:lnTo>
                  <a:lnTo>
                    <a:pt x="670553" y="132587"/>
                  </a:lnTo>
                  <a:lnTo>
                    <a:pt x="679097" y="132587"/>
                  </a:lnTo>
                  <a:lnTo>
                    <a:pt x="687641" y="132587"/>
                  </a:lnTo>
                  <a:lnTo>
                    <a:pt x="687641" y="116586"/>
                  </a:lnTo>
                  <a:lnTo>
                    <a:pt x="687641" y="100584"/>
                  </a:lnTo>
                  <a:lnTo>
                    <a:pt x="687641" y="84582"/>
                  </a:lnTo>
                  <a:lnTo>
                    <a:pt x="687641" y="68580"/>
                  </a:lnTo>
                  <a:lnTo>
                    <a:pt x="710945" y="51560"/>
                  </a:lnTo>
                  <a:lnTo>
                    <a:pt x="734120" y="34337"/>
                  </a:lnTo>
                  <a:lnTo>
                    <a:pt x="757300" y="17091"/>
                  </a:lnTo>
                  <a:lnTo>
                    <a:pt x="780618" y="0"/>
                  </a:lnTo>
                  <a:close/>
                </a:path>
                <a:path w="835660" h="488950">
                  <a:moveTo>
                    <a:pt x="0" y="0"/>
                  </a:moveTo>
                  <a:lnTo>
                    <a:pt x="48310" y="0"/>
                  </a:lnTo>
                  <a:lnTo>
                    <a:pt x="96620" y="0"/>
                  </a:lnTo>
                  <a:lnTo>
                    <a:pt x="144927" y="0"/>
                  </a:lnTo>
                  <a:lnTo>
                    <a:pt x="193230" y="0"/>
                  </a:lnTo>
                  <a:lnTo>
                    <a:pt x="215950" y="2182"/>
                  </a:lnTo>
                  <a:lnTo>
                    <a:pt x="252971" y="19502"/>
                  </a:lnTo>
                  <a:lnTo>
                    <a:pt x="278813" y="52681"/>
                  </a:lnTo>
                  <a:lnTo>
                    <a:pt x="291683" y="95337"/>
                  </a:lnTo>
                  <a:lnTo>
                    <a:pt x="293268" y="119761"/>
                  </a:lnTo>
                  <a:lnTo>
                    <a:pt x="292140" y="140354"/>
                  </a:lnTo>
                  <a:lnTo>
                    <a:pt x="274802" y="193040"/>
                  </a:lnTo>
                  <a:lnTo>
                    <a:pt x="238810" y="225171"/>
                  </a:lnTo>
                  <a:lnTo>
                    <a:pt x="255619" y="232447"/>
                  </a:lnTo>
                  <a:lnTo>
                    <a:pt x="291782" y="267970"/>
                  </a:lnTo>
                  <a:lnTo>
                    <a:pt x="307725" y="322298"/>
                  </a:lnTo>
                  <a:lnTo>
                    <a:pt x="308762" y="344297"/>
                  </a:lnTo>
                  <a:lnTo>
                    <a:pt x="308027" y="362509"/>
                  </a:lnTo>
                  <a:lnTo>
                    <a:pt x="296684" y="411480"/>
                  </a:lnTo>
                  <a:lnTo>
                    <a:pt x="273597" y="449377"/>
                  </a:lnTo>
                  <a:lnTo>
                    <a:pt x="236721" y="471745"/>
                  </a:lnTo>
                  <a:lnTo>
                    <a:pt x="195448" y="479409"/>
                  </a:lnTo>
                  <a:lnTo>
                    <a:pt x="178193" y="481075"/>
                  </a:lnTo>
                  <a:lnTo>
                    <a:pt x="133645" y="481075"/>
                  </a:lnTo>
                  <a:lnTo>
                    <a:pt x="89096" y="481075"/>
                  </a:lnTo>
                  <a:lnTo>
                    <a:pt x="44548" y="481075"/>
                  </a:lnTo>
                  <a:lnTo>
                    <a:pt x="0" y="481075"/>
                  </a:lnTo>
                  <a:lnTo>
                    <a:pt x="0" y="427646"/>
                  </a:lnTo>
                  <a:lnTo>
                    <a:pt x="0" y="53466"/>
                  </a:lnTo>
                  <a:lnTo>
                    <a:pt x="0" y="0"/>
                  </a:lnTo>
                  <a:close/>
                </a:path>
              </a:pathLst>
            </a:custGeom>
            <a:ln w="12192">
              <a:solidFill>
                <a:srgbClr val="EAEAE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9" name="object 29" descr=""/>
          <p:cNvGrpSpPr/>
          <p:nvPr/>
        </p:nvGrpSpPr>
        <p:grpSpPr>
          <a:xfrm>
            <a:off x="3840479" y="1871440"/>
            <a:ext cx="256540" cy="433070"/>
            <a:chOff x="3840479" y="1871440"/>
            <a:chExt cx="256540" cy="433070"/>
          </a:xfrm>
        </p:grpSpPr>
        <p:sp>
          <p:nvSpPr>
            <p:cNvPr id="30" name="object 30" descr=""/>
            <p:cNvSpPr/>
            <p:nvPr/>
          </p:nvSpPr>
          <p:spPr>
            <a:xfrm>
              <a:off x="3845052" y="1876018"/>
              <a:ext cx="247015" cy="424180"/>
            </a:xfrm>
            <a:custGeom>
              <a:avLst/>
              <a:gdLst/>
              <a:ahLst/>
              <a:cxnLst/>
              <a:rect l="l" t="t" r="r" b="b"/>
              <a:pathLst>
                <a:path w="247014" h="424180">
                  <a:moveTo>
                    <a:pt x="185166" y="26504"/>
                  </a:moveTo>
                  <a:lnTo>
                    <a:pt x="61722" y="26504"/>
                  </a:lnTo>
                  <a:lnTo>
                    <a:pt x="61722" y="52984"/>
                  </a:lnTo>
                  <a:lnTo>
                    <a:pt x="185166" y="52984"/>
                  </a:lnTo>
                  <a:lnTo>
                    <a:pt x="185166" y="26504"/>
                  </a:lnTo>
                  <a:close/>
                </a:path>
                <a:path w="247014" h="424180">
                  <a:moveTo>
                    <a:pt x="185166" y="0"/>
                  </a:moveTo>
                  <a:lnTo>
                    <a:pt x="61722" y="0"/>
                  </a:lnTo>
                  <a:lnTo>
                    <a:pt x="61722" y="13233"/>
                  </a:lnTo>
                  <a:lnTo>
                    <a:pt x="185166" y="13233"/>
                  </a:lnTo>
                  <a:lnTo>
                    <a:pt x="185166" y="0"/>
                  </a:lnTo>
                  <a:close/>
                </a:path>
                <a:path w="247014" h="424180">
                  <a:moveTo>
                    <a:pt x="246888" y="317779"/>
                  </a:moveTo>
                  <a:lnTo>
                    <a:pt x="185166" y="317779"/>
                  </a:lnTo>
                  <a:lnTo>
                    <a:pt x="185166" y="66192"/>
                  </a:lnTo>
                  <a:lnTo>
                    <a:pt x="61722" y="66192"/>
                  </a:lnTo>
                  <a:lnTo>
                    <a:pt x="61722" y="317779"/>
                  </a:lnTo>
                  <a:lnTo>
                    <a:pt x="0" y="317779"/>
                  </a:lnTo>
                  <a:lnTo>
                    <a:pt x="123444" y="423697"/>
                  </a:lnTo>
                  <a:lnTo>
                    <a:pt x="246888" y="317779"/>
                  </a:lnTo>
                  <a:close/>
                </a:path>
              </a:pathLst>
            </a:custGeom>
            <a:solidFill>
              <a:srgbClr val="33993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 descr=""/>
            <p:cNvSpPr/>
            <p:nvPr/>
          </p:nvSpPr>
          <p:spPr>
            <a:xfrm>
              <a:off x="3845051" y="1876012"/>
              <a:ext cx="247015" cy="424180"/>
            </a:xfrm>
            <a:custGeom>
              <a:avLst/>
              <a:gdLst/>
              <a:ahLst/>
              <a:cxnLst/>
              <a:rect l="l" t="t" r="r" b="b"/>
              <a:pathLst>
                <a:path w="247014" h="424180">
                  <a:moveTo>
                    <a:pt x="246887" y="317785"/>
                  </a:moveTo>
                  <a:lnTo>
                    <a:pt x="185165" y="317785"/>
                  </a:lnTo>
                  <a:lnTo>
                    <a:pt x="185165" y="66198"/>
                  </a:lnTo>
                  <a:lnTo>
                    <a:pt x="61722" y="66198"/>
                  </a:lnTo>
                  <a:lnTo>
                    <a:pt x="61722" y="317785"/>
                  </a:lnTo>
                  <a:lnTo>
                    <a:pt x="0" y="317785"/>
                  </a:lnTo>
                  <a:lnTo>
                    <a:pt x="123444" y="423703"/>
                  </a:lnTo>
                  <a:lnTo>
                    <a:pt x="246887" y="317785"/>
                  </a:lnTo>
                  <a:close/>
                </a:path>
                <a:path w="247014" h="424180">
                  <a:moveTo>
                    <a:pt x="61722" y="52990"/>
                  </a:moveTo>
                  <a:lnTo>
                    <a:pt x="185166" y="52990"/>
                  </a:lnTo>
                  <a:lnTo>
                    <a:pt x="185166" y="26511"/>
                  </a:lnTo>
                  <a:lnTo>
                    <a:pt x="61722" y="26511"/>
                  </a:lnTo>
                  <a:lnTo>
                    <a:pt x="61722" y="52990"/>
                  </a:lnTo>
                  <a:close/>
                </a:path>
                <a:path w="247014" h="424180">
                  <a:moveTo>
                    <a:pt x="61722" y="13239"/>
                  </a:moveTo>
                  <a:lnTo>
                    <a:pt x="185166" y="13239"/>
                  </a:lnTo>
                  <a:lnTo>
                    <a:pt x="185166" y="0"/>
                  </a:lnTo>
                  <a:lnTo>
                    <a:pt x="61722" y="0"/>
                  </a:lnTo>
                  <a:lnTo>
                    <a:pt x="61722" y="13239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2" name="object 32" descr=""/>
          <p:cNvSpPr txBox="1"/>
          <p:nvPr/>
        </p:nvSpPr>
        <p:spPr>
          <a:xfrm>
            <a:off x="2906014" y="6643357"/>
            <a:ext cx="3906520" cy="1962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30"/>
              </a:lnSpc>
            </a:pPr>
            <a:r>
              <a:rPr dirty="0" sz="1200" b="1">
                <a:solidFill>
                  <a:srgbClr val="FF6600"/>
                </a:solidFill>
                <a:latin typeface="Arial"/>
                <a:cs typeface="Arial"/>
              </a:rPr>
              <a:t>Dr.</a:t>
            </a:r>
            <a:r>
              <a:rPr dirty="0" sz="1200" spc="-10" b="1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FF6600"/>
                </a:solidFill>
                <a:latin typeface="Arial"/>
                <a:cs typeface="Arial"/>
              </a:rPr>
              <a:t>Md.</a:t>
            </a:r>
            <a:r>
              <a:rPr dirty="0" sz="1200" spc="-70" b="1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FF6600"/>
                </a:solidFill>
                <a:latin typeface="Arial"/>
                <a:cs typeface="Arial"/>
              </a:rPr>
              <a:t>Abul</a:t>
            </a:r>
            <a:r>
              <a:rPr dirty="0" sz="1200" spc="15" b="1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FF6600"/>
                </a:solidFill>
                <a:latin typeface="Arial"/>
                <a:cs typeface="Arial"/>
              </a:rPr>
              <a:t>Kashem</a:t>
            </a:r>
            <a:r>
              <a:rPr dirty="0" sz="1200" spc="-35" b="1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FF6600"/>
                </a:solidFill>
                <a:latin typeface="Arial"/>
                <a:cs typeface="Arial"/>
              </a:rPr>
              <a:t>Mia,</a:t>
            </a:r>
            <a:r>
              <a:rPr dirty="0" sz="1200" spc="-30" b="1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dirty="0" sz="1200" spc="-10" b="1">
                <a:solidFill>
                  <a:srgbClr val="FF6600"/>
                </a:solidFill>
                <a:latin typeface="Arial"/>
                <a:cs typeface="Arial"/>
              </a:rPr>
              <a:t>Professor,</a:t>
            </a:r>
            <a:r>
              <a:rPr dirty="0" sz="1200" spc="-50" b="1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FF6600"/>
                </a:solidFill>
                <a:latin typeface="Arial"/>
                <a:cs typeface="Arial"/>
              </a:rPr>
              <a:t>CSE</a:t>
            </a:r>
            <a:r>
              <a:rPr dirty="0" sz="1200" spc="-15" b="1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FF6600"/>
                </a:solidFill>
                <a:latin typeface="Arial"/>
                <a:cs typeface="Arial"/>
              </a:rPr>
              <a:t>Dept,</a:t>
            </a:r>
            <a:r>
              <a:rPr dirty="0" sz="1200" spc="-45" b="1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dirty="0" sz="1200" spc="-20" b="1">
                <a:solidFill>
                  <a:srgbClr val="FF6600"/>
                </a:solidFill>
                <a:latin typeface="Arial"/>
                <a:cs typeface="Arial"/>
              </a:rPr>
              <a:t>BUET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36614"/>
            <a:ext cx="9144000" cy="1010285"/>
            <a:chOff x="0" y="36614"/>
            <a:chExt cx="9144000" cy="1010285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06167" y="36614"/>
              <a:ext cx="1787398" cy="1010246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94888" y="36614"/>
              <a:ext cx="751116" cy="1010246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47288" y="36614"/>
              <a:ext cx="3622421" cy="1010246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080770">
              <a:lnSpc>
                <a:spcPct val="100000"/>
              </a:lnSpc>
              <a:spcBef>
                <a:spcPts val="100"/>
              </a:spcBef>
            </a:pPr>
            <a:r>
              <a:rPr dirty="0" spc="-20"/>
              <a:t>Rabin-</a:t>
            </a:r>
            <a:r>
              <a:rPr dirty="0"/>
              <a:t>Karp</a:t>
            </a:r>
            <a:r>
              <a:rPr dirty="0" spc="55"/>
              <a:t> </a:t>
            </a:r>
            <a:r>
              <a:rPr dirty="0" spc="-10"/>
              <a:t>Algorithm</a:t>
            </a:r>
          </a:p>
        </p:txBody>
      </p: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27760" y="1627632"/>
            <a:ext cx="6967728" cy="2380488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1322832" y="4258055"/>
            <a:ext cx="6529070" cy="1252855"/>
            <a:chOff x="1322832" y="4258055"/>
            <a:chExt cx="6529070" cy="1252855"/>
          </a:xfrm>
        </p:grpSpPr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38072" y="4261103"/>
              <a:ext cx="6513576" cy="1249680"/>
            </a:xfrm>
            <a:prstGeom prst="rect">
              <a:avLst/>
            </a:prstGeom>
          </p:spPr>
        </p:pic>
        <p:sp>
          <p:nvSpPr>
            <p:cNvPr id="10" name="object 10" descr=""/>
            <p:cNvSpPr/>
            <p:nvPr/>
          </p:nvSpPr>
          <p:spPr>
            <a:xfrm>
              <a:off x="1322832" y="4258055"/>
              <a:ext cx="2822575" cy="140335"/>
            </a:xfrm>
            <a:custGeom>
              <a:avLst/>
              <a:gdLst/>
              <a:ahLst/>
              <a:cxnLst/>
              <a:rect l="l" t="t" r="r" b="b"/>
              <a:pathLst>
                <a:path w="2822575" h="140335">
                  <a:moveTo>
                    <a:pt x="2822447" y="0"/>
                  </a:moveTo>
                  <a:lnTo>
                    <a:pt x="0" y="0"/>
                  </a:lnTo>
                  <a:lnTo>
                    <a:pt x="0" y="140208"/>
                  </a:lnTo>
                  <a:lnTo>
                    <a:pt x="2822447" y="140208"/>
                  </a:lnTo>
                  <a:lnTo>
                    <a:pt x="2822447" y="0"/>
                  </a:lnTo>
                  <a:close/>
                </a:path>
              </a:pathLst>
            </a:custGeom>
            <a:solidFill>
              <a:srgbClr val="3366C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 descr=""/>
          <p:cNvSpPr txBox="1"/>
          <p:nvPr/>
        </p:nvSpPr>
        <p:spPr>
          <a:xfrm>
            <a:off x="2906014" y="6643357"/>
            <a:ext cx="3906520" cy="1962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30"/>
              </a:lnSpc>
            </a:pPr>
            <a:r>
              <a:rPr dirty="0" sz="1200" b="1">
                <a:solidFill>
                  <a:srgbClr val="FF6600"/>
                </a:solidFill>
                <a:latin typeface="Arial"/>
                <a:cs typeface="Arial"/>
              </a:rPr>
              <a:t>Dr.</a:t>
            </a:r>
            <a:r>
              <a:rPr dirty="0" sz="1200" spc="-10" b="1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FF6600"/>
                </a:solidFill>
                <a:latin typeface="Arial"/>
                <a:cs typeface="Arial"/>
              </a:rPr>
              <a:t>Md.</a:t>
            </a:r>
            <a:r>
              <a:rPr dirty="0" sz="1200" spc="-70" b="1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FF6600"/>
                </a:solidFill>
                <a:latin typeface="Arial"/>
                <a:cs typeface="Arial"/>
              </a:rPr>
              <a:t>Abul</a:t>
            </a:r>
            <a:r>
              <a:rPr dirty="0" sz="1200" spc="15" b="1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FF6600"/>
                </a:solidFill>
                <a:latin typeface="Arial"/>
                <a:cs typeface="Arial"/>
              </a:rPr>
              <a:t>Kashem</a:t>
            </a:r>
            <a:r>
              <a:rPr dirty="0" sz="1200" spc="-35" b="1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FF6600"/>
                </a:solidFill>
                <a:latin typeface="Arial"/>
                <a:cs typeface="Arial"/>
              </a:rPr>
              <a:t>Mia,</a:t>
            </a:r>
            <a:r>
              <a:rPr dirty="0" sz="1200" spc="-30" b="1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dirty="0" sz="1200" spc="-10" b="1">
                <a:solidFill>
                  <a:srgbClr val="FF6600"/>
                </a:solidFill>
                <a:latin typeface="Arial"/>
                <a:cs typeface="Arial"/>
              </a:rPr>
              <a:t>Professor,</a:t>
            </a:r>
            <a:r>
              <a:rPr dirty="0" sz="1200" spc="-50" b="1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FF6600"/>
                </a:solidFill>
                <a:latin typeface="Arial"/>
                <a:cs typeface="Arial"/>
              </a:rPr>
              <a:t>CSE</a:t>
            </a:r>
            <a:r>
              <a:rPr dirty="0" sz="1200" spc="-15" b="1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FF6600"/>
                </a:solidFill>
                <a:latin typeface="Arial"/>
                <a:cs typeface="Arial"/>
              </a:rPr>
              <a:t>Dept,</a:t>
            </a:r>
            <a:r>
              <a:rPr dirty="0" sz="1200" spc="-45" b="1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dirty="0" sz="1200" spc="-20" b="1">
                <a:solidFill>
                  <a:srgbClr val="FF6600"/>
                </a:solidFill>
                <a:latin typeface="Arial"/>
                <a:cs typeface="Arial"/>
              </a:rPr>
              <a:t>BUET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36614"/>
            <a:ext cx="9144000" cy="1010285"/>
            <a:chOff x="0" y="36614"/>
            <a:chExt cx="9144000" cy="1010285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06167" y="36614"/>
              <a:ext cx="1787398" cy="1010246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94888" y="36614"/>
              <a:ext cx="751116" cy="1010246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47288" y="36614"/>
              <a:ext cx="3622421" cy="1010246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080770">
              <a:lnSpc>
                <a:spcPct val="100000"/>
              </a:lnSpc>
              <a:spcBef>
                <a:spcPts val="100"/>
              </a:spcBef>
            </a:pPr>
            <a:r>
              <a:rPr dirty="0" spc="-20"/>
              <a:t>Rabin-</a:t>
            </a:r>
            <a:r>
              <a:rPr dirty="0"/>
              <a:t>Karp</a:t>
            </a:r>
            <a:r>
              <a:rPr dirty="0" spc="55"/>
              <a:t> </a:t>
            </a:r>
            <a:r>
              <a:rPr dirty="0" spc="-10"/>
              <a:t>Algorithm</a:t>
            </a:r>
          </a:p>
        </p:txBody>
      </p:sp>
      <p:grpSp>
        <p:nvGrpSpPr>
          <p:cNvPr id="7" name="object 7" descr=""/>
          <p:cNvGrpSpPr/>
          <p:nvPr/>
        </p:nvGrpSpPr>
        <p:grpSpPr>
          <a:xfrm>
            <a:off x="2142744" y="5772911"/>
            <a:ext cx="4589145" cy="513715"/>
            <a:chOff x="2142744" y="5772911"/>
            <a:chExt cx="4589145" cy="513715"/>
          </a:xfrm>
        </p:grpSpPr>
        <p:pic>
          <p:nvPicPr>
            <p:cNvPr id="8" name="object 8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142744" y="5775959"/>
              <a:ext cx="851725" cy="510336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688336" y="5775959"/>
              <a:ext cx="382371" cy="510336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764536" y="5775959"/>
              <a:ext cx="2643886" cy="510336"/>
            </a:xfrm>
            <a:prstGeom prst="rect">
              <a:avLst/>
            </a:prstGeom>
          </p:spPr>
        </p:pic>
        <p:pic>
          <p:nvPicPr>
            <p:cNvPr id="11" name="object 11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102351" y="5772911"/>
              <a:ext cx="473748" cy="510336"/>
            </a:xfrm>
            <a:prstGeom prst="rect">
              <a:avLst/>
            </a:prstGeom>
          </p:spPr>
        </p:pic>
        <p:pic>
          <p:nvPicPr>
            <p:cNvPr id="12" name="object 12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269992" y="5775959"/>
              <a:ext cx="586549" cy="510336"/>
            </a:xfrm>
            <a:prstGeom prst="rect">
              <a:avLst/>
            </a:prstGeom>
          </p:spPr>
        </p:pic>
        <p:pic>
          <p:nvPicPr>
            <p:cNvPr id="13" name="object 13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550408" y="5775959"/>
              <a:ext cx="382371" cy="510336"/>
            </a:xfrm>
            <a:prstGeom prst="rect">
              <a:avLst/>
            </a:prstGeom>
          </p:spPr>
        </p:pic>
        <p:pic>
          <p:nvPicPr>
            <p:cNvPr id="14" name="object 14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626608" y="5775959"/>
              <a:ext cx="1104684" cy="510336"/>
            </a:xfrm>
            <a:prstGeom prst="rect">
              <a:avLst/>
            </a:prstGeom>
          </p:spPr>
        </p:pic>
      </p:grpSp>
      <p:sp>
        <p:nvSpPr>
          <p:cNvPr id="15" name="object 15" descr=""/>
          <p:cNvSpPr txBox="1"/>
          <p:nvPr/>
        </p:nvSpPr>
        <p:spPr>
          <a:xfrm>
            <a:off x="2196083" y="5807964"/>
            <a:ext cx="4569460" cy="375285"/>
          </a:xfrm>
          <a:prstGeom prst="rect">
            <a:avLst/>
          </a:prstGeom>
          <a:ln w="9144">
            <a:solidFill>
              <a:srgbClr val="66FF33"/>
            </a:solidFill>
          </a:ln>
        </p:spPr>
        <p:txBody>
          <a:bodyPr wrap="square" lIns="0" tIns="39370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310"/>
              </a:spcBef>
            </a:pPr>
            <a:r>
              <a:rPr dirty="0" sz="1800" spc="-10">
                <a:solidFill>
                  <a:srgbClr val="0000CC"/>
                </a:solidFill>
                <a:latin typeface="Arial MT"/>
                <a:cs typeface="Arial MT"/>
              </a:rPr>
              <a:t>worst-</a:t>
            </a:r>
            <a:r>
              <a:rPr dirty="0" sz="1800">
                <a:solidFill>
                  <a:srgbClr val="0000CC"/>
                </a:solidFill>
                <a:latin typeface="Arial MT"/>
                <a:cs typeface="Arial MT"/>
              </a:rPr>
              <a:t>case</a:t>
            </a:r>
            <a:r>
              <a:rPr dirty="0" sz="1800" spc="-35">
                <a:solidFill>
                  <a:srgbClr val="0000CC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000CC"/>
                </a:solidFill>
                <a:latin typeface="Arial MT"/>
                <a:cs typeface="Arial MT"/>
              </a:rPr>
              <a:t>running</a:t>
            </a:r>
            <a:r>
              <a:rPr dirty="0" sz="1800" spc="-30">
                <a:solidFill>
                  <a:srgbClr val="0000CC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000CC"/>
                </a:solidFill>
                <a:latin typeface="Arial MT"/>
                <a:cs typeface="Arial MT"/>
              </a:rPr>
              <a:t>time</a:t>
            </a:r>
            <a:r>
              <a:rPr dirty="0" sz="1800" spc="-10">
                <a:solidFill>
                  <a:srgbClr val="0000CC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0000CC"/>
                </a:solidFill>
                <a:latin typeface="Arial MT"/>
                <a:cs typeface="Arial MT"/>
              </a:rPr>
              <a:t>is in</a:t>
            </a:r>
            <a:r>
              <a:rPr dirty="0" sz="1800" spc="40">
                <a:solidFill>
                  <a:srgbClr val="0000CC"/>
                </a:solidFill>
                <a:latin typeface="Arial MT"/>
                <a:cs typeface="Arial MT"/>
              </a:rPr>
              <a:t> </a:t>
            </a:r>
            <a:r>
              <a:rPr dirty="0" sz="1800" spc="-10">
                <a:solidFill>
                  <a:srgbClr val="0000CC"/>
                </a:solidFill>
                <a:latin typeface="Symbol"/>
                <a:cs typeface="Symbol"/>
              </a:rPr>
              <a:t></a:t>
            </a:r>
            <a:r>
              <a:rPr dirty="0" sz="1800" spc="-10">
                <a:solidFill>
                  <a:srgbClr val="0000CC"/>
                </a:solidFill>
                <a:latin typeface="Arial MT"/>
                <a:cs typeface="Arial MT"/>
              </a:rPr>
              <a:t>((n-m+1)m)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16" name="object 16" descr=""/>
          <p:cNvGrpSpPr/>
          <p:nvPr/>
        </p:nvGrpSpPr>
        <p:grpSpPr>
          <a:xfrm>
            <a:off x="1415427" y="1124711"/>
            <a:ext cx="7558405" cy="4276725"/>
            <a:chOff x="1415427" y="1124711"/>
            <a:chExt cx="7558405" cy="4276725"/>
          </a:xfrm>
        </p:grpSpPr>
        <p:pic>
          <p:nvPicPr>
            <p:cNvPr id="17" name="object 1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218943" y="1124711"/>
              <a:ext cx="6754368" cy="4276344"/>
            </a:xfrm>
            <a:prstGeom prst="rect">
              <a:avLst/>
            </a:prstGeom>
          </p:spPr>
        </p:pic>
        <p:pic>
          <p:nvPicPr>
            <p:cNvPr id="18" name="object 18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415427" y="2142511"/>
              <a:ext cx="160552" cy="168454"/>
            </a:xfrm>
            <a:prstGeom prst="rect">
              <a:avLst/>
            </a:prstGeom>
          </p:spPr>
        </p:pic>
        <p:pic>
          <p:nvPicPr>
            <p:cNvPr id="19" name="object 19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432559" y="2020849"/>
              <a:ext cx="583514" cy="458571"/>
            </a:xfrm>
            <a:prstGeom prst="rect">
              <a:avLst/>
            </a:prstGeom>
          </p:spPr>
        </p:pic>
      </p:grpSp>
      <p:sp>
        <p:nvSpPr>
          <p:cNvPr id="20" name="object 20" descr=""/>
          <p:cNvSpPr txBox="1"/>
          <p:nvPr/>
        </p:nvSpPr>
        <p:spPr>
          <a:xfrm>
            <a:off x="1402207" y="2071573"/>
            <a:ext cx="483870" cy="2711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600" spc="-20">
                <a:solidFill>
                  <a:srgbClr val="216821"/>
                </a:solidFill>
                <a:latin typeface="Symbol"/>
                <a:cs typeface="Symbol"/>
              </a:rPr>
              <a:t></a:t>
            </a:r>
            <a:r>
              <a:rPr dirty="0" sz="1600" spc="-20">
                <a:solidFill>
                  <a:srgbClr val="216821"/>
                </a:solidFill>
                <a:latin typeface="Arial MT"/>
                <a:cs typeface="Arial MT"/>
              </a:rPr>
              <a:t>(m)</a:t>
            </a:r>
            <a:endParaRPr sz="1600">
              <a:latin typeface="Arial MT"/>
              <a:cs typeface="Arial MT"/>
            </a:endParaRPr>
          </a:p>
        </p:txBody>
      </p:sp>
      <p:grpSp>
        <p:nvGrpSpPr>
          <p:cNvPr id="21" name="object 21" descr=""/>
          <p:cNvGrpSpPr/>
          <p:nvPr/>
        </p:nvGrpSpPr>
        <p:grpSpPr>
          <a:xfrm>
            <a:off x="1430668" y="2167127"/>
            <a:ext cx="1028065" cy="1452245"/>
            <a:chOff x="1430668" y="2167127"/>
            <a:chExt cx="1028065" cy="1452245"/>
          </a:xfrm>
        </p:grpSpPr>
        <p:sp>
          <p:nvSpPr>
            <p:cNvPr id="22" name="object 22" descr=""/>
            <p:cNvSpPr/>
            <p:nvPr/>
          </p:nvSpPr>
          <p:spPr>
            <a:xfrm>
              <a:off x="1869948" y="2167127"/>
              <a:ext cx="588645" cy="76200"/>
            </a:xfrm>
            <a:custGeom>
              <a:avLst/>
              <a:gdLst/>
              <a:ahLst/>
              <a:cxnLst/>
              <a:rect l="l" t="t" r="r" b="b"/>
              <a:pathLst>
                <a:path w="588644" h="76200">
                  <a:moveTo>
                    <a:pt x="512063" y="0"/>
                  </a:moveTo>
                  <a:lnTo>
                    <a:pt x="512063" y="76200"/>
                  </a:lnTo>
                  <a:lnTo>
                    <a:pt x="575563" y="44450"/>
                  </a:lnTo>
                  <a:lnTo>
                    <a:pt x="524763" y="44450"/>
                  </a:lnTo>
                  <a:lnTo>
                    <a:pt x="524763" y="31750"/>
                  </a:lnTo>
                  <a:lnTo>
                    <a:pt x="575563" y="31750"/>
                  </a:lnTo>
                  <a:lnTo>
                    <a:pt x="512063" y="0"/>
                  </a:lnTo>
                  <a:close/>
                </a:path>
                <a:path w="588644" h="76200">
                  <a:moveTo>
                    <a:pt x="512063" y="31750"/>
                  </a:moveTo>
                  <a:lnTo>
                    <a:pt x="0" y="31750"/>
                  </a:lnTo>
                  <a:lnTo>
                    <a:pt x="0" y="44450"/>
                  </a:lnTo>
                  <a:lnTo>
                    <a:pt x="512063" y="44450"/>
                  </a:lnTo>
                  <a:lnTo>
                    <a:pt x="512063" y="31750"/>
                  </a:lnTo>
                  <a:close/>
                </a:path>
                <a:path w="588644" h="76200">
                  <a:moveTo>
                    <a:pt x="575563" y="31750"/>
                  </a:moveTo>
                  <a:lnTo>
                    <a:pt x="524763" y="31750"/>
                  </a:lnTo>
                  <a:lnTo>
                    <a:pt x="524763" y="44450"/>
                  </a:lnTo>
                  <a:lnTo>
                    <a:pt x="575563" y="44450"/>
                  </a:lnTo>
                  <a:lnTo>
                    <a:pt x="588263" y="38100"/>
                  </a:lnTo>
                  <a:lnTo>
                    <a:pt x="575563" y="31750"/>
                  </a:lnTo>
                  <a:close/>
                </a:path>
              </a:pathLst>
            </a:custGeom>
            <a:solidFill>
              <a:srgbClr val="66FF3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3" name="object 23" descr="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430668" y="3291821"/>
              <a:ext cx="160552" cy="159096"/>
            </a:xfrm>
            <a:prstGeom prst="rect">
              <a:avLst/>
            </a:prstGeom>
          </p:spPr>
        </p:pic>
        <p:pic>
          <p:nvPicPr>
            <p:cNvPr id="24" name="object 24" descr="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447800" y="3160801"/>
              <a:ext cx="583514" cy="458571"/>
            </a:xfrm>
            <a:prstGeom prst="rect">
              <a:avLst/>
            </a:prstGeom>
          </p:spPr>
        </p:pic>
      </p:grpSp>
      <p:sp>
        <p:nvSpPr>
          <p:cNvPr id="25" name="object 25" descr=""/>
          <p:cNvSpPr txBox="1"/>
          <p:nvPr/>
        </p:nvSpPr>
        <p:spPr>
          <a:xfrm>
            <a:off x="1417700" y="3213862"/>
            <a:ext cx="483870" cy="2705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00" spc="-20">
                <a:solidFill>
                  <a:srgbClr val="216821"/>
                </a:solidFill>
                <a:latin typeface="Symbol"/>
                <a:cs typeface="Symbol"/>
              </a:rPr>
              <a:t></a:t>
            </a:r>
            <a:r>
              <a:rPr dirty="0" sz="1600" spc="-20">
                <a:solidFill>
                  <a:srgbClr val="216821"/>
                </a:solidFill>
                <a:latin typeface="Arial MT"/>
                <a:cs typeface="Arial MT"/>
              </a:rPr>
              <a:t>(m)</a:t>
            </a:r>
            <a:endParaRPr sz="1600">
              <a:latin typeface="Arial MT"/>
              <a:cs typeface="Arial MT"/>
            </a:endParaRPr>
          </a:p>
        </p:txBody>
      </p:sp>
      <p:grpSp>
        <p:nvGrpSpPr>
          <p:cNvPr id="26" name="object 26" descr=""/>
          <p:cNvGrpSpPr/>
          <p:nvPr/>
        </p:nvGrpSpPr>
        <p:grpSpPr>
          <a:xfrm>
            <a:off x="1546491" y="3002026"/>
            <a:ext cx="803910" cy="2140585"/>
            <a:chOff x="1546491" y="3002026"/>
            <a:chExt cx="803910" cy="2140585"/>
          </a:xfrm>
        </p:grpSpPr>
        <p:sp>
          <p:nvSpPr>
            <p:cNvPr id="27" name="object 27" descr=""/>
            <p:cNvSpPr/>
            <p:nvPr/>
          </p:nvSpPr>
          <p:spPr>
            <a:xfrm>
              <a:off x="1912619" y="3015996"/>
              <a:ext cx="424180" cy="2112645"/>
            </a:xfrm>
            <a:custGeom>
              <a:avLst/>
              <a:gdLst/>
              <a:ahLst/>
              <a:cxnLst/>
              <a:rect l="l" t="t" r="r" b="b"/>
              <a:pathLst>
                <a:path w="424180" h="2112645">
                  <a:moveTo>
                    <a:pt x="423672" y="652271"/>
                  </a:moveTo>
                  <a:lnTo>
                    <a:pt x="357176" y="649537"/>
                  </a:lnTo>
                  <a:lnTo>
                    <a:pt x="299441" y="641920"/>
                  </a:lnTo>
                  <a:lnTo>
                    <a:pt x="253922" y="630298"/>
                  </a:lnTo>
                  <a:lnTo>
                    <a:pt x="213360" y="598551"/>
                  </a:lnTo>
                  <a:lnTo>
                    <a:pt x="213360" y="405764"/>
                  </a:lnTo>
                  <a:lnTo>
                    <a:pt x="202643" y="388815"/>
                  </a:lnTo>
                  <a:lnTo>
                    <a:pt x="172797" y="374071"/>
                  </a:lnTo>
                  <a:lnTo>
                    <a:pt x="127278" y="362431"/>
                  </a:lnTo>
                  <a:lnTo>
                    <a:pt x="69543" y="354790"/>
                  </a:lnTo>
                  <a:lnTo>
                    <a:pt x="3048" y="352043"/>
                  </a:lnTo>
                  <a:lnTo>
                    <a:pt x="69543" y="349310"/>
                  </a:lnTo>
                  <a:lnTo>
                    <a:pt x="127278" y="341701"/>
                  </a:lnTo>
                  <a:lnTo>
                    <a:pt x="172797" y="330098"/>
                  </a:lnTo>
                  <a:lnTo>
                    <a:pt x="202643" y="315386"/>
                  </a:lnTo>
                  <a:lnTo>
                    <a:pt x="213360" y="298450"/>
                  </a:lnTo>
                  <a:lnTo>
                    <a:pt x="213360" y="53720"/>
                  </a:lnTo>
                  <a:lnTo>
                    <a:pt x="224076" y="36722"/>
                  </a:lnTo>
                  <a:lnTo>
                    <a:pt x="253922" y="21973"/>
                  </a:lnTo>
                  <a:lnTo>
                    <a:pt x="299441" y="10351"/>
                  </a:lnTo>
                  <a:lnTo>
                    <a:pt x="357176" y="2734"/>
                  </a:lnTo>
                  <a:lnTo>
                    <a:pt x="423672" y="0"/>
                  </a:lnTo>
                </a:path>
                <a:path w="424180" h="2112645">
                  <a:moveTo>
                    <a:pt x="384048" y="2112264"/>
                  </a:moveTo>
                  <a:lnTo>
                    <a:pt x="323356" y="2107854"/>
                  </a:lnTo>
                  <a:lnTo>
                    <a:pt x="270644" y="2095581"/>
                  </a:lnTo>
                  <a:lnTo>
                    <a:pt x="229075" y="2076876"/>
                  </a:lnTo>
                  <a:lnTo>
                    <a:pt x="192024" y="2025903"/>
                  </a:lnTo>
                  <a:lnTo>
                    <a:pt x="192024" y="1711959"/>
                  </a:lnTo>
                  <a:lnTo>
                    <a:pt x="182233" y="1684641"/>
                  </a:lnTo>
                  <a:lnTo>
                    <a:pt x="154972" y="1660932"/>
                  </a:lnTo>
                  <a:lnTo>
                    <a:pt x="113403" y="1642246"/>
                  </a:lnTo>
                  <a:lnTo>
                    <a:pt x="60691" y="1629997"/>
                  </a:lnTo>
                  <a:lnTo>
                    <a:pt x="0" y="1625599"/>
                  </a:lnTo>
                  <a:lnTo>
                    <a:pt x="60691" y="1621189"/>
                  </a:lnTo>
                  <a:lnTo>
                    <a:pt x="113403" y="1608909"/>
                  </a:lnTo>
                  <a:lnTo>
                    <a:pt x="154972" y="1590185"/>
                  </a:lnTo>
                  <a:lnTo>
                    <a:pt x="182233" y="1566444"/>
                  </a:lnTo>
                  <a:lnTo>
                    <a:pt x="192024" y="1539112"/>
                  </a:lnTo>
                  <a:lnTo>
                    <a:pt x="192024" y="1140967"/>
                  </a:lnTo>
                  <a:lnTo>
                    <a:pt x="201814" y="1113698"/>
                  </a:lnTo>
                  <a:lnTo>
                    <a:pt x="229075" y="1089995"/>
                  </a:lnTo>
                  <a:lnTo>
                    <a:pt x="270644" y="1071290"/>
                  </a:lnTo>
                  <a:lnTo>
                    <a:pt x="323356" y="1059017"/>
                  </a:lnTo>
                  <a:lnTo>
                    <a:pt x="384048" y="1054608"/>
                  </a:lnTo>
                </a:path>
              </a:pathLst>
            </a:custGeom>
            <a:ln w="27432">
              <a:solidFill>
                <a:srgbClr val="66FF33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8" name="object 28" descr="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546491" y="4395197"/>
              <a:ext cx="160552" cy="159096"/>
            </a:xfrm>
            <a:prstGeom prst="rect">
              <a:avLst/>
            </a:prstGeom>
          </p:spPr>
        </p:pic>
        <p:pic>
          <p:nvPicPr>
            <p:cNvPr id="29" name="object 29" descr="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563623" y="4264177"/>
              <a:ext cx="583514" cy="458571"/>
            </a:xfrm>
            <a:prstGeom prst="rect">
              <a:avLst/>
            </a:prstGeom>
          </p:spPr>
        </p:pic>
      </p:grpSp>
      <p:sp>
        <p:nvSpPr>
          <p:cNvPr id="30" name="object 30" descr=""/>
          <p:cNvSpPr txBox="1"/>
          <p:nvPr/>
        </p:nvSpPr>
        <p:spPr>
          <a:xfrm>
            <a:off x="1533271" y="4317619"/>
            <a:ext cx="483870" cy="2705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00" spc="-20">
                <a:solidFill>
                  <a:srgbClr val="216821"/>
                </a:solidFill>
                <a:latin typeface="Symbol"/>
                <a:cs typeface="Symbol"/>
              </a:rPr>
              <a:t></a:t>
            </a:r>
            <a:r>
              <a:rPr dirty="0" sz="1600" spc="-20">
                <a:solidFill>
                  <a:srgbClr val="216821"/>
                </a:solidFill>
                <a:latin typeface="Arial MT"/>
                <a:cs typeface="Arial MT"/>
              </a:rPr>
              <a:t>(m)</a:t>
            </a:r>
            <a:endParaRPr sz="1600">
              <a:latin typeface="Arial MT"/>
              <a:cs typeface="Arial MT"/>
            </a:endParaRPr>
          </a:p>
        </p:txBody>
      </p:sp>
      <p:grpSp>
        <p:nvGrpSpPr>
          <p:cNvPr id="31" name="object 31" descr=""/>
          <p:cNvGrpSpPr/>
          <p:nvPr/>
        </p:nvGrpSpPr>
        <p:grpSpPr>
          <a:xfrm>
            <a:off x="241947" y="3818890"/>
            <a:ext cx="1508125" cy="1405890"/>
            <a:chOff x="241947" y="3818890"/>
            <a:chExt cx="1508125" cy="1405890"/>
          </a:xfrm>
        </p:grpSpPr>
        <p:sp>
          <p:nvSpPr>
            <p:cNvPr id="32" name="object 32" descr=""/>
            <p:cNvSpPr/>
            <p:nvPr/>
          </p:nvSpPr>
          <p:spPr>
            <a:xfrm>
              <a:off x="1281684" y="3832860"/>
              <a:ext cx="454659" cy="1377950"/>
            </a:xfrm>
            <a:custGeom>
              <a:avLst/>
              <a:gdLst/>
              <a:ahLst/>
              <a:cxnLst/>
              <a:rect l="l" t="t" r="r" b="b"/>
              <a:pathLst>
                <a:path w="454660" h="1377950">
                  <a:moveTo>
                    <a:pt x="454152" y="1377695"/>
                  </a:moveTo>
                  <a:lnTo>
                    <a:pt x="393807" y="1373663"/>
                  </a:lnTo>
                  <a:lnTo>
                    <a:pt x="339569" y="1362286"/>
                  </a:lnTo>
                  <a:lnTo>
                    <a:pt x="293608" y="1344644"/>
                  </a:lnTo>
                  <a:lnTo>
                    <a:pt x="258092" y="1321816"/>
                  </a:lnTo>
                  <a:lnTo>
                    <a:pt x="227075" y="1264920"/>
                  </a:lnTo>
                  <a:lnTo>
                    <a:pt x="227075" y="856488"/>
                  </a:lnTo>
                  <a:lnTo>
                    <a:pt x="218960" y="826482"/>
                  </a:lnTo>
                  <a:lnTo>
                    <a:pt x="160543" y="776716"/>
                  </a:lnTo>
                  <a:lnTo>
                    <a:pt x="114582" y="759093"/>
                  </a:lnTo>
                  <a:lnTo>
                    <a:pt x="60344" y="747735"/>
                  </a:lnTo>
                  <a:lnTo>
                    <a:pt x="0" y="743712"/>
                  </a:lnTo>
                  <a:lnTo>
                    <a:pt x="60344" y="739679"/>
                  </a:lnTo>
                  <a:lnTo>
                    <a:pt x="114582" y="728302"/>
                  </a:lnTo>
                  <a:lnTo>
                    <a:pt x="160543" y="710660"/>
                  </a:lnTo>
                  <a:lnTo>
                    <a:pt x="196059" y="687831"/>
                  </a:lnTo>
                  <a:lnTo>
                    <a:pt x="227075" y="630935"/>
                  </a:lnTo>
                  <a:lnTo>
                    <a:pt x="227075" y="112775"/>
                  </a:lnTo>
                  <a:lnTo>
                    <a:pt x="235191" y="82814"/>
                  </a:lnTo>
                  <a:lnTo>
                    <a:pt x="258092" y="55879"/>
                  </a:lnTo>
                  <a:lnTo>
                    <a:pt x="293608" y="33051"/>
                  </a:lnTo>
                  <a:lnTo>
                    <a:pt x="339569" y="15409"/>
                  </a:lnTo>
                  <a:lnTo>
                    <a:pt x="393807" y="4032"/>
                  </a:lnTo>
                  <a:lnTo>
                    <a:pt x="454152" y="0"/>
                  </a:lnTo>
                </a:path>
              </a:pathLst>
            </a:custGeom>
            <a:ln w="27432">
              <a:solidFill>
                <a:srgbClr val="66FF33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3" name="object 33" descr="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41947" y="4227557"/>
              <a:ext cx="160552" cy="159096"/>
            </a:xfrm>
            <a:prstGeom prst="rect">
              <a:avLst/>
            </a:prstGeom>
          </p:spPr>
        </p:pic>
        <p:pic>
          <p:nvPicPr>
            <p:cNvPr id="34" name="object 34" descr="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259079" y="4096537"/>
              <a:ext cx="522516" cy="458571"/>
            </a:xfrm>
            <a:prstGeom prst="rect">
              <a:avLst/>
            </a:prstGeom>
          </p:spPr>
        </p:pic>
        <p:pic>
          <p:nvPicPr>
            <p:cNvPr id="35" name="object 35" descr="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505968" y="4096537"/>
              <a:ext cx="342646" cy="458571"/>
            </a:xfrm>
            <a:prstGeom prst="rect">
              <a:avLst/>
            </a:prstGeom>
          </p:spPr>
        </p:pic>
        <p:pic>
          <p:nvPicPr>
            <p:cNvPr id="36" name="object 36" descr="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573023" y="4096537"/>
              <a:ext cx="988872" cy="458571"/>
            </a:xfrm>
            <a:prstGeom prst="rect">
              <a:avLst/>
            </a:prstGeom>
          </p:spPr>
        </p:pic>
      </p:grpSp>
      <p:sp>
        <p:nvSpPr>
          <p:cNvPr id="37" name="object 37" descr=""/>
          <p:cNvSpPr txBox="1"/>
          <p:nvPr/>
        </p:nvSpPr>
        <p:spPr>
          <a:xfrm>
            <a:off x="227787" y="4149344"/>
            <a:ext cx="1203325" cy="2705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00" spc="-20">
                <a:solidFill>
                  <a:srgbClr val="216821"/>
                </a:solidFill>
                <a:latin typeface="Symbol"/>
                <a:cs typeface="Symbol"/>
              </a:rPr>
              <a:t></a:t>
            </a:r>
            <a:r>
              <a:rPr dirty="0" sz="1600" spc="-20">
                <a:solidFill>
                  <a:srgbClr val="216821"/>
                </a:solidFill>
                <a:latin typeface="Arial MT"/>
                <a:cs typeface="Arial MT"/>
              </a:rPr>
              <a:t>((n-</a:t>
            </a:r>
            <a:r>
              <a:rPr dirty="0" sz="1600" spc="-10">
                <a:solidFill>
                  <a:srgbClr val="216821"/>
                </a:solidFill>
                <a:latin typeface="Arial MT"/>
                <a:cs typeface="Arial MT"/>
              </a:rPr>
              <a:t>m+1)m)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38" name="object 38" descr=""/>
          <p:cNvSpPr txBox="1"/>
          <p:nvPr/>
        </p:nvSpPr>
        <p:spPr>
          <a:xfrm>
            <a:off x="4675632" y="2072639"/>
            <a:ext cx="3441700" cy="304800"/>
          </a:xfrm>
          <a:prstGeom prst="rect">
            <a:avLst/>
          </a:prstGeom>
          <a:solidFill>
            <a:srgbClr val="DDDDDD"/>
          </a:solidFill>
        </p:spPr>
        <p:txBody>
          <a:bodyPr wrap="square" lIns="0" tIns="43815" rIns="0" bIns="0" rtlCol="0" vert="horz">
            <a:spAutoFit/>
          </a:bodyPr>
          <a:lstStyle/>
          <a:p>
            <a:pPr marL="93345">
              <a:lnSpc>
                <a:spcPct val="100000"/>
              </a:lnSpc>
              <a:spcBef>
                <a:spcPts val="345"/>
              </a:spcBef>
            </a:pPr>
            <a:r>
              <a:rPr dirty="0" sz="1400" spc="-20" i="1">
                <a:solidFill>
                  <a:srgbClr val="003399"/>
                </a:solidFill>
                <a:latin typeface="Arial"/>
                <a:cs typeface="Arial"/>
              </a:rPr>
              <a:t>high-</a:t>
            </a:r>
            <a:r>
              <a:rPr dirty="0" sz="1400" i="1">
                <a:solidFill>
                  <a:srgbClr val="003399"/>
                </a:solidFill>
                <a:latin typeface="Arial"/>
                <a:cs typeface="Arial"/>
              </a:rPr>
              <a:t>order</a:t>
            </a:r>
            <a:r>
              <a:rPr dirty="0" sz="1400" spc="20" i="1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1400" i="1">
                <a:solidFill>
                  <a:srgbClr val="003399"/>
                </a:solidFill>
                <a:latin typeface="Arial"/>
                <a:cs typeface="Arial"/>
              </a:rPr>
              <a:t>digit</a:t>
            </a:r>
            <a:r>
              <a:rPr dirty="0" sz="1400" spc="-25" i="1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1400" i="1">
                <a:solidFill>
                  <a:srgbClr val="003399"/>
                </a:solidFill>
                <a:latin typeface="Arial"/>
                <a:cs typeface="Arial"/>
              </a:rPr>
              <a:t>position</a:t>
            </a:r>
            <a:r>
              <a:rPr dirty="0" sz="1400" spc="-25" i="1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1400" i="1">
                <a:solidFill>
                  <a:srgbClr val="003399"/>
                </a:solidFill>
                <a:latin typeface="Arial"/>
                <a:cs typeface="Arial"/>
              </a:rPr>
              <a:t>for</a:t>
            </a:r>
            <a:r>
              <a:rPr dirty="0" sz="1400" spc="-20" i="1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1400" spc="-35" i="1">
                <a:solidFill>
                  <a:srgbClr val="003399"/>
                </a:solidFill>
                <a:latin typeface="Arial"/>
                <a:cs typeface="Arial"/>
              </a:rPr>
              <a:t>m-</a:t>
            </a:r>
            <a:r>
              <a:rPr dirty="0" sz="1400" i="1">
                <a:solidFill>
                  <a:srgbClr val="003399"/>
                </a:solidFill>
                <a:latin typeface="Arial"/>
                <a:cs typeface="Arial"/>
              </a:rPr>
              <a:t>digit</a:t>
            </a:r>
            <a:r>
              <a:rPr dirty="0" sz="1400" spc="25" i="1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1400" spc="-10" i="1">
                <a:solidFill>
                  <a:srgbClr val="003399"/>
                </a:solidFill>
                <a:latin typeface="Arial"/>
                <a:cs typeface="Arial"/>
              </a:rPr>
              <a:t>window</a:t>
            </a:r>
            <a:endParaRPr sz="1400">
              <a:latin typeface="Arial"/>
              <a:cs typeface="Arial"/>
            </a:endParaRPr>
          </a:p>
        </p:txBody>
      </p:sp>
      <p:sp>
        <p:nvSpPr>
          <p:cNvPr id="39" name="object 39" descr=""/>
          <p:cNvSpPr/>
          <p:nvPr/>
        </p:nvSpPr>
        <p:spPr>
          <a:xfrm>
            <a:off x="4965191" y="3651503"/>
            <a:ext cx="4008120" cy="558165"/>
          </a:xfrm>
          <a:custGeom>
            <a:avLst/>
            <a:gdLst/>
            <a:ahLst/>
            <a:cxnLst/>
            <a:rect l="l" t="t" r="r" b="b"/>
            <a:pathLst>
              <a:path w="4008120" h="558164">
                <a:moveTo>
                  <a:pt x="4008119" y="0"/>
                </a:moveTo>
                <a:lnTo>
                  <a:pt x="0" y="0"/>
                </a:lnTo>
                <a:lnTo>
                  <a:pt x="0" y="557784"/>
                </a:lnTo>
                <a:lnTo>
                  <a:pt x="4008119" y="557784"/>
                </a:lnTo>
                <a:lnTo>
                  <a:pt x="4008119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 descr=""/>
          <p:cNvSpPr txBox="1"/>
          <p:nvPr/>
        </p:nvSpPr>
        <p:spPr>
          <a:xfrm>
            <a:off x="5007355" y="3633901"/>
            <a:ext cx="3753485" cy="5257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0800" marR="17780">
              <a:lnSpc>
                <a:spcPct val="117100"/>
              </a:lnSpc>
              <a:spcBef>
                <a:spcPts val="100"/>
              </a:spcBef>
            </a:pPr>
            <a:r>
              <a:rPr dirty="0" sz="1400" i="1">
                <a:solidFill>
                  <a:srgbClr val="003399"/>
                </a:solidFill>
                <a:latin typeface="Arial"/>
                <a:cs typeface="Arial"/>
              </a:rPr>
              <a:t>Matching</a:t>
            </a:r>
            <a:r>
              <a:rPr dirty="0" sz="1400" spc="-30" i="1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1400" i="1">
                <a:solidFill>
                  <a:srgbClr val="003399"/>
                </a:solidFill>
                <a:latin typeface="Arial"/>
                <a:cs typeface="Arial"/>
              </a:rPr>
              <a:t>loop</a:t>
            </a:r>
            <a:r>
              <a:rPr dirty="0" sz="1400" spc="-50" i="1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1400" i="1">
                <a:solidFill>
                  <a:srgbClr val="003399"/>
                </a:solidFill>
                <a:latin typeface="Arial"/>
                <a:cs typeface="Arial"/>
              </a:rPr>
              <a:t>invariant:</a:t>
            </a:r>
            <a:r>
              <a:rPr dirty="0" sz="1400" spc="-20" i="1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1400" i="1">
                <a:solidFill>
                  <a:srgbClr val="003399"/>
                </a:solidFill>
                <a:latin typeface="Arial"/>
                <a:cs typeface="Arial"/>
              </a:rPr>
              <a:t>when</a:t>
            </a:r>
            <a:r>
              <a:rPr dirty="0" sz="1400" spc="-25" i="1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1400" i="1">
                <a:solidFill>
                  <a:srgbClr val="003399"/>
                </a:solidFill>
                <a:latin typeface="Arial"/>
                <a:cs typeface="Arial"/>
              </a:rPr>
              <a:t>line</a:t>
            </a:r>
            <a:r>
              <a:rPr dirty="0" sz="1400" spc="-50" i="1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1400" i="1">
                <a:solidFill>
                  <a:srgbClr val="003399"/>
                </a:solidFill>
                <a:latin typeface="Arial"/>
                <a:cs typeface="Arial"/>
              </a:rPr>
              <a:t>10</a:t>
            </a:r>
            <a:r>
              <a:rPr dirty="0" sz="1400" spc="-45" i="1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1400" spc="-10" i="1">
                <a:solidFill>
                  <a:srgbClr val="003399"/>
                </a:solidFill>
                <a:latin typeface="Arial"/>
                <a:cs typeface="Arial"/>
              </a:rPr>
              <a:t>executed </a:t>
            </a:r>
            <a:r>
              <a:rPr dirty="0" sz="1400" i="1">
                <a:solidFill>
                  <a:srgbClr val="003399"/>
                </a:solidFill>
                <a:latin typeface="Arial"/>
                <a:cs typeface="Arial"/>
              </a:rPr>
              <a:t>t</a:t>
            </a:r>
            <a:r>
              <a:rPr dirty="0" baseline="-21604" sz="1350" i="1">
                <a:solidFill>
                  <a:srgbClr val="003399"/>
                </a:solidFill>
                <a:latin typeface="Arial"/>
                <a:cs typeface="Arial"/>
              </a:rPr>
              <a:t>s</a:t>
            </a:r>
            <a:r>
              <a:rPr dirty="0" sz="1400" i="1">
                <a:solidFill>
                  <a:srgbClr val="003399"/>
                </a:solidFill>
                <a:latin typeface="Arial"/>
                <a:cs typeface="Arial"/>
              </a:rPr>
              <a:t>=T[s+1..s+m]</a:t>
            </a:r>
            <a:r>
              <a:rPr dirty="0" sz="1400" spc="305" i="1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1400" i="1">
                <a:solidFill>
                  <a:srgbClr val="003399"/>
                </a:solidFill>
                <a:latin typeface="Arial"/>
                <a:cs typeface="Arial"/>
              </a:rPr>
              <a:t>mod</a:t>
            </a:r>
            <a:r>
              <a:rPr dirty="0" sz="1400" spc="-5" i="1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1400" spc="-50" i="1">
                <a:solidFill>
                  <a:srgbClr val="003399"/>
                </a:solidFill>
                <a:latin typeface="Arial"/>
                <a:cs typeface="Arial"/>
              </a:rPr>
              <a:t>q</a:t>
            </a:r>
            <a:endParaRPr sz="1400">
              <a:latin typeface="Arial"/>
              <a:cs typeface="Arial"/>
            </a:endParaRPr>
          </a:p>
        </p:txBody>
      </p:sp>
      <p:sp>
        <p:nvSpPr>
          <p:cNvPr id="41" name="object 41" descr=""/>
          <p:cNvSpPr/>
          <p:nvPr/>
        </p:nvSpPr>
        <p:spPr>
          <a:xfrm>
            <a:off x="7205471" y="4142232"/>
            <a:ext cx="1701164" cy="304800"/>
          </a:xfrm>
          <a:custGeom>
            <a:avLst/>
            <a:gdLst/>
            <a:ahLst/>
            <a:cxnLst/>
            <a:rect l="l" t="t" r="r" b="b"/>
            <a:pathLst>
              <a:path w="1701165" h="304800">
                <a:moveTo>
                  <a:pt x="1700783" y="0"/>
                </a:moveTo>
                <a:lnTo>
                  <a:pt x="0" y="0"/>
                </a:lnTo>
                <a:lnTo>
                  <a:pt x="0" y="304800"/>
                </a:lnTo>
                <a:lnTo>
                  <a:pt x="1700783" y="304800"/>
                </a:lnTo>
                <a:lnTo>
                  <a:pt x="1700783" y="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 descr=""/>
          <p:cNvSpPr txBox="1"/>
          <p:nvPr/>
        </p:nvSpPr>
        <p:spPr>
          <a:xfrm>
            <a:off x="7288148" y="4174616"/>
            <a:ext cx="1570990" cy="238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00" i="1">
                <a:solidFill>
                  <a:srgbClr val="003399"/>
                </a:solidFill>
                <a:latin typeface="Arial"/>
                <a:cs typeface="Arial"/>
              </a:rPr>
              <a:t>rule</a:t>
            </a:r>
            <a:r>
              <a:rPr dirty="0" sz="1400" spc="-45" i="1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1400" i="1">
                <a:solidFill>
                  <a:srgbClr val="003399"/>
                </a:solidFill>
                <a:latin typeface="Arial"/>
                <a:cs typeface="Arial"/>
              </a:rPr>
              <a:t>out</a:t>
            </a:r>
            <a:r>
              <a:rPr dirty="0" sz="1400" spc="-45" i="1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1400" i="1">
                <a:solidFill>
                  <a:srgbClr val="003399"/>
                </a:solidFill>
                <a:latin typeface="Arial"/>
                <a:cs typeface="Arial"/>
              </a:rPr>
              <a:t>spurious</a:t>
            </a:r>
            <a:r>
              <a:rPr dirty="0" sz="1400" spc="-20" i="1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1400" spc="-25" i="1">
                <a:solidFill>
                  <a:srgbClr val="003399"/>
                </a:solidFill>
                <a:latin typeface="Arial"/>
                <a:cs typeface="Arial"/>
              </a:rPr>
              <a:t>hit</a:t>
            </a:r>
            <a:endParaRPr sz="1400">
              <a:latin typeface="Arial"/>
              <a:cs typeface="Arial"/>
            </a:endParaRPr>
          </a:p>
        </p:txBody>
      </p:sp>
      <p:sp>
        <p:nvSpPr>
          <p:cNvPr id="45" name="object 45" descr=""/>
          <p:cNvSpPr txBox="1"/>
          <p:nvPr/>
        </p:nvSpPr>
        <p:spPr>
          <a:xfrm>
            <a:off x="2906014" y="6643357"/>
            <a:ext cx="3906520" cy="1962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30"/>
              </a:lnSpc>
            </a:pPr>
            <a:r>
              <a:rPr dirty="0" sz="1200" b="1">
                <a:solidFill>
                  <a:srgbClr val="FF6600"/>
                </a:solidFill>
                <a:latin typeface="Arial"/>
                <a:cs typeface="Arial"/>
              </a:rPr>
              <a:t>Dr.</a:t>
            </a:r>
            <a:r>
              <a:rPr dirty="0" sz="1200" spc="-10" b="1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FF6600"/>
                </a:solidFill>
                <a:latin typeface="Arial"/>
                <a:cs typeface="Arial"/>
              </a:rPr>
              <a:t>Md.</a:t>
            </a:r>
            <a:r>
              <a:rPr dirty="0" sz="1200" spc="-70" b="1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FF6600"/>
                </a:solidFill>
                <a:latin typeface="Arial"/>
                <a:cs typeface="Arial"/>
              </a:rPr>
              <a:t>Abul</a:t>
            </a:r>
            <a:r>
              <a:rPr dirty="0" sz="1200" spc="15" b="1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FF6600"/>
                </a:solidFill>
                <a:latin typeface="Arial"/>
                <a:cs typeface="Arial"/>
              </a:rPr>
              <a:t>Kashem</a:t>
            </a:r>
            <a:r>
              <a:rPr dirty="0" sz="1200" spc="-35" b="1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FF6600"/>
                </a:solidFill>
                <a:latin typeface="Arial"/>
                <a:cs typeface="Arial"/>
              </a:rPr>
              <a:t>Mia,</a:t>
            </a:r>
            <a:r>
              <a:rPr dirty="0" sz="1200" spc="-30" b="1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dirty="0" sz="1200" spc="-10" b="1">
                <a:solidFill>
                  <a:srgbClr val="FF6600"/>
                </a:solidFill>
                <a:latin typeface="Arial"/>
                <a:cs typeface="Arial"/>
              </a:rPr>
              <a:t>Professor,</a:t>
            </a:r>
            <a:r>
              <a:rPr dirty="0" sz="1200" spc="-50" b="1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FF6600"/>
                </a:solidFill>
                <a:latin typeface="Arial"/>
                <a:cs typeface="Arial"/>
              </a:rPr>
              <a:t>CSE</a:t>
            </a:r>
            <a:r>
              <a:rPr dirty="0" sz="1200" spc="-15" b="1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FF6600"/>
                </a:solidFill>
                <a:latin typeface="Arial"/>
                <a:cs typeface="Arial"/>
              </a:rPr>
              <a:t>Dept,</a:t>
            </a:r>
            <a:r>
              <a:rPr dirty="0" sz="1200" spc="-45" b="1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dirty="0" sz="1200" spc="-20" b="1">
                <a:solidFill>
                  <a:srgbClr val="FF6600"/>
                </a:solidFill>
                <a:latin typeface="Arial"/>
                <a:cs typeface="Arial"/>
              </a:rPr>
              <a:t>BUET</a:t>
            </a:r>
            <a:endParaRPr sz="1200">
              <a:latin typeface="Arial"/>
              <a:cs typeface="Arial"/>
            </a:endParaRPr>
          </a:p>
        </p:txBody>
      </p:sp>
      <p:sp>
        <p:nvSpPr>
          <p:cNvPr id="43" name="object 43" descr=""/>
          <p:cNvSpPr txBox="1"/>
          <p:nvPr/>
        </p:nvSpPr>
        <p:spPr>
          <a:xfrm>
            <a:off x="5760720" y="1185672"/>
            <a:ext cx="1999614" cy="304800"/>
          </a:xfrm>
          <a:prstGeom prst="rect">
            <a:avLst/>
          </a:prstGeom>
          <a:solidFill>
            <a:srgbClr val="DDDDDD"/>
          </a:solidFill>
        </p:spPr>
        <p:txBody>
          <a:bodyPr wrap="square" lIns="0" tIns="43180" rIns="0" bIns="0" rtlCol="0" vert="horz">
            <a:spAutoFit/>
          </a:bodyPr>
          <a:lstStyle/>
          <a:p>
            <a:pPr marL="92075">
              <a:lnSpc>
                <a:spcPct val="100000"/>
              </a:lnSpc>
              <a:spcBef>
                <a:spcPts val="340"/>
              </a:spcBef>
              <a:tabLst>
                <a:tab pos="948690" algn="l"/>
              </a:tabLst>
            </a:pPr>
            <a:r>
              <a:rPr dirty="0" sz="1400" i="1">
                <a:solidFill>
                  <a:srgbClr val="003399"/>
                </a:solidFill>
                <a:latin typeface="Arial"/>
                <a:cs typeface="Arial"/>
              </a:rPr>
              <a:t>d</a:t>
            </a:r>
            <a:r>
              <a:rPr dirty="0" sz="1400" spc="-15" i="1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1400" i="1">
                <a:solidFill>
                  <a:srgbClr val="003399"/>
                </a:solidFill>
                <a:latin typeface="Arial"/>
                <a:cs typeface="Arial"/>
              </a:rPr>
              <a:t>is</a:t>
            </a:r>
            <a:r>
              <a:rPr dirty="0" sz="1400" spc="5" i="1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dirty="0" sz="1400" spc="-10" i="1">
                <a:solidFill>
                  <a:srgbClr val="003399"/>
                </a:solidFill>
                <a:latin typeface="Arial"/>
                <a:cs typeface="Arial"/>
              </a:rPr>
              <a:t>radix</a:t>
            </a:r>
            <a:r>
              <a:rPr dirty="0" sz="1400" i="1">
                <a:solidFill>
                  <a:srgbClr val="003399"/>
                </a:solidFill>
                <a:latin typeface="Arial"/>
                <a:cs typeface="Arial"/>
              </a:rPr>
              <a:t>	q is</a:t>
            </a:r>
            <a:r>
              <a:rPr dirty="0" sz="1400" spc="-10" i="1">
                <a:solidFill>
                  <a:srgbClr val="003399"/>
                </a:solidFill>
                <a:latin typeface="Arial"/>
                <a:cs typeface="Arial"/>
              </a:rPr>
              <a:t> modulus</a:t>
            </a:r>
            <a:endParaRPr sz="1400">
              <a:latin typeface="Arial"/>
              <a:cs typeface="Arial"/>
            </a:endParaRPr>
          </a:p>
        </p:txBody>
      </p:sp>
      <p:sp>
        <p:nvSpPr>
          <p:cNvPr id="44" name="object 44" descr=""/>
          <p:cNvSpPr txBox="1"/>
          <p:nvPr/>
        </p:nvSpPr>
        <p:spPr>
          <a:xfrm>
            <a:off x="4715255" y="2804160"/>
            <a:ext cx="1292860" cy="304800"/>
          </a:xfrm>
          <a:prstGeom prst="rect">
            <a:avLst/>
          </a:prstGeom>
          <a:solidFill>
            <a:srgbClr val="DDDDDD"/>
          </a:solidFill>
        </p:spPr>
        <p:txBody>
          <a:bodyPr wrap="square" lIns="0" tIns="41275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325"/>
              </a:spcBef>
            </a:pPr>
            <a:r>
              <a:rPr dirty="0" sz="1400" spc="-10" i="1">
                <a:solidFill>
                  <a:srgbClr val="003399"/>
                </a:solidFill>
                <a:latin typeface="Arial"/>
                <a:cs typeface="Arial"/>
              </a:rPr>
              <a:t>Preprocessing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89176" y="36614"/>
            <a:ext cx="5597398" cy="101024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763905">
              <a:lnSpc>
                <a:spcPct val="100000"/>
              </a:lnSpc>
              <a:spcBef>
                <a:spcPts val="100"/>
              </a:spcBef>
            </a:pPr>
            <a:r>
              <a:rPr dirty="0"/>
              <a:t>String</a:t>
            </a:r>
            <a:r>
              <a:rPr dirty="0" spc="-45"/>
              <a:t> </a:t>
            </a:r>
            <a:r>
              <a:rPr dirty="0"/>
              <a:t>Matching</a:t>
            </a:r>
            <a:r>
              <a:rPr dirty="0" spc="-10"/>
              <a:t> Problem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536854" y="1031809"/>
            <a:ext cx="6189980" cy="3502025"/>
          </a:xfrm>
          <a:prstGeom prst="rect">
            <a:avLst/>
          </a:prstGeom>
        </p:spPr>
        <p:txBody>
          <a:bodyPr wrap="square" lIns="0" tIns="1346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dirty="0" sz="2400">
                <a:latin typeface="Times New Roman"/>
                <a:cs typeface="Times New Roman"/>
              </a:rPr>
              <a:t>Let</a:t>
            </a:r>
            <a:r>
              <a:rPr dirty="0" sz="2400" spc="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Σ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denotes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set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of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alphabets.</a:t>
            </a:r>
            <a:endParaRPr sz="2400">
              <a:latin typeface="Times New Roman"/>
              <a:cs typeface="Times New Roman"/>
            </a:endParaRPr>
          </a:p>
          <a:p>
            <a:pPr marL="356870" indent="-344170">
              <a:lnSpc>
                <a:spcPct val="100000"/>
              </a:lnSpc>
              <a:spcBef>
                <a:spcPts val="965"/>
              </a:spcBef>
              <a:buClr>
                <a:srgbClr val="0033CC"/>
              </a:buClr>
              <a:buSzPct val="75000"/>
              <a:buFont typeface="Wingdings"/>
              <a:buChar char=""/>
              <a:tabLst>
                <a:tab pos="356870" algn="l"/>
              </a:tabLst>
            </a:pPr>
            <a:r>
              <a:rPr dirty="0" u="sng" sz="2400" spc="-1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Given</a:t>
            </a:r>
            <a:r>
              <a:rPr dirty="0" sz="2400" spc="-10">
                <a:latin typeface="Times New Roman"/>
                <a:cs typeface="Times New Roman"/>
              </a:rPr>
              <a:t>:</a:t>
            </a:r>
            <a:endParaRPr sz="2400">
              <a:latin typeface="Times New Roman"/>
              <a:cs typeface="Times New Roman"/>
            </a:endParaRPr>
          </a:p>
          <a:p>
            <a:pPr lvl="1" marL="756285" indent="-286385">
              <a:lnSpc>
                <a:spcPts val="2635"/>
              </a:lnSpc>
              <a:spcBef>
                <a:spcPts val="969"/>
              </a:spcBef>
              <a:buClr>
                <a:srgbClr val="CC0000"/>
              </a:buClr>
              <a:buSzPct val="65909"/>
              <a:buFont typeface="Wingdings"/>
              <a:buChar char=""/>
              <a:tabLst>
                <a:tab pos="756285" algn="l"/>
              </a:tabLst>
            </a:pPr>
            <a:r>
              <a:rPr dirty="0" sz="2200">
                <a:latin typeface="Times New Roman"/>
                <a:cs typeface="Times New Roman"/>
              </a:rPr>
              <a:t>A</a:t>
            </a:r>
            <a:r>
              <a:rPr dirty="0" sz="2200" spc="-1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string</a:t>
            </a:r>
            <a:r>
              <a:rPr dirty="0" sz="2200" spc="-5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of</a:t>
            </a:r>
            <a:r>
              <a:rPr dirty="0" sz="2200" spc="-2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alphabets</a:t>
            </a:r>
            <a:r>
              <a:rPr dirty="0" sz="2200" spc="-40">
                <a:latin typeface="Times New Roman"/>
                <a:cs typeface="Times New Roman"/>
              </a:rPr>
              <a:t> </a:t>
            </a:r>
            <a:r>
              <a:rPr dirty="0" sz="2200" i="1">
                <a:latin typeface="Times New Roman"/>
                <a:cs typeface="Times New Roman"/>
              </a:rPr>
              <a:t>T</a:t>
            </a:r>
            <a:r>
              <a:rPr dirty="0" sz="2200">
                <a:latin typeface="Times New Roman"/>
                <a:cs typeface="Times New Roman"/>
              </a:rPr>
              <a:t>[1..</a:t>
            </a:r>
            <a:r>
              <a:rPr dirty="0" sz="2200" i="1">
                <a:latin typeface="Times New Roman"/>
                <a:cs typeface="Times New Roman"/>
              </a:rPr>
              <a:t>n</a:t>
            </a:r>
            <a:r>
              <a:rPr dirty="0" sz="2200">
                <a:latin typeface="Times New Roman"/>
                <a:cs typeface="Times New Roman"/>
              </a:rPr>
              <a:t>]</a:t>
            </a:r>
            <a:r>
              <a:rPr dirty="0" sz="2200" spc="-2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of</a:t>
            </a:r>
            <a:r>
              <a:rPr dirty="0" sz="2200" spc="-2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size</a:t>
            </a:r>
            <a:r>
              <a:rPr dirty="0" sz="2200" spc="15">
                <a:latin typeface="Times New Roman"/>
                <a:cs typeface="Times New Roman"/>
              </a:rPr>
              <a:t> </a:t>
            </a:r>
            <a:r>
              <a:rPr dirty="0" sz="2200" i="1">
                <a:latin typeface="Times New Roman"/>
                <a:cs typeface="Times New Roman"/>
              </a:rPr>
              <a:t>n</a:t>
            </a:r>
            <a:r>
              <a:rPr dirty="0" sz="2200" spc="-25" i="1">
                <a:latin typeface="Times New Roman"/>
                <a:cs typeface="Times New Roman"/>
              </a:rPr>
              <a:t> </a:t>
            </a:r>
            <a:r>
              <a:rPr dirty="0" sz="2200" spc="-25">
                <a:latin typeface="Times New Roman"/>
                <a:cs typeface="Times New Roman"/>
              </a:rPr>
              <a:t>and</a:t>
            </a:r>
            <a:endParaRPr sz="2200">
              <a:latin typeface="Times New Roman"/>
              <a:cs typeface="Times New Roman"/>
            </a:endParaRPr>
          </a:p>
          <a:p>
            <a:pPr lvl="1" marL="756285" indent="-286385">
              <a:lnSpc>
                <a:spcPts val="2875"/>
              </a:lnSpc>
              <a:buClr>
                <a:srgbClr val="CC0000"/>
              </a:buClr>
              <a:buSzPct val="64583"/>
              <a:buFont typeface="Wingdings"/>
              <a:buChar char=""/>
              <a:tabLst>
                <a:tab pos="756285" algn="l"/>
              </a:tabLst>
            </a:pP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pattern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P</a:t>
            </a:r>
            <a:r>
              <a:rPr dirty="0" sz="2400">
                <a:latin typeface="Times New Roman"/>
                <a:cs typeface="Times New Roman"/>
              </a:rPr>
              <a:t>[1..</a:t>
            </a:r>
            <a:r>
              <a:rPr dirty="0" sz="2400" i="1">
                <a:latin typeface="Times New Roman"/>
                <a:cs typeface="Times New Roman"/>
              </a:rPr>
              <a:t>m</a:t>
            </a:r>
            <a:r>
              <a:rPr dirty="0" sz="2400">
                <a:latin typeface="Times New Roman"/>
                <a:cs typeface="Times New Roman"/>
              </a:rPr>
              <a:t>]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of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size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 spc="-50" i="1">
                <a:latin typeface="Times New Roman"/>
                <a:cs typeface="Times New Roman"/>
              </a:rPr>
              <a:t>m</a:t>
            </a:r>
            <a:endParaRPr sz="24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tabLst>
                <a:tab pos="1823720" algn="l"/>
              </a:tabLst>
            </a:pPr>
            <a:r>
              <a:rPr dirty="0" sz="2400" spc="-10">
                <a:latin typeface="Times New Roman"/>
                <a:cs typeface="Times New Roman"/>
              </a:rPr>
              <a:t>where</a:t>
            </a:r>
            <a:r>
              <a:rPr dirty="0" sz="2400">
                <a:latin typeface="Times New Roman"/>
                <a:cs typeface="Times New Roman"/>
              </a:rPr>
              <a:t>	</a:t>
            </a:r>
            <a:r>
              <a:rPr dirty="0" sz="2400" i="1">
                <a:latin typeface="Times New Roman"/>
                <a:cs typeface="Times New Roman"/>
              </a:rPr>
              <a:t>m </a:t>
            </a:r>
            <a:r>
              <a:rPr dirty="0" sz="2400">
                <a:latin typeface="Times New Roman"/>
                <a:cs typeface="Times New Roman"/>
              </a:rPr>
              <a:t>&lt;&lt;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 spc="-50" i="1">
                <a:latin typeface="Times New Roman"/>
                <a:cs typeface="Times New Roman"/>
              </a:rPr>
              <a:t>n</a:t>
            </a:r>
            <a:endParaRPr sz="2400">
              <a:latin typeface="Times New Roman"/>
              <a:cs typeface="Times New Roman"/>
            </a:endParaRPr>
          </a:p>
          <a:p>
            <a:pPr marL="356870" indent="-344170">
              <a:lnSpc>
                <a:spcPct val="100000"/>
              </a:lnSpc>
              <a:spcBef>
                <a:spcPts val="965"/>
              </a:spcBef>
              <a:buClr>
                <a:srgbClr val="0033CC"/>
              </a:buClr>
              <a:buSzPct val="75000"/>
              <a:buFont typeface="Wingdings"/>
              <a:buChar char=""/>
              <a:tabLst>
                <a:tab pos="356870" algn="l"/>
              </a:tabLst>
            </a:pPr>
            <a:r>
              <a:rPr dirty="0" u="sng" sz="240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To</a:t>
            </a:r>
            <a:r>
              <a:rPr dirty="0" u="sng" sz="2400" spc="-1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2400" spc="-2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Find</a:t>
            </a:r>
            <a:r>
              <a:rPr dirty="0" sz="2400" spc="-20">
                <a:latin typeface="Times New Roman"/>
                <a:cs typeface="Times New Roman"/>
              </a:rPr>
              <a:t>:</a:t>
            </a:r>
            <a:endParaRPr sz="2400">
              <a:latin typeface="Times New Roman"/>
              <a:cs typeface="Times New Roman"/>
            </a:endParaRPr>
          </a:p>
          <a:p>
            <a:pPr lvl="1" marL="756285" indent="-286385">
              <a:lnSpc>
                <a:spcPts val="2635"/>
              </a:lnSpc>
              <a:spcBef>
                <a:spcPts val="965"/>
              </a:spcBef>
              <a:buClr>
                <a:srgbClr val="CC0000"/>
              </a:buClr>
              <a:buSzPct val="65909"/>
              <a:buFont typeface="Wingdings"/>
              <a:buChar char=""/>
              <a:tabLst>
                <a:tab pos="756285" algn="l"/>
              </a:tabLst>
            </a:pPr>
            <a:r>
              <a:rPr dirty="0" sz="2200">
                <a:latin typeface="Times New Roman"/>
                <a:cs typeface="Times New Roman"/>
              </a:rPr>
              <a:t>Whether</a:t>
            </a:r>
            <a:r>
              <a:rPr dirty="0" sz="2200" spc="-3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the</a:t>
            </a:r>
            <a:r>
              <a:rPr dirty="0" sz="2200" spc="-40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pattern</a:t>
            </a:r>
            <a:r>
              <a:rPr dirty="0" sz="2200" spc="-25">
                <a:latin typeface="Times New Roman"/>
                <a:cs typeface="Times New Roman"/>
              </a:rPr>
              <a:t> </a:t>
            </a:r>
            <a:r>
              <a:rPr dirty="0" sz="2200" i="1">
                <a:latin typeface="Times New Roman"/>
                <a:cs typeface="Times New Roman"/>
              </a:rPr>
              <a:t>P</a:t>
            </a:r>
            <a:r>
              <a:rPr dirty="0" sz="2200" spc="5" i="1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occurs</a:t>
            </a:r>
            <a:r>
              <a:rPr dirty="0" sz="2200" spc="-3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in</a:t>
            </a:r>
            <a:r>
              <a:rPr dirty="0" sz="2200" spc="-15">
                <a:latin typeface="Times New Roman"/>
                <a:cs typeface="Times New Roman"/>
              </a:rPr>
              <a:t> </a:t>
            </a:r>
            <a:r>
              <a:rPr dirty="0" sz="2200">
                <a:latin typeface="Times New Roman"/>
                <a:cs typeface="Times New Roman"/>
              </a:rPr>
              <a:t>text</a:t>
            </a:r>
            <a:r>
              <a:rPr dirty="0" sz="2200" spc="-10">
                <a:latin typeface="Times New Roman"/>
                <a:cs typeface="Times New Roman"/>
              </a:rPr>
              <a:t> </a:t>
            </a:r>
            <a:r>
              <a:rPr dirty="0" sz="2200" i="1">
                <a:latin typeface="Times New Roman"/>
                <a:cs typeface="Times New Roman"/>
              </a:rPr>
              <a:t>T </a:t>
            </a:r>
            <a:r>
              <a:rPr dirty="0" sz="2200">
                <a:latin typeface="Times New Roman"/>
                <a:cs typeface="Times New Roman"/>
              </a:rPr>
              <a:t>or</a:t>
            </a:r>
            <a:r>
              <a:rPr dirty="0" sz="2200" spc="-10">
                <a:latin typeface="Times New Roman"/>
                <a:cs typeface="Times New Roman"/>
              </a:rPr>
              <a:t> </a:t>
            </a:r>
            <a:r>
              <a:rPr dirty="0" sz="2200" spc="-25">
                <a:latin typeface="Times New Roman"/>
                <a:cs typeface="Times New Roman"/>
              </a:rPr>
              <a:t>not</a:t>
            </a:r>
            <a:endParaRPr sz="2200">
              <a:latin typeface="Times New Roman"/>
              <a:cs typeface="Times New Roman"/>
            </a:endParaRPr>
          </a:p>
          <a:p>
            <a:pPr lvl="1" marL="756285" indent="-286385">
              <a:lnSpc>
                <a:spcPts val="2875"/>
              </a:lnSpc>
              <a:buClr>
                <a:srgbClr val="CC0000"/>
              </a:buClr>
              <a:buSzPct val="64583"/>
              <a:buFont typeface="Wingdings"/>
              <a:buChar char=""/>
              <a:tabLst>
                <a:tab pos="756285" algn="l"/>
              </a:tabLst>
            </a:pPr>
            <a:r>
              <a:rPr dirty="0" sz="2400">
                <a:latin typeface="Times New Roman"/>
                <a:cs typeface="Times New Roman"/>
              </a:rPr>
              <a:t>If</a:t>
            </a:r>
            <a:r>
              <a:rPr dirty="0" sz="2400" spc="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it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does,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then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give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all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occurrences</a:t>
            </a:r>
            <a:r>
              <a:rPr dirty="0" sz="2400" spc="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of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P</a:t>
            </a:r>
            <a:r>
              <a:rPr dirty="0" sz="2400" spc="-30" i="1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 spc="-50" i="1">
                <a:latin typeface="Times New Roman"/>
                <a:cs typeface="Times New Roman"/>
              </a:rPr>
              <a:t>T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5" name="object 5" descr=""/>
          <p:cNvGrpSpPr/>
          <p:nvPr/>
        </p:nvGrpSpPr>
        <p:grpSpPr>
          <a:xfrm>
            <a:off x="624840" y="5797296"/>
            <a:ext cx="7905115" cy="678180"/>
            <a:chOff x="624840" y="5797296"/>
            <a:chExt cx="7905115" cy="678180"/>
          </a:xfrm>
        </p:grpSpPr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1881" y="5985633"/>
              <a:ext cx="1561291" cy="235421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4840" y="6214872"/>
              <a:ext cx="1595373" cy="68579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99487" y="5797296"/>
              <a:ext cx="504215" cy="678014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176272" y="5797296"/>
              <a:ext cx="863904" cy="678014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636519" y="5797296"/>
              <a:ext cx="504215" cy="678014"/>
            </a:xfrm>
            <a:prstGeom prst="rect">
              <a:avLst/>
            </a:prstGeom>
          </p:spPr>
        </p:pic>
        <p:pic>
          <p:nvPicPr>
            <p:cNvPr id="11" name="object 11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737104" y="5797296"/>
              <a:ext cx="5792597" cy="678014"/>
            </a:xfrm>
            <a:prstGeom prst="rect">
              <a:avLst/>
            </a:prstGeom>
          </p:spPr>
        </p:pic>
      </p:grpSp>
      <p:grpSp>
        <p:nvGrpSpPr>
          <p:cNvPr id="12" name="object 12" descr=""/>
          <p:cNvGrpSpPr/>
          <p:nvPr/>
        </p:nvGrpSpPr>
        <p:grpSpPr>
          <a:xfrm>
            <a:off x="441959" y="4745774"/>
            <a:ext cx="7749540" cy="678180"/>
            <a:chOff x="441959" y="4745774"/>
            <a:chExt cx="7749540" cy="678180"/>
          </a:xfrm>
        </p:grpSpPr>
        <p:pic>
          <p:nvPicPr>
            <p:cNvPr id="13" name="object 13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41959" y="4745774"/>
              <a:ext cx="1342390" cy="678014"/>
            </a:xfrm>
            <a:prstGeom prst="rect">
              <a:avLst/>
            </a:prstGeom>
          </p:spPr>
        </p:pic>
        <p:pic>
          <p:nvPicPr>
            <p:cNvPr id="14" name="object 14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80743" y="4745774"/>
              <a:ext cx="589572" cy="678014"/>
            </a:xfrm>
            <a:prstGeom prst="rect">
              <a:avLst/>
            </a:prstGeom>
          </p:spPr>
        </p:pic>
        <p:pic>
          <p:nvPicPr>
            <p:cNvPr id="15" name="object 15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642871" y="4745774"/>
              <a:ext cx="2509774" cy="678014"/>
            </a:xfrm>
            <a:prstGeom prst="rect">
              <a:avLst/>
            </a:prstGeom>
          </p:spPr>
        </p:pic>
        <p:pic>
          <p:nvPicPr>
            <p:cNvPr id="16" name="object 16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749039" y="4745774"/>
              <a:ext cx="522516" cy="678014"/>
            </a:xfrm>
            <a:prstGeom prst="rect">
              <a:avLst/>
            </a:prstGeom>
          </p:spPr>
        </p:pic>
        <p:pic>
          <p:nvPicPr>
            <p:cNvPr id="17" name="object 17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944112" y="4745774"/>
              <a:ext cx="717626" cy="678014"/>
            </a:xfrm>
            <a:prstGeom prst="rect">
              <a:avLst/>
            </a:prstGeom>
          </p:spPr>
        </p:pic>
        <p:pic>
          <p:nvPicPr>
            <p:cNvPr id="18" name="object 18" descr="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258056" y="4745774"/>
              <a:ext cx="574370" cy="678014"/>
            </a:xfrm>
            <a:prstGeom prst="rect">
              <a:avLst/>
            </a:prstGeom>
          </p:spPr>
        </p:pic>
        <p:pic>
          <p:nvPicPr>
            <p:cNvPr id="19" name="object 19" descr="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501895" y="4745774"/>
              <a:ext cx="665772" cy="678014"/>
            </a:xfrm>
            <a:prstGeom prst="rect">
              <a:avLst/>
            </a:prstGeom>
          </p:spPr>
        </p:pic>
        <p:pic>
          <p:nvPicPr>
            <p:cNvPr id="20" name="object 20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764024" y="4745774"/>
              <a:ext cx="589572" cy="678014"/>
            </a:xfrm>
            <a:prstGeom prst="rect">
              <a:avLst/>
            </a:prstGeom>
          </p:spPr>
        </p:pic>
        <p:pic>
          <p:nvPicPr>
            <p:cNvPr id="21" name="object 21" descr="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949951" y="4745774"/>
              <a:ext cx="888314" cy="678014"/>
            </a:xfrm>
            <a:prstGeom prst="rect">
              <a:avLst/>
            </a:prstGeom>
          </p:spPr>
        </p:pic>
        <p:pic>
          <p:nvPicPr>
            <p:cNvPr id="22" name="object 22" descr="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434583" y="4745774"/>
              <a:ext cx="623125" cy="678014"/>
            </a:xfrm>
            <a:prstGeom prst="rect">
              <a:avLst/>
            </a:prstGeom>
          </p:spPr>
        </p:pic>
        <p:pic>
          <p:nvPicPr>
            <p:cNvPr id="23" name="object 23" descr="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654039" y="4745774"/>
              <a:ext cx="827316" cy="678014"/>
            </a:xfrm>
            <a:prstGeom prst="rect">
              <a:avLst/>
            </a:prstGeom>
          </p:spPr>
        </p:pic>
        <p:pic>
          <p:nvPicPr>
            <p:cNvPr id="24" name="object 24" descr="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077712" y="4745774"/>
              <a:ext cx="574370" cy="678014"/>
            </a:xfrm>
            <a:prstGeom prst="rect">
              <a:avLst/>
            </a:prstGeom>
          </p:spPr>
        </p:pic>
        <p:pic>
          <p:nvPicPr>
            <p:cNvPr id="25" name="object 25" descr="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248400" y="4745774"/>
              <a:ext cx="507326" cy="678014"/>
            </a:xfrm>
            <a:prstGeom prst="rect">
              <a:avLst/>
            </a:prstGeom>
          </p:spPr>
        </p:pic>
        <p:pic>
          <p:nvPicPr>
            <p:cNvPr id="26" name="object 26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352031" y="4745774"/>
              <a:ext cx="522516" cy="678014"/>
            </a:xfrm>
            <a:prstGeom prst="rect">
              <a:avLst/>
            </a:prstGeom>
          </p:spPr>
        </p:pic>
        <p:pic>
          <p:nvPicPr>
            <p:cNvPr id="27" name="object 27" descr="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6470904" y="4745774"/>
              <a:ext cx="955370" cy="678014"/>
            </a:xfrm>
            <a:prstGeom prst="rect">
              <a:avLst/>
            </a:prstGeom>
          </p:spPr>
        </p:pic>
        <p:pic>
          <p:nvPicPr>
            <p:cNvPr id="28" name="object 28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022591" y="4745774"/>
              <a:ext cx="522516" cy="678014"/>
            </a:xfrm>
            <a:prstGeom prst="rect">
              <a:avLst/>
            </a:prstGeom>
          </p:spPr>
        </p:pic>
        <p:pic>
          <p:nvPicPr>
            <p:cNvPr id="29" name="object 29" descr="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7141464" y="4745774"/>
              <a:ext cx="574370" cy="678014"/>
            </a:xfrm>
            <a:prstGeom prst="rect">
              <a:avLst/>
            </a:prstGeom>
          </p:spPr>
        </p:pic>
        <p:pic>
          <p:nvPicPr>
            <p:cNvPr id="30" name="object 30" descr="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312152" y="4745774"/>
              <a:ext cx="623125" cy="678014"/>
            </a:xfrm>
            <a:prstGeom prst="rect">
              <a:avLst/>
            </a:prstGeom>
          </p:spPr>
        </p:pic>
        <p:pic>
          <p:nvPicPr>
            <p:cNvPr id="31" name="object 31" descr="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7531607" y="4745774"/>
              <a:ext cx="659714" cy="678014"/>
            </a:xfrm>
            <a:prstGeom prst="rect">
              <a:avLst/>
            </a:prstGeom>
          </p:spPr>
        </p:pic>
      </p:grpSp>
      <p:sp>
        <p:nvSpPr>
          <p:cNvPr id="32" name="object 32" descr=""/>
          <p:cNvSpPr txBox="1"/>
          <p:nvPr/>
        </p:nvSpPr>
        <p:spPr>
          <a:xfrm>
            <a:off x="544068" y="4799076"/>
            <a:ext cx="7846059" cy="460375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wrap="square" lIns="0" tIns="36830" rIns="0" bIns="0" rtlCol="0" vert="horz">
            <a:spAutoFit/>
          </a:bodyPr>
          <a:lstStyle/>
          <a:p>
            <a:pPr marL="88900">
              <a:lnSpc>
                <a:spcPct val="100000"/>
              </a:lnSpc>
              <a:spcBef>
                <a:spcPts val="290"/>
              </a:spcBef>
            </a:pPr>
            <a:r>
              <a:rPr dirty="0" sz="2400">
                <a:latin typeface="Times New Roman"/>
                <a:cs typeface="Times New Roman"/>
              </a:rPr>
              <a:t>Pattern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P</a:t>
            </a:r>
            <a:r>
              <a:rPr dirty="0" sz="2400" spc="-15" i="1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occurs</a:t>
            </a:r>
            <a:r>
              <a:rPr dirty="0" sz="2400" spc="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with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shift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s</a:t>
            </a:r>
            <a:r>
              <a:rPr dirty="0" sz="2400" spc="-10" i="1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T</a:t>
            </a:r>
            <a:r>
              <a:rPr dirty="0" sz="2400" spc="-30" i="1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if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P</a:t>
            </a:r>
            <a:r>
              <a:rPr dirty="0" sz="2400">
                <a:latin typeface="Times New Roman"/>
                <a:cs typeface="Times New Roman"/>
              </a:rPr>
              <a:t>[1...</a:t>
            </a:r>
            <a:r>
              <a:rPr dirty="0" sz="2400" i="1">
                <a:latin typeface="Times New Roman"/>
                <a:cs typeface="Times New Roman"/>
              </a:rPr>
              <a:t>m</a:t>
            </a:r>
            <a:r>
              <a:rPr dirty="0" sz="2400">
                <a:latin typeface="Times New Roman"/>
                <a:cs typeface="Times New Roman"/>
              </a:rPr>
              <a:t>]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=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 spc="-10" i="1">
                <a:latin typeface="Times New Roman"/>
                <a:cs typeface="Times New Roman"/>
              </a:rPr>
              <a:t>T</a:t>
            </a:r>
            <a:r>
              <a:rPr dirty="0" sz="2400" spc="-10">
                <a:latin typeface="Times New Roman"/>
                <a:cs typeface="Times New Roman"/>
              </a:rPr>
              <a:t>[</a:t>
            </a:r>
            <a:r>
              <a:rPr dirty="0" sz="2400" spc="-10" i="1">
                <a:latin typeface="Times New Roman"/>
                <a:cs typeface="Times New Roman"/>
              </a:rPr>
              <a:t>s</a:t>
            </a:r>
            <a:r>
              <a:rPr dirty="0" sz="2400" spc="-10">
                <a:latin typeface="Times New Roman"/>
                <a:cs typeface="Times New Roman"/>
              </a:rPr>
              <a:t>+1...</a:t>
            </a:r>
            <a:r>
              <a:rPr dirty="0" sz="2400" spc="-10" i="1">
                <a:latin typeface="Times New Roman"/>
                <a:cs typeface="Times New Roman"/>
              </a:rPr>
              <a:t>s</a:t>
            </a:r>
            <a:r>
              <a:rPr dirty="0" sz="2400" spc="-10">
                <a:latin typeface="Times New Roman"/>
                <a:cs typeface="Times New Roman"/>
              </a:rPr>
              <a:t>+</a:t>
            </a:r>
            <a:r>
              <a:rPr dirty="0" sz="2400" spc="-10" i="1">
                <a:latin typeface="Times New Roman"/>
                <a:cs typeface="Times New Roman"/>
              </a:rPr>
              <a:t>m</a:t>
            </a:r>
            <a:r>
              <a:rPr dirty="0" sz="2400" spc="-10">
                <a:latin typeface="Times New Roman"/>
                <a:cs typeface="Times New Roman"/>
              </a:rPr>
              <a:t>]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3" name="object 33" descr=""/>
          <p:cNvSpPr/>
          <p:nvPr/>
        </p:nvSpPr>
        <p:spPr>
          <a:xfrm>
            <a:off x="6583680" y="5327903"/>
            <a:ext cx="1603375" cy="304800"/>
          </a:xfrm>
          <a:custGeom>
            <a:avLst/>
            <a:gdLst/>
            <a:ahLst/>
            <a:cxnLst/>
            <a:rect l="l" t="t" r="r" b="b"/>
            <a:pathLst>
              <a:path w="1603375" h="304800">
                <a:moveTo>
                  <a:pt x="1603248" y="0"/>
                </a:moveTo>
                <a:lnTo>
                  <a:pt x="0" y="0"/>
                </a:lnTo>
                <a:lnTo>
                  <a:pt x="0" y="304800"/>
                </a:lnTo>
                <a:lnTo>
                  <a:pt x="1603248" y="304800"/>
                </a:lnTo>
                <a:lnTo>
                  <a:pt x="160324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 descr=""/>
          <p:cNvSpPr txBox="1"/>
          <p:nvPr/>
        </p:nvSpPr>
        <p:spPr>
          <a:xfrm>
            <a:off x="620674" y="5258260"/>
            <a:ext cx="7708265" cy="1007744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algn="r" marR="161925">
              <a:lnSpc>
                <a:spcPct val="100000"/>
              </a:lnSpc>
              <a:spcBef>
                <a:spcPts val="120"/>
              </a:spcBef>
            </a:pPr>
            <a:r>
              <a:rPr dirty="0" sz="2350">
                <a:latin typeface="Times New Roman"/>
                <a:cs typeface="Times New Roman"/>
              </a:rPr>
              <a:t>0</a:t>
            </a:r>
            <a:r>
              <a:rPr dirty="0" sz="2350" spc="-75">
                <a:latin typeface="Times New Roman"/>
                <a:cs typeface="Times New Roman"/>
              </a:rPr>
              <a:t> </a:t>
            </a:r>
            <a:r>
              <a:rPr dirty="0" sz="2350">
                <a:latin typeface="Symbol"/>
                <a:cs typeface="Symbol"/>
              </a:rPr>
              <a:t></a:t>
            </a:r>
            <a:r>
              <a:rPr dirty="0" sz="2350" spc="45">
                <a:latin typeface="Times New Roman"/>
                <a:cs typeface="Times New Roman"/>
              </a:rPr>
              <a:t> </a:t>
            </a:r>
            <a:r>
              <a:rPr dirty="0" sz="2350" i="1">
                <a:latin typeface="Times New Roman"/>
                <a:cs typeface="Times New Roman"/>
              </a:rPr>
              <a:t>s</a:t>
            </a:r>
            <a:r>
              <a:rPr dirty="0" sz="2350" spc="10" i="1">
                <a:latin typeface="Times New Roman"/>
                <a:cs typeface="Times New Roman"/>
              </a:rPr>
              <a:t> </a:t>
            </a:r>
            <a:r>
              <a:rPr dirty="0" sz="2350">
                <a:latin typeface="Symbol"/>
                <a:cs typeface="Symbol"/>
              </a:rPr>
              <a:t></a:t>
            </a:r>
            <a:r>
              <a:rPr dirty="0" sz="2350">
                <a:latin typeface="Times New Roman"/>
                <a:cs typeface="Times New Roman"/>
              </a:rPr>
              <a:t> </a:t>
            </a:r>
            <a:r>
              <a:rPr dirty="0" sz="2350" i="1">
                <a:latin typeface="Times New Roman"/>
                <a:cs typeface="Times New Roman"/>
              </a:rPr>
              <a:t>n</a:t>
            </a:r>
            <a:r>
              <a:rPr dirty="0" sz="2350" spc="-114" i="1">
                <a:latin typeface="Times New Roman"/>
                <a:cs typeface="Times New Roman"/>
              </a:rPr>
              <a:t> </a:t>
            </a:r>
            <a:r>
              <a:rPr dirty="0" sz="2350">
                <a:latin typeface="Symbol"/>
                <a:cs typeface="Symbol"/>
              </a:rPr>
              <a:t></a:t>
            </a:r>
            <a:r>
              <a:rPr dirty="0" sz="2350" spc="-120">
                <a:latin typeface="Times New Roman"/>
                <a:cs typeface="Times New Roman"/>
              </a:rPr>
              <a:t> </a:t>
            </a:r>
            <a:r>
              <a:rPr dirty="0" sz="2350" spc="-50" i="1">
                <a:latin typeface="Times New Roman"/>
                <a:cs typeface="Times New Roman"/>
              </a:rPr>
              <a:t>m</a:t>
            </a:r>
            <a:endParaRPr sz="23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010"/>
              </a:spcBef>
            </a:pPr>
            <a:r>
              <a:rPr dirty="0" u="sng" sz="2400" b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Motivations</a:t>
            </a:r>
            <a:r>
              <a:rPr dirty="0" sz="2400" b="1">
                <a:latin typeface="Times New Roman"/>
                <a:cs typeface="Times New Roman"/>
              </a:rPr>
              <a:t>:</a:t>
            </a:r>
            <a:r>
              <a:rPr dirty="0" sz="2400" spc="-40" b="1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text-editing,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pattern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matching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in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DNA</a:t>
            </a:r>
            <a:r>
              <a:rPr dirty="0" sz="2400" spc="-13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sequences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5" name="object 35" descr=""/>
          <p:cNvSpPr txBox="1"/>
          <p:nvPr/>
        </p:nvSpPr>
        <p:spPr>
          <a:xfrm>
            <a:off x="2906014" y="6643357"/>
            <a:ext cx="3906520" cy="1962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30"/>
              </a:lnSpc>
            </a:pPr>
            <a:r>
              <a:rPr dirty="0" sz="1200" b="1">
                <a:solidFill>
                  <a:srgbClr val="FF6600"/>
                </a:solidFill>
                <a:latin typeface="Arial"/>
                <a:cs typeface="Arial"/>
              </a:rPr>
              <a:t>Dr.</a:t>
            </a:r>
            <a:r>
              <a:rPr dirty="0" sz="1200" spc="-10" b="1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FF6600"/>
                </a:solidFill>
                <a:latin typeface="Arial"/>
                <a:cs typeface="Arial"/>
              </a:rPr>
              <a:t>Md.</a:t>
            </a:r>
            <a:r>
              <a:rPr dirty="0" sz="1200" spc="-70" b="1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FF6600"/>
                </a:solidFill>
                <a:latin typeface="Arial"/>
                <a:cs typeface="Arial"/>
              </a:rPr>
              <a:t>Abul</a:t>
            </a:r>
            <a:r>
              <a:rPr dirty="0" sz="1200" spc="15" b="1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FF6600"/>
                </a:solidFill>
                <a:latin typeface="Arial"/>
                <a:cs typeface="Arial"/>
              </a:rPr>
              <a:t>Kashem</a:t>
            </a:r>
            <a:r>
              <a:rPr dirty="0" sz="1200" spc="-35" b="1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FF6600"/>
                </a:solidFill>
                <a:latin typeface="Arial"/>
                <a:cs typeface="Arial"/>
              </a:rPr>
              <a:t>Mia,</a:t>
            </a:r>
            <a:r>
              <a:rPr dirty="0" sz="1200" spc="-30" b="1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dirty="0" sz="1200" spc="-10" b="1">
                <a:solidFill>
                  <a:srgbClr val="FF6600"/>
                </a:solidFill>
                <a:latin typeface="Arial"/>
                <a:cs typeface="Arial"/>
              </a:rPr>
              <a:t>Professor,</a:t>
            </a:r>
            <a:r>
              <a:rPr dirty="0" sz="1200" spc="-50" b="1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FF6600"/>
                </a:solidFill>
                <a:latin typeface="Arial"/>
                <a:cs typeface="Arial"/>
              </a:rPr>
              <a:t>CSE</a:t>
            </a:r>
            <a:r>
              <a:rPr dirty="0" sz="1200" spc="-15" b="1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FF6600"/>
                </a:solidFill>
                <a:latin typeface="Arial"/>
                <a:cs typeface="Arial"/>
              </a:rPr>
              <a:t>Dept,</a:t>
            </a:r>
            <a:r>
              <a:rPr dirty="0" sz="1200" spc="-45" b="1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dirty="0" sz="1200" spc="-20" b="1">
                <a:solidFill>
                  <a:srgbClr val="FF6600"/>
                </a:solidFill>
                <a:latin typeface="Arial"/>
                <a:cs typeface="Arial"/>
              </a:rPr>
              <a:t>BUET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53316" y="428696"/>
            <a:ext cx="6469243" cy="46263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47497" rIns="0" bIns="0" rtlCol="0" vert="horz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C00000"/>
                </a:solidFill>
              </a:rPr>
              <a:t>Naive</a:t>
            </a:r>
            <a:r>
              <a:rPr dirty="0" spc="-30">
                <a:solidFill>
                  <a:srgbClr val="C00000"/>
                </a:solidFill>
              </a:rPr>
              <a:t> </a:t>
            </a:r>
            <a:r>
              <a:rPr dirty="0">
                <a:solidFill>
                  <a:srgbClr val="C00000"/>
                </a:solidFill>
              </a:rPr>
              <a:t>String</a:t>
            </a:r>
            <a:r>
              <a:rPr dirty="0" spc="-55">
                <a:solidFill>
                  <a:srgbClr val="C00000"/>
                </a:solidFill>
              </a:rPr>
              <a:t> </a:t>
            </a:r>
            <a:r>
              <a:rPr dirty="0">
                <a:solidFill>
                  <a:srgbClr val="C00000"/>
                </a:solidFill>
              </a:rPr>
              <a:t>Matching</a:t>
            </a:r>
            <a:r>
              <a:rPr dirty="0" spc="-210">
                <a:solidFill>
                  <a:srgbClr val="C00000"/>
                </a:solidFill>
              </a:rPr>
              <a:t> </a:t>
            </a:r>
            <a:r>
              <a:rPr dirty="0" spc="-10">
                <a:solidFill>
                  <a:srgbClr val="C00000"/>
                </a:solidFill>
              </a:rPr>
              <a:t>Algorithm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901395" y="1396364"/>
            <a:ext cx="516890" cy="148780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3200">
                <a:latin typeface="Arial MT"/>
                <a:cs typeface="Arial MT"/>
              </a:rPr>
              <a:t>T</a:t>
            </a:r>
            <a:r>
              <a:rPr dirty="0" sz="3200" spc="-60">
                <a:latin typeface="Arial MT"/>
                <a:cs typeface="Arial MT"/>
              </a:rPr>
              <a:t> </a:t>
            </a:r>
            <a:r>
              <a:rPr dirty="0" sz="3200" spc="-50">
                <a:latin typeface="Arial MT"/>
                <a:cs typeface="Arial MT"/>
              </a:rPr>
              <a:t>:</a:t>
            </a:r>
            <a:endParaRPr sz="3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65"/>
              </a:spcBef>
            </a:pPr>
            <a:endParaRPr sz="3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3200">
                <a:latin typeface="Arial MT"/>
                <a:cs typeface="Arial MT"/>
              </a:rPr>
              <a:t>P</a:t>
            </a:r>
            <a:r>
              <a:rPr dirty="0" sz="3200" spc="-70">
                <a:latin typeface="Arial MT"/>
                <a:cs typeface="Arial MT"/>
              </a:rPr>
              <a:t> </a:t>
            </a:r>
            <a:r>
              <a:rPr dirty="0" sz="3200" spc="-50">
                <a:latin typeface="Arial MT"/>
                <a:cs typeface="Arial MT"/>
              </a:rPr>
              <a:t>:</a:t>
            </a:r>
            <a:endParaRPr sz="3200">
              <a:latin typeface="Arial MT"/>
              <a:cs typeface="Arial MT"/>
            </a:endParaRPr>
          </a:p>
        </p:txBody>
      </p:sp>
      <p:graphicFrame>
        <p:nvGraphicFramePr>
          <p:cNvPr id="5" name="object 5" descr=""/>
          <p:cNvGraphicFramePr>
            <a:graphicFrameLocks noGrp="1"/>
          </p:cNvGraphicFramePr>
          <p:nvPr/>
        </p:nvGraphicFramePr>
        <p:xfrm>
          <a:off x="1673351" y="1520952"/>
          <a:ext cx="6638925" cy="533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/>
                <a:gridCol w="609600"/>
                <a:gridCol w="533400"/>
                <a:gridCol w="533400"/>
                <a:gridCol w="685800"/>
                <a:gridCol w="533400"/>
                <a:gridCol w="533400"/>
                <a:gridCol w="533400"/>
                <a:gridCol w="609600"/>
                <a:gridCol w="533400"/>
                <a:gridCol w="609600"/>
                <a:gridCol w="381000"/>
              </a:tblGrid>
              <a:tr h="533400"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905"/>
                        </a:spcBef>
                      </a:pPr>
                      <a:r>
                        <a:rPr dirty="0" sz="1800" spc="-50">
                          <a:latin typeface="Arial MT"/>
                          <a:cs typeface="Arial MT"/>
                        </a:rPr>
                        <a:t>a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B="0" marT="1149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1305">
                        <a:lnSpc>
                          <a:spcPct val="100000"/>
                        </a:lnSpc>
                        <a:spcBef>
                          <a:spcPts val="905"/>
                        </a:spcBef>
                      </a:pPr>
                      <a:r>
                        <a:rPr dirty="0" sz="1800" spc="-50">
                          <a:latin typeface="Arial MT"/>
                          <a:cs typeface="Arial MT"/>
                        </a:rPr>
                        <a:t>b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B="0" marT="1149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1300">
                        <a:lnSpc>
                          <a:spcPct val="100000"/>
                        </a:lnSpc>
                        <a:spcBef>
                          <a:spcPts val="905"/>
                        </a:spcBef>
                      </a:pPr>
                      <a:r>
                        <a:rPr dirty="0" sz="1800" spc="-50">
                          <a:latin typeface="Arial MT"/>
                          <a:cs typeface="Arial MT"/>
                        </a:rPr>
                        <a:t>c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B="0" marT="1149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5430">
                        <a:lnSpc>
                          <a:spcPct val="100000"/>
                        </a:lnSpc>
                        <a:spcBef>
                          <a:spcPts val="905"/>
                        </a:spcBef>
                      </a:pPr>
                      <a:r>
                        <a:rPr dirty="0" sz="1800" spc="-50">
                          <a:latin typeface="Arial MT"/>
                          <a:cs typeface="Arial MT"/>
                        </a:rPr>
                        <a:t>a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B="0" marT="1149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9530">
                        <a:lnSpc>
                          <a:spcPct val="100000"/>
                        </a:lnSpc>
                        <a:spcBef>
                          <a:spcPts val="905"/>
                        </a:spcBef>
                      </a:pPr>
                      <a:r>
                        <a:rPr dirty="0" sz="1800" spc="-50">
                          <a:latin typeface="Arial MT"/>
                          <a:cs typeface="Arial MT"/>
                        </a:rPr>
                        <a:t>b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B="0" marT="1149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21590">
                        <a:lnSpc>
                          <a:spcPct val="100000"/>
                        </a:lnSpc>
                        <a:spcBef>
                          <a:spcPts val="905"/>
                        </a:spcBef>
                      </a:pPr>
                      <a:r>
                        <a:rPr dirty="0" sz="1800" spc="-50">
                          <a:latin typeface="Arial MT"/>
                          <a:cs typeface="Arial MT"/>
                        </a:rPr>
                        <a:t>d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B="0" marT="1149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7625">
                        <a:lnSpc>
                          <a:spcPct val="100000"/>
                        </a:lnSpc>
                        <a:spcBef>
                          <a:spcPts val="905"/>
                        </a:spcBef>
                      </a:pPr>
                      <a:r>
                        <a:rPr dirty="0" sz="1800" spc="-50">
                          <a:latin typeface="Arial MT"/>
                          <a:cs typeface="Arial MT"/>
                        </a:rPr>
                        <a:t>a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B="0" marT="1149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2890">
                        <a:lnSpc>
                          <a:spcPct val="100000"/>
                        </a:lnSpc>
                        <a:spcBef>
                          <a:spcPts val="905"/>
                        </a:spcBef>
                      </a:pPr>
                      <a:r>
                        <a:rPr dirty="0" sz="1800" spc="-50">
                          <a:latin typeface="Arial MT"/>
                          <a:cs typeface="Arial MT"/>
                        </a:rPr>
                        <a:t>a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B="0" marT="1149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1625">
                        <a:lnSpc>
                          <a:spcPct val="100000"/>
                        </a:lnSpc>
                        <a:spcBef>
                          <a:spcPts val="905"/>
                        </a:spcBef>
                      </a:pPr>
                      <a:r>
                        <a:rPr dirty="0" sz="1800" spc="-50">
                          <a:latin typeface="Arial MT"/>
                          <a:cs typeface="Arial MT"/>
                        </a:rPr>
                        <a:t>b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B="0" marT="1149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9525">
                        <a:lnSpc>
                          <a:spcPct val="100000"/>
                        </a:lnSpc>
                        <a:spcBef>
                          <a:spcPts val="905"/>
                        </a:spcBef>
                      </a:pPr>
                      <a:r>
                        <a:rPr dirty="0" sz="1800" spc="-50">
                          <a:latin typeface="Arial MT"/>
                          <a:cs typeface="Arial MT"/>
                        </a:rPr>
                        <a:t>c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B="0" marT="1149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24765">
                        <a:lnSpc>
                          <a:spcPct val="100000"/>
                        </a:lnSpc>
                        <a:spcBef>
                          <a:spcPts val="905"/>
                        </a:spcBef>
                      </a:pPr>
                      <a:r>
                        <a:rPr dirty="0" sz="1800" spc="-50">
                          <a:latin typeface="Arial MT"/>
                          <a:cs typeface="Arial MT"/>
                        </a:rPr>
                        <a:t>d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B="0" marT="1149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4785">
                        <a:lnSpc>
                          <a:spcPct val="100000"/>
                        </a:lnSpc>
                        <a:spcBef>
                          <a:spcPts val="905"/>
                        </a:spcBef>
                      </a:pPr>
                      <a:r>
                        <a:rPr dirty="0" sz="1800" spc="-50">
                          <a:latin typeface="Arial MT"/>
                          <a:cs typeface="Arial MT"/>
                        </a:rPr>
                        <a:t>e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B="0" marT="1149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object 6" descr=""/>
          <p:cNvGraphicFramePr>
            <a:graphicFrameLocks noGrp="1"/>
          </p:cNvGraphicFramePr>
          <p:nvPr/>
        </p:nvGraphicFramePr>
        <p:xfrm>
          <a:off x="1673351" y="2359151"/>
          <a:ext cx="1609725" cy="60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/>
                <a:gridCol w="533400"/>
                <a:gridCol w="533400"/>
              </a:tblGrid>
              <a:tr h="609600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1510"/>
                        </a:spcBef>
                      </a:pPr>
                      <a:r>
                        <a:rPr dirty="0" sz="1800" spc="-50">
                          <a:latin typeface="Arial MT"/>
                          <a:cs typeface="Arial MT"/>
                        </a:rPr>
                        <a:t>a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B="0" marT="19177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0970">
                        <a:lnSpc>
                          <a:spcPct val="100000"/>
                        </a:lnSpc>
                        <a:spcBef>
                          <a:spcPts val="1510"/>
                        </a:spcBef>
                      </a:pPr>
                      <a:r>
                        <a:rPr dirty="0" sz="1800" spc="-50">
                          <a:latin typeface="Arial MT"/>
                          <a:cs typeface="Arial MT"/>
                        </a:rPr>
                        <a:t>b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B="0" marT="19177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6530">
                        <a:lnSpc>
                          <a:spcPct val="100000"/>
                        </a:lnSpc>
                        <a:spcBef>
                          <a:spcPts val="1510"/>
                        </a:spcBef>
                      </a:pPr>
                      <a:r>
                        <a:rPr dirty="0" sz="1800" spc="-50">
                          <a:latin typeface="Arial MT"/>
                          <a:cs typeface="Arial MT"/>
                        </a:rPr>
                        <a:t>d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B="0" marT="19177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01395" y="1396364"/>
            <a:ext cx="5785485" cy="281368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3200">
                <a:latin typeface="Arial MT"/>
                <a:cs typeface="Arial MT"/>
              </a:rPr>
              <a:t>T</a:t>
            </a:r>
            <a:r>
              <a:rPr dirty="0" sz="3200" spc="-60">
                <a:latin typeface="Arial MT"/>
                <a:cs typeface="Arial MT"/>
              </a:rPr>
              <a:t> </a:t>
            </a:r>
            <a:r>
              <a:rPr dirty="0" sz="3200" spc="-50">
                <a:latin typeface="Arial MT"/>
                <a:cs typeface="Arial MT"/>
              </a:rPr>
              <a:t>:</a:t>
            </a:r>
            <a:endParaRPr sz="3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65"/>
              </a:spcBef>
            </a:pPr>
            <a:endParaRPr sz="3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3200">
                <a:latin typeface="Arial MT"/>
                <a:cs typeface="Arial MT"/>
              </a:rPr>
              <a:t>P</a:t>
            </a:r>
            <a:r>
              <a:rPr dirty="0" sz="3200" spc="-70">
                <a:latin typeface="Arial MT"/>
                <a:cs typeface="Arial MT"/>
              </a:rPr>
              <a:t> </a:t>
            </a:r>
            <a:r>
              <a:rPr dirty="0" sz="3200" spc="-50">
                <a:latin typeface="Arial MT"/>
                <a:cs typeface="Arial MT"/>
              </a:rPr>
              <a:t>:</a:t>
            </a:r>
            <a:endParaRPr sz="3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395"/>
              </a:spcBef>
            </a:pPr>
            <a:endParaRPr sz="3200">
              <a:latin typeface="Arial MT"/>
              <a:cs typeface="Arial MT"/>
            </a:endParaRPr>
          </a:p>
          <a:p>
            <a:pPr marL="942975">
              <a:lnSpc>
                <a:spcPct val="100000"/>
              </a:lnSpc>
            </a:pPr>
            <a:r>
              <a:rPr dirty="0" sz="2800">
                <a:latin typeface="Arial MT"/>
                <a:cs typeface="Arial MT"/>
              </a:rPr>
              <a:t>Mismatch</a:t>
            </a:r>
            <a:r>
              <a:rPr dirty="0" sz="2800" spc="-5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after</a:t>
            </a:r>
            <a:r>
              <a:rPr dirty="0" sz="2800" spc="-4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3</a:t>
            </a:r>
            <a:r>
              <a:rPr dirty="0" sz="2800" spc="-5">
                <a:latin typeface="Arial MT"/>
                <a:cs typeface="Arial MT"/>
              </a:rPr>
              <a:t> </a:t>
            </a:r>
            <a:r>
              <a:rPr dirty="0" sz="2800" spc="-10">
                <a:latin typeface="Arial MT"/>
                <a:cs typeface="Arial MT"/>
              </a:rPr>
              <a:t>Comparisons</a:t>
            </a:r>
            <a:endParaRPr sz="2800">
              <a:latin typeface="Arial MT"/>
              <a:cs typeface="Arial MT"/>
            </a:endParaRPr>
          </a:p>
        </p:txBody>
      </p:sp>
      <p:graphicFrame>
        <p:nvGraphicFramePr>
          <p:cNvPr id="3" name="object 3" descr=""/>
          <p:cNvGraphicFramePr>
            <a:graphicFrameLocks noGrp="1"/>
          </p:cNvGraphicFramePr>
          <p:nvPr/>
        </p:nvGraphicFramePr>
        <p:xfrm>
          <a:off x="1749551" y="2282951"/>
          <a:ext cx="1533525" cy="60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/>
                <a:gridCol w="533400"/>
                <a:gridCol w="457200"/>
              </a:tblGrid>
              <a:tr h="609600"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1510"/>
                        </a:spcBef>
                      </a:pPr>
                      <a:r>
                        <a:rPr dirty="0" sz="1800" spc="-50">
                          <a:latin typeface="Arial MT"/>
                          <a:cs typeface="Arial MT"/>
                        </a:rPr>
                        <a:t>a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B="0" marT="19177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9209">
                        <a:lnSpc>
                          <a:spcPct val="100000"/>
                        </a:lnSpc>
                        <a:spcBef>
                          <a:spcPts val="1510"/>
                        </a:spcBef>
                      </a:pPr>
                      <a:r>
                        <a:rPr dirty="0" sz="1800" spc="-50">
                          <a:latin typeface="Arial MT"/>
                          <a:cs typeface="Arial MT"/>
                        </a:rPr>
                        <a:t>b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B="0" marT="19177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12700">
                        <a:lnSpc>
                          <a:spcPct val="100000"/>
                        </a:lnSpc>
                        <a:spcBef>
                          <a:spcPts val="1510"/>
                        </a:spcBef>
                      </a:pPr>
                      <a:r>
                        <a:rPr dirty="0" sz="1800" spc="-50">
                          <a:latin typeface="Arial MT"/>
                          <a:cs typeface="Arial MT"/>
                        </a:rPr>
                        <a:t>d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B="0" marT="19177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4" name="object 4" descr=""/>
          <p:cNvGraphicFramePr>
            <a:graphicFrameLocks noGrp="1"/>
          </p:cNvGraphicFramePr>
          <p:nvPr/>
        </p:nvGraphicFramePr>
        <p:xfrm>
          <a:off x="1749551" y="1520952"/>
          <a:ext cx="6638925" cy="533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/>
                <a:gridCol w="533400"/>
                <a:gridCol w="457200"/>
                <a:gridCol w="609600"/>
                <a:gridCol w="533400"/>
                <a:gridCol w="533400"/>
                <a:gridCol w="685800"/>
                <a:gridCol w="533400"/>
                <a:gridCol w="533400"/>
                <a:gridCol w="533400"/>
                <a:gridCol w="609600"/>
                <a:gridCol w="533400"/>
              </a:tblGrid>
              <a:tr h="533400"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905"/>
                        </a:spcBef>
                      </a:pPr>
                      <a:r>
                        <a:rPr dirty="0" sz="1800" spc="-50">
                          <a:latin typeface="Arial MT"/>
                          <a:cs typeface="Arial MT"/>
                        </a:rPr>
                        <a:t>a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B="0" marT="1149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9209">
                        <a:lnSpc>
                          <a:spcPct val="100000"/>
                        </a:lnSpc>
                        <a:spcBef>
                          <a:spcPts val="905"/>
                        </a:spcBef>
                      </a:pPr>
                      <a:r>
                        <a:rPr dirty="0" sz="1800" spc="-50">
                          <a:latin typeface="Arial MT"/>
                          <a:cs typeface="Arial MT"/>
                        </a:rPr>
                        <a:t>b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B="0" marT="1149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marL="230504">
                        <a:lnSpc>
                          <a:spcPct val="100000"/>
                        </a:lnSpc>
                        <a:spcBef>
                          <a:spcPts val="905"/>
                        </a:spcBef>
                      </a:pPr>
                      <a:r>
                        <a:rPr dirty="0" sz="1800" spc="-50">
                          <a:latin typeface="Arial MT"/>
                          <a:cs typeface="Arial MT"/>
                        </a:rPr>
                        <a:t>c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B="0" marT="1149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0835">
                        <a:lnSpc>
                          <a:spcPct val="100000"/>
                        </a:lnSpc>
                        <a:spcBef>
                          <a:spcPts val="905"/>
                        </a:spcBef>
                      </a:pPr>
                      <a:r>
                        <a:rPr dirty="0" sz="1800" spc="-50">
                          <a:latin typeface="Arial MT"/>
                          <a:cs typeface="Arial MT"/>
                        </a:rPr>
                        <a:t>a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B="0" marT="1149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4005">
                        <a:lnSpc>
                          <a:spcPct val="100000"/>
                        </a:lnSpc>
                        <a:spcBef>
                          <a:spcPts val="905"/>
                        </a:spcBef>
                      </a:pPr>
                      <a:r>
                        <a:rPr dirty="0" sz="1800" spc="-50">
                          <a:latin typeface="Arial MT"/>
                          <a:cs typeface="Arial MT"/>
                        </a:rPr>
                        <a:t>b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B="0" marT="1149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29565">
                        <a:lnSpc>
                          <a:spcPct val="100000"/>
                        </a:lnSpc>
                        <a:spcBef>
                          <a:spcPts val="905"/>
                        </a:spcBef>
                      </a:pPr>
                      <a:r>
                        <a:rPr dirty="0" sz="1800" spc="-50">
                          <a:latin typeface="Arial MT"/>
                          <a:cs typeface="Arial MT"/>
                        </a:rPr>
                        <a:t>d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B="0" marT="1149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8935">
                        <a:lnSpc>
                          <a:spcPct val="100000"/>
                        </a:lnSpc>
                        <a:spcBef>
                          <a:spcPts val="905"/>
                        </a:spcBef>
                      </a:pPr>
                      <a:r>
                        <a:rPr dirty="0" sz="1800" spc="-50">
                          <a:latin typeface="Arial MT"/>
                          <a:cs typeface="Arial MT"/>
                        </a:rPr>
                        <a:t>a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B="0" marT="1149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2729">
                        <a:lnSpc>
                          <a:spcPct val="100000"/>
                        </a:lnSpc>
                        <a:spcBef>
                          <a:spcPts val="905"/>
                        </a:spcBef>
                      </a:pPr>
                      <a:r>
                        <a:rPr dirty="0" sz="1800" spc="-50">
                          <a:latin typeface="Arial MT"/>
                          <a:cs typeface="Arial MT"/>
                        </a:rPr>
                        <a:t>a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B="0" marT="1149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2100">
                        <a:lnSpc>
                          <a:spcPct val="100000"/>
                        </a:lnSpc>
                        <a:spcBef>
                          <a:spcPts val="905"/>
                        </a:spcBef>
                      </a:pPr>
                      <a:r>
                        <a:rPr dirty="0" sz="1800" spc="-50">
                          <a:latin typeface="Arial MT"/>
                          <a:cs typeface="Arial MT"/>
                        </a:rPr>
                        <a:t>b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B="0" marT="1149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4160">
                        <a:lnSpc>
                          <a:spcPct val="100000"/>
                        </a:lnSpc>
                        <a:spcBef>
                          <a:spcPts val="905"/>
                        </a:spcBef>
                      </a:pPr>
                      <a:r>
                        <a:rPr dirty="0" sz="1800" spc="-50">
                          <a:latin typeface="Arial MT"/>
                          <a:cs typeface="Arial MT"/>
                        </a:rPr>
                        <a:t>c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B="0" marT="1149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1465">
                        <a:lnSpc>
                          <a:spcPct val="100000"/>
                        </a:lnSpc>
                        <a:spcBef>
                          <a:spcPts val="905"/>
                        </a:spcBef>
                      </a:pPr>
                      <a:r>
                        <a:rPr dirty="0" sz="1800" spc="-50">
                          <a:latin typeface="Arial MT"/>
                          <a:cs typeface="Arial MT"/>
                        </a:rPr>
                        <a:t>d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B="0" marT="1149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0825">
                        <a:lnSpc>
                          <a:spcPct val="100000"/>
                        </a:lnSpc>
                        <a:spcBef>
                          <a:spcPts val="905"/>
                        </a:spcBef>
                      </a:pPr>
                      <a:r>
                        <a:rPr dirty="0" sz="1800" spc="-50">
                          <a:latin typeface="Arial MT"/>
                          <a:cs typeface="Arial MT"/>
                        </a:rPr>
                        <a:t>e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B="0" marT="1149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53316" y="428696"/>
            <a:ext cx="6469243" cy="462636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47497" rIns="0" bIns="0" rtlCol="0" vert="horz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C00000"/>
                </a:solidFill>
              </a:rPr>
              <a:t>Naive</a:t>
            </a:r>
            <a:r>
              <a:rPr dirty="0" spc="-30">
                <a:solidFill>
                  <a:srgbClr val="C00000"/>
                </a:solidFill>
              </a:rPr>
              <a:t> </a:t>
            </a:r>
            <a:r>
              <a:rPr dirty="0">
                <a:solidFill>
                  <a:srgbClr val="C00000"/>
                </a:solidFill>
              </a:rPr>
              <a:t>String</a:t>
            </a:r>
            <a:r>
              <a:rPr dirty="0" spc="-55">
                <a:solidFill>
                  <a:srgbClr val="C00000"/>
                </a:solidFill>
              </a:rPr>
              <a:t> </a:t>
            </a:r>
            <a:r>
              <a:rPr dirty="0">
                <a:solidFill>
                  <a:srgbClr val="C00000"/>
                </a:solidFill>
              </a:rPr>
              <a:t>Matching</a:t>
            </a:r>
            <a:r>
              <a:rPr dirty="0" spc="-210">
                <a:solidFill>
                  <a:srgbClr val="C00000"/>
                </a:solidFill>
              </a:rPr>
              <a:t> </a:t>
            </a:r>
            <a:r>
              <a:rPr dirty="0" spc="-10">
                <a:solidFill>
                  <a:srgbClr val="C00000"/>
                </a:solidFill>
              </a:rPr>
              <a:t>Algorithm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 descr=""/>
          <p:cNvGraphicFramePr>
            <a:graphicFrameLocks noGrp="1"/>
          </p:cNvGraphicFramePr>
          <p:nvPr/>
        </p:nvGraphicFramePr>
        <p:xfrm>
          <a:off x="1673351" y="1520952"/>
          <a:ext cx="6638925" cy="533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/>
                <a:gridCol w="609600"/>
                <a:gridCol w="533400"/>
                <a:gridCol w="533400"/>
                <a:gridCol w="685800"/>
                <a:gridCol w="533400"/>
                <a:gridCol w="533400"/>
                <a:gridCol w="533400"/>
                <a:gridCol w="609600"/>
                <a:gridCol w="533400"/>
                <a:gridCol w="609600"/>
                <a:gridCol w="381000"/>
              </a:tblGrid>
              <a:tr h="533400"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905"/>
                        </a:spcBef>
                      </a:pPr>
                      <a:r>
                        <a:rPr dirty="0" sz="1800" spc="-50">
                          <a:latin typeface="Arial MT"/>
                          <a:cs typeface="Arial MT"/>
                        </a:rPr>
                        <a:t>a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B="0" marT="1149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1305">
                        <a:lnSpc>
                          <a:spcPct val="100000"/>
                        </a:lnSpc>
                        <a:spcBef>
                          <a:spcPts val="905"/>
                        </a:spcBef>
                      </a:pPr>
                      <a:r>
                        <a:rPr dirty="0" sz="1800" spc="-50">
                          <a:latin typeface="Arial MT"/>
                          <a:cs typeface="Arial MT"/>
                        </a:rPr>
                        <a:t>b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B="0" marT="1149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1300">
                        <a:lnSpc>
                          <a:spcPct val="100000"/>
                        </a:lnSpc>
                        <a:spcBef>
                          <a:spcPts val="905"/>
                        </a:spcBef>
                      </a:pPr>
                      <a:r>
                        <a:rPr dirty="0" sz="1800" spc="-50">
                          <a:latin typeface="Arial MT"/>
                          <a:cs typeface="Arial MT"/>
                        </a:rPr>
                        <a:t>c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B="0" marT="1149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5430">
                        <a:lnSpc>
                          <a:spcPct val="100000"/>
                        </a:lnSpc>
                        <a:spcBef>
                          <a:spcPts val="905"/>
                        </a:spcBef>
                      </a:pPr>
                      <a:r>
                        <a:rPr dirty="0" sz="1800" spc="-50">
                          <a:latin typeface="Arial MT"/>
                          <a:cs typeface="Arial MT"/>
                        </a:rPr>
                        <a:t>a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B="0" marT="1149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9530">
                        <a:lnSpc>
                          <a:spcPct val="100000"/>
                        </a:lnSpc>
                        <a:spcBef>
                          <a:spcPts val="905"/>
                        </a:spcBef>
                      </a:pPr>
                      <a:r>
                        <a:rPr dirty="0" sz="1800" spc="-50">
                          <a:latin typeface="Arial MT"/>
                          <a:cs typeface="Arial MT"/>
                        </a:rPr>
                        <a:t>b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B="0" marT="1149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21590">
                        <a:lnSpc>
                          <a:spcPct val="100000"/>
                        </a:lnSpc>
                        <a:spcBef>
                          <a:spcPts val="905"/>
                        </a:spcBef>
                      </a:pPr>
                      <a:r>
                        <a:rPr dirty="0" sz="1800" spc="-50">
                          <a:latin typeface="Arial MT"/>
                          <a:cs typeface="Arial MT"/>
                        </a:rPr>
                        <a:t>d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B="0" marT="1149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7625">
                        <a:lnSpc>
                          <a:spcPct val="100000"/>
                        </a:lnSpc>
                        <a:spcBef>
                          <a:spcPts val="905"/>
                        </a:spcBef>
                      </a:pPr>
                      <a:r>
                        <a:rPr dirty="0" sz="1800" spc="-50">
                          <a:latin typeface="Arial MT"/>
                          <a:cs typeface="Arial MT"/>
                        </a:rPr>
                        <a:t>a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B="0" marT="1149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2890">
                        <a:lnSpc>
                          <a:spcPct val="100000"/>
                        </a:lnSpc>
                        <a:spcBef>
                          <a:spcPts val="905"/>
                        </a:spcBef>
                      </a:pPr>
                      <a:r>
                        <a:rPr dirty="0" sz="1800" spc="-50">
                          <a:latin typeface="Arial MT"/>
                          <a:cs typeface="Arial MT"/>
                        </a:rPr>
                        <a:t>a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B="0" marT="1149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1625">
                        <a:lnSpc>
                          <a:spcPct val="100000"/>
                        </a:lnSpc>
                        <a:spcBef>
                          <a:spcPts val="905"/>
                        </a:spcBef>
                      </a:pPr>
                      <a:r>
                        <a:rPr dirty="0" sz="1800" spc="-50">
                          <a:latin typeface="Arial MT"/>
                          <a:cs typeface="Arial MT"/>
                        </a:rPr>
                        <a:t>b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B="0" marT="1149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9525">
                        <a:lnSpc>
                          <a:spcPct val="100000"/>
                        </a:lnSpc>
                        <a:spcBef>
                          <a:spcPts val="905"/>
                        </a:spcBef>
                      </a:pPr>
                      <a:r>
                        <a:rPr dirty="0" sz="1800" spc="-50">
                          <a:latin typeface="Arial MT"/>
                          <a:cs typeface="Arial MT"/>
                        </a:rPr>
                        <a:t>c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B="0" marT="1149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24765">
                        <a:lnSpc>
                          <a:spcPct val="100000"/>
                        </a:lnSpc>
                        <a:spcBef>
                          <a:spcPts val="905"/>
                        </a:spcBef>
                      </a:pPr>
                      <a:r>
                        <a:rPr dirty="0" sz="1800" spc="-50">
                          <a:latin typeface="Arial MT"/>
                          <a:cs typeface="Arial MT"/>
                        </a:rPr>
                        <a:t>d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B="0" marT="1149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4785">
                        <a:lnSpc>
                          <a:spcPct val="100000"/>
                        </a:lnSpc>
                        <a:spcBef>
                          <a:spcPts val="905"/>
                        </a:spcBef>
                      </a:pPr>
                      <a:r>
                        <a:rPr dirty="0" sz="1800" spc="-50">
                          <a:latin typeface="Arial MT"/>
                          <a:cs typeface="Arial MT"/>
                        </a:rPr>
                        <a:t>e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B="0" marT="1149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3" name="object 3" descr=""/>
          <p:cNvGraphicFramePr>
            <a:graphicFrameLocks noGrp="1"/>
          </p:cNvGraphicFramePr>
          <p:nvPr/>
        </p:nvGraphicFramePr>
        <p:xfrm>
          <a:off x="2130551" y="2282951"/>
          <a:ext cx="1762125" cy="533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  <a:gridCol w="533400"/>
                <a:gridCol w="533400"/>
              </a:tblGrid>
              <a:tr h="533400">
                <a:tc>
                  <a:txBody>
                    <a:bodyPr/>
                    <a:lstStyle/>
                    <a:p>
                      <a:pPr algn="ctr" marR="12700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dirty="0" sz="1800" spc="-50">
                          <a:latin typeface="Arial MT"/>
                          <a:cs typeface="Arial MT"/>
                        </a:rPr>
                        <a:t>a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B="0" marT="11557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00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dirty="0" sz="1800" spc="-50">
                          <a:latin typeface="Arial MT"/>
                          <a:cs typeface="Arial MT"/>
                        </a:rPr>
                        <a:t>b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B="0" marT="11557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5735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dirty="0" sz="1800" spc="-50">
                          <a:latin typeface="Arial MT"/>
                          <a:cs typeface="Arial MT"/>
                        </a:rPr>
                        <a:t>d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B="0" marT="11557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 descr=""/>
          <p:cNvSpPr txBox="1"/>
          <p:nvPr/>
        </p:nvSpPr>
        <p:spPr>
          <a:xfrm>
            <a:off x="901395" y="1396364"/>
            <a:ext cx="5530850" cy="266128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3200">
                <a:latin typeface="Arial MT"/>
                <a:cs typeface="Arial MT"/>
              </a:rPr>
              <a:t>T</a:t>
            </a:r>
            <a:r>
              <a:rPr dirty="0" sz="3200" spc="-60">
                <a:latin typeface="Arial MT"/>
                <a:cs typeface="Arial MT"/>
              </a:rPr>
              <a:t> </a:t>
            </a:r>
            <a:r>
              <a:rPr dirty="0" sz="3200" spc="-50">
                <a:latin typeface="Arial MT"/>
                <a:cs typeface="Arial MT"/>
              </a:rPr>
              <a:t>:</a:t>
            </a:r>
            <a:endParaRPr sz="3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65"/>
              </a:spcBef>
            </a:pPr>
            <a:endParaRPr sz="3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3200">
                <a:latin typeface="Arial MT"/>
                <a:cs typeface="Arial MT"/>
              </a:rPr>
              <a:t>P</a:t>
            </a:r>
            <a:r>
              <a:rPr dirty="0" sz="3200" spc="-70">
                <a:latin typeface="Arial MT"/>
                <a:cs typeface="Arial MT"/>
              </a:rPr>
              <a:t> </a:t>
            </a:r>
            <a:r>
              <a:rPr dirty="0" sz="3200" spc="-50">
                <a:latin typeface="Arial MT"/>
                <a:cs typeface="Arial MT"/>
              </a:rPr>
              <a:t>:</a:t>
            </a:r>
            <a:endParaRPr sz="3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195"/>
              </a:spcBef>
            </a:pPr>
            <a:endParaRPr sz="3200">
              <a:latin typeface="Arial MT"/>
              <a:cs typeface="Arial MT"/>
            </a:endParaRPr>
          </a:p>
          <a:p>
            <a:pPr marL="866775">
              <a:lnSpc>
                <a:spcPct val="100000"/>
              </a:lnSpc>
            </a:pPr>
            <a:r>
              <a:rPr dirty="0" sz="2800">
                <a:latin typeface="Arial MT"/>
                <a:cs typeface="Arial MT"/>
              </a:rPr>
              <a:t>Mismatch</a:t>
            </a:r>
            <a:r>
              <a:rPr dirty="0" sz="2800" spc="-5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after</a:t>
            </a:r>
            <a:r>
              <a:rPr dirty="0" sz="2800" spc="-4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1</a:t>
            </a:r>
            <a:r>
              <a:rPr dirty="0" sz="2800" spc="-5">
                <a:latin typeface="Arial MT"/>
                <a:cs typeface="Arial MT"/>
              </a:rPr>
              <a:t> </a:t>
            </a:r>
            <a:r>
              <a:rPr dirty="0" sz="2800" spc="-10">
                <a:latin typeface="Arial MT"/>
                <a:cs typeface="Arial MT"/>
              </a:rPr>
              <a:t>Comparison</a:t>
            </a:r>
            <a:endParaRPr sz="2800">
              <a:latin typeface="Arial MT"/>
              <a:cs typeface="Arial MT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53316" y="428696"/>
            <a:ext cx="6469243" cy="462636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47497" rIns="0" bIns="0" rtlCol="0" vert="horz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C00000"/>
                </a:solidFill>
              </a:rPr>
              <a:t>Naive</a:t>
            </a:r>
            <a:r>
              <a:rPr dirty="0" spc="-30">
                <a:solidFill>
                  <a:srgbClr val="C00000"/>
                </a:solidFill>
              </a:rPr>
              <a:t> </a:t>
            </a:r>
            <a:r>
              <a:rPr dirty="0">
                <a:solidFill>
                  <a:srgbClr val="C00000"/>
                </a:solidFill>
              </a:rPr>
              <a:t>String</a:t>
            </a:r>
            <a:r>
              <a:rPr dirty="0" spc="-55">
                <a:solidFill>
                  <a:srgbClr val="C00000"/>
                </a:solidFill>
              </a:rPr>
              <a:t> </a:t>
            </a:r>
            <a:r>
              <a:rPr dirty="0">
                <a:solidFill>
                  <a:srgbClr val="C00000"/>
                </a:solidFill>
              </a:rPr>
              <a:t>Matching</a:t>
            </a:r>
            <a:r>
              <a:rPr dirty="0" spc="-210">
                <a:solidFill>
                  <a:srgbClr val="C00000"/>
                </a:solidFill>
              </a:rPr>
              <a:t> </a:t>
            </a:r>
            <a:r>
              <a:rPr dirty="0" spc="-10">
                <a:solidFill>
                  <a:srgbClr val="C00000"/>
                </a:solidFill>
              </a:rPr>
              <a:t>Algorithm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 descr=""/>
          <p:cNvGraphicFramePr>
            <a:graphicFrameLocks noGrp="1"/>
          </p:cNvGraphicFramePr>
          <p:nvPr/>
        </p:nvGraphicFramePr>
        <p:xfrm>
          <a:off x="1673351" y="1520952"/>
          <a:ext cx="6638925" cy="533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/>
                <a:gridCol w="609600"/>
                <a:gridCol w="533400"/>
                <a:gridCol w="533400"/>
                <a:gridCol w="685800"/>
                <a:gridCol w="533400"/>
                <a:gridCol w="533400"/>
                <a:gridCol w="533400"/>
                <a:gridCol w="609600"/>
                <a:gridCol w="533400"/>
                <a:gridCol w="609600"/>
                <a:gridCol w="381000"/>
              </a:tblGrid>
              <a:tr h="533400"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905"/>
                        </a:spcBef>
                      </a:pPr>
                      <a:r>
                        <a:rPr dirty="0" sz="1800" spc="-50">
                          <a:latin typeface="Arial MT"/>
                          <a:cs typeface="Arial MT"/>
                        </a:rPr>
                        <a:t>a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B="0" marT="1149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1305">
                        <a:lnSpc>
                          <a:spcPct val="100000"/>
                        </a:lnSpc>
                        <a:spcBef>
                          <a:spcPts val="905"/>
                        </a:spcBef>
                      </a:pPr>
                      <a:r>
                        <a:rPr dirty="0" sz="1800" spc="-50">
                          <a:latin typeface="Arial MT"/>
                          <a:cs typeface="Arial MT"/>
                        </a:rPr>
                        <a:t>b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B="0" marT="1149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1300">
                        <a:lnSpc>
                          <a:spcPct val="100000"/>
                        </a:lnSpc>
                        <a:spcBef>
                          <a:spcPts val="905"/>
                        </a:spcBef>
                      </a:pPr>
                      <a:r>
                        <a:rPr dirty="0" sz="1800" spc="-50">
                          <a:latin typeface="Arial MT"/>
                          <a:cs typeface="Arial MT"/>
                        </a:rPr>
                        <a:t>c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B="0" marT="1149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5430">
                        <a:lnSpc>
                          <a:spcPct val="100000"/>
                        </a:lnSpc>
                        <a:spcBef>
                          <a:spcPts val="905"/>
                        </a:spcBef>
                      </a:pPr>
                      <a:r>
                        <a:rPr dirty="0" sz="1800" spc="-50">
                          <a:latin typeface="Arial MT"/>
                          <a:cs typeface="Arial MT"/>
                        </a:rPr>
                        <a:t>a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B="0" marT="1149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9530">
                        <a:lnSpc>
                          <a:spcPct val="100000"/>
                        </a:lnSpc>
                        <a:spcBef>
                          <a:spcPts val="905"/>
                        </a:spcBef>
                      </a:pPr>
                      <a:r>
                        <a:rPr dirty="0" sz="1800" spc="-50">
                          <a:latin typeface="Arial MT"/>
                          <a:cs typeface="Arial MT"/>
                        </a:rPr>
                        <a:t>b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B="0" marT="1149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21590">
                        <a:lnSpc>
                          <a:spcPct val="100000"/>
                        </a:lnSpc>
                        <a:spcBef>
                          <a:spcPts val="905"/>
                        </a:spcBef>
                      </a:pPr>
                      <a:r>
                        <a:rPr dirty="0" sz="1800" spc="-50">
                          <a:latin typeface="Arial MT"/>
                          <a:cs typeface="Arial MT"/>
                        </a:rPr>
                        <a:t>d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B="0" marT="1149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7625">
                        <a:lnSpc>
                          <a:spcPct val="100000"/>
                        </a:lnSpc>
                        <a:spcBef>
                          <a:spcPts val="905"/>
                        </a:spcBef>
                      </a:pPr>
                      <a:r>
                        <a:rPr dirty="0" sz="1800" spc="-50">
                          <a:latin typeface="Arial MT"/>
                          <a:cs typeface="Arial MT"/>
                        </a:rPr>
                        <a:t>a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B="0" marT="1149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2890">
                        <a:lnSpc>
                          <a:spcPct val="100000"/>
                        </a:lnSpc>
                        <a:spcBef>
                          <a:spcPts val="905"/>
                        </a:spcBef>
                      </a:pPr>
                      <a:r>
                        <a:rPr dirty="0" sz="1800" spc="-50">
                          <a:latin typeface="Arial MT"/>
                          <a:cs typeface="Arial MT"/>
                        </a:rPr>
                        <a:t>a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B="0" marT="1149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1625">
                        <a:lnSpc>
                          <a:spcPct val="100000"/>
                        </a:lnSpc>
                        <a:spcBef>
                          <a:spcPts val="905"/>
                        </a:spcBef>
                      </a:pPr>
                      <a:r>
                        <a:rPr dirty="0" sz="1800" spc="-50">
                          <a:latin typeface="Arial MT"/>
                          <a:cs typeface="Arial MT"/>
                        </a:rPr>
                        <a:t>b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B="0" marT="1149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9525">
                        <a:lnSpc>
                          <a:spcPct val="100000"/>
                        </a:lnSpc>
                        <a:spcBef>
                          <a:spcPts val="905"/>
                        </a:spcBef>
                      </a:pPr>
                      <a:r>
                        <a:rPr dirty="0" sz="1800" spc="-50">
                          <a:latin typeface="Arial MT"/>
                          <a:cs typeface="Arial MT"/>
                        </a:rPr>
                        <a:t>c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B="0" marT="1149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24765">
                        <a:lnSpc>
                          <a:spcPct val="100000"/>
                        </a:lnSpc>
                        <a:spcBef>
                          <a:spcPts val="905"/>
                        </a:spcBef>
                      </a:pPr>
                      <a:r>
                        <a:rPr dirty="0" sz="1800" spc="-50">
                          <a:latin typeface="Arial MT"/>
                          <a:cs typeface="Arial MT"/>
                        </a:rPr>
                        <a:t>d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B="0" marT="1149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4785">
                        <a:lnSpc>
                          <a:spcPct val="100000"/>
                        </a:lnSpc>
                        <a:spcBef>
                          <a:spcPts val="905"/>
                        </a:spcBef>
                      </a:pPr>
                      <a:r>
                        <a:rPr dirty="0" sz="1800" spc="-50">
                          <a:latin typeface="Arial MT"/>
                          <a:cs typeface="Arial MT"/>
                        </a:rPr>
                        <a:t>e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B="0" marT="1149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3" name="object 3" descr=""/>
          <p:cNvGraphicFramePr>
            <a:graphicFrameLocks noGrp="1"/>
          </p:cNvGraphicFramePr>
          <p:nvPr/>
        </p:nvGraphicFramePr>
        <p:xfrm>
          <a:off x="2740151" y="2282951"/>
          <a:ext cx="1838325" cy="533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3400"/>
                <a:gridCol w="609600"/>
                <a:gridCol w="609600"/>
              </a:tblGrid>
              <a:tr h="533400">
                <a:tc>
                  <a:txBody>
                    <a:bodyPr/>
                    <a:lstStyle/>
                    <a:p>
                      <a:pPr marL="282575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dirty="0" sz="1800" spc="-50">
                          <a:latin typeface="Arial MT"/>
                          <a:cs typeface="Arial MT"/>
                        </a:rPr>
                        <a:t>a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B="0" marT="11557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9405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dirty="0" sz="1800" spc="-50">
                          <a:latin typeface="Arial MT"/>
                          <a:cs typeface="Arial MT"/>
                        </a:rPr>
                        <a:t>b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B="0" marT="11557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34925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dirty="0" sz="1800" spc="-50">
                          <a:latin typeface="Arial MT"/>
                          <a:cs typeface="Arial MT"/>
                        </a:rPr>
                        <a:t>d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B="0" marT="11557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 descr=""/>
          <p:cNvSpPr txBox="1"/>
          <p:nvPr/>
        </p:nvSpPr>
        <p:spPr>
          <a:xfrm>
            <a:off x="901395" y="1396364"/>
            <a:ext cx="5530850" cy="266128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3200">
                <a:latin typeface="Arial MT"/>
                <a:cs typeface="Arial MT"/>
              </a:rPr>
              <a:t>T</a:t>
            </a:r>
            <a:r>
              <a:rPr dirty="0" sz="3200" spc="-60">
                <a:latin typeface="Arial MT"/>
                <a:cs typeface="Arial MT"/>
              </a:rPr>
              <a:t> </a:t>
            </a:r>
            <a:r>
              <a:rPr dirty="0" sz="3200" spc="-50">
                <a:latin typeface="Arial MT"/>
                <a:cs typeface="Arial MT"/>
              </a:rPr>
              <a:t>:</a:t>
            </a:r>
            <a:endParaRPr sz="3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65"/>
              </a:spcBef>
            </a:pPr>
            <a:endParaRPr sz="3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3200">
                <a:latin typeface="Arial MT"/>
                <a:cs typeface="Arial MT"/>
              </a:rPr>
              <a:t>P</a:t>
            </a:r>
            <a:r>
              <a:rPr dirty="0" sz="3200" spc="-70">
                <a:latin typeface="Arial MT"/>
                <a:cs typeface="Arial MT"/>
              </a:rPr>
              <a:t> </a:t>
            </a:r>
            <a:r>
              <a:rPr dirty="0" sz="3200" spc="-50">
                <a:latin typeface="Arial MT"/>
                <a:cs typeface="Arial MT"/>
              </a:rPr>
              <a:t>:</a:t>
            </a:r>
            <a:endParaRPr sz="3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195"/>
              </a:spcBef>
            </a:pPr>
            <a:endParaRPr sz="3200">
              <a:latin typeface="Arial MT"/>
              <a:cs typeface="Arial MT"/>
            </a:endParaRPr>
          </a:p>
          <a:p>
            <a:pPr marL="866775">
              <a:lnSpc>
                <a:spcPct val="100000"/>
              </a:lnSpc>
            </a:pPr>
            <a:r>
              <a:rPr dirty="0" sz="2800">
                <a:latin typeface="Arial MT"/>
                <a:cs typeface="Arial MT"/>
              </a:rPr>
              <a:t>Mismatch</a:t>
            </a:r>
            <a:r>
              <a:rPr dirty="0" sz="2800" spc="-5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after</a:t>
            </a:r>
            <a:r>
              <a:rPr dirty="0" sz="2800" spc="-4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1</a:t>
            </a:r>
            <a:r>
              <a:rPr dirty="0" sz="2800" spc="-5">
                <a:latin typeface="Arial MT"/>
                <a:cs typeface="Arial MT"/>
              </a:rPr>
              <a:t> </a:t>
            </a:r>
            <a:r>
              <a:rPr dirty="0" sz="2800" spc="-10">
                <a:latin typeface="Arial MT"/>
                <a:cs typeface="Arial MT"/>
              </a:rPr>
              <a:t>Comparison</a:t>
            </a:r>
            <a:endParaRPr sz="2800">
              <a:latin typeface="Arial MT"/>
              <a:cs typeface="Arial MT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53316" y="428696"/>
            <a:ext cx="6469243" cy="462636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47497" rIns="0" bIns="0" rtlCol="0" vert="horz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C00000"/>
                </a:solidFill>
              </a:rPr>
              <a:t>Naive</a:t>
            </a:r>
            <a:r>
              <a:rPr dirty="0" spc="-30">
                <a:solidFill>
                  <a:srgbClr val="C00000"/>
                </a:solidFill>
              </a:rPr>
              <a:t> </a:t>
            </a:r>
            <a:r>
              <a:rPr dirty="0">
                <a:solidFill>
                  <a:srgbClr val="C00000"/>
                </a:solidFill>
              </a:rPr>
              <a:t>String</a:t>
            </a:r>
            <a:r>
              <a:rPr dirty="0" spc="-55">
                <a:solidFill>
                  <a:srgbClr val="C00000"/>
                </a:solidFill>
              </a:rPr>
              <a:t> </a:t>
            </a:r>
            <a:r>
              <a:rPr dirty="0">
                <a:solidFill>
                  <a:srgbClr val="C00000"/>
                </a:solidFill>
              </a:rPr>
              <a:t>Matching</a:t>
            </a:r>
            <a:r>
              <a:rPr dirty="0" spc="-210">
                <a:solidFill>
                  <a:srgbClr val="C00000"/>
                </a:solidFill>
              </a:rPr>
              <a:t> </a:t>
            </a:r>
            <a:r>
              <a:rPr dirty="0" spc="-10">
                <a:solidFill>
                  <a:srgbClr val="C00000"/>
                </a:solidFill>
              </a:rPr>
              <a:t>Algorithm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 descr=""/>
          <p:cNvGraphicFramePr>
            <a:graphicFrameLocks noGrp="1"/>
          </p:cNvGraphicFramePr>
          <p:nvPr/>
        </p:nvGraphicFramePr>
        <p:xfrm>
          <a:off x="3273551" y="2282951"/>
          <a:ext cx="1838325" cy="533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3400"/>
                <a:gridCol w="609600"/>
                <a:gridCol w="609600"/>
              </a:tblGrid>
              <a:tr h="533400">
                <a:tc>
                  <a:txBody>
                    <a:bodyPr/>
                    <a:lstStyle/>
                    <a:p>
                      <a:pPr marL="283210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dirty="0" sz="1800" spc="-50">
                          <a:latin typeface="Arial MT"/>
                          <a:cs typeface="Arial MT"/>
                        </a:rPr>
                        <a:t>a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B="0" marT="11557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marL="318770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dirty="0" sz="1800" spc="-50">
                          <a:latin typeface="Arial MT"/>
                          <a:cs typeface="Arial MT"/>
                        </a:rPr>
                        <a:t>b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B="0" marT="11557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38100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dirty="0" sz="1800" spc="-50">
                          <a:latin typeface="Arial MT"/>
                          <a:cs typeface="Arial MT"/>
                        </a:rPr>
                        <a:t>d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B="0" marT="11557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66FF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object 3" descr=""/>
          <p:cNvGraphicFramePr>
            <a:graphicFrameLocks noGrp="1"/>
          </p:cNvGraphicFramePr>
          <p:nvPr/>
        </p:nvGraphicFramePr>
        <p:xfrm>
          <a:off x="1673351" y="1520952"/>
          <a:ext cx="6562725" cy="533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/>
                <a:gridCol w="609600"/>
                <a:gridCol w="533400"/>
                <a:gridCol w="533400"/>
                <a:gridCol w="609600"/>
                <a:gridCol w="609600"/>
                <a:gridCol w="457200"/>
                <a:gridCol w="457200"/>
                <a:gridCol w="533400"/>
                <a:gridCol w="533400"/>
                <a:gridCol w="609600"/>
                <a:gridCol w="533400"/>
              </a:tblGrid>
              <a:tr h="533400"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905"/>
                        </a:spcBef>
                      </a:pPr>
                      <a:r>
                        <a:rPr dirty="0" sz="1800" spc="-50">
                          <a:latin typeface="Arial MT"/>
                          <a:cs typeface="Arial MT"/>
                        </a:rPr>
                        <a:t>a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B="0" marT="1149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1305">
                        <a:lnSpc>
                          <a:spcPct val="100000"/>
                        </a:lnSpc>
                        <a:spcBef>
                          <a:spcPts val="905"/>
                        </a:spcBef>
                      </a:pPr>
                      <a:r>
                        <a:rPr dirty="0" sz="1800" spc="-50">
                          <a:latin typeface="Arial MT"/>
                          <a:cs typeface="Arial MT"/>
                        </a:rPr>
                        <a:t>b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B="0" marT="1149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1300">
                        <a:lnSpc>
                          <a:spcPct val="100000"/>
                        </a:lnSpc>
                        <a:spcBef>
                          <a:spcPts val="905"/>
                        </a:spcBef>
                      </a:pPr>
                      <a:r>
                        <a:rPr dirty="0" sz="1800" spc="-50">
                          <a:latin typeface="Arial MT"/>
                          <a:cs typeface="Arial MT"/>
                        </a:rPr>
                        <a:t>c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B="0" marT="1149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3210">
                        <a:lnSpc>
                          <a:spcPct val="100000"/>
                        </a:lnSpc>
                        <a:spcBef>
                          <a:spcPts val="905"/>
                        </a:spcBef>
                      </a:pPr>
                      <a:r>
                        <a:rPr dirty="0" sz="1800" spc="-50">
                          <a:latin typeface="Arial MT"/>
                          <a:cs typeface="Arial MT"/>
                        </a:rPr>
                        <a:t>a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B="0" marT="1149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marL="318770">
                        <a:lnSpc>
                          <a:spcPct val="100000"/>
                        </a:lnSpc>
                        <a:spcBef>
                          <a:spcPts val="905"/>
                        </a:spcBef>
                      </a:pPr>
                      <a:r>
                        <a:rPr dirty="0" sz="1800" spc="-50">
                          <a:latin typeface="Arial MT"/>
                          <a:cs typeface="Arial MT"/>
                        </a:rPr>
                        <a:t>b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B="0" marT="1149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38100">
                        <a:lnSpc>
                          <a:spcPct val="100000"/>
                        </a:lnSpc>
                        <a:spcBef>
                          <a:spcPts val="905"/>
                        </a:spcBef>
                      </a:pPr>
                      <a:r>
                        <a:rPr dirty="0" sz="1800" spc="-50">
                          <a:latin typeface="Arial MT"/>
                          <a:cs typeface="Arial MT"/>
                        </a:rPr>
                        <a:t>d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B="0" marT="1149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905"/>
                        </a:spcBef>
                      </a:pPr>
                      <a:r>
                        <a:rPr dirty="0" sz="1800" spc="-50">
                          <a:latin typeface="Arial MT"/>
                          <a:cs typeface="Arial MT"/>
                        </a:rPr>
                        <a:t>a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B="0" marT="1149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2875">
                        <a:lnSpc>
                          <a:spcPct val="100000"/>
                        </a:lnSpc>
                        <a:spcBef>
                          <a:spcPts val="905"/>
                        </a:spcBef>
                      </a:pPr>
                      <a:r>
                        <a:rPr dirty="0" sz="1800" spc="-50">
                          <a:latin typeface="Arial MT"/>
                          <a:cs typeface="Arial MT"/>
                        </a:rPr>
                        <a:t>a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B="0" marT="1149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15875">
                        <a:lnSpc>
                          <a:spcPct val="100000"/>
                        </a:lnSpc>
                        <a:spcBef>
                          <a:spcPts val="905"/>
                        </a:spcBef>
                      </a:pPr>
                      <a:r>
                        <a:rPr dirty="0" sz="1800" spc="-50">
                          <a:latin typeface="Arial MT"/>
                          <a:cs typeface="Arial MT"/>
                        </a:rPr>
                        <a:t>b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B="0" marT="1149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0005">
                        <a:lnSpc>
                          <a:spcPct val="100000"/>
                        </a:lnSpc>
                        <a:spcBef>
                          <a:spcPts val="905"/>
                        </a:spcBef>
                      </a:pPr>
                      <a:r>
                        <a:rPr dirty="0" sz="1800" spc="-50">
                          <a:latin typeface="Arial MT"/>
                          <a:cs typeface="Arial MT"/>
                        </a:rPr>
                        <a:t>c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B="0" marT="1149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4765">
                        <a:lnSpc>
                          <a:spcPct val="100000"/>
                        </a:lnSpc>
                        <a:spcBef>
                          <a:spcPts val="905"/>
                        </a:spcBef>
                      </a:pPr>
                      <a:r>
                        <a:rPr dirty="0" sz="1800" spc="-50">
                          <a:latin typeface="Arial MT"/>
                          <a:cs typeface="Arial MT"/>
                        </a:rPr>
                        <a:t>d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B="0" marT="1149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6670">
                        <a:lnSpc>
                          <a:spcPct val="100000"/>
                        </a:lnSpc>
                        <a:spcBef>
                          <a:spcPts val="905"/>
                        </a:spcBef>
                      </a:pPr>
                      <a:r>
                        <a:rPr dirty="0" sz="1800" spc="-50">
                          <a:latin typeface="Arial MT"/>
                          <a:cs typeface="Arial MT"/>
                        </a:rPr>
                        <a:t>e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B="0" marT="1149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 descr=""/>
          <p:cNvSpPr txBox="1"/>
          <p:nvPr/>
        </p:nvSpPr>
        <p:spPr>
          <a:xfrm>
            <a:off x="901395" y="1396364"/>
            <a:ext cx="7461250" cy="350139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3200">
                <a:latin typeface="Arial MT"/>
                <a:cs typeface="Arial MT"/>
              </a:rPr>
              <a:t>T</a:t>
            </a:r>
            <a:r>
              <a:rPr dirty="0" sz="3200" spc="-60">
                <a:latin typeface="Arial MT"/>
                <a:cs typeface="Arial MT"/>
              </a:rPr>
              <a:t> </a:t>
            </a:r>
            <a:r>
              <a:rPr dirty="0" sz="3200" spc="-50">
                <a:latin typeface="Arial MT"/>
                <a:cs typeface="Arial MT"/>
              </a:rPr>
              <a:t>:</a:t>
            </a:r>
            <a:endParaRPr sz="3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65"/>
              </a:spcBef>
            </a:pPr>
            <a:endParaRPr sz="3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3200">
                <a:latin typeface="Arial MT"/>
                <a:cs typeface="Arial MT"/>
              </a:rPr>
              <a:t>P</a:t>
            </a:r>
            <a:r>
              <a:rPr dirty="0" sz="3200" spc="-70">
                <a:latin typeface="Arial MT"/>
                <a:cs typeface="Arial MT"/>
              </a:rPr>
              <a:t> </a:t>
            </a:r>
            <a:r>
              <a:rPr dirty="0" sz="3200" spc="-50">
                <a:latin typeface="Arial MT"/>
                <a:cs typeface="Arial MT"/>
              </a:rPr>
              <a:t>:</a:t>
            </a:r>
            <a:endParaRPr sz="3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210"/>
              </a:spcBef>
            </a:pPr>
            <a:endParaRPr sz="3200">
              <a:latin typeface="Arial MT"/>
              <a:cs typeface="Arial MT"/>
            </a:endParaRPr>
          </a:p>
          <a:p>
            <a:pPr marL="42545">
              <a:lnSpc>
                <a:spcPct val="100000"/>
              </a:lnSpc>
            </a:pPr>
            <a:r>
              <a:rPr dirty="0" sz="2400">
                <a:latin typeface="Arial MT"/>
                <a:cs typeface="Arial MT"/>
              </a:rPr>
              <a:t>Match</a:t>
            </a:r>
            <a:r>
              <a:rPr dirty="0" sz="2400" spc="-3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found</a:t>
            </a:r>
            <a:r>
              <a:rPr dirty="0" sz="2400" spc="-7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after</a:t>
            </a:r>
            <a:r>
              <a:rPr dirty="0" sz="2400" spc="-6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3</a:t>
            </a:r>
            <a:r>
              <a:rPr dirty="0" sz="2400" spc="-20">
                <a:latin typeface="Arial MT"/>
                <a:cs typeface="Arial MT"/>
              </a:rPr>
              <a:t> </a:t>
            </a:r>
            <a:r>
              <a:rPr dirty="0" sz="2400" spc="-10">
                <a:latin typeface="Arial MT"/>
                <a:cs typeface="Arial MT"/>
              </a:rPr>
              <a:t>Comparisons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440"/>
              </a:spcBef>
            </a:pPr>
            <a:endParaRPr sz="2400">
              <a:latin typeface="Arial MT"/>
              <a:cs typeface="Arial MT"/>
            </a:endParaRPr>
          </a:p>
          <a:p>
            <a:pPr marL="26670">
              <a:lnSpc>
                <a:spcPct val="100000"/>
              </a:lnSpc>
            </a:pPr>
            <a:r>
              <a:rPr dirty="0" sz="2400">
                <a:latin typeface="Arial MT"/>
                <a:cs typeface="Arial MT"/>
              </a:rPr>
              <a:t>Thus,</a:t>
            </a:r>
            <a:r>
              <a:rPr dirty="0" sz="2400" spc="-7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after</a:t>
            </a:r>
            <a:r>
              <a:rPr dirty="0" sz="2400" spc="-10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8</a:t>
            </a:r>
            <a:r>
              <a:rPr dirty="0" sz="2400" spc="-2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comparisons</a:t>
            </a:r>
            <a:r>
              <a:rPr dirty="0" sz="2400" spc="-7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the</a:t>
            </a:r>
            <a:r>
              <a:rPr dirty="0" sz="2400" spc="-4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substring</a:t>
            </a:r>
            <a:r>
              <a:rPr dirty="0" sz="2400" spc="-7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P</a:t>
            </a:r>
            <a:r>
              <a:rPr dirty="0" sz="2400" spc="-7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is</a:t>
            </a:r>
            <a:r>
              <a:rPr dirty="0" sz="2400" spc="-3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found</a:t>
            </a:r>
            <a:r>
              <a:rPr dirty="0" sz="2400" spc="-9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in</a:t>
            </a:r>
            <a:r>
              <a:rPr dirty="0" sz="2400" spc="-70">
                <a:latin typeface="Arial MT"/>
                <a:cs typeface="Arial MT"/>
              </a:rPr>
              <a:t> </a:t>
            </a:r>
            <a:r>
              <a:rPr dirty="0" sz="2400" spc="-25">
                <a:latin typeface="Arial MT"/>
                <a:cs typeface="Arial MT"/>
              </a:rPr>
              <a:t>T.</a:t>
            </a:r>
            <a:endParaRPr sz="2400">
              <a:latin typeface="Arial MT"/>
              <a:cs typeface="Arial MT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53316" y="428696"/>
            <a:ext cx="6469243" cy="462636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47497" rIns="0" bIns="0" rtlCol="0" vert="horz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C00000"/>
                </a:solidFill>
              </a:rPr>
              <a:t>Naive</a:t>
            </a:r>
            <a:r>
              <a:rPr dirty="0" spc="-30">
                <a:solidFill>
                  <a:srgbClr val="C00000"/>
                </a:solidFill>
              </a:rPr>
              <a:t> </a:t>
            </a:r>
            <a:r>
              <a:rPr dirty="0">
                <a:solidFill>
                  <a:srgbClr val="C00000"/>
                </a:solidFill>
              </a:rPr>
              <a:t>String</a:t>
            </a:r>
            <a:r>
              <a:rPr dirty="0" spc="-55">
                <a:solidFill>
                  <a:srgbClr val="C00000"/>
                </a:solidFill>
              </a:rPr>
              <a:t> </a:t>
            </a:r>
            <a:r>
              <a:rPr dirty="0">
                <a:solidFill>
                  <a:srgbClr val="C00000"/>
                </a:solidFill>
              </a:rPr>
              <a:t>Matching</a:t>
            </a:r>
            <a:r>
              <a:rPr dirty="0" spc="-210">
                <a:solidFill>
                  <a:srgbClr val="C00000"/>
                </a:solidFill>
              </a:rPr>
              <a:t> </a:t>
            </a:r>
            <a:r>
              <a:rPr dirty="0" spc="-10">
                <a:solidFill>
                  <a:srgbClr val="C00000"/>
                </a:solidFill>
              </a:rPr>
              <a:t>Algorithm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37488" y="1136903"/>
            <a:ext cx="6556247" cy="199034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3712462"/>
            <a:ext cx="9144000" cy="3145536"/>
          </a:xfrm>
          <a:prstGeom prst="rect">
            <a:avLst/>
          </a:prstGeom>
        </p:spPr>
      </p:pic>
      <p:grpSp>
        <p:nvGrpSpPr>
          <p:cNvPr id="4" name="object 4" descr=""/>
          <p:cNvGrpSpPr/>
          <p:nvPr/>
        </p:nvGrpSpPr>
        <p:grpSpPr>
          <a:xfrm>
            <a:off x="4745735" y="1645958"/>
            <a:ext cx="4049395" cy="1043940"/>
            <a:chOff x="4745735" y="1645958"/>
            <a:chExt cx="4049395" cy="1043940"/>
          </a:xfrm>
        </p:grpSpPr>
        <p:pic>
          <p:nvPicPr>
            <p:cNvPr id="5" name="object 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45735" y="1645958"/>
              <a:ext cx="1135202" cy="678014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477255" y="1645958"/>
              <a:ext cx="513359" cy="678014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586983" y="1645958"/>
              <a:ext cx="2906141" cy="678014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089391" y="1645958"/>
              <a:ext cx="705446" cy="678014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583935" y="2011718"/>
              <a:ext cx="629246" cy="678014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809487" y="2011718"/>
              <a:ext cx="805992" cy="678014"/>
            </a:xfrm>
            <a:prstGeom prst="rect">
              <a:avLst/>
            </a:prstGeom>
          </p:spPr>
        </p:pic>
        <p:pic>
          <p:nvPicPr>
            <p:cNvPr id="11" name="object 11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211823" y="2011718"/>
              <a:ext cx="513359" cy="678014"/>
            </a:xfrm>
            <a:prstGeom prst="rect">
              <a:avLst/>
            </a:prstGeom>
          </p:spPr>
        </p:pic>
        <p:pic>
          <p:nvPicPr>
            <p:cNvPr id="12" name="object 12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321551" y="2011718"/>
              <a:ext cx="1537588" cy="678014"/>
            </a:xfrm>
            <a:prstGeom prst="rect">
              <a:avLst/>
            </a:prstGeom>
          </p:spPr>
        </p:pic>
      </p:grpSp>
      <p:sp>
        <p:nvSpPr>
          <p:cNvPr id="13" name="object 13" descr=""/>
          <p:cNvSpPr txBox="1"/>
          <p:nvPr/>
        </p:nvSpPr>
        <p:spPr>
          <a:xfrm>
            <a:off x="4926584" y="1731340"/>
            <a:ext cx="3576320" cy="7581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2400" spc="-30">
                <a:solidFill>
                  <a:srgbClr val="0000CC"/>
                </a:solidFill>
                <a:latin typeface="Tahoma"/>
                <a:cs typeface="Tahoma"/>
              </a:rPr>
              <a:t>worst-</a:t>
            </a:r>
            <a:r>
              <a:rPr dirty="0" sz="2400">
                <a:solidFill>
                  <a:srgbClr val="0000CC"/>
                </a:solidFill>
                <a:latin typeface="Tahoma"/>
                <a:cs typeface="Tahoma"/>
              </a:rPr>
              <a:t>case</a:t>
            </a:r>
            <a:r>
              <a:rPr dirty="0" sz="2400" spc="30">
                <a:solidFill>
                  <a:srgbClr val="0000CC"/>
                </a:solidFill>
                <a:latin typeface="Tahoma"/>
                <a:cs typeface="Tahoma"/>
              </a:rPr>
              <a:t> </a:t>
            </a:r>
            <a:r>
              <a:rPr dirty="0" sz="2400">
                <a:solidFill>
                  <a:srgbClr val="0000CC"/>
                </a:solidFill>
                <a:latin typeface="Tahoma"/>
                <a:cs typeface="Tahoma"/>
              </a:rPr>
              <a:t>running</a:t>
            </a:r>
            <a:r>
              <a:rPr dirty="0" sz="2400" spc="-40">
                <a:solidFill>
                  <a:srgbClr val="0000CC"/>
                </a:solidFill>
                <a:latin typeface="Tahoma"/>
                <a:cs typeface="Tahoma"/>
              </a:rPr>
              <a:t> </a:t>
            </a:r>
            <a:r>
              <a:rPr dirty="0" sz="2400">
                <a:solidFill>
                  <a:srgbClr val="0000CC"/>
                </a:solidFill>
                <a:latin typeface="Tahoma"/>
                <a:cs typeface="Tahoma"/>
              </a:rPr>
              <a:t>time</a:t>
            </a:r>
            <a:r>
              <a:rPr dirty="0" sz="2400" spc="10">
                <a:solidFill>
                  <a:srgbClr val="0000CC"/>
                </a:solidFill>
                <a:latin typeface="Tahoma"/>
                <a:cs typeface="Tahoma"/>
              </a:rPr>
              <a:t> </a:t>
            </a:r>
            <a:r>
              <a:rPr dirty="0" sz="2400" spc="-25">
                <a:solidFill>
                  <a:srgbClr val="0000CC"/>
                </a:solidFill>
                <a:latin typeface="Tahoma"/>
                <a:cs typeface="Tahoma"/>
              </a:rPr>
              <a:t>is</a:t>
            </a:r>
            <a:endParaRPr sz="24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dirty="0" sz="2400" spc="-20">
                <a:solidFill>
                  <a:srgbClr val="0000CC"/>
                </a:solidFill>
                <a:latin typeface="Symbol"/>
                <a:cs typeface="Symbol"/>
              </a:rPr>
              <a:t></a:t>
            </a:r>
            <a:r>
              <a:rPr dirty="0" sz="2400" spc="-20">
                <a:solidFill>
                  <a:srgbClr val="0000CC"/>
                </a:solidFill>
                <a:latin typeface="Tahoma"/>
                <a:cs typeface="Tahoma"/>
              </a:rPr>
              <a:t>((n-</a:t>
            </a:r>
            <a:r>
              <a:rPr dirty="0" sz="2400" spc="-10">
                <a:solidFill>
                  <a:srgbClr val="0000CC"/>
                </a:solidFill>
                <a:latin typeface="Tahoma"/>
                <a:cs typeface="Tahoma"/>
              </a:rPr>
              <a:t>m+1)m)</a:t>
            </a:r>
            <a:endParaRPr sz="2400">
              <a:latin typeface="Tahoma"/>
              <a:cs typeface="Tahoma"/>
            </a:endParaRPr>
          </a:p>
        </p:txBody>
      </p:sp>
      <p:pic>
        <p:nvPicPr>
          <p:cNvPr id="14" name="object 14" descr="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2343911" y="4434786"/>
            <a:ext cx="5158613" cy="2418461"/>
          </a:xfrm>
          <a:prstGeom prst="rect">
            <a:avLst/>
          </a:prstGeom>
        </p:spPr>
      </p:pic>
      <p:sp>
        <p:nvSpPr>
          <p:cNvPr id="15" name="object 15" descr=""/>
          <p:cNvSpPr txBox="1"/>
          <p:nvPr/>
        </p:nvSpPr>
        <p:spPr>
          <a:xfrm>
            <a:off x="2438400" y="5181600"/>
            <a:ext cx="481965" cy="274320"/>
          </a:xfrm>
          <a:prstGeom prst="rect">
            <a:avLst/>
          </a:prstGeom>
          <a:solidFill>
            <a:srgbClr val="FFFFFF"/>
          </a:solidFill>
        </p:spPr>
        <p:txBody>
          <a:bodyPr wrap="square" lIns="0" tIns="48260" rIns="0" bIns="0" rtlCol="0" vert="horz">
            <a:spAutoFit/>
          </a:bodyPr>
          <a:lstStyle/>
          <a:p>
            <a:pPr marL="95885">
              <a:lnSpc>
                <a:spcPct val="100000"/>
              </a:lnSpc>
              <a:spcBef>
                <a:spcPts val="380"/>
              </a:spcBef>
            </a:pPr>
            <a:r>
              <a:rPr dirty="0" sz="1200" spc="-20">
                <a:latin typeface="Tahoma"/>
                <a:cs typeface="Tahoma"/>
              </a:rPr>
              <a:t>32.4</a:t>
            </a:r>
            <a:endParaRPr sz="1200">
              <a:latin typeface="Tahoma"/>
              <a:cs typeface="Tahoma"/>
            </a:endParaRPr>
          </a:p>
        </p:txBody>
      </p:sp>
      <p:pic>
        <p:nvPicPr>
          <p:cNvPr id="16" name="object 16" descr="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039367" y="173774"/>
            <a:ext cx="7097141" cy="1010246"/>
          </a:xfrm>
          <a:prstGeom prst="rect">
            <a:avLst/>
          </a:prstGeom>
        </p:spPr>
      </p:pic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47497" rIns="0" bIns="0" rtlCol="0" vert="horz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C00000"/>
                </a:solidFill>
              </a:rPr>
              <a:t>Naive</a:t>
            </a:r>
            <a:r>
              <a:rPr dirty="0" spc="-30">
                <a:solidFill>
                  <a:srgbClr val="C00000"/>
                </a:solidFill>
              </a:rPr>
              <a:t> </a:t>
            </a:r>
            <a:r>
              <a:rPr dirty="0">
                <a:solidFill>
                  <a:srgbClr val="C00000"/>
                </a:solidFill>
              </a:rPr>
              <a:t>String</a:t>
            </a:r>
            <a:r>
              <a:rPr dirty="0" spc="-55">
                <a:solidFill>
                  <a:srgbClr val="C00000"/>
                </a:solidFill>
              </a:rPr>
              <a:t> </a:t>
            </a:r>
            <a:r>
              <a:rPr dirty="0">
                <a:solidFill>
                  <a:srgbClr val="C00000"/>
                </a:solidFill>
              </a:rPr>
              <a:t>Matching</a:t>
            </a:r>
            <a:r>
              <a:rPr dirty="0" spc="-210">
                <a:solidFill>
                  <a:srgbClr val="C00000"/>
                </a:solidFill>
              </a:rPr>
              <a:t> </a:t>
            </a:r>
            <a:r>
              <a:rPr dirty="0" spc="-10">
                <a:solidFill>
                  <a:srgbClr val="C00000"/>
                </a:solidFill>
              </a:rPr>
              <a:t>Algorithm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36614"/>
            <a:ext cx="9144000" cy="1010285"/>
            <a:chOff x="0" y="36614"/>
            <a:chExt cx="9144000" cy="1010285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06167" y="36614"/>
              <a:ext cx="1787398" cy="1010246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94888" y="36614"/>
              <a:ext cx="751116" cy="1010246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47288" y="36614"/>
              <a:ext cx="3622421" cy="1010246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080770">
              <a:lnSpc>
                <a:spcPct val="100000"/>
              </a:lnSpc>
              <a:spcBef>
                <a:spcPts val="100"/>
              </a:spcBef>
            </a:pPr>
            <a:r>
              <a:rPr dirty="0" spc="-20"/>
              <a:t>Rabin-</a:t>
            </a:r>
            <a:r>
              <a:rPr dirty="0"/>
              <a:t>Karp</a:t>
            </a:r>
            <a:r>
              <a:rPr dirty="0" spc="55"/>
              <a:t> </a:t>
            </a:r>
            <a:r>
              <a:rPr dirty="0" spc="-10"/>
              <a:t>Algorithm</a:t>
            </a:r>
          </a:p>
        </p:txBody>
      </p:sp>
      <p:grpSp>
        <p:nvGrpSpPr>
          <p:cNvPr id="7" name="object 7" descr=""/>
          <p:cNvGrpSpPr/>
          <p:nvPr/>
        </p:nvGrpSpPr>
        <p:grpSpPr>
          <a:xfrm>
            <a:off x="137160" y="1066838"/>
            <a:ext cx="8636635" cy="2866390"/>
            <a:chOff x="137160" y="1066838"/>
            <a:chExt cx="8636635" cy="2866390"/>
          </a:xfrm>
        </p:grpSpPr>
        <p:pic>
          <p:nvPicPr>
            <p:cNvPr id="8" name="object 8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86828" y="1311093"/>
              <a:ext cx="168377" cy="159960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3671" y="1066838"/>
              <a:ext cx="5621909" cy="678014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641848" y="1066838"/>
              <a:ext cx="504215" cy="678014"/>
            </a:xfrm>
            <a:prstGeom prst="rect">
              <a:avLst/>
            </a:prstGeom>
          </p:spPr>
        </p:pic>
        <p:pic>
          <p:nvPicPr>
            <p:cNvPr id="11" name="object 11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742431" y="1066838"/>
              <a:ext cx="1833244" cy="678014"/>
            </a:xfrm>
            <a:prstGeom prst="rect">
              <a:avLst/>
            </a:prstGeom>
          </p:spPr>
        </p:pic>
        <p:pic>
          <p:nvPicPr>
            <p:cNvPr id="12" name="object 12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202424" y="1133830"/>
              <a:ext cx="1570990" cy="571271"/>
            </a:xfrm>
            <a:prstGeom prst="rect">
              <a:avLst/>
            </a:prstGeom>
          </p:spPr>
        </p:pic>
        <p:pic>
          <p:nvPicPr>
            <p:cNvPr id="13" name="object 13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7160" y="1664258"/>
              <a:ext cx="467715" cy="479882"/>
            </a:xfrm>
            <a:prstGeom prst="rect">
              <a:avLst/>
            </a:prstGeom>
          </p:spPr>
        </p:pic>
        <p:pic>
          <p:nvPicPr>
            <p:cNvPr id="14" name="object 14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23671" y="1542326"/>
              <a:ext cx="4161790" cy="678014"/>
            </a:xfrm>
            <a:prstGeom prst="rect">
              <a:avLst/>
            </a:prstGeom>
          </p:spPr>
        </p:pic>
        <p:pic>
          <p:nvPicPr>
            <p:cNvPr id="15" name="object 15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7160" y="2139746"/>
              <a:ext cx="467715" cy="479882"/>
            </a:xfrm>
            <a:prstGeom prst="rect">
              <a:avLst/>
            </a:prstGeom>
          </p:spPr>
        </p:pic>
        <p:pic>
          <p:nvPicPr>
            <p:cNvPr id="16" name="object 16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23671" y="2017814"/>
              <a:ext cx="489026" cy="678014"/>
            </a:xfrm>
            <a:prstGeom prst="rect">
              <a:avLst/>
            </a:prstGeom>
          </p:spPr>
        </p:pic>
        <p:pic>
          <p:nvPicPr>
            <p:cNvPr id="17" name="object 17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69976" y="2221953"/>
              <a:ext cx="385381" cy="464604"/>
            </a:xfrm>
            <a:prstGeom prst="rect">
              <a:avLst/>
            </a:prstGeom>
          </p:spPr>
        </p:pic>
        <p:pic>
          <p:nvPicPr>
            <p:cNvPr id="18" name="object 18" descr="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94943" y="2017814"/>
              <a:ext cx="5966206" cy="678014"/>
            </a:xfrm>
            <a:prstGeom prst="rect">
              <a:avLst/>
            </a:prstGeom>
          </p:spPr>
        </p:pic>
        <p:pic>
          <p:nvPicPr>
            <p:cNvPr id="19" name="object 19" descr="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288024" y="2084806"/>
              <a:ext cx="2034285" cy="571271"/>
            </a:xfrm>
            <a:prstGeom prst="rect">
              <a:avLst/>
            </a:prstGeom>
          </p:spPr>
        </p:pic>
        <p:pic>
          <p:nvPicPr>
            <p:cNvPr id="20" name="object 20" descr="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979664" y="2084806"/>
              <a:ext cx="428002" cy="571271"/>
            </a:xfrm>
            <a:prstGeom prst="rect">
              <a:avLst/>
            </a:prstGeom>
          </p:spPr>
        </p:pic>
        <p:pic>
          <p:nvPicPr>
            <p:cNvPr id="21" name="object 21" descr="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8065007" y="2084806"/>
              <a:ext cx="559104" cy="571271"/>
            </a:xfrm>
            <a:prstGeom prst="rect">
              <a:avLst/>
            </a:prstGeom>
          </p:spPr>
        </p:pic>
        <p:pic>
          <p:nvPicPr>
            <p:cNvPr id="22" name="object 22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7160" y="2615234"/>
              <a:ext cx="467715" cy="479882"/>
            </a:xfrm>
            <a:prstGeom prst="rect">
              <a:avLst/>
            </a:prstGeom>
          </p:spPr>
        </p:pic>
        <p:pic>
          <p:nvPicPr>
            <p:cNvPr id="23" name="object 23" descr="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423671" y="2493302"/>
              <a:ext cx="1708277" cy="678014"/>
            </a:xfrm>
            <a:prstGeom prst="rect">
              <a:avLst/>
            </a:prstGeom>
          </p:spPr>
        </p:pic>
        <p:pic>
          <p:nvPicPr>
            <p:cNvPr id="24" name="object 24" descr="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12647" y="3063252"/>
              <a:ext cx="397548" cy="409816"/>
            </a:xfrm>
            <a:prstGeom prst="rect">
              <a:avLst/>
            </a:prstGeom>
          </p:spPr>
        </p:pic>
        <p:pic>
          <p:nvPicPr>
            <p:cNvPr id="25" name="object 25" descr="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853440" y="2965678"/>
              <a:ext cx="2991485" cy="571271"/>
            </a:xfrm>
            <a:prstGeom prst="rect">
              <a:avLst/>
            </a:prstGeom>
          </p:spPr>
        </p:pic>
        <p:pic>
          <p:nvPicPr>
            <p:cNvPr id="26" name="object 26" descr="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12647" y="3459492"/>
              <a:ext cx="397548" cy="409816"/>
            </a:xfrm>
            <a:prstGeom prst="rect">
              <a:avLst/>
            </a:prstGeom>
          </p:spPr>
        </p:pic>
        <p:pic>
          <p:nvPicPr>
            <p:cNvPr id="27" name="object 27" descr="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853440" y="3361918"/>
              <a:ext cx="1711198" cy="571271"/>
            </a:xfrm>
            <a:prstGeom prst="rect">
              <a:avLst/>
            </a:prstGeom>
          </p:spPr>
        </p:pic>
        <p:pic>
          <p:nvPicPr>
            <p:cNvPr id="28" name="object 28" descr="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2221992" y="3361918"/>
              <a:ext cx="412826" cy="571271"/>
            </a:xfrm>
            <a:prstGeom prst="rect">
              <a:avLst/>
            </a:prstGeom>
          </p:spPr>
        </p:pic>
        <p:pic>
          <p:nvPicPr>
            <p:cNvPr id="29" name="object 29" descr="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2340864" y="3532682"/>
              <a:ext cx="281736" cy="394538"/>
            </a:xfrm>
            <a:prstGeom prst="rect">
              <a:avLst/>
            </a:prstGeom>
          </p:spPr>
        </p:pic>
        <p:pic>
          <p:nvPicPr>
            <p:cNvPr id="30" name="object 30" descr="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2398776" y="3361918"/>
              <a:ext cx="3305429" cy="571271"/>
            </a:xfrm>
            <a:prstGeom prst="rect">
              <a:avLst/>
            </a:prstGeom>
          </p:spPr>
        </p:pic>
      </p:grpSp>
      <p:sp>
        <p:nvSpPr>
          <p:cNvPr id="31" name="object 31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192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60"/>
              </a:spcBef>
              <a:tabLst>
                <a:tab pos="382270" algn="l"/>
              </a:tabLst>
            </a:pPr>
            <a:r>
              <a:rPr dirty="0" sz="1800" spc="-50">
                <a:solidFill>
                  <a:srgbClr val="CC00CC"/>
                </a:solidFill>
                <a:latin typeface="Wingdings"/>
                <a:cs typeface="Wingdings"/>
              </a:rPr>
              <a:t></a:t>
            </a:r>
            <a:r>
              <a:rPr dirty="0" sz="1800">
                <a:solidFill>
                  <a:srgbClr val="CC00CC"/>
                </a:solidFill>
                <a:latin typeface="Times New Roman"/>
                <a:cs typeface="Times New Roman"/>
              </a:rPr>
              <a:t>	</a:t>
            </a:r>
            <a:r>
              <a:rPr dirty="0"/>
              <a:t>Assume</a:t>
            </a:r>
            <a:r>
              <a:rPr dirty="0" spc="-80"/>
              <a:t> </a:t>
            </a:r>
            <a:r>
              <a:rPr dirty="0"/>
              <a:t>each</a:t>
            </a:r>
            <a:r>
              <a:rPr dirty="0" spc="-50"/>
              <a:t> </a:t>
            </a:r>
            <a:r>
              <a:rPr dirty="0"/>
              <a:t>character</a:t>
            </a:r>
            <a:r>
              <a:rPr dirty="0" spc="-70"/>
              <a:t> </a:t>
            </a:r>
            <a:r>
              <a:rPr dirty="0"/>
              <a:t>is</a:t>
            </a:r>
            <a:r>
              <a:rPr dirty="0" spc="-40"/>
              <a:t> </a:t>
            </a:r>
            <a:r>
              <a:rPr dirty="0"/>
              <a:t>digit</a:t>
            </a:r>
            <a:r>
              <a:rPr dirty="0" spc="-35"/>
              <a:t> </a:t>
            </a:r>
            <a:r>
              <a:rPr dirty="0"/>
              <a:t>in</a:t>
            </a:r>
            <a:r>
              <a:rPr dirty="0" spc="-35"/>
              <a:t> </a:t>
            </a:r>
            <a:r>
              <a:rPr dirty="0" spc="-10"/>
              <a:t>radix-</a:t>
            </a:r>
            <a:r>
              <a:rPr dirty="0"/>
              <a:t>d</a:t>
            </a:r>
            <a:r>
              <a:rPr dirty="0" spc="-10"/>
              <a:t> </a:t>
            </a:r>
            <a:r>
              <a:rPr dirty="0"/>
              <a:t>notation</a:t>
            </a:r>
            <a:r>
              <a:rPr dirty="0" spc="-55"/>
              <a:t> </a:t>
            </a:r>
            <a:r>
              <a:rPr dirty="0" sz="2000"/>
              <a:t>(e.g.</a:t>
            </a:r>
            <a:r>
              <a:rPr dirty="0" sz="2000" spc="-40"/>
              <a:t> </a:t>
            </a:r>
            <a:r>
              <a:rPr dirty="0" sz="2000" spc="-10"/>
              <a:t>d=10)</a:t>
            </a:r>
            <a:endParaRPr sz="20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865"/>
              </a:spcBef>
              <a:tabLst>
                <a:tab pos="382270" algn="l"/>
              </a:tabLst>
            </a:pPr>
            <a:r>
              <a:rPr dirty="0" sz="1800" spc="-50">
                <a:solidFill>
                  <a:srgbClr val="CC00CC"/>
                </a:solidFill>
                <a:latin typeface="Wingdings"/>
                <a:cs typeface="Wingdings"/>
              </a:rPr>
              <a:t></a:t>
            </a:r>
            <a:r>
              <a:rPr dirty="0" sz="1800">
                <a:solidFill>
                  <a:srgbClr val="CC00CC"/>
                </a:solidFill>
                <a:latin typeface="Times New Roman"/>
                <a:cs typeface="Times New Roman"/>
              </a:rPr>
              <a:t>	</a:t>
            </a:r>
            <a:r>
              <a:rPr dirty="0"/>
              <a:t>p</a:t>
            </a:r>
            <a:r>
              <a:rPr dirty="0" spc="-55"/>
              <a:t> </a:t>
            </a:r>
            <a:r>
              <a:rPr dirty="0"/>
              <a:t>=</a:t>
            </a:r>
            <a:r>
              <a:rPr dirty="0" spc="-50"/>
              <a:t> </a:t>
            </a:r>
            <a:r>
              <a:rPr dirty="0"/>
              <a:t>decimal</a:t>
            </a:r>
            <a:r>
              <a:rPr dirty="0" spc="-60"/>
              <a:t> </a:t>
            </a:r>
            <a:r>
              <a:rPr dirty="0"/>
              <a:t>value</a:t>
            </a:r>
            <a:r>
              <a:rPr dirty="0" spc="-25"/>
              <a:t> </a:t>
            </a:r>
            <a:r>
              <a:rPr dirty="0"/>
              <a:t>of</a:t>
            </a:r>
            <a:r>
              <a:rPr dirty="0" spc="-60"/>
              <a:t> </a:t>
            </a:r>
            <a:r>
              <a:rPr dirty="0" spc="-10"/>
              <a:t>pattern</a:t>
            </a:r>
            <a:endParaRPr sz="18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865"/>
              </a:spcBef>
              <a:tabLst>
                <a:tab pos="382270" algn="l"/>
              </a:tabLst>
            </a:pPr>
            <a:r>
              <a:rPr dirty="0" sz="1800" spc="-50">
                <a:solidFill>
                  <a:srgbClr val="CC00CC"/>
                </a:solidFill>
                <a:latin typeface="Wingdings"/>
                <a:cs typeface="Wingdings"/>
              </a:rPr>
              <a:t></a:t>
            </a:r>
            <a:r>
              <a:rPr dirty="0" sz="1800">
                <a:solidFill>
                  <a:srgbClr val="CC00CC"/>
                </a:solidFill>
                <a:latin typeface="Times New Roman"/>
                <a:cs typeface="Times New Roman"/>
              </a:rPr>
              <a:t>	</a:t>
            </a:r>
            <a:r>
              <a:rPr dirty="0"/>
              <a:t>t</a:t>
            </a:r>
            <a:r>
              <a:rPr dirty="0" baseline="-20833" sz="2400"/>
              <a:t>s</a:t>
            </a:r>
            <a:r>
              <a:rPr dirty="0" baseline="-20833" sz="2400" spc="277"/>
              <a:t> </a:t>
            </a:r>
            <a:r>
              <a:rPr dirty="0" sz="2400"/>
              <a:t>=</a:t>
            </a:r>
            <a:r>
              <a:rPr dirty="0" sz="2400" spc="-65"/>
              <a:t> </a:t>
            </a:r>
            <a:r>
              <a:rPr dirty="0" sz="2400"/>
              <a:t>decimal</a:t>
            </a:r>
            <a:r>
              <a:rPr dirty="0" sz="2400" spc="-50"/>
              <a:t> </a:t>
            </a:r>
            <a:r>
              <a:rPr dirty="0" sz="2400"/>
              <a:t>value</a:t>
            </a:r>
            <a:r>
              <a:rPr dirty="0" sz="2400" spc="5"/>
              <a:t> </a:t>
            </a:r>
            <a:r>
              <a:rPr dirty="0" sz="2400"/>
              <a:t>of</a:t>
            </a:r>
            <a:r>
              <a:rPr dirty="0" sz="2400" spc="-50"/>
              <a:t> </a:t>
            </a:r>
            <a:r>
              <a:rPr dirty="0" sz="2400"/>
              <a:t>substring</a:t>
            </a:r>
            <a:r>
              <a:rPr dirty="0" sz="2400" spc="-65"/>
              <a:t> </a:t>
            </a:r>
            <a:r>
              <a:rPr dirty="0" sz="2400"/>
              <a:t>T[s+1..s+m]</a:t>
            </a:r>
            <a:r>
              <a:rPr dirty="0" sz="2400" spc="-40"/>
              <a:t> </a:t>
            </a:r>
            <a:r>
              <a:rPr dirty="0" sz="2000"/>
              <a:t>for</a:t>
            </a:r>
            <a:r>
              <a:rPr dirty="0" sz="2000" spc="-45"/>
              <a:t> </a:t>
            </a:r>
            <a:r>
              <a:rPr dirty="0" sz="2000"/>
              <a:t>s</a:t>
            </a:r>
            <a:r>
              <a:rPr dirty="0" sz="2000" spc="-45"/>
              <a:t> </a:t>
            </a:r>
            <a:r>
              <a:rPr dirty="0" sz="2000"/>
              <a:t>=</a:t>
            </a:r>
            <a:r>
              <a:rPr dirty="0" sz="2000" spc="-15"/>
              <a:t> </a:t>
            </a:r>
            <a:r>
              <a:rPr dirty="0" sz="2000"/>
              <a:t>0,1,...,</a:t>
            </a:r>
            <a:r>
              <a:rPr dirty="0" sz="2000" spc="-30"/>
              <a:t> </a:t>
            </a:r>
            <a:r>
              <a:rPr dirty="0" sz="2000" spc="-10"/>
              <a:t>n-</a:t>
            </a:r>
            <a:r>
              <a:rPr dirty="0" sz="2000" spc="-50"/>
              <a:t>m</a:t>
            </a:r>
            <a:endParaRPr sz="20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865"/>
              </a:spcBef>
              <a:tabLst>
                <a:tab pos="382270" algn="l"/>
              </a:tabLst>
            </a:pPr>
            <a:r>
              <a:rPr dirty="0" sz="1800" spc="-50">
                <a:solidFill>
                  <a:srgbClr val="CC00CC"/>
                </a:solidFill>
                <a:latin typeface="Wingdings"/>
                <a:cs typeface="Wingdings"/>
              </a:rPr>
              <a:t></a:t>
            </a:r>
            <a:r>
              <a:rPr dirty="0" sz="1800">
                <a:solidFill>
                  <a:srgbClr val="CC00CC"/>
                </a:solidFill>
                <a:latin typeface="Times New Roman"/>
                <a:cs typeface="Times New Roman"/>
              </a:rPr>
              <a:t>	</a:t>
            </a:r>
            <a:r>
              <a:rPr dirty="0" spc="-10"/>
              <a:t>Strategy:</a:t>
            </a:r>
            <a:endParaRPr sz="1800">
              <a:latin typeface="Times New Roman"/>
              <a:cs typeface="Times New Roman"/>
            </a:endParaRPr>
          </a:p>
          <a:p>
            <a:pPr marL="495300">
              <a:lnSpc>
                <a:spcPct val="100000"/>
              </a:lnSpc>
              <a:spcBef>
                <a:spcPts val="735"/>
              </a:spcBef>
              <a:tabLst>
                <a:tab pos="781685" algn="l"/>
              </a:tabLst>
            </a:pPr>
            <a:r>
              <a:rPr dirty="0" sz="1500" spc="-50">
                <a:solidFill>
                  <a:srgbClr val="CC00CC"/>
                </a:solidFill>
                <a:latin typeface="Wingdings"/>
                <a:cs typeface="Wingdings"/>
              </a:rPr>
              <a:t></a:t>
            </a:r>
            <a:r>
              <a:rPr dirty="0" sz="1500">
                <a:solidFill>
                  <a:srgbClr val="CC00CC"/>
                </a:solidFill>
                <a:latin typeface="Times New Roman"/>
                <a:cs typeface="Times New Roman"/>
              </a:rPr>
              <a:t>	</a:t>
            </a:r>
            <a:r>
              <a:rPr dirty="0" sz="2000"/>
              <a:t>compute</a:t>
            </a:r>
            <a:r>
              <a:rPr dirty="0" sz="2000" spc="-60"/>
              <a:t> </a:t>
            </a:r>
            <a:r>
              <a:rPr dirty="0" sz="2000"/>
              <a:t>p</a:t>
            </a:r>
            <a:r>
              <a:rPr dirty="0" sz="2000" spc="-25"/>
              <a:t> </a:t>
            </a:r>
            <a:r>
              <a:rPr dirty="0" sz="2000"/>
              <a:t>in</a:t>
            </a:r>
            <a:r>
              <a:rPr dirty="0" sz="2000" spc="-5"/>
              <a:t> </a:t>
            </a:r>
            <a:r>
              <a:rPr dirty="0" sz="2000"/>
              <a:t>O(m)</a:t>
            </a:r>
            <a:r>
              <a:rPr dirty="0" sz="2000" spc="-85"/>
              <a:t> </a:t>
            </a:r>
            <a:r>
              <a:rPr dirty="0" sz="2000" spc="-20"/>
              <a:t>time</a:t>
            </a:r>
            <a:endParaRPr sz="2000">
              <a:latin typeface="Times New Roman"/>
              <a:cs typeface="Times New Roman"/>
            </a:endParaRPr>
          </a:p>
          <a:p>
            <a:pPr marL="495300">
              <a:lnSpc>
                <a:spcPct val="100000"/>
              </a:lnSpc>
              <a:spcBef>
                <a:spcPts val="725"/>
              </a:spcBef>
              <a:tabLst>
                <a:tab pos="781685" algn="l"/>
              </a:tabLst>
            </a:pPr>
            <a:r>
              <a:rPr dirty="0" sz="1500" spc="-50">
                <a:solidFill>
                  <a:srgbClr val="CC00CC"/>
                </a:solidFill>
                <a:latin typeface="Wingdings"/>
                <a:cs typeface="Wingdings"/>
              </a:rPr>
              <a:t></a:t>
            </a:r>
            <a:r>
              <a:rPr dirty="0" sz="1500">
                <a:solidFill>
                  <a:srgbClr val="CC00CC"/>
                </a:solidFill>
                <a:latin typeface="Times New Roman"/>
                <a:cs typeface="Times New Roman"/>
              </a:rPr>
              <a:t>	</a:t>
            </a:r>
            <a:r>
              <a:rPr dirty="0" sz="2000"/>
              <a:t>compute</a:t>
            </a:r>
            <a:r>
              <a:rPr dirty="0" sz="2000" spc="-75"/>
              <a:t> </a:t>
            </a:r>
            <a:r>
              <a:rPr dirty="0" sz="2000"/>
              <a:t>all t</a:t>
            </a:r>
            <a:r>
              <a:rPr dirty="0" baseline="-20576" sz="2025"/>
              <a:t>i</a:t>
            </a:r>
            <a:r>
              <a:rPr dirty="0" baseline="-20576" sz="2025" spc="187"/>
              <a:t> </a:t>
            </a:r>
            <a:r>
              <a:rPr dirty="0" sz="2000"/>
              <a:t>values</a:t>
            </a:r>
            <a:r>
              <a:rPr dirty="0" sz="2000" spc="5"/>
              <a:t> </a:t>
            </a:r>
            <a:r>
              <a:rPr dirty="0" sz="2000"/>
              <a:t>in</a:t>
            </a:r>
            <a:r>
              <a:rPr dirty="0" sz="2000" spc="-30"/>
              <a:t> </a:t>
            </a:r>
            <a:r>
              <a:rPr dirty="0" sz="2000"/>
              <a:t>total</a:t>
            </a:r>
            <a:r>
              <a:rPr dirty="0" sz="2000" spc="-15"/>
              <a:t> </a:t>
            </a:r>
            <a:r>
              <a:rPr dirty="0" sz="2000"/>
              <a:t>of</a:t>
            </a:r>
            <a:r>
              <a:rPr dirty="0" sz="2000" spc="-55"/>
              <a:t> </a:t>
            </a:r>
            <a:r>
              <a:rPr dirty="0" sz="2000"/>
              <a:t>O(n)</a:t>
            </a:r>
            <a:r>
              <a:rPr dirty="0" sz="2000" spc="-60"/>
              <a:t> </a:t>
            </a:r>
            <a:r>
              <a:rPr dirty="0" sz="2000" spc="-20"/>
              <a:t>time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32" name="object 32" descr="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612648" y="3855732"/>
            <a:ext cx="397548" cy="409816"/>
          </a:xfrm>
          <a:prstGeom prst="rect">
            <a:avLst/>
          </a:prstGeom>
        </p:spPr>
      </p:pic>
      <p:sp>
        <p:nvSpPr>
          <p:cNvPr id="33" name="object 33" descr=""/>
          <p:cNvSpPr txBox="1"/>
          <p:nvPr/>
        </p:nvSpPr>
        <p:spPr>
          <a:xfrm>
            <a:off x="716381" y="3890009"/>
            <a:ext cx="174625" cy="255904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500" spc="-50">
                <a:solidFill>
                  <a:srgbClr val="CC00CC"/>
                </a:solidFill>
                <a:latin typeface="Wingdings"/>
                <a:cs typeface="Wingdings"/>
              </a:rPr>
              <a:t></a:t>
            </a:r>
            <a:endParaRPr sz="1500">
              <a:latin typeface="Wingdings"/>
              <a:cs typeface="Wingdings"/>
            </a:endParaRPr>
          </a:p>
        </p:txBody>
      </p:sp>
      <p:grpSp>
        <p:nvGrpSpPr>
          <p:cNvPr id="34" name="object 34" descr=""/>
          <p:cNvGrpSpPr/>
          <p:nvPr/>
        </p:nvGrpSpPr>
        <p:grpSpPr>
          <a:xfrm>
            <a:off x="1691639" y="3758158"/>
            <a:ext cx="7045325" cy="571500"/>
            <a:chOff x="1691639" y="3758158"/>
            <a:chExt cx="7045325" cy="571500"/>
          </a:xfrm>
        </p:grpSpPr>
        <p:pic>
          <p:nvPicPr>
            <p:cNvPr id="35" name="object 35" descr="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691639" y="3758158"/>
              <a:ext cx="6941565" cy="571271"/>
            </a:xfrm>
            <a:prstGeom prst="rect">
              <a:avLst/>
            </a:prstGeom>
          </p:spPr>
        </p:pic>
        <p:pic>
          <p:nvPicPr>
            <p:cNvPr id="36" name="object 36" descr="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8290559" y="3758158"/>
              <a:ext cx="412826" cy="571271"/>
            </a:xfrm>
            <a:prstGeom prst="rect">
              <a:avLst/>
            </a:prstGeom>
          </p:spPr>
        </p:pic>
        <p:pic>
          <p:nvPicPr>
            <p:cNvPr id="37" name="object 37" descr="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8409432" y="3928922"/>
              <a:ext cx="327482" cy="394538"/>
            </a:xfrm>
            <a:prstGeom prst="rect">
              <a:avLst/>
            </a:prstGeom>
          </p:spPr>
        </p:pic>
      </p:grpSp>
      <p:sp>
        <p:nvSpPr>
          <p:cNvPr id="38" name="object 38" descr=""/>
          <p:cNvSpPr txBox="1"/>
          <p:nvPr/>
        </p:nvSpPr>
        <p:spPr>
          <a:xfrm>
            <a:off x="1815973" y="3829050"/>
            <a:ext cx="6833234" cy="3295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 sz="2000">
                <a:latin typeface="Arial MT"/>
                <a:cs typeface="Arial MT"/>
              </a:rPr>
              <a:t>find</a:t>
            </a:r>
            <a:r>
              <a:rPr dirty="0" sz="2000" spc="-5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all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valid</a:t>
            </a:r>
            <a:r>
              <a:rPr dirty="0" sz="2000" spc="1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shifts</a:t>
            </a:r>
            <a:r>
              <a:rPr dirty="0" sz="2000" spc="-6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s</a:t>
            </a:r>
            <a:r>
              <a:rPr dirty="0" sz="2000" spc="-3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in</a:t>
            </a:r>
            <a:r>
              <a:rPr dirty="0" sz="2000" spc="-3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O(n)</a:t>
            </a:r>
            <a:r>
              <a:rPr dirty="0" sz="2000" spc="-6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time</a:t>
            </a:r>
            <a:r>
              <a:rPr dirty="0" sz="2000" spc="-7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by</a:t>
            </a:r>
            <a:r>
              <a:rPr dirty="0" sz="2000" spc="-4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comparing</a:t>
            </a:r>
            <a:r>
              <a:rPr dirty="0" sz="2000" spc="-5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p</a:t>
            </a:r>
            <a:r>
              <a:rPr dirty="0" sz="2000" spc="-5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with</a:t>
            </a:r>
            <a:r>
              <a:rPr dirty="0" sz="2000" spc="-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each</a:t>
            </a:r>
            <a:r>
              <a:rPr dirty="0" sz="2000" spc="25">
                <a:latin typeface="Arial MT"/>
                <a:cs typeface="Arial MT"/>
              </a:rPr>
              <a:t> </a:t>
            </a:r>
            <a:r>
              <a:rPr dirty="0" sz="2000" spc="-25">
                <a:latin typeface="Arial MT"/>
                <a:cs typeface="Arial MT"/>
              </a:rPr>
              <a:t>t</a:t>
            </a:r>
            <a:r>
              <a:rPr dirty="0" baseline="-20576" sz="2025" spc="-37">
                <a:latin typeface="Arial MT"/>
                <a:cs typeface="Arial MT"/>
              </a:rPr>
              <a:t>s</a:t>
            </a:r>
            <a:endParaRPr baseline="-20576" sz="2025">
              <a:latin typeface="Arial MT"/>
              <a:cs typeface="Arial MT"/>
            </a:endParaRPr>
          </a:p>
        </p:txBody>
      </p:sp>
      <p:grpSp>
        <p:nvGrpSpPr>
          <p:cNvPr id="39" name="object 39" descr=""/>
          <p:cNvGrpSpPr/>
          <p:nvPr/>
        </p:nvGrpSpPr>
        <p:grpSpPr>
          <a:xfrm>
            <a:off x="137160" y="4157510"/>
            <a:ext cx="7456805" cy="2391410"/>
            <a:chOff x="137160" y="4157510"/>
            <a:chExt cx="7456805" cy="2391410"/>
          </a:xfrm>
        </p:grpSpPr>
        <p:pic>
          <p:nvPicPr>
            <p:cNvPr id="40" name="object 40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86828" y="4401765"/>
              <a:ext cx="168377" cy="159960"/>
            </a:xfrm>
            <a:prstGeom prst="rect">
              <a:avLst/>
            </a:prstGeom>
          </p:spPr>
        </p:pic>
        <p:pic>
          <p:nvPicPr>
            <p:cNvPr id="41" name="object 41" descr="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423671" y="4157510"/>
              <a:ext cx="6386830" cy="678014"/>
            </a:xfrm>
            <a:prstGeom prst="rect">
              <a:avLst/>
            </a:prstGeom>
          </p:spPr>
        </p:pic>
        <p:pic>
          <p:nvPicPr>
            <p:cNvPr id="42" name="object 42" descr="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12647" y="4727460"/>
              <a:ext cx="397548" cy="409816"/>
            </a:xfrm>
            <a:prstGeom prst="rect">
              <a:avLst/>
            </a:prstGeom>
          </p:spPr>
        </p:pic>
        <p:pic>
          <p:nvPicPr>
            <p:cNvPr id="43" name="object 43" descr="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853440" y="4629886"/>
              <a:ext cx="2259965" cy="571271"/>
            </a:xfrm>
            <a:prstGeom prst="rect">
              <a:avLst/>
            </a:prstGeom>
          </p:spPr>
        </p:pic>
        <p:pic>
          <p:nvPicPr>
            <p:cNvPr id="44" name="object 44" descr="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2770632" y="4629886"/>
              <a:ext cx="428002" cy="571271"/>
            </a:xfrm>
            <a:prstGeom prst="rect">
              <a:avLst/>
            </a:prstGeom>
          </p:spPr>
        </p:pic>
        <p:pic>
          <p:nvPicPr>
            <p:cNvPr id="45" name="object 45" descr="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2855976" y="4629886"/>
              <a:ext cx="1516252" cy="571271"/>
            </a:xfrm>
            <a:prstGeom prst="rect">
              <a:avLst/>
            </a:prstGeom>
          </p:spPr>
        </p:pic>
        <p:pic>
          <p:nvPicPr>
            <p:cNvPr id="46" name="object 46" descr="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4029456" y="4629886"/>
              <a:ext cx="428002" cy="571271"/>
            </a:xfrm>
            <a:prstGeom prst="rect">
              <a:avLst/>
            </a:prstGeom>
          </p:spPr>
        </p:pic>
        <p:pic>
          <p:nvPicPr>
            <p:cNvPr id="47" name="object 47" descr="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4114800" y="4629886"/>
              <a:ext cx="2296541" cy="571271"/>
            </a:xfrm>
            <a:prstGeom prst="rect">
              <a:avLst/>
            </a:prstGeom>
          </p:spPr>
        </p:pic>
        <p:pic>
          <p:nvPicPr>
            <p:cNvPr id="48" name="object 48" descr="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6068568" y="4629886"/>
              <a:ext cx="650570" cy="571271"/>
            </a:xfrm>
            <a:prstGeom prst="rect">
              <a:avLst/>
            </a:prstGeom>
          </p:spPr>
        </p:pic>
        <p:pic>
          <p:nvPicPr>
            <p:cNvPr id="49" name="object 49" descr="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6376415" y="4629886"/>
              <a:ext cx="1046784" cy="571271"/>
            </a:xfrm>
            <a:prstGeom prst="rect">
              <a:avLst/>
            </a:prstGeom>
          </p:spPr>
        </p:pic>
        <p:pic>
          <p:nvPicPr>
            <p:cNvPr id="50" name="object 50" descr="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7080503" y="4629886"/>
              <a:ext cx="513359" cy="571271"/>
            </a:xfrm>
            <a:prstGeom prst="rect">
              <a:avLst/>
            </a:prstGeom>
          </p:spPr>
        </p:pic>
        <p:pic>
          <p:nvPicPr>
            <p:cNvPr id="51" name="object 51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86828" y="5273443"/>
              <a:ext cx="168377" cy="159960"/>
            </a:xfrm>
            <a:prstGeom prst="rect">
              <a:avLst/>
            </a:prstGeom>
          </p:spPr>
        </p:pic>
        <p:pic>
          <p:nvPicPr>
            <p:cNvPr id="52" name="object 52" descr="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423671" y="5029200"/>
              <a:ext cx="1811908" cy="678014"/>
            </a:xfrm>
            <a:prstGeom prst="rect">
              <a:avLst/>
            </a:prstGeom>
          </p:spPr>
        </p:pic>
        <p:pic>
          <p:nvPicPr>
            <p:cNvPr id="53" name="object 53" descr="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1892808" y="5233416"/>
              <a:ext cx="394538" cy="464604"/>
            </a:xfrm>
            <a:prstGeom prst="rect">
              <a:avLst/>
            </a:prstGeom>
          </p:spPr>
        </p:pic>
        <p:pic>
          <p:nvPicPr>
            <p:cNvPr id="54" name="object 54" descr="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2026920" y="5029200"/>
              <a:ext cx="4994021" cy="678014"/>
            </a:xfrm>
            <a:prstGeom prst="rect">
              <a:avLst/>
            </a:prstGeom>
          </p:spPr>
        </p:pic>
        <p:pic>
          <p:nvPicPr>
            <p:cNvPr id="55" name="object 55" descr="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137160" y="5626608"/>
              <a:ext cx="467715" cy="479882"/>
            </a:xfrm>
            <a:prstGeom prst="rect">
              <a:avLst/>
            </a:prstGeom>
          </p:spPr>
        </p:pic>
        <p:pic>
          <p:nvPicPr>
            <p:cNvPr id="56" name="object 56" descr="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509016" y="5504688"/>
              <a:ext cx="3149854" cy="678014"/>
            </a:xfrm>
            <a:prstGeom prst="rect">
              <a:avLst/>
            </a:prstGeom>
          </p:spPr>
        </p:pic>
        <p:pic>
          <p:nvPicPr>
            <p:cNvPr id="57" name="object 57" descr="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3255264" y="5504688"/>
              <a:ext cx="489026" cy="678014"/>
            </a:xfrm>
            <a:prstGeom prst="rect">
              <a:avLst/>
            </a:prstGeom>
          </p:spPr>
        </p:pic>
        <p:pic>
          <p:nvPicPr>
            <p:cNvPr id="58" name="object 58" descr="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3401568" y="5708904"/>
              <a:ext cx="327482" cy="464604"/>
            </a:xfrm>
            <a:prstGeom prst="rect">
              <a:avLst/>
            </a:prstGeom>
          </p:spPr>
        </p:pic>
        <p:pic>
          <p:nvPicPr>
            <p:cNvPr id="59" name="object 59" descr="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3386327" y="5510784"/>
              <a:ext cx="504215" cy="678014"/>
            </a:xfrm>
            <a:prstGeom prst="rect">
              <a:avLst/>
            </a:prstGeom>
          </p:spPr>
        </p:pic>
        <p:pic>
          <p:nvPicPr>
            <p:cNvPr id="60" name="object 60" descr="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3486912" y="5504688"/>
              <a:ext cx="556082" cy="678014"/>
            </a:xfrm>
            <a:prstGeom prst="rect">
              <a:avLst/>
            </a:prstGeom>
          </p:spPr>
        </p:pic>
        <p:pic>
          <p:nvPicPr>
            <p:cNvPr id="61" name="object 61" descr="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3721607" y="5504688"/>
              <a:ext cx="1235760" cy="678014"/>
            </a:xfrm>
            <a:prstGeom prst="rect">
              <a:avLst/>
            </a:prstGeom>
          </p:spPr>
        </p:pic>
        <p:pic>
          <p:nvPicPr>
            <p:cNvPr id="62" name="object 62" descr="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4553712" y="5504688"/>
              <a:ext cx="504215" cy="678014"/>
            </a:xfrm>
            <a:prstGeom prst="rect">
              <a:avLst/>
            </a:prstGeom>
          </p:spPr>
        </p:pic>
        <p:pic>
          <p:nvPicPr>
            <p:cNvPr id="63" name="object 63" descr=""/>
            <p:cNvPicPr/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4654295" y="5504688"/>
              <a:ext cx="1769110" cy="678014"/>
            </a:xfrm>
            <a:prstGeom prst="rect">
              <a:avLst/>
            </a:prstGeom>
          </p:spPr>
        </p:pic>
        <p:pic>
          <p:nvPicPr>
            <p:cNvPr id="64" name="object 64" descr="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12647" y="6074664"/>
              <a:ext cx="397548" cy="409816"/>
            </a:xfrm>
            <a:prstGeom prst="rect">
              <a:avLst/>
            </a:prstGeom>
          </p:spPr>
        </p:pic>
        <p:pic>
          <p:nvPicPr>
            <p:cNvPr id="65" name="object 65" descr="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853440" y="5977127"/>
              <a:ext cx="412826" cy="571271"/>
            </a:xfrm>
            <a:prstGeom prst="rect">
              <a:avLst/>
            </a:prstGeom>
          </p:spPr>
        </p:pic>
        <p:pic>
          <p:nvPicPr>
            <p:cNvPr id="66" name="object 66" descr=""/>
            <p:cNvPicPr/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972312" y="6147816"/>
              <a:ext cx="522516" cy="394538"/>
            </a:xfrm>
            <a:prstGeom prst="rect">
              <a:avLst/>
            </a:prstGeom>
          </p:spPr>
        </p:pic>
        <p:pic>
          <p:nvPicPr>
            <p:cNvPr id="67" name="object 67" descr=""/>
            <p:cNvPicPr/>
            <p:nvPr/>
          </p:nvPicPr>
          <p:blipFill>
            <a:blip r:embed="rId48" cstate="print"/>
            <a:stretch>
              <a:fillRect/>
            </a:stretch>
          </p:blipFill>
          <p:spPr>
            <a:xfrm>
              <a:off x="1267968" y="5977127"/>
              <a:ext cx="787704" cy="571271"/>
            </a:xfrm>
            <a:prstGeom prst="rect">
              <a:avLst/>
            </a:prstGeom>
          </p:spPr>
        </p:pic>
        <p:pic>
          <p:nvPicPr>
            <p:cNvPr id="68" name="object 68" descr="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712976" y="5977127"/>
              <a:ext cx="412826" cy="571271"/>
            </a:xfrm>
            <a:prstGeom prst="rect">
              <a:avLst/>
            </a:prstGeom>
          </p:spPr>
        </p:pic>
        <p:pic>
          <p:nvPicPr>
            <p:cNvPr id="69" name="object 69" descr="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831848" y="6147816"/>
              <a:ext cx="327482" cy="394538"/>
            </a:xfrm>
            <a:prstGeom prst="rect">
              <a:avLst/>
            </a:prstGeom>
          </p:spPr>
        </p:pic>
        <p:pic>
          <p:nvPicPr>
            <p:cNvPr id="70" name="object 70" descr="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1935480" y="5977127"/>
              <a:ext cx="428002" cy="571271"/>
            </a:xfrm>
            <a:prstGeom prst="rect">
              <a:avLst/>
            </a:prstGeom>
          </p:spPr>
        </p:pic>
        <p:pic>
          <p:nvPicPr>
            <p:cNvPr id="71" name="object 71" descr=""/>
            <p:cNvPicPr/>
            <p:nvPr/>
          </p:nvPicPr>
          <p:blipFill>
            <a:blip r:embed="rId49" cstate="print"/>
            <a:stretch>
              <a:fillRect/>
            </a:stretch>
          </p:blipFill>
          <p:spPr>
            <a:xfrm>
              <a:off x="2090927" y="5977127"/>
              <a:ext cx="482904" cy="571271"/>
            </a:xfrm>
            <a:prstGeom prst="rect">
              <a:avLst/>
            </a:prstGeom>
          </p:spPr>
        </p:pic>
        <p:pic>
          <p:nvPicPr>
            <p:cNvPr id="72" name="object 72" descr=""/>
            <p:cNvPicPr/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2279904" y="6010656"/>
              <a:ext cx="385381" cy="394538"/>
            </a:xfrm>
            <a:prstGeom prst="rect">
              <a:avLst/>
            </a:prstGeom>
          </p:spPr>
        </p:pic>
        <p:pic>
          <p:nvPicPr>
            <p:cNvPr id="73" name="object 73" descr=""/>
            <p:cNvPicPr/>
            <p:nvPr/>
          </p:nvPicPr>
          <p:blipFill>
            <a:blip r:embed="rId51" cstate="print"/>
            <a:stretch>
              <a:fillRect/>
            </a:stretch>
          </p:blipFill>
          <p:spPr>
            <a:xfrm>
              <a:off x="2423160" y="6010656"/>
              <a:ext cx="300037" cy="394538"/>
            </a:xfrm>
            <a:prstGeom prst="rect">
              <a:avLst/>
            </a:prstGeom>
          </p:spPr>
        </p:pic>
        <p:pic>
          <p:nvPicPr>
            <p:cNvPr id="74" name="object 74" descr=""/>
            <p:cNvPicPr/>
            <p:nvPr/>
          </p:nvPicPr>
          <p:blipFill>
            <a:blip r:embed="rId52" cstate="print"/>
            <a:stretch>
              <a:fillRect/>
            </a:stretch>
          </p:blipFill>
          <p:spPr>
            <a:xfrm>
              <a:off x="2481071" y="6010656"/>
              <a:ext cx="336638" cy="394538"/>
            </a:xfrm>
            <a:prstGeom prst="rect">
              <a:avLst/>
            </a:prstGeom>
          </p:spPr>
        </p:pic>
        <p:pic>
          <p:nvPicPr>
            <p:cNvPr id="75" name="object 75" descr=""/>
            <p:cNvPicPr/>
            <p:nvPr/>
          </p:nvPicPr>
          <p:blipFill>
            <a:blip r:embed="rId53" cstate="print"/>
            <a:stretch>
              <a:fillRect/>
            </a:stretch>
          </p:blipFill>
          <p:spPr>
            <a:xfrm>
              <a:off x="2526792" y="5977127"/>
              <a:ext cx="2497709" cy="571271"/>
            </a:xfrm>
            <a:prstGeom prst="rect">
              <a:avLst/>
            </a:prstGeom>
          </p:spPr>
        </p:pic>
      </p:grpSp>
      <p:sp>
        <p:nvSpPr>
          <p:cNvPr id="76" name="object 76" descr=""/>
          <p:cNvSpPr txBox="1"/>
          <p:nvPr/>
        </p:nvSpPr>
        <p:spPr>
          <a:xfrm>
            <a:off x="233476" y="4126037"/>
            <a:ext cx="7220584" cy="2252345"/>
          </a:xfrm>
          <a:prstGeom prst="rect">
            <a:avLst/>
          </a:prstGeom>
        </p:spPr>
        <p:txBody>
          <a:bodyPr wrap="square" lIns="0" tIns="1270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0"/>
              </a:spcBef>
              <a:tabLst>
                <a:tab pos="382270" algn="l"/>
              </a:tabLst>
            </a:pPr>
            <a:r>
              <a:rPr dirty="0" sz="1800" spc="-50">
                <a:solidFill>
                  <a:srgbClr val="CC00CC"/>
                </a:solidFill>
                <a:latin typeface="Wingdings"/>
                <a:cs typeface="Wingdings"/>
              </a:rPr>
              <a:t></a:t>
            </a:r>
            <a:r>
              <a:rPr dirty="0" sz="1800">
                <a:solidFill>
                  <a:srgbClr val="CC00CC"/>
                </a:solidFill>
                <a:latin typeface="Times New Roman"/>
                <a:cs typeface="Times New Roman"/>
              </a:rPr>
              <a:t>	</a:t>
            </a:r>
            <a:r>
              <a:rPr dirty="0" sz="2400">
                <a:latin typeface="Arial MT"/>
                <a:cs typeface="Arial MT"/>
              </a:rPr>
              <a:t>Compute</a:t>
            </a:r>
            <a:r>
              <a:rPr dirty="0" sz="2400" spc="-7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p</a:t>
            </a:r>
            <a:r>
              <a:rPr dirty="0" sz="2400" spc="-5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in</a:t>
            </a:r>
            <a:r>
              <a:rPr dirty="0" sz="2400" spc="-4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O(m)</a:t>
            </a:r>
            <a:r>
              <a:rPr dirty="0" sz="2400" spc="-7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time</a:t>
            </a:r>
            <a:r>
              <a:rPr dirty="0" sz="2400" spc="-5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using</a:t>
            </a:r>
            <a:r>
              <a:rPr dirty="0" sz="2400" spc="-5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Horner’s</a:t>
            </a:r>
            <a:r>
              <a:rPr dirty="0" sz="2400" spc="-40">
                <a:latin typeface="Arial MT"/>
                <a:cs typeface="Arial MT"/>
              </a:rPr>
              <a:t> </a:t>
            </a:r>
            <a:r>
              <a:rPr dirty="0" sz="2400" spc="-10">
                <a:latin typeface="Arial MT"/>
                <a:cs typeface="Arial MT"/>
              </a:rPr>
              <a:t>rule:</a:t>
            </a:r>
            <a:endParaRPr sz="2400">
              <a:latin typeface="Arial MT"/>
              <a:cs typeface="Arial MT"/>
            </a:endParaRPr>
          </a:p>
          <a:p>
            <a:pPr marL="495300">
              <a:lnSpc>
                <a:spcPct val="100000"/>
              </a:lnSpc>
              <a:spcBef>
                <a:spcPts val="740"/>
              </a:spcBef>
              <a:tabLst>
                <a:tab pos="781685" algn="l"/>
              </a:tabLst>
            </a:pPr>
            <a:r>
              <a:rPr dirty="0" sz="1500" spc="-50">
                <a:solidFill>
                  <a:srgbClr val="CC00CC"/>
                </a:solidFill>
                <a:latin typeface="Wingdings"/>
                <a:cs typeface="Wingdings"/>
              </a:rPr>
              <a:t></a:t>
            </a:r>
            <a:r>
              <a:rPr dirty="0" sz="1500">
                <a:solidFill>
                  <a:srgbClr val="CC00CC"/>
                </a:solidFill>
                <a:latin typeface="Times New Roman"/>
                <a:cs typeface="Times New Roman"/>
              </a:rPr>
              <a:t>	</a:t>
            </a:r>
            <a:r>
              <a:rPr dirty="0" sz="2000">
                <a:latin typeface="Arial MT"/>
                <a:cs typeface="Arial MT"/>
              </a:rPr>
              <a:t>p</a:t>
            </a:r>
            <a:r>
              <a:rPr dirty="0" sz="2000" spc="-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=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P[m]</a:t>
            </a:r>
            <a:r>
              <a:rPr dirty="0" sz="2000" spc="-5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+</a:t>
            </a:r>
            <a:r>
              <a:rPr dirty="0" sz="2000" spc="10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d(P[m-</a:t>
            </a:r>
            <a:r>
              <a:rPr dirty="0" sz="2000">
                <a:latin typeface="Arial MT"/>
                <a:cs typeface="Arial MT"/>
              </a:rPr>
              <a:t>1]</a:t>
            </a:r>
            <a:r>
              <a:rPr dirty="0" sz="2000" spc="-5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+</a:t>
            </a:r>
            <a:r>
              <a:rPr dirty="0" sz="2000" spc="15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d(P[m-</a:t>
            </a:r>
            <a:r>
              <a:rPr dirty="0" sz="2000">
                <a:latin typeface="Arial MT"/>
                <a:cs typeface="Arial MT"/>
              </a:rPr>
              <a:t>2]</a:t>
            </a:r>
            <a:r>
              <a:rPr dirty="0" sz="2000" spc="-6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+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...</a:t>
            </a:r>
            <a:r>
              <a:rPr dirty="0" sz="2000" spc="-3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+</a:t>
            </a:r>
            <a:r>
              <a:rPr dirty="0" sz="2000" spc="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d(P[2]</a:t>
            </a:r>
            <a:r>
              <a:rPr dirty="0" sz="2000" spc="2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+ </a:t>
            </a:r>
            <a:r>
              <a:rPr dirty="0" sz="2000" spc="-10">
                <a:latin typeface="Arial MT"/>
                <a:cs typeface="Arial MT"/>
              </a:rPr>
              <a:t>dP[1]))…))</a:t>
            </a:r>
            <a:endParaRPr sz="2000">
              <a:latin typeface="Arial MT"/>
              <a:cs typeface="Arial MT"/>
            </a:endParaRPr>
          </a:p>
          <a:p>
            <a:pPr marL="38100">
              <a:lnSpc>
                <a:spcPct val="100000"/>
              </a:lnSpc>
              <a:spcBef>
                <a:spcPts val="850"/>
              </a:spcBef>
              <a:tabLst>
                <a:tab pos="382270" algn="l"/>
              </a:tabLst>
            </a:pPr>
            <a:r>
              <a:rPr dirty="0" sz="1800" spc="-50">
                <a:solidFill>
                  <a:srgbClr val="CC00CC"/>
                </a:solidFill>
                <a:latin typeface="Wingdings"/>
                <a:cs typeface="Wingdings"/>
              </a:rPr>
              <a:t></a:t>
            </a:r>
            <a:r>
              <a:rPr dirty="0" sz="1800">
                <a:solidFill>
                  <a:srgbClr val="CC00CC"/>
                </a:solidFill>
                <a:latin typeface="Times New Roman"/>
                <a:cs typeface="Times New Roman"/>
              </a:rPr>
              <a:t>	</a:t>
            </a:r>
            <a:r>
              <a:rPr dirty="0" sz="2400">
                <a:latin typeface="Arial MT"/>
                <a:cs typeface="Arial MT"/>
              </a:rPr>
              <a:t>Compute</a:t>
            </a:r>
            <a:r>
              <a:rPr dirty="0" sz="2400" spc="-6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t</a:t>
            </a:r>
            <a:r>
              <a:rPr dirty="0" baseline="-20833" sz="2400">
                <a:latin typeface="Arial MT"/>
                <a:cs typeface="Arial MT"/>
              </a:rPr>
              <a:t>0</a:t>
            </a:r>
            <a:r>
              <a:rPr dirty="0" baseline="-20833" sz="2400" spc="262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similarly from</a:t>
            </a:r>
            <a:r>
              <a:rPr dirty="0" sz="2400" spc="-7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T[1..m]</a:t>
            </a:r>
            <a:r>
              <a:rPr dirty="0" sz="2400" spc="-11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in</a:t>
            </a:r>
            <a:r>
              <a:rPr dirty="0" sz="2400" spc="-2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O(m)</a:t>
            </a:r>
            <a:r>
              <a:rPr dirty="0" sz="2400" spc="-55">
                <a:latin typeface="Arial MT"/>
                <a:cs typeface="Arial MT"/>
              </a:rPr>
              <a:t> </a:t>
            </a:r>
            <a:r>
              <a:rPr dirty="0" sz="2400" spc="-20">
                <a:latin typeface="Arial MT"/>
                <a:cs typeface="Arial MT"/>
              </a:rPr>
              <a:t>time</a:t>
            </a:r>
            <a:endParaRPr sz="2400">
              <a:latin typeface="Arial MT"/>
              <a:cs typeface="Arial MT"/>
            </a:endParaRPr>
          </a:p>
          <a:p>
            <a:pPr marL="38100">
              <a:lnSpc>
                <a:spcPct val="100000"/>
              </a:lnSpc>
              <a:spcBef>
                <a:spcPts val="860"/>
              </a:spcBef>
              <a:tabLst>
                <a:tab pos="467995" algn="l"/>
              </a:tabLst>
            </a:pPr>
            <a:r>
              <a:rPr dirty="0" sz="1800" spc="-50">
                <a:solidFill>
                  <a:srgbClr val="CC00CC"/>
                </a:solidFill>
                <a:latin typeface="Wingdings"/>
                <a:cs typeface="Wingdings"/>
              </a:rPr>
              <a:t></a:t>
            </a:r>
            <a:r>
              <a:rPr dirty="0" sz="1800">
                <a:solidFill>
                  <a:srgbClr val="CC00CC"/>
                </a:solidFill>
                <a:latin typeface="Times New Roman"/>
                <a:cs typeface="Times New Roman"/>
              </a:rPr>
              <a:t>	</a:t>
            </a:r>
            <a:r>
              <a:rPr dirty="0" sz="2400">
                <a:latin typeface="Arial MT"/>
                <a:cs typeface="Arial MT"/>
              </a:rPr>
              <a:t>Compute</a:t>
            </a:r>
            <a:r>
              <a:rPr dirty="0" sz="2400" spc="-10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remaining</a:t>
            </a:r>
            <a:r>
              <a:rPr dirty="0" sz="2400" spc="-2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t</a:t>
            </a:r>
            <a:r>
              <a:rPr dirty="0" baseline="-20833" sz="2400">
                <a:latin typeface="Arial MT"/>
                <a:cs typeface="Arial MT"/>
              </a:rPr>
              <a:t>i</a:t>
            </a:r>
            <a:r>
              <a:rPr dirty="0" sz="2400">
                <a:latin typeface="Times New Roman"/>
                <a:cs typeface="Times New Roman"/>
              </a:rPr>
              <a:t>’</a:t>
            </a:r>
            <a:r>
              <a:rPr dirty="0" sz="2400">
                <a:latin typeface="Arial MT"/>
                <a:cs typeface="Arial MT"/>
              </a:rPr>
              <a:t>s</a:t>
            </a:r>
            <a:r>
              <a:rPr dirty="0" sz="2400" spc="-6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in</a:t>
            </a:r>
            <a:r>
              <a:rPr dirty="0" sz="2400" spc="-40">
                <a:latin typeface="Arial MT"/>
                <a:cs typeface="Arial MT"/>
              </a:rPr>
              <a:t> </a:t>
            </a:r>
            <a:r>
              <a:rPr dirty="0" sz="2400" spc="-10">
                <a:latin typeface="Arial MT"/>
                <a:cs typeface="Arial MT"/>
              </a:rPr>
              <a:t>O(n-</a:t>
            </a:r>
            <a:r>
              <a:rPr dirty="0" sz="2400">
                <a:latin typeface="Arial MT"/>
                <a:cs typeface="Arial MT"/>
              </a:rPr>
              <a:t>m+1)</a:t>
            </a:r>
            <a:r>
              <a:rPr dirty="0" sz="2400" spc="-70">
                <a:latin typeface="Arial MT"/>
                <a:cs typeface="Arial MT"/>
              </a:rPr>
              <a:t> </a:t>
            </a:r>
            <a:r>
              <a:rPr dirty="0" sz="2400" spc="-20">
                <a:latin typeface="Arial MT"/>
                <a:cs typeface="Arial MT"/>
              </a:rPr>
              <a:t>time</a:t>
            </a:r>
            <a:endParaRPr sz="2400">
              <a:latin typeface="Arial MT"/>
              <a:cs typeface="Arial MT"/>
            </a:endParaRPr>
          </a:p>
          <a:p>
            <a:pPr marL="495300">
              <a:lnSpc>
                <a:spcPct val="100000"/>
              </a:lnSpc>
              <a:spcBef>
                <a:spcPts val="740"/>
              </a:spcBef>
              <a:tabLst>
                <a:tab pos="781685" algn="l"/>
              </a:tabLst>
            </a:pPr>
            <a:r>
              <a:rPr dirty="0" sz="1500" spc="-50">
                <a:solidFill>
                  <a:srgbClr val="CC00CC"/>
                </a:solidFill>
                <a:latin typeface="Wingdings"/>
                <a:cs typeface="Wingdings"/>
              </a:rPr>
              <a:t></a:t>
            </a:r>
            <a:r>
              <a:rPr dirty="0" sz="1500">
                <a:solidFill>
                  <a:srgbClr val="CC00CC"/>
                </a:solidFill>
                <a:latin typeface="Times New Roman"/>
                <a:cs typeface="Times New Roman"/>
              </a:rPr>
              <a:t>	</a:t>
            </a:r>
            <a:r>
              <a:rPr dirty="0" sz="2000">
                <a:latin typeface="Arial MT"/>
                <a:cs typeface="Arial MT"/>
              </a:rPr>
              <a:t>t</a:t>
            </a:r>
            <a:r>
              <a:rPr dirty="0" baseline="-20576" sz="2025">
                <a:latin typeface="Arial MT"/>
                <a:cs typeface="Arial MT"/>
              </a:rPr>
              <a:t>s+1</a:t>
            </a:r>
            <a:r>
              <a:rPr dirty="0" baseline="-20576" sz="2025" spc="16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=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d(t</a:t>
            </a:r>
            <a:r>
              <a:rPr dirty="0" baseline="-20576" sz="2025">
                <a:latin typeface="Arial MT"/>
                <a:cs typeface="Arial MT"/>
              </a:rPr>
              <a:t>s</a:t>
            </a:r>
            <a:r>
              <a:rPr dirty="0" baseline="-20576" sz="2025" spc="202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-</a:t>
            </a:r>
            <a:r>
              <a:rPr dirty="0" sz="2000" spc="-10">
                <a:latin typeface="Arial MT"/>
                <a:cs typeface="Arial MT"/>
              </a:rPr>
              <a:t> d</a:t>
            </a:r>
            <a:r>
              <a:rPr dirty="0" baseline="24691" sz="2025" spc="-15">
                <a:latin typeface="Arial MT"/>
                <a:cs typeface="Arial MT"/>
              </a:rPr>
              <a:t>m-</a:t>
            </a:r>
            <a:r>
              <a:rPr dirty="0" baseline="24691" sz="2025">
                <a:latin typeface="Arial MT"/>
                <a:cs typeface="Arial MT"/>
              </a:rPr>
              <a:t>1</a:t>
            </a:r>
            <a:r>
              <a:rPr dirty="0" sz="2000">
                <a:latin typeface="Arial MT"/>
                <a:cs typeface="Arial MT"/>
              </a:rPr>
              <a:t>T[s+1])</a:t>
            </a:r>
            <a:r>
              <a:rPr dirty="0" sz="2000" spc="-6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+</a:t>
            </a:r>
            <a:r>
              <a:rPr dirty="0" sz="2000" spc="-30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T[s+m+1]</a:t>
            </a:r>
            <a:endParaRPr sz="2000">
              <a:latin typeface="Arial MT"/>
              <a:cs typeface="Arial MT"/>
            </a:endParaRPr>
          </a:p>
        </p:txBody>
      </p:sp>
      <p:grpSp>
        <p:nvGrpSpPr>
          <p:cNvPr id="77" name="object 77" descr=""/>
          <p:cNvGrpSpPr/>
          <p:nvPr/>
        </p:nvGrpSpPr>
        <p:grpSpPr>
          <a:xfrm>
            <a:off x="1130808" y="3864864"/>
            <a:ext cx="591820" cy="256540"/>
            <a:chOff x="1130808" y="3864864"/>
            <a:chExt cx="591820" cy="256540"/>
          </a:xfrm>
        </p:grpSpPr>
        <p:sp>
          <p:nvSpPr>
            <p:cNvPr id="78" name="object 78" descr=""/>
            <p:cNvSpPr/>
            <p:nvPr/>
          </p:nvSpPr>
          <p:spPr>
            <a:xfrm>
              <a:off x="1135380" y="3869435"/>
              <a:ext cx="582295" cy="247015"/>
            </a:xfrm>
            <a:custGeom>
              <a:avLst/>
              <a:gdLst/>
              <a:ahLst/>
              <a:cxnLst/>
              <a:rect l="l" t="t" r="r" b="b"/>
              <a:pathLst>
                <a:path w="582294" h="247014">
                  <a:moveTo>
                    <a:pt x="18186" y="61722"/>
                  </a:moveTo>
                  <a:lnTo>
                    <a:pt x="0" y="61722"/>
                  </a:lnTo>
                  <a:lnTo>
                    <a:pt x="0" y="185166"/>
                  </a:lnTo>
                  <a:lnTo>
                    <a:pt x="18186" y="185166"/>
                  </a:lnTo>
                  <a:lnTo>
                    <a:pt x="18186" y="61722"/>
                  </a:lnTo>
                  <a:close/>
                </a:path>
                <a:path w="582294" h="247014">
                  <a:moveTo>
                    <a:pt x="72771" y="61722"/>
                  </a:moveTo>
                  <a:lnTo>
                    <a:pt x="36385" y="61722"/>
                  </a:lnTo>
                  <a:lnTo>
                    <a:pt x="36385" y="185166"/>
                  </a:lnTo>
                  <a:lnTo>
                    <a:pt x="72771" y="185166"/>
                  </a:lnTo>
                  <a:lnTo>
                    <a:pt x="72771" y="61722"/>
                  </a:lnTo>
                  <a:close/>
                </a:path>
                <a:path w="582294" h="247014">
                  <a:moveTo>
                    <a:pt x="582168" y="123444"/>
                  </a:moveTo>
                  <a:lnTo>
                    <a:pt x="436626" y="0"/>
                  </a:lnTo>
                  <a:lnTo>
                    <a:pt x="436626" y="61722"/>
                  </a:lnTo>
                  <a:lnTo>
                    <a:pt x="90957" y="61722"/>
                  </a:lnTo>
                  <a:lnTo>
                    <a:pt x="90957" y="185166"/>
                  </a:lnTo>
                  <a:lnTo>
                    <a:pt x="436626" y="185166"/>
                  </a:lnTo>
                  <a:lnTo>
                    <a:pt x="436626" y="246888"/>
                  </a:lnTo>
                  <a:lnTo>
                    <a:pt x="582168" y="123444"/>
                  </a:lnTo>
                  <a:close/>
                </a:path>
              </a:pathLst>
            </a:custGeom>
            <a:solidFill>
              <a:srgbClr val="0000C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9" name="object 79" descr=""/>
            <p:cNvSpPr/>
            <p:nvPr/>
          </p:nvSpPr>
          <p:spPr>
            <a:xfrm>
              <a:off x="1135380" y="3869436"/>
              <a:ext cx="582295" cy="247015"/>
            </a:xfrm>
            <a:custGeom>
              <a:avLst/>
              <a:gdLst/>
              <a:ahLst/>
              <a:cxnLst/>
              <a:rect l="l" t="t" r="r" b="b"/>
              <a:pathLst>
                <a:path w="582294" h="247014">
                  <a:moveTo>
                    <a:pt x="436625" y="0"/>
                  </a:moveTo>
                  <a:lnTo>
                    <a:pt x="436625" y="61721"/>
                  </a:lnTo>
                  <a:lnTo>
                    <a:pt x="90957" y="61721"/>
                  </a:lnTo>
                  <a:lnTo>
                    <a:pt x="90957" y="185165"/>
                  </a:lnTo>
                  <a:lnTo>
                    <a:pt x="436625" y="185165"/>
                  </a:lnTo>
                  <a:lnTo>
                    <a:pt x="436625" y="246887"/>
                  </a:lnTo>
                  <a:lnTo>
                    <a:pt x="582168" y="123443"/>
                  </a:lnTo>
                  <a:lnTo>
                    <a:pt x="436625" y="0"/>
                  </a:lnTo>
                  <a:close/>
                </a:path>
                <a:path w="582294" h="247014">
                  <a:moveTo>
                    <a:pt x="36385" y="185165"/>
                  </a:moveTo>
                  <a:lnTo>
                    <a:pt x="72770" y="185165"/>
                  </a:lnTo>
                  <a:lnTo>
                    <a:pt x="72770" y="61721"/>
                  </a:lnTo>
                  <a:lnTo>
                    <a:pt x="36385" y="61721"/>
                  </a:lnTo>
                  <a:lnTo>
                    <a:pt x="36385" y="185165"/>
                  </a:lnTo>
                  <a:close/>
                </a:path>
                <a:path w="582294" h="247014">
                  <a:moveTo>
                    <a:pt x="0" y="185165"/>
                  </a:moveTo>
                  <a:lnTo>
                    <a:pt x="18192" y="185165"/>
                  </a:lnTo>
                  <a:lnTo>
                    <a:pt x="18192" y="61721"/>
                  </a:lnTo>
                  <a:lnTo>
                    <a:pt x="0" y="61721"/>
                  </a:lnTo>
                  <a:lnTo>
                    <a:pt x="0" y="185165"/>
                  </a:lnTo>
                  <a:close/>
                </a:path>
              </a:pathLst>
            </a:custGeom>
            <a:ln w="9144">
              <a:solidFill>
                <a:srgbClr val="DDDDD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0" name="object 80" descr=""/>
          <p:cNvSpPr txBox="1"/>
          <p:nvPr/>
        </p:nvSpPr>
        <p:spPr>
          <a:xfrm>
            <a:off x="2906014" y="6643357"/>
            <a:ext cx="3906520" cy="1962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30"/>
              </a:lnSpc>
            </a:pPr>
            <a:r>
              <a:rPr dirty="0" sz="1200" b="1">
                <a:solidFill>
                  <a:srgbClr val="FF6600"/>
                </a:solidFill>
                <a:latin typeface="Arial"/>
                <a:cs typeface="Arial"/>
              </a:rPr>
              <a:t>Dr.</a:t>
            </a:r>
            <a:r>
              <a:rPr dirty="0" sz="1200" spc="-10" b="1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FF6600"/>
                </a:solidFill>
                <a:latin typeface="Arial"/>
                <a:cs typeface="Arial"/>
              </a:rPr>
              <a:t>Md.</a:t>
            </a:r>
            <a:r>
              <a:rPr dirty="0" sz="1200" spc="-70" b="1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FF6600"/>
                </a:solidFill>
                <a:latin typeface="Arial"/>
                <a:cs typeface="Arial"/>
              </a:rPr>
              <a:t>Abul</a:t>
            </a:r>
            <a:r>
              <a:rPr dirty="0" sz="1200" spc="15" b="1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FF6600"/>
                </a:solidFill>
                <a:latin typeface="Arial"/>
                <a:cs typeface="Arial"/>
              </a:rPr>
              <a:t>Kashem</a:t>
            </a:r>
            <a:r>
              <a:rPr dirty="0" sz="1200" spc="-35" b="1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FF6600"/>
                </a:solidFill>
                <a:latin typeface="Arial"/>
                <a:cs typeface="Arial"/>
              </a:rPr>
              <a:t>Mia,</a:t>
            </a:r>
            <a:r>
              <a:rPr dirty="0" sz="1200" spc="-30" b="1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dirty="0" sz="1200" spc="-10" b="1">
                <a:solidFill>
                  <a:srgbClr val="FF6600"/>
                </a:solidFill>
                <a:latin typeface="Arial"/>
                <a:cs typeface="Arial"/>
              </a:rPr>
              <a:t>Professor,</a:t>
            </a:r>
            <a:r>
              <a:rPr dirty="0" sz="1200" spc="-50" b="1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FF6600"/>
                </a:solidFill>
                <a:latin typeface="Arial"/>
                <a:cs typeface="Arial"/>
              </a:rPr>
              <a:t>CSE</a:t>
            </a:r>
            <a:r>
              <a:rPr dirty="0" sz="1200" spc="-15" b="1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dirty="0" sz="1200" b="1">
                <a:solidFill>
                  <a:srgbClr val="FF6600"/>
                </a:solidFill>
                <a:latin typeface="Arial"/>
                <a:cs typeface="Arial"/>
              </a:rPr>
              <a:t>Dept,</a:t>
            </a:r>
            <a:r>
              <a:rPr dirty="0" sz="1200" spc="-45" b="1">
                <a:solidFill>
                  <a:srgbClr val="FF6600"/>
                </a:solidFill>
                <a:latin typeface="Arial"/>
                <a:cs typeface="Arial"/>
              </a:rPr>
              <a:t> </a:t>
            </a:r>
            <a:r>
              <a:rPr dirty="0" sz="1200" spc="-20" b="1">
                <a:solidFill>
                  <a:srgbClr val="FF6600"/>
                </a:solidFill>
                <a:latin typeface="Arial"/>
                <a:cs typeface="Arial"/>
              </a:rPr>
              <a:t>BUET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2025-06-29T00:34:54Z</dcterms:created>
  <dcterms:modified xsi:type="dcterms:W3CDTF">2025-06-29T00:34:54Z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2025-06-29T00:00:00Z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2025-06-29T00:00:00Z</vt:filetime>
  </property>
  <property fmtid="{D5CDD505-2E9C-101B-9397-08002B2CF9AE}" pid="5" name="Producer">
    <vt:lpwstr>www.ilovepdf.com</vt:lpwstr>
  </property>
</Properties>
</file>