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270" r:id="rId3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D3A"/>
    <a:srgbClr val="7AF88F"/>
    <a:srgbClr val="B9B9B9"/>
    <a:srgbClr val="F9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31-May-25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12/26/21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12/26/21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12/26/21</a:t>
            </a:r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12/26/21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3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9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12/26/21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8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8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12/26/21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2885995"/>
            <a:ext cx="9223368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000" b="1" spc="-5" dirty="0" smtClean="0">
                <a:solidFill>
                  <a:srgbClr val="FFFFFF"/>
                </a:solidFill>
                <a:latin typeface="Arial"/>
                <a:cs typeface="Arial"/>
              </a:rPr>
              <a:t>Heap Sort and Priority Queue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2" y="4019619"/>
            <a:ext cx="7699375" cy="19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sz="3000" spc="-5">
                <a:solidFill>
                  <a:srgbClr val="2388DB"/>
                </a:solidFill>
                <a:latin typeface="Arial MT"/>
                <a:cs typeface="Arial MT"/>
              </a:rPr>
              <a:t>CSE</a:t>
            </a:r>
            <a:r>
              <a:rPr sz="3000" spc="-20">
                <a:solidFill>
                  <a:srgbClr val="2388DB"/>
                </a:solidFill>
                <a:latin typeface="Arial MT"/>
                <a:cs typeface="Arial MT"/>
              </a:rPr>
              <a:t> </a:t>
            </a:r>
            <a:r>
              <a:rPr lang="en-US" sz="3000" spc="-5" smtClean="0">
                <a:solidFill>
                  <a:srgbClr val="2388DB"/>
                </a:solidFill>
                <a:latin typeface="Arial MT"/>
                <a:cs typeface="Arial MT"/>
              </a:rPr>
              <a:t>2215</a:t>
            </a:r>
            <a:endParaRPr lang="en-US" sz="3000" spc="-20">
              <a:solidFill>
                <a:srgbClr val="2388DB"/>
              </a:solidFill>
              <a:latin typeface="Arial MT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en-US" spc="-5" smtClean="0">
                <a:solidFill>
                  <a:srgbClr val="2388DB"/>
                </a:solidFill>
                <a:latin typeface="Arial MT"/>
                <a:cs typeface="Arial MT"/>
              </a:rPr>
              <a:t>Instructor : </a:t>
            </a:r>
            <a:r>
              <a:rPr lang="en-US" smtClean="0"/>
              <a:t>Shekh. Md. Saifur Rahman</a:t>
            </a:r>
            <a:r>
              <a:rPr lang="en-US" smtClean="0"/>
              <a:t>, </a:t>
            </a:r>
            <a:r>
              <a:rPr lang="en-US" dirty="0"/>
              <a:t>Lecturer, Dept. of CSE , UIU</a:t>
            </a:r>
            <a:endParaRPr lang="en-US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smtClean="0"/>
              <a:t>saifur</a:t>
            </a:r>
            <a:r>
              <a:rPr lang="en-US" smtClean="0"/>
              <a:t>@cse.uiu.ac.bd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Heapify()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827" y="2133600"/>
            <a:ext cx="6102350" cy="3467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Heapify()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627" y="2209800"/>
            <a:ext cx="6000750" cy="3467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1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Heapify()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209800"/>
            <a:ext cx="6635750" cy="362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5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Heapify()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4827" y="2133600"/>
            <a:ext cx="6102350" cy="34670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Heapify()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452" y="2133600"/>
            <a:ext cx="6007100" cy="3467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1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Heapify()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627" y="2133600"/>
            <a:ext cx="6000749" cy="3467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Heapify()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028949" y="2133600"/>
            <a:ext cx="6102350" cy="2247900"/>
            <a:chOff x="2987949" y="1785937"/>
            <a:chExt cx="6102350" cy="2247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949" y="1785937"/>
              <a:ext cx="6102348" cy="22479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32829" y="3557591"/>
              <a:ext cx="428625" cy="431800"/>
            </a:xfrm>
            <a:custGeom>
              <a:avLst/>
              <a:gdLst/>
              <a:ahLst/>
              <a:cxnLst/>
              <a:rect l="l" t="t" r="r" b="b"/>
              <a:pathLst>
                <a:path w="428625" h="431800">
                  <a:moveTo>
                    <a:pt x="0" y="215790"/>
                  </a:moveTo>
                  <a:lnTo>
                    <a:pt x="5660" y="166311"/>
                  </a:lnTo>
                  <a:lnTo>
                    <a:pt x="21782" y="120891"/>
                  </a:lnTo>
                  <a:lnTo>
                    <a:pt x="47082" y="80824"/>
                  </a:lnTo>
                  <a:lnTo>
                    <a:pt x="80270" y="47406"/>
                  </a:lnTo>
                  <a:lnTo>
                    <a:pt x="120063" y="21933"/>
                  </a:lnTo>
                  <a:lnTo>
                    <a:pt x="165172" y="5699"/>
                  </a:lnTo>
                  <a:lnTo>
                    <a:pt x="214312" y="0"/>
                  </a:lnTo>
                  <a:lnTo>
                    <a:pt x="263452" y="5699"/>
                  </a:lnTo>
                  <a:lnTo>
                    <a:pt x="308561" y="21933"/>
                  </a:lnTo>
                  <a:lnTo>
                    <a:pt x="348354" y="47406"/>
                  </a:lnTo>
                  <a:lnTo>
                    <a:pt x="381542" y="80824"/>
                  </a:lnTo>
                  <a:lnTo>
                    <a:pt x="406842" y="120891"/>
                  </a:lnTo>
                  <a:lnTo>
                    <a:pt x="422964" y="166311"/>
                  </a:lnTo>
                  <a:lnTo>
                    <a:pt x="428625" y="215790"/>
                  </a:lnTo>
                  <a:lnTo>
                    <a:pt x="422964" y="265269"/>
                  </a:lnTo>
                  <a:lnTo>
                    <a:pt x="406842" y="310689"/>
                  </a:lnTo>
                  <a:lnTo>
                    <a:pt x="381542" y="350756"/>
                  </a:lnTo>
                  <a:lnTo>
                    <a:pt x="348354" y="384174"/>
                  </a:lnTo>
                  <a:lnTo>
                    <a:pt x="308561" y="409647"/>
                  </a:lnTo>
                  <a:lnTo>
                    <a:pt x="263452" y="425881"/>
                  </a:lnTo>
                  <a:lnTo>
                    <a:pt x="214312" y="431581"/>
                  </a:lnTo>
                  <a:lnTo>
                    <a:pt x="165172" y="425881"/>
                  </a:lnTo>
                  <a:lnTo>
                    <a:pt x="120063" y="409647"/>
                  </a:lnTo>
                  <a:lnTo>
                    <a:pt x="80270" y="384174"/>
                  </a:lnTo>
                  <a:lnTo>
                    <a:pt x="47082" y="350756"/>
                  </a:lnTo>
                  <a:lnTo>
                    <a:pt x="21782" y="310689"/>
                  </a:lnTo>
                  <a:lnTo>
                    <a:pt x="5660" y="265269"/>
                  </a:lnTo>
                  <a:lnTo>
                    <a:pt x="0" y="215790"/>
                  </a:lnTo>
                  <a:close/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5227" y="4724400"/>
            <a:ext cx="4781550" cy="82549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6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Heapify()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2452" y="2133600"/>
            <a:ext cx="6007100" cy="34670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7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57124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Analyzing</a:t>
            </a:r>
            <a:r>
              <a:rPr sz="3600" spc="-70" dirty="0"/>
              <a:t> </a:t>
            </a:r>
            <a:r>
              <a:rPr sz="3600" dirty="0"/>
              <a:t>Heapify()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32788"/>
            <a:ext cx="10813837" cy="1205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ts val="2340"/>
              </a:lnSpc>
              <a:spcBef>
                <a:spcPts val="10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400" spc="-25" dirty="0">
                <a:latin typeface="Arial MT"/>
                <a:cs typeface="Times New Roman"/>
              </a:rPr>
              <a:t>Fixing</a:t>
            </a:r>
            <a:r>
              <a:rPr sz="2400" spc="-6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up </a:t>
            </a:r>
            <a:r>
              <a:rPr sz="2400" spc="-15" dirty="0">
                <a:latin typeface="Arial MT"/>
                <a:cs typeface="Times New Roman"/>
              </a:rPr>
              <a:t>relationships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among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the </a:t>
            </a:r>
            <a:r>
              <a:rPr sz="2400" spc="-20" dirty="0">
                <a:latin typeface="Arial MT"/>
                <a:cs typeface="Times New Roman"/>
              </a:rPr>
              <a:t>elements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i="1" spc="-5" dirty="0">
                <a:latin typeface="Arial MT"/>
                <a:cs typeface="Times New Roman"/>
              </a:rPr>
              <a:t>A</a:t>
            </a:r>
            <a:r>
              <a:rPr sz="2400" spc="-5" dirty="0">
                <a:latin typeface="Arial MT"/>
                <a:cs typeface="Times New Roman"/>
              </a:rPr>
              <a:t>[</a:t>
            </a:r>
            <a:r>
              <a:rPr sz="2400" i="1" spc="-5" dirty="0">
                <a:latin typeface="Arial MT"/>
                <a:cs typeface="Times New Roman"/>
              </a:rPr>
              <a:t>i</a:t>
            </a:r>
            <a:r>
              <a:rPr sz="2400" spc="-5" dirty="0">
                <a:latin typeface="Arial MT"/>
                <a:cs typeface="Times New Roman"/>
              </a:rPr>
              <a:t>],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i="1" spc="-5" dirty="0">
                <a:latin typeface="Arial MT"/>
                <a:cs typeface="Times New Roman"/>
              </a:rPr>
              <a:t>A</a:t>
            </a:r>
            <a:r>
              <a:rPr sz="2400" spc="-5" dirty="0">
                <a:latin typeface="Arial MT"/>
                <a:cs typeface="Times New Roman"/>
              </a:rPr>
              <a:t>[</a:t>
            </a:r>
            <a:r>
              <a:rPr sz="2400" i="1" spc="-5" dirty="0">
                <a:latin typeface="Arial MT"/>
                <a:cs typeface="Times New Roman"/>
              </a:rPr>
              <a:t>l</a:t>
            </a:r>
            <a:r>
              <a:rPr sz="2400" spc="-5" dirty="0">
                <a:latin typeface="Arial MT"/>
                <a:cs typeface="Times New Roman"/>
              </a:rPr>
              <a:t>], </a:t>
            </a:r>
            <a:r>
              <a:rPr sz="2400" spc="-10" dirty="0">
                <a:latin typeface="Arial MT"/>
                <a:cs typeface="Times New Roman"/>
              </a:rPr>
              <a:t>and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i="1" spc="-5" dirty="0">
                <a:latin typeface="Arial MT"/>
                <a:cs typeface="Times New Roman"/>
              </a:rPr>
              <a:t>A</a:t>
            </a:r>
            <a:r>
              <a:rPr sz="2400" spc="-5" dirty="0">
                <a:latin typeface="Arial MT"/>
                <a:cs typeface="Times New Roman"/>
              </a:rPr>
              <a:t>[</a:t>
            </a:r>
            <a:r>
              <a:rPr sz="2400" i="1" spc="-5" dirty="0">
                <a:latin typeface="Arial MT"/>
                <a:cs typeface="Times New Roman"/>
              </a:rPr>
              <a:t>r</a:t>
            </a:r>
            <a:r>
              <a:rPr sz="2400" spc="-5" dirty="0">
                <a:latin typeface="Arial MT"/>
                <a:cs typeface="Times New Roman"/>
              </a:rPr>
              <a:t>] takes </a:t>
            </a:r>
            <a:r>
              <a:rPr lang="en-US" sz="2400" dirty="0">
                <a:latin typeface="Arial MT"/>
                <a:cs typeface="Times New Roman"/>
              </a:rPr>
              <a:t>O</a:t>
            </a:r>
            <a:r>
              <a:rPr sz="2400" dirty="0" smtClean="0">
                <a:latin typeface="Arial MT"/>
                <a:cs typeface="Times New Roman"/>
              </a:rPr>
              <a:t>(1</a:t>
            </a:r>
            <a:r>
              <a:rPr sz="2400" dirty="0">
                <a:latin typeface="Arial MT"/>
                <a:cs typeface="Times New Roman"/>
              </a:rPr>
              <a:t>)</a:t>
            </a:r>
            <a:r>
              <a:rPr sz="2400" spc="-65" dirty="0">
                <a:latin typeface="Arial MT"/>
                <a:cs typeface="Times New Roman"/>
              </a:rPr>
              <a:t> </a:t>
            </a:r>
            <a:r>
              <a:rPr sz="2400" spc="-30" dirty="0" smtClean="0">
                <a:latin typeface="Arial MT"/>
                <a:cs typeface="Times New Roman"/>
              </a:rPr>
              <a:t>time</a:t>
            </a:r>
            <a:endParaRPr lang="en-US" sz="2400" spc="-30" dirty="0" smtClean="0">
              <a:latin typeface="Arial MT"/>
              <a:cs typeface="Times New Roman"/>
            </a:endParaRPr>
          </a:p>
          <a:p>
            <a:pPr marL="12700">
              <a:lnSpc>
                <a:spcPts val="2340"/>
              </a:lnSpc>
              <a:spcBef>
                <a:spcPts val="100"/>
              </a:spcBef>
              <a:buClr>
                <a:srgbClr val="0033CC"/>
              </a:buClr>
              <a:buSzPct val="75000"/>
              <a:tabLst>
                <a:tab pos="183515" algn="l"/>
              </a:tabLst>
            </a:pPr>
            <a:endParaRPr sz="2400" dirty="0">
              <a:latin typeface="Arial MT"/>
              <a:cs typeface="Times New Roman"/>
            </a:endParaRPr>
          </a:p>
          <a:p>
            <a:pPr marL="183515" indent="-170815">
              <a:lnSpc>
                <a:spcPts val="2340"/>
              </a:lnSpc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400" i="1" spc="-5" dirty="0">
                <a:solidFill>
                  <a:srgbClr val="0033CC"/>
                </a:solidFill>
                <a:latin typeface="Arial MT"/>
                <a:cs typeface="Times New Roman"/>
              </a:rPr>
              <a:t>If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spc="-5" dirty="0">
                <a:solidFill>
                  <a:srgbClr val="0033CC"/>
                </a:solidFill>
                <a:latin typeface="Arial MT"/>
                <a:cs typeface="Times New Roman"/>
              </a:rPr>
              <a:t>the heap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dirty="0">
                <a:solidFill>
                  <a:srgbClr val="0033CC"/>
                </a:solidFill>
                <a:latin typeface="Arial MT"/>
                <a:cs typeface="Times New Roman"/>
              </a:rPr>
              <a:t>at</a:t>
            </a:r>
            <a:r>
              <a:rPr sz="2400" i="1" spc="-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dirty="0">
                <a:solidFill>
                  <a:srgbClr val="0033CC"/>
                </a:solidFill>
                <a:latin typeface="Arial MT"/>
                <a:cs typeface="Times New Roman"/>
              </a:rPr>
              <a:t>i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dirty="0">
                <a:solidFill>
                  <a:srgbClr val="0033CC"/>
                </a:solidFill>
                <a:latin typeface="Arial MT"/>
                <a:cs typeface="Times New Roman"/>
              </a:rPr>
              <a:t>has</a:t>
            </a:r>
            <a:r>
              <a:rPr sz="2400" i="1" spc="-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dirty="0">
                <a:solidFill>
                  <a:srgbClr val="0033CC"/>
                </a:solidFill>
                <a:latin typeface="Arial MT"/>
                <a:cs typeface="Times New Roman"/>
              </a:rPr>
              <a:t>n</a:t>
            </a:r>
            <a:r>
              <a:rPr sz="2400" i="1" spc="-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spc="-10" dirty="0">
                <a:solidFill>
                  <a:srgbClr val="0033CC"/>
                </a:solidFill>
                <a:latin typeface="Arial MT"/>
                <a:cs typeface="Times New Roman"/>
              </a:rPr>
              <a:t>elements,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dirty="0">
                <a:solidFill>
                  <a:srgbClr val="0033CC"/>
                </a:solidFill>
                <a:latin typeface="Arial MT"/>
                <a:cs typeface="Times New Roman"/>
              </a:rPr>
              <a:t>at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spc="-5" dirty="0">
                <a:solidFill>
                  <a:srgbClr val="0033CC"/>
                </a:solidFill>
                <a:latin typeface="Arial MT"/>
                <a:cs typeface="Times New Roman"/>
              </a:rPr>
              <a:t>most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dirty="0">
                <a:solidFill>
                  <a:srgbClr val="0033CC"/>
                </a:solidFill>
                <a:latin typeface="Arial MT"/>
                <a:cs typeface="Times New Roman"/>
              </a:rPr>
              <a:t>how </a:t>
            </a:r>
            <a:r>
              <a:rPr sz="2400" i="1" spc="-5" dirty="0">
                <a:solidFill>
                  <a:srgbClr val="0033CC"/>
                </a:solidFill>
                <a:latin typeface="Arial MT"/>
                <a:cs typeface="Times New Roman"/>
              </a:rPr>
              <a:t>many</a:t>
            </a:r>
            <a:r>
              <a:rPr sz="2400" i="1" spc="-10" dirty="0">
                <a:solidFill>
                  <a:srgbClr val="0033CC"/>
                </a:solidFill>
                <a:latin typeface="Arial MT"/>
                <a:cs typeface="Times New Roman"/>
              </a:rPr>
              <a:t> elements</a:t>
            </a:r>
            <a:r>
              <a:rPr sz="2400" i="1" spc="-4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spc="-5" dirty="0">
                <a:solidFill>
                  <a:srgbClr val="0033CC"/>
                </a:solidFill>
                <a:latin typeface="Arial MT"/>
                <a:cs typeface="Times New Roman"/>
              </a:rPr>
              <a:t>can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spc="-10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spc="-20" dirty="0">
                <a:solidFill>
                  <a:srgbClr val="0033CC"/>
                </a:solidFill>
                <a:latin typeface="Arial MT"/>
                <a:cs typeface="Times New Roman"/>
              </a:rPr>
              <a:t>subtrees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spc="-5" dirty="0">
                <a:solidFill>
                  <a:srgbClr val="0033CC"/>
                </a:solidFill>
                <a:latin typeface="Arial MT"/>
                <a:cs typeface="Times New Roman"/>
              </a:rPr>
              <a:t>at</a:t>
            </a:r>
            <a:r>
              <a:rPr sz="2400" i="1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dirty="0">
                <a:solidFill>
                  <a:srgbClr val="0033CC"/>
                </a:solidFill>
                <a:latin typeface="Arial MT"/>
                <a:cs typeface="Times New Roman"/>
              </a:rPr>
              <a:t>l</a:t>
            </a:r>
            <a:r>
              <a:rPr sz="2400" i="1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spc="-5" dirty="0">
                <a:solidFill>
                  <a:srgbClr val="0033CC"/>
                </a:solidFill>
                <a:latin typeface="Arial MT"/>
                <a:cs typeface="Times New Roman"/>
              </a:rPr>
              <a:t>or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dirty="0">
                <a:solidFill>
                  <a:srgbClr val="0033CC"/>
                </a:solidFill>
                <a:latin typeface="Arial MT"/>
                <a:cs typeface="Times New Roman"/>
              </a:rPr>
              <a:t>r</a:t>
            </a:r>
            <a:r>
              <a:rPr sz="24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400" i="1" spc="-10" dirty="0">
                <a:solidFill>
                  <a:srgbClr val="0033CC"/>
                </a:solidFill>
                <a:latin typeface="Arial MT"/>
                <a:cs typeface="Times New Roman"/>
              </a:rPr>
              <a:t>have?</a:t>
            </a:r>
            <a:endParaRPr sz="2400" dirty="0">
              <a:latin typeface="Arial MT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586" y="2925422"/>
            <a:ext cx="4857366" cy="16223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3138" y="4922011"/>
            <a:ext cx="10208262" cy="1541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77777"/>
              <a:buFont typeface="Wingdings"/>
              <a:buChar char=""/>
              <a:tabLst>
                <a:tab pos="183515" algn="l"/>
              </a:tabLst>
            </a:pPr>
            <a:r>
              <a:rPr sz="2400" spc="-10" dirty="0">
                <a:solidFill>
                  <a:srgbClr val="CC0000"/>
                </a:solidFill>
                <a:latin typeface="Arial MT"/>
                <a:cs typeface="Times New Roman"/>
              </a:rPr>
              <a:t>Answer</a:t>
            </a:r>
            <a:r>
              <a:rPr sz="2400" dirty="0">
                <a:solidFill>
                  <a:srgbClr val="CC0000"/>
                </a:solidFill>
                <a:latin typeface="Arial MT"/>
                <a:cs typeface="Times New Roman"/>
              </a:rPr>
              <a:t>:</a:t>
            </a:r>
            <a:r>
              <a:rPr sz="2400" spc="-20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Arial MT"/>
                <a:cs typeface="Times New Roman"/>
              </a:rPr>
              <a:t>2</a:t>
            </a:r>
            <a:r>
              <a:rPr sz="2400" i="1" spc="-5" dirty="0">
                <a:solidFill>
                  <a:srgbClr val="CC0000"/>
                </a:solidFill>
                <a:latin typeface="Arial MT"/>
                <a:cs typeface="Times New Roman"/>
              </a:rPr>
              <a:t>n</a:t>
            </a:r>
            <a:r>
              <a:rPr sz="2400" spc="-5" dirty="0">
                <a:solidFill>
                  <a:srgbClr val="CC0000"/>
                </a:solidFill>
                <a:latin typeface="Arial MT"/>
                <a:cs typeface="Times New Roman"/>
              </a:rPr>
              <a:t>/</a:t>
            </a:r>
            <a:r>
              <a:rPr sz="2400" dirty="0">
                <a:solidFill>
                  <a:srgbClr val="CC0000"/>
                </a:solidFill>
                <a:latin typeface="Arial MT"/>
                <a:cs typeface="Times New Roman"/>
              </a:rPr>
              <a:t>3</a:t>
            </a:r>
            <a:r>
              <a:rPr sz="2400" spc="-15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(wor</a:t>
            </a:r>
            <a:r>
              <a:rPr sz="2400" spc="-5" dirty="0">
                <a:latin typeface="Arial MT"/>
                <a:cs typeface="Times New Roman"/>
              </a:rPr>
              <a:t>s</a:t>
            </a:r>
            <a:r>
              <a:rPr sz="2400" dirty="0">
                <a:latin typeface="Arial MT"/>
                <a:cs typeface="Times New Roman"/>
              </a:rPr>
              <a:t>t </a:t>
            </a:r>
            <a:r>
              <a:rPr sz="2400" spc="-5" dirty="0">
                <a:latin typeface="Arial MT"/>
                <a:cs typeface="Times New Roman"/>
              </a:rPr>
              <a:t>ca</a:t>
            </a:r>
            <a:r>
              <a:rPr sz="2400" spc="-10" dirty="0">
                <a:latin typeface="Arial MT"/>
                <a:cs typeface="Times New Roman"/>
              </a:rPr>
              <a:t>s</a:t>
            </a:r>
            <a:r>
              <a:rPr sz="2400" spc="-5" dirty="0">
                <a:latin typeface="Arial MT"/>
                <a:cs typeface="Times New Roman"/>
              </a:rPr>
              <a:t>e</a:t>
            </a:r>
            <a:r>
              <a:rPr sz="2400" dirty="0">
                <a:latin typeface="Arial MT"/>
                <a:cs typeface="Times New Roman"/>
              </a:rPr>
              <a:t>: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10" dirty="0">
                <a:latin typeface="Arial MT"/>
                <a:cs typeface="Times New Roman"/>
              </a:rPr>
              <a:t>botto</a:t>
            </a:r>
            <a:r>
              <a:rPr sz="2400" dirty="0">
                <a:latin typeface="Arial MT"/>
                <a:cs typeface="Times New Roman"/>
              </a:rPr>
              <a:t>m</a:t>
            </a:r>
            <a:r>
              <a:rPr sz="2400" spc="15" dirty="0">
                <a:latin typeface="Arial MT"/>
                <a:cs typeface="Times New Roman"/>
              </a:rPr>
              <a:t> </a:t>
            </a:r>
            <a:r>
              <a:rPr sz="2400" spc="5" dirty="0">
                <a:latin typeface="Arial MT"/>
                <a:cs typeface="Times New Roman"/>
              </a:rPr>
              <a:t>ro</a:t>
            </a:r>
            <a:r>
              <a:rPr sz="2400" dirty="0">
                <a:latin typeface="Arial MT"/>
                <a:cs typeface="Times New Roman"/>
              </a:rPr>
              <a:t>w</a:t>
            </a:r>
            <a:r>
              <a:rPr sz="2400" spc="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hal</a:t>
            </a:r>
            <a:r>
              <a:rPr sz="2400" dirty="0">
                <a:latin typeface="Arial MT"/>
                <a:cs typeface="Times New Roman"/>
              </a:rPr>
              <a:t>f</a:t>
            </a:r>
            <a:r>
              <a:rPr sz="2400" spc="-114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fu</a:t>
            </a:r>
            <a:r>
              <a:rPr sz="2400" spc="-25" dirty="0">
                <a:latin typeface="Arial MT"/>
                <a:cs typeface="Times New Roman"/>
              </a:rPr>
              <a:t>ll</a:t>
            </a:r>
            <a:r>
              <a:rPr sz="2400" dirty="0" smtClean="0">
                <a:latin typeface="Arial MT"/>
                <a:cs typeface="Times New Roman"/>
              </a:rPr>
              <a:t>)</a:t>
            </a:r>
            <a:endParaRPr lang="en-US" sz="2400" dirty="0" smtClean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77777"/>
              <a:buFont typeface="Wingdings"/>
              <a:buChar char=""/>
              <a:tabLst>
                <a:tab pos="183515" algn="l"/>
              </a:tabLst>
            </a:pPr>
            <a:endParaRPr sz="24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SzPct val="77777"/>
              <a:buFont typeface="Wingdings"/>
              <a:buChar char=""/>
              <a:tabLst>
                <a:tab pos="183515" algn="l"/>
              </a:tabLst>
            </a:pPr>
            <a:r>
              <a:rPr sz="2400" spc="-5" dirty="0">
                <a:latin typeface="Arial MT"/>
                <a:cs typeface="Times New Roman"/>
              </a:rPr>
              <a:t>S</a:t>
            </a:r>
            <a:r>
              <a:rPr sz="2400" dirty="0">
                <a:latin typeface="Arial MT"/>
                <a:cs typeface="Times New Roman"/>
              </a:rPr>
              <a:t>o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tim</a:t>
            </a:r>
            <a:r>
              <a:rPr sz="2400" dirty="0">
                <a:latin typeface="Arial MT"/>
                <a:cs typeface="Times New Roman"/>
              </a:rPr>
              <a:t>e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t</a:t>
            </a:r>
            <a:r>
              <a:rPr sz="2400" dirty="0">
                <a:latin typeface="Arial MT"/>
                <a:cs typeface="Times New Roman"/>
              </a:rPr>
              <a:t>aken </a:t>
            </a:r>
            <a:r>
              <a:rPr sz="2400" spc="-15" dirty="0">
                <a:latin typeface="Arial MT"/>
                <a:cs typeface="Times New Roman"/>
              </a:rPr>
              <a:t>b</a:t>
            </a:r>
            <a:r>
              <a:rPr sz="2400" dirty="0">
                <a:latin typeface="Arial MT"/>
                <a:cs typeface="Times New Roman"/>
              </a:rPr>
              <a:t>y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b="1" spc="-15" dirty="0">
                <a:latin typeface="Arial MT"/>
                <a:cs typeface="Courier New"/>
              </a:rPr>
              <a:t>Heapif</a:t>
            </a:r>
            <a:r>
              <a:rPr sz="2400" b="1" spc="-10" dirty="0">
                <a:latin typeface="Arial MT"/>
                <a:cs typeface="Courier New"/>
              </a:rPr>
              <a:t>y</a:t>
            </a:r>
            <a:r>
              <a:rPr sz="2400" b="1" spc="-15" dirty="0">
                <a:latin typeface="Arial MT"/>
                <a:cs typeface="Courier New"/>
              </a:rPr>
              <a:t>(</a:t>
            </a:r>
            <a:r>
              <a:rPr sz="2400" b="1" dirty="0">
                <a:latin typeface="Arial MT"/>
                <a:cs typeface="Courier New"/>
              </a:rPr>
              <a:t>)</a:t>
            </a:r>
            <a:r>
              <a:rPr sz="2400" b="1" spc="-265" dirty="0">
                <a:latin typeface="Arial MT"/>
                <a:cs typeface="Courier New"/>
              </a:rPr>
              <a:t> </a:t>
            </a:r>
            <a:r>
              <a:rPr sz="2400" spc="-25" dirty="0">
                <a:latin typeface="Arial MT"/>
                <a:cs typeface="Times New Roman"/>
              </a:rPr>
              <a:t>i</a:t>
            </a:r>
            <a:r>
              <a:rPr sz="2400" dirty="0">
                <a:latin typeface="Arial MT"/>
                <a:cs typeface="Times New Roman"/>
              </a:rPr>
              <a:t>s</a:t>
            </a:r>
            <a:r>
              <a:rPr sz="2400" spc="-5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give</a:t>
            </a:r>
            <a:r>
              <a:rPr sz="2400" dirty="0">
                <a:latin typeface="Arial MT"/>
                <a:cs typeface="Times New Roman"/>
              </a:rPr>
              <a:t>n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by</a:t>
            </a:r>
            <a:endParaRPr sz="2400" dirty="0">
              <a:latin typeface="Arial MT"/>
              <a:cs typeface="Times New Roman"/>
            </a:endParaRPr>
          </a:p>
          <a:p>
            <a:pPr marL="445134">
              <a:lnSpc>
                <a:spcPct val="100000"/>
              </a:lnSpc>
              <a:spcBef>
                <a:spcPts val="340"/>
              </a:spcBef>
            </a:pPr>
            <a:r>
              <a:rPr sz="2400" i="1" spc="-5" dirty="0">
                <a:latin typeface="Arial MT"/>
                <a:cs typeface="Times New Roman"/>
              </a:rPr>
              <a:t>T</a:t>
            </a:r>
            <a:r>
              <a:rPr sz="2400" spc="-5" dirty="0">
                <a:latin typeface="Arial MT"/>
                <a:cs typeface="Times New Roman"/>
              </a:rPr>
              <a:t>(</a:t>
            </a:r>
            <a:r>
              <a:rPr sz="2400" i="1" spc="-5" dirty="0">
                <a:latin typeface="Arial MT"/>
                <a:cs typeface="Times New Roman"/>
              </a:rPr>
              <a:t>n</a:t>
            </a:r>
            <a:r>
              <a:rPr sz="2400" spc="-5" dirty="0">
                <a:latin typeface="Arial MT"/>
                <a:cs typeface="Times New Roman"/>
              </a:rPr>
              <a:t>)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2400" spc="-15" dirty="0" smtClean="0">
                <a:latin typeface="Arial MT"/>
                <a:cs typeface="Times New Roman"/>
              </a:rPr>
              <a:t> </a:t>
            </a:r>
            <a:r>
              <a:rPr sz="2400" i="1" spc="-5" dirty="0">
                <a:latin typeface="Arial MT"/>
                <a:cs typeface="Times New Roman"/>
              </a:rPr>
              <a:t>T</a:t>
            </a:r>
            <a:r>
              <a:rPr sz="2400" spc="-5" dirty="0">
                <a:latin typeface="Arial MT"/>
                <a:cs typeface="Times New Roman"/>
              </a:rPr>
              <a:t>(2</a:t>
            </a:r>
            <a:r>
              <a:rPr sz="2400" i="1" spc="-5" dirty="0">
                <a:latin typeface="Arial MT"/>
                <a:cs typeface="Times New Roman"/>
              </a:rPr>
              <a:t>n</a:t>
            </a:r>
            <a:r>
              <a:rPr sz="2400" spc="-5" dirty="0">
                <a:latin typeface="Arial MT"/>
                <a:cs typeface="Times New Roman"/>
              </a:rPr>
              <a:t>/3)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+</a:t>
            </a:r>
            <a:r>
              <a:rPr sz="2400" spc="-55" dirty="0">
                <a:latin typeface="Arial MT"/>
                <a:cs typeface="Times New Roman"/>
              </a:rPr>
              <a:t> </a:t>
            </a:r>
            <a:r>
              <a:rPr lang="en-US" sz="2400" spc="-5" dirty="0">
                <a:latin typeface="Symbol"/>
                <a:cs typeface="Symbol"/>
              </a:rPr>
              <a:t></a:t>
            </a:r>
            <a:r>
              <a:rPr sz="2400" dirty="0" smtClean="0">
                <a:latin typeface="Arial MT"/>
                <a:cs typeface="Times New Roman"/>
              </a:rPr>
              <a:t>(1</a:t>
            </a:r>
            <a:r>
              <a:rPr sz="2400" dirty="0">
                <a:latin typeface="Arial MT"/>
                <a:cs typeface="Times New Roman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1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67030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Analyzing</a:t>
            </a:r>
            <a:r>
              <a:rPr sz="4400" spc="-60" dirty="0"/>
              <a:t> </a:t>
            </a:r>
            <a:r>
              <a:rPr sz="4400" dirty="0"/>
              <a:t>Heapify()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4275" y="1805940"/>
            <a:ext cx="9255125" cy="284308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9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10" dirty="0">
                <a:latin typeface="Arial MT"/>
                <a:cs typeface="Times New Roman"/>
              </a:rPr>
              <a:t>So</a:t>
            </a:r>
            <a:r>
              <a:rPr sz="2400" spc="-6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we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have</a:t>
            </a:r>
            <a:endParaRPr sz="2400" dirty="0">
              <a:latin typeface="Arial MT"/>
              <a:cs typeface="Times New Roman"/>
            </a:endParaRPr>
          </a:p>
          <a:p>
            <a:pPr marL="470534" lvl="1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i="1" spc="-5" dirty="0">
                <a:latin typeface="Arial MT"/>
                <a:cs typeface="Times New Roman"/>
              </a:rPr>
              <a:t>T</a:t>
            </a:r>
            <a:r>
              <a:rPr sz="2400" spc="-5" dirty="0">
                <a:latin typeface="Arial MT"/>
                <a:cs typeface="Times New Roman"/>
              </a:rPr>
              <a:t>(</a:t>
            </a:r>
            <a:r>
              <a:rPr sz="2400" i="1" spc="-5" dirty="0">
                <a:latin typeface="Arial MT"/>
                <a:cs typeface="Times New Roman"/>
              </a:rPr>
              <a:t>n</a:t>
            </a:r>
            <a:r>
              <a:rPr sz="2400" spc="-5" dirty="0">
                <a:latin typeface="Arial MT"/>
                <a:cs typeface="Times New Roman"/>
              </a:rPr>
              <a:t>)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sz="2400" spc="-25" dirty="0" smtClean="0">
                <a:latin typeface="Arial MT"/>
                <a:cs typeface="Times New Roman"/>
              </a:rPr>
              <a:t> </a:t>
            </a:r>
            <a:r>
              <a:rPr sz="2400" i="1" spc="-10" dirty="0">
                <a:latin typeface="Arial MT"/>
                <a:cs typeface="Times New Roman"/>
              </a:rPr>
              <a:t>T</a:t>
            </a:r>
            <a:r>
              <a:rPr sz="2400" spc="-10" dirty="0">
                <a:latin typeface="Arial MT"/>
                <a:cs typeface="Times New Roman"/>
              </a:rPr>
              <a:t>(2</a:t>
            </a:r>
            <a:r>
              <a:rPr sz="2400" i="1" spc="-10" dirty="0">
                <a:latin typeface="Arial MT"/>
                <a:cs typeface="Times New Roman"/>
              </a:rPr>
              <a:t>n</a:t>
            </a:r>
            <a:r>
              <a:rPr sz="2400" spc="-10" dirty="0">
                <a:latin typeface="Arial MT"/>
                <a:cs typeface="Times New Roman"/>
              </a:rPr>
              <a:t>/3)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+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lang="en-US" sz="2400" spc="-5" dirty="0">
                <a:latin typeface="Symbol"/>
                <a:cs typeface="Symbol"/>
              </a:rPr>
              <a:t></a:t>
            </a:r>
            <a:r>
              <a:rPr sz="2400" spc="-5" dirty="0" smtClean="0">
                <a:latin typeface="Arial MT"/>
                <a:cs typeface="Times New Roman"/>
              </a:rPr>
              <a:t>(</a:t>
            </a:r>
            <a:r>
              <a:rPr sz="2400" spc="-5" dirty="0">
                <a:latin typeface="Arial MT"/>
                <a:cs typeface="Times New Roman"/>
              </a:rPr>
              <a:t>1</a:t>
            </a:r>
            <a:r>
              <a:rPr sz="2400" spc="-5" dirty="0" smtClean="0">
                <a:latin typeface="Arial MT"/>
                <a:cs typeface="Times New Roman"/>
              </a:rPr>
              <a:t>)</a:t>
            </a:r>
            <a:endParaRPr lang="en-US" sz="2400" spc="-5" dirty="0" smtClean="0">
              <a:latin typeface="Arial MT"/>
              <a:cs typeface="Times New Roman"/>
            </a:endParaRPr>
          </a:p>
          <a:p>
            <a:pPr marL="470534" lvl="1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endParaRPr sz="2400" dirty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15" dirty="0">
                <a:latin typeface="Arial MT"/>
                <a:cs typeface="Times New Roman"/>
              </a:rPr>
              <a:t>Solving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the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recurrence,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we</a:t>
            </a:r>
            <a:r>
              <a:rPr sz="2400" spc="3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have</a:t>
            </a:r>
            <a:endParaRPr sz="2400" dirty="0">
              <a:latin typeface="Arial MT"/>
              <a:cs typeface="Times New Roman"/>
            </a:endParaRPr>
          </a:p>
          <a:p>
            <a:pPr marL="470534" lvl="1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i="1" spc="-5" dirty="0">
                <a:latin typeface="Arial MT"/>
                <a:cs typeface="Times New Roman"/>
              </a:rPr>
              <a:t>T</a:t>
            </a:r>
            <a:r>
              <a:rPr sz="2400" spc="-10" dirty="0">
                <a:latin typeface="Arial MT"/>
                <a:cs typeface="Times New Roman"/>
              </a:rPr>
              <a:t>(</a:t>
            </a:r>
            <a:r>
              <a:rPr sz="2400" i="1" spc="-5" dirty="0">
                <a:latin typeface="Arial MT"/>
                <a:cs typeface="Times New Roman"/>
              </a:rPr>
              <a:t>n</a:t>
            </a:r>
            <a:r>
              <a:rPr sz="2400" dirty="0">
                <a:latin typeface="Arial MT"/>
                <a:cs typeface="Times New Roman"/>
              </a:rPr>
              <a:t>)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=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i="1" dirty="0" smtClean="0">
                <a:latin typeface="Arial MT"/>
                <a:cs typeface="Times New Roman"/>
              </a:rPr>
              <a:t>O</a:t>
            </a:r>
            <a:r>
              <a:rPr sz="2400" spc="-10" dirty="0" smtClean="0">
                <a:latin typeface="Arial MT"/>
                <a:cs typeface="Times New Roman"/>
              </a:rPr>
              <a:t>(</a:t>
            </a:r>
            <a:r>
              <a:rPr sz="2400" spc="-15" dirty="0" smtClean="0">
                <a:latin typeface="Arial MT"/>
                <a:cs typeface="Times New Roman"/>
              </a:rPr>
              <a:t>l</a:t>
            </a:r>
            <a:r>
              <a:rPr sz="2400" spc="-5" dirty="0" smtClean="0">
                <a:latin typeface="Arial MT"/>
                <a:cs typeface="Times New Roman"/>
              </a:rPr>
              <a:t>o</a:t>
            </a:r>
            <a:r>
              <a:rPr sz="2400" dirty="0" smtClean="0">
                <a:latin typeface="Arial MT"/>
                <a:cs typeface="Times New Roman"/>
              </a:rPr>
              <a:t>g</a:t>
            </a:r>
            <a:r>
              <a:rPr sz="2400" spc="-204" dirty="0" smtClean="0">
                <a:latin typeface="Arial MT"/>
                <a:cs typeface="Times New Roman"/>
              </a:rPr>
              <a:t> </a:t>
            </a:r>
            <a:r>
              <a:rPr sz="2400" i="1" spc="-5" dirty="0">
                <a:latin typeface="Arial MT"/>
                <a:cs typeface="Times New Roman"/>
              </a:rPr>
              <a:t>n</a:t>
            </a:r>
            <a:r>
              <a:rPr sz="2400" dirty="0" smtClean="0">
                <a:latin typeface="Arial MT"/>
                <a:cs typeface="Times New Roman"/>
              </a:rPr>
              <a:t>)</a:t>
            </a:r>
            <a:endParaRPr lang="en-US" sz="2400" dirty="0" smtClean="0">
              <a:latin typeface="Arial MT"/>
              <a:cs typeface="Times New Roman"/>
            </a:endParaRPr>
          </a:p>
          <a:p>
            <a:pPr marL="241299" lvl="1">
              <a:lnSpc>
                <a:spcPct val="100000"/>
              </a:lnSpc>
              <a:spcBef>
                <a:spcPts val="310"/>
              </a:spcBef>
              <a:tabLst>
                <a:tab pos="469900" algn="l"/>
                <a:tab pos="470534" algn="l"/>
              </a:tabLst>
            </a:pPr>
            <a:endParaRPr sz="2400" dirty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5" dirty="0">
                <a:latin typeface="Arial MT"/>
                <a:cs typeface="Times New Roman"/>
              </a:rPr>
              <a:t>T</a:t>
            </a:r>
            <a:r>
              <a:rPr sz="2400" spc="-10" dirty="0">
                <a:latin typeface="Arial MT"/>
                <a:cs typeface="Times New Roman"/>
              </a:rPr>
              <a:t>hus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b="1" spc="-15" dirty="0">
                <a:latin typeface="Arial MT"/>
                <a:cs typeface="Courier New"/>
              </a:rPr>
              <a:t>Heapify(</a:t>
            </a:r>
            <a:r>
              <a:rPr sz="2400" b="1" dirty="0">
                <a:latin typeface="Arial MT"/>
                <a:cs typeface="Courier New"/>
              </a:rPr>
              <a:t>)</a:t>
            </a:r>
            <a:r>
              <a:rPr sz="2400" b="1" spc="-25" dirty="0">
                <a:latin typeface="Arial MT"/>
                <a:cs typeface="Courier New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</a:t>
            </a:r>
            <a:r>
              <a:rPr sz="2400" spc="-10" dirty="0">
                <a:latin typeface="Arial MT"/>
                <a:cs typeface="Times New Roman"/>
              </a:rPr>
              <a:t>ake</a:t>
            </a:r>
            <a:r>
              <a:rPr sz="2400" dirty="0">
                <a:latin typeface="Arial MT"/>
                <a:cs typeface="Times New Roman"/>
              </a:rPr>
              <a:t>s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i="1" dirty="0">
                <a:latin typeface="Arial MT"/>
                <a:cs typeface="Times New Roman"/>
              </a:rPr>
              <a:t>O</a:t>
            </a:r>
            <a:r>
              <a:rPr sz="2400" spc="-10" dirty="0">
                <a:latin typeface="Arial MT"/>
                <a:cs typeface="Times New Roman"/>
              </a:rPr>
              <a:t>(</a:t>
            </a:r>
            <a:r>
              <a:rPr sz="2400" i="1" spc="-5" dirty="0">
                <a:latin typeface="Arial MT"/>
                <a:cs typeface="Times New Roman"/>
              </a:rPr>
              <a:t>h</a:t>
            </a:r>
            <a:r>
              <a:rPr sz="2400" dirty="0">
                <a:latin typeface="Arial MT"/>
                <a:cs typeface="Times New Roman"/>
              </a:rPr>
              <a:t>)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tim</a:t>
            </a:r>
            <a:r>
              <a:rPr sz="2400" dirty="0">
                <a:latin typeface="Arial MT"/>
                <a:cs typeface="Times New Roman"/>
              </a:rPr>
              <a:t>e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f</a:t>
            </a:r>
            <a:r>
              <a:rPr sz="2400" spc="-5" dirty="0">
                <a:latin typeface="Arial MT"/>
                <a:cs typeface="Times New Roman"/>
              </a:rPr>
              <a:t>o</a:t>
            </a:r>
            <a:r>
              <a:rPr sz="2400" dirty="0">
                <a:latin typeface="Arial MT"/>
                <a:cs typeface="Times New Roman"/>
              </a:rPr>
              <a:t>r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nod</a:t>
            </a:r>
            <a:r>
              <a:rPr sz="2400" dirty="0">
                <a:latin typeface="Arial MT"/>
                <a:cs typeface="Times New Roman"/>
              </a:rPr>
              <a:t>e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a</a:t>
            </a:r>
            <a:r>
              <a:rPr sz="2400" dirty="0">
                <a:latin typeface="Arial MT"/>
                <a:cs typeface="Times New Roman"/>
              </a:rPr>
              <a:t>t</a:t>
            </a:r>
            <a:r>
              <a:rPr sz="2400" spc="-23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he</a:t>
            </a:r>
            <a:r>
              <a:rPr sz="2400" spc="-20" dirty="0">
                <a:latin typeface="Arial MT"/>
                <a:cs typeface="Times New Roman"/>
              </a:rPr>
              <a:t>i</a:t>
            </a:r>
            <a:r>
              <a:rPr sz="2400" spc="-10" dirty="0">
                <a:latin typeface="Arial MT"/>
                <a:cs typeface="Times New Roman"/>
              </a:rPr>
              <a:t>gh</a:t>
            </a:r>
            <a:r>
              <a:rPr sz="2400" dirty="0">
                <a:latin typeface="Arial MT"/>
                <a:cs typeface="Times New Roman"/>
              </a:rPr>
              <a:t>t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i="1" spc="-5" dirty="0">
                <a:latin typeface="Arial MT"/>
                <a:cs typeface="Times New Roman"/>
              </a:rPr>
              <a:t>h.</a:t>
            </a:r>
            <a:endParaRPr sz="24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1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470289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Binary</a:t>
            </a:r>
            <a:r>
              <a:rPr sz="3600" spc="-75" dirty="0"/>
              <a:t> </a:t>
            </a:r>
            <a:r>
              <a:rPr sz="3600" spc="-5" dirty="0"/>
              <a:t>Heaps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805940"/>
            <a:ext cx="10894061" cy="1360628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70815" marR="105410" indent="-170815" algn="r">
              <a:lnSpc>
                <a:spcPct val="100000"/>
              </a:lnSpc>
              <a:spcBef>
                <a:spcPts val="409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70815" algn="l"/>
              </a:tabLst>
            </a:pP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CC0000"/>
                </a:solidFill>
                <a:latin typeface="Arial MT"/>
                <a:cs typeface="Times New Roman"/>
              </a:rPr>
              <a:t>(binary)</a:t>
            </a:r>
            <a:r>
              <a:rPr sz="2000" spc="-40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Arial MT"/>
                <a:cs typeface="Times New Roman"/>
              </a:rPr>
              <a:t>heap</a:t>
            </a:r>
            <a:r>
              <a:rPr sz="2000" spc="-25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data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structure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is</a:t>
            </a:r>
            <a:r>
              <a:rPr sz="2000" spc="-5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an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array</a:t>
            </a:r>
            <a:r>
              <a:rPr sz="2000" spc="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object</a:t>
            </a:r>
            <a:r>
              <a:rPr sz="2000" spc="-4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that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can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be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viewed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as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a</a:t>
            </a:r>
            <a:r>
              <a:rPr sz="2000" spc="-5" dirty="0">
                <a:latin typeface="Arial MT"/>
                <a:cs typeface="Times New Roman"/>
              </a:rPr>
              <a:t> 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complete binary</a:t>
            </a:r>
            <a:r>
              <a:rPr sz="2000" spc="15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tree</a:t>
            </a:r>
            <a:endParaRPr sz="2000" dirty="0">
              <a:latin typeface="Arial MT"/>
              <a:cs typeface="Times New Roman"/>
            </a:endParaRPr>
          </a:p>
          <a:p>
            <a:pPr marL="143510" marR="103505" lvl="1" indent="-143510" algn="r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143510" algn="l"/>
              </a:tabLst>
            </a:pPr>
            <a:r>
              <a:rPr sz="2000" spc="-5" dirty="0">
                <a:latin typeface="Arial MT"/>
                <a:cs typeface="Times New Roman"/>
              </a:rPr>
              <a:t>Each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node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of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tree</a:t>
            </a:r>
            <a:r>
              <a:rPr sz="2000" spc="-15" dirty="0">
                <a:latin typeface="Arial MT"/>
                <a:cs typeface="Times New Roman"/>
              </a:rPr>
              <a:t> corresponds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to</a:t>
            </a:r>
            <a:r>
              <a:rPr sz="2000" dirty="0">
                <a:latin typeface="Arial MT"/>
                <a:cs typeface="Times New Roman"/>
              </a:rPr>
              <a:t> an</a:t>
            </a:r>
            <a:r>
              <a:rPr sz="2000" spc="5" dirty="0">
                <a:latin typeface="Arial MT"/>
                <a:cs typeface="Times New Roman"/>
              </a:rPr>
              <a:t> </a:t>
            </a:r>
            <a:r>
              <a:rPr sz="2000" spc="-25" dirty="0">
                <a:latin typeface="Arial MT"/>
                <a:cs typeface="Times New Roman"/>
              </a:rPr>
              <a:t>element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of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array</a:t>
            </a:r>
            <a:r>
              <a:rPr sz="2000" spc="2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that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stores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value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in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70" dirty="0">
                <a:latin typeface="Arial MT"/>
                <a:cs typeface="Times New Roman"/>
              </a:rPr>
              <a:t> </a:t>
            </a:r>
            <a:r>
              <a:rPr sz="2000" spc="-25" dirty="0">
                <a:latin typeface="Arial MT"/>
                <a:cs typeface="Times New Roman"/>
              </a:rPr>
              <a:t>node.</a:t>
            </a:r>
            <a:endParaRPr sz="2000" dirty="0">
              <a:latin typeface="Arial MT"/>
              <a:cs typeface="Times New Roman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dirty="0">
                <a:latin typeface="Arial MT"/>
                <a:cs typeface="Times New Roman"/>
              </a:rPr>
              <a:t>The </a:t>
            </a:r>
            <a:r>
              <a:rPr sz="2000" spc="-10" dirty="0">
                <a:latin typeface="Arial MT"/>
                <a:cs typeface="Times New Roman"/>
              </a:rPr>
              <a:t>tree is </a:t>
            </a:r>
            <a:r>
              <a:rPr sz="2000" spc="-15" dirty="0">
                <a:latin typeface="Arial MT"/>
                <a:cs typeface="Times New Roman"/>
              </a:rPr>
              <a:t>completely </a:t>
            </a:r>
            <a:r>
              <a:rPr sz="2000" spc="-20" dirty="0">
                <a:latin typeface="Arial MT"/>
                <a:cs typeface="Times New Roman"/>
              </a:rPr>
              <a:t>filled </a:t>
            </a:r>
            <a:r>
              <a:rPr sz="2000" spc="-10" dirty="0">
                <a:latin typeface="Arial MT"/>
                <a:cs typeface="Times New Roman"/>
              </a:rPr>
              <a:t>on all </a:t>
            </a:r>
            <a:r>
              <a:rPr sz="2000" spc="-20" dirty="0">
                <a:latin typeface="Arial MT"/>
                <a:cs typeface="Times New Roman"/>
              </a:rPr>
              <a:t>levels except </a:t>
            </a:r>
            <a:r>
              <a:rPr sz="2000" spc="-15" dirty="0">
                <a:latin typeface="Arial MT"/>
                <a:cs typeface="Times New Roman"/>
              </a:rPr>
              <a:t>possibly </a:t>
            </a:r>
            <a:r>
              <a:rPr sz="2000" spc="-10" dirty="0">
                <a:latin typeface="Arial MT"/>
                <a:cs typeface="Times New Roman"/>
              </a:rPr>
              <a:t>the </a:t>
            </a:r>
            <a:r>
              <a:rPr sz="2000" spc="-20" dirty="0">
                <a:latin typeface="Arial MT"/>
                <a:cs typeface="Times New Roman"/>
              </a:rPr>
              <a:t>lowest, </a:t>
            </a:r>
            <a:r>
              <a:rPr sz="2000" spc="-15" dirty="0">
                <a:latin typeface="Arial MT"/>
                <a:cs typeface="Times New Roman"/>
              </a:rPr>
              <a:t>where </a:t>
            </a:r>
            <a:r>
              <a:rPr sz="2000" spc="-10" dirty="0">
                <a:latin typeface="Arial MT"/>
                <a:cs typeface="Times New Roman"/>
              </a:rPr>
              <a:t>it is </a:t>
            </a:r>
            <a:r>
              <a:rPr sz="2000" spc="-20" dirty="0">
                <a:latin typeface="Arial MT"/>
                <a:cs typeface="Times New Roman"/>
              </a:rPr>
              <a:t>filled </a:t>
            </a:r>
            <a:r>
              <a:rPr sz="2000" spc="-10" dirty="0">
                <a:latin typeface="Arial MT"/>
                <a:cs typeface="Times New Roman"/>
              </a:rPr>
              <a:t>from the </a:t>
            </a:r>
            <a:r>
              <a:rPr sz="2000" spc="-484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left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up </a:t>
            </a:r>
            <a:r>
              <a:rPr sz="2000" spc="-5" dirty="0">
                <a:latin typeface="Arial MT"/>
                <a:cs typeface="Times New Roman"/>
              </a:rPr>
              <a:t>to</a:t>
            </a:r>
            <a:r>
              <a:rPr sz="2000" dirty="0">
                <a:latin typeface="Arial MT"/>
                <a:cs typeface="Times New Roman"/>
              </a:rPr>
              <a:t> a</a:t>
            </a:r>
            <a:r>
              <a:rPr sz="2000" spc="8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point.</a:t>
            </a:r>
            <a:endParaRPr sz="2000" dirty="0">
              <a:latin typeface="Arial MT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2683" y="4198655"/>
            <a:ext cx="5001115" cy="19059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79822" y="391007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256" y="4609110"/>
            <a:ext cx="4622581" cy="64616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76174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Heap</a:t>
            </a:r>
            <a:r>
              <a:rPr sz="3600" spc="-15" dirty="0"/>
              <a:t> Operations: </a:t>
            </a:r>
            <a:r>
              <a:rPr sz="3600" dirty="0"/>
              <a:t>BuildHeap()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4274" y="1769363"/>
            <a:ext cx="10779126" cy="423821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0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85" dirty="0">
                <a:latin typeface="Arial MT"/>
                <a:cs typeface="Times New Roman"/>
              </a:rPr>
              <a:t>We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can build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heap in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0" dirty="0">
                <a:latin typeface="Arial MT"/>
                <a:cs typeface="Times New Roman"/>
              </a:rPr>
              <a:t> bottom-up manner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by</a:t>
            </a:r>
            <a:r>
              <a:rPr sz="2400" spc="9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running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b="1" spc="-20" dirty="0" err="1">
                <a:latin typeface="Arial MT"/>
                <a:cs typeface="Courier New"/>
              </a:rPr>
              <a:t>Heapify</a:t>
            </a:r>
            <a:r>
              <a:rPr sz="2400" b="1" spc="-20" dirty="0" smtClean="0">
                <a:latin typeface="Arial MT"/>
                <a:cs typeface="Courier New"/>
              </a:rPr>
              <a:t>()</a:t>
            </a:r>
            <a:r>
              <a:rPr lang="en-US" sz="2400" b="1" spc="-20" dirty="0" smtClean="0">
                <a:latin typeface="Arial MT"/>
                <a:cs typeface="Courier New"/>
              </a:rPr>
              <a:t> </a:t>
            </a:r>
            <a:r>
              <a:rPr sz="2400" spc="-20" dirty="0" smtClean="0">
                <a:latin typeface="Arial MT"/>
                <a:cs typeface="Times New Roman"/>
              </a:rPr>
              <a:t>on</a:t>
            </a:r>
            <a:r>
              <a:rPr sz="2400" spc="-10" dirty="0" smtClean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successive subarrays</a:t>
            </a:r>
            <a:endParaRPr sz="2400" dirty="0">
              <a:latin typeface="Arial MT"/>
              <a:cs typeface="Times New Roman"/>
            </a:endParaRPr>
          </a:p>
          <a:p>
            <a:pPr marL="384810" marR="4033520" lvl="1" indent="-384810">
              <a:lnSpc>
                <a:spcPct val="115999"/>
              </a:lnSpc>
              <a:spcBef>
                <a:spcPts val="12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400" spc="-10" dirty="0">
                <a:latin typeface="Arial MT"/>
                <a:cs typeface="Times New Roman"/>
              </a:rPr>
              <a:t>Fact: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for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array </a:t>
            </a:r>
            <a:r>
              <a:rPr sz="2400" spc="5" dirty="0">
                <a:latin typeface="Arial MT"/>
                <a:cs typeface="Times New Roman"/>
              </a:rPr>
              <a:t>of</a:t>
            </a:r>
            <a:r>
              <a:rPr sz="2400" spc="1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length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i="1" dirty="0">
                <a:latin typeface="Arial MT"/>
                <a:cs typeface="Times New Roman"/>
              </a:rPr>
              <a:t>n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all</a:t>
            </a:r>
            <a:r>
              <a:rPr sz="2400" spc="-5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elements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in</a:t>
            </a:r>
            <a:r>
              <a:rPr sz="2400" spc="-50" dirty="0">
                <a:latin typeface="Arial MT"/>
                <a:cs typeface="Times New Roman"/>
              </a:rPr>
              <a:t> </a:t>
            </a:r>
            <a:r>
              <a:rPr sz="2400" spc="-5" dirty="0" smtClean="0">
                <a:latin typeface="Arial MT"/>
                <a:cs typeface="Times New Roman"/>
              </a:rPr>
              <a:t>the</a:t>
            </a:r>
            <a:r>
              <a:rPr lang="en-US" sz="2400" spc="-10" dirty="0">
                <a:latin typeface="Arial MT"/>
                <a:cs typeface="Times New Roman"/>
              </a:rPr>
              <a:t> </a:t>
            </a:r>
            <a:r>
              <a:rPr sz="2400" spc="-5" dirty="0" smtClean="0">
                <a:latin typeface="Arial MT"/>
                <a:cs typeface="Times New Roman"/>
              </a:rPr>
              <a:t>range </a:t>
            </a:r>
            <a:r>
              <a:rPr sz="2400" spc="-484" dirty="0" smtClean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A</a:t>
            </a:r>
            <a:r>
              <a:rPr sz="2400" spc="-10" dirty="0" smtClean="0">
                <a:latin typeface="Arial MT"/>
                <a:cs typeface="Times New Roman"/>
              </a:rPr>
              <a:t>[</a:t>
            </a:r>
            <a:r>
              <a:rPr lang="en-US" sz="2400" spc="-10" dirty="0" smtClean="0">
                <a:latin typeface="Arial MT"/>
                <a:cs typeface="Times New Roman"/>
              </a:rPr>
              <a:t> </a:t>
            </a:r>
            <a:r>
              <a:rPr lang="en-US" sz="2400" spc="-10" dirty="0" smtClean="0">
                <a:latin typeface="Symbol"/>
                <a:cs typeface="Symbol"/>
              </a:rPr>
              <a:t></a:t>
            </a:r>
            <a:r>
              <a:rPr lang="en-US" sz="2400" i="1" spc="-10" dirty="0">
                <a:latin typeface="Times New Roman"/>
                <a:cs typeface="Times New Roman"/>
              </a:rPr>
              <a:t>n</a:t>
            </a:r>
            <a:r>
              <a:rPr lang="en-US" sz="2400" spc="-10" dirty="0">
                <a:latin typeface="Times New Roman"/>
                <a:cs typeface="Times New Roman"/>
              </a:rPr>
              <a:t>/2</a:t>
            </a:r>
            <a:r>
              <a:rPr lang="en-US" sz="2400" spc="-10" dirty="0">
                <a:latin typeface="Symbol"/>
                <a:cs typeface="Symbol"/>
              </a:rPr>
              <a:t> </a:t>
            </a:r>
            <a:r>
              <a:rPr sz="2400" dirty="0" smtClean="0">
                <a:latin typeface="Arial MT"/>
                <a:cs typeface="Times New Roman"/>
              </a:rPr>
              <a:t>+</a:t>
            </a:r>
            <a:r>
              <a:rPr sz="2400" spc="-5" dirty="0" smtClean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1 ...</a:t>
            </a:r>
            <a:r>
              <a:rPr sz="2400" spc="5" dirty="0">
                <a:latin typeface="Arial MT"/>
                <a:cs typeface="Times New Roman"/>
              </a:rPr>
              <a:t> </a:t>
            </a:r>
            <a:r>
              <a:rPr sz="2400" i="1" dirty="0">
                <a:latin typeface="Arial MT"/>
                <a:cs typeface="Times New Roman"/>
              </a:rPr>
              <a:t>n</a:t>
            </a:r>
            <a:r>
              <a:rPr sz="2400" dirty="0">
                <a:latin typeface="Arial MT"/>
                <a:cs typeface="Times New Roman"/>
              </a:rPr>
              <a:t>]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lang="en-US" sz="2400" spc="-5" dirty="0" smtClean="0">
                <a:latin typeface="Arial MT"/>
                <a:cs typeface="Times New Roman"/>
              </a:rPr>
              <a:t>already satisfies Heap Property </a:t>
            </a:r>
            <a:r>
              <a:rPr sz="2400" spc="-10" dirty="0" smtClean="0">
                <a:latin typeface="Arial MT"/>
                <a:cs typeface="Times New Roman"/>
              </a:rPr>
              <a:t>(</a:t>
            </a:r>
            <a:r>
              <a:rPr sz="2400" i="1" spc="-10" dirty="0" smtClean="0">
                <a:solidFill>
                  <a:srgbClr val="0033CC"/>
                </a:solidFill>
                <a:latin typeface="Arial MT"/>
                <a:cs typeface="Times New Roman"/>
              </a:rPr>
              <a:t>Why?</a:t>
            </a:r>
            <a:r>
              <a:rPr sz="2400" spc="-10" dirty="0" smtClean="0">
                <a:latin typeface="Arial MT"/>
                <a:cs typeface="Times New Roman"/>
              </a:rPr>
              <a:t>)</a:t>
            </a:r>
            <a:endParaRPr lang="en-US" sz="2400" dirty="0">
              <a:latin typeface="Arial MT"/>
              <a:cs typeface="Times New Roman"/>
            </a:endParaRPr>
          </a:p>
          <a:p>
            <a:pPr marL="384810" marR="4033520" lvl="1" indent="-384810">
              <a:lnSpc>
                <a:spcPct val="115999"/>
              </a:lnSpc>
              <a:spcBef>
                <a:spcPts val="12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400" dirty="0" smtClean="0">
                <a:latin typeface="Arial MT"/>
                <a:cs typeface="Times New Roman"/>
              </a:rPr>
              <a:t>So</a:t>
            </a:r>
            <a:endParaRPr sz="2400" dirty="0">
              <a:latin typeface="Arial MT"/>
              <a:cs typeface="Times New Roman"/>
            </a:endParaRPr>
          </a:p>
          <a:p>
            <a:pPr marL="633095" lvl="2" indent="-163830">
              <a:lnSpc>
                <a:spcPct val="100000"/>
              </a:lnSpc>
              <a:spcBef>
                <a:spcPts val="1105"/>
              </a:spcBef>
              <a:buClr>
                <a:srgbClr val="0033CC"/>
              </a:buClr>
              <a:buSzPct val="60000"/>
              <a:buFont typeface="Wingdings"/>
              <a:buChar char=""/>
              <a:tabLst>
                <a:tab pos="633730" algn="l"/>
              </a:tabLst>
            </a:pPr>
            <a:r>
              <a:rPr sz="2400" spc="-170" dirty="0">
                <a:latin typeface="Arial MT"/>
                <a:cs typeface="Times New Roman"/>
              </a:rPr>
              <a:t>W</a:t>
            </a:r>
            <a:r>
              <a:rPr sz="2400" spc="-10" dirty="0">
                <a:latin typeface="Arial MT"/>
                <a:cs typeface="Times New Roman"/>
              </a:rPr>
              <a:t>a</a:t>
            </a:r>
            <a:r>
              <a:rPr sz="2400" spc="-15" dirty="0">
                <a:latin typeface="Arial MT"/>
                <a:cs typeface="Times New Roman"/>
              </a:rPr>
              <a:t>l</a:t>
            </a:r>
            <a:r>
              <a:rPr sz="2400" dirty="0">
                <a:latin typeface="Arial MT"/>
                <a:cs typeface="Times New Roman"/>
              </a:rPr>
              <a:t>k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back</a:t>
            </a:r>
            <a:r>
              <a:rPr sz="2400" dirty="0">
                <a:latin typeface="Arial MT"/>
                <a:cs typeface="Times New Roman"/>
              </a:rPr>
              <a:t>w</a:t>
            </a:r>
            <a:r>
              <a:rPr sz="2400" spc="-10" dirty="0">
                <a:latin typeface="Arial MT"/>
                <a:cs typeface="Times New Roman"/>
              </a:rPr>
              <a:t>ard</a:t>
            </a:r>
            <a:r>
              <a:rPr sz="2400" dirty="0">
                <a:latin typeface="Arial MT"/>
                <a:cs typeface="Times New Roman"/>
              </a:rPr>
              <a:t>s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</a:t>
            </a:r>
            <a:r>
              <a:rPr sz="2400" spc="-10" dirty="0">
                <a:latin typeface="Arial MT"/>
                <a:cs typeface="Times New Roman"/>
              </a:rPr>
              <a:t>h</a:t>
            </a:r>
            <a:r>
              <a:rPr sz="2400" spc="-15" dirty="0">
                <a:latin typeface="Arial MT"/>
                <a:cs typeface="Times New Roman"/>
              </a:rPr>
              <a:t>r</a:t>
            </a:r>
            <a:r>
              <a:rPr sz="2400" spc="-10" dirty="0">
                <a:latin typeface="Arial MT"/>
                <a:cs typeface="Times New Roman"/>
              </a:rPr>
              <a:t>oug</a:t>
            </a:r>
            <a:r>
              <a:rPr sz="2400" dirty="0">
                <a:latin typeface="Arial MT"/>
                <a:cs typeface="Times New Roman"/>
              </a:rPr>
              <a:t>h</a:t>
            </a:r>
            <a:r>
              <a:rPr sz="2400" spc="-20" dirty="0">
                <a:latin typeface="Arial MT"/>
                <a:cs typeface="Times New Roman"/>
              </a:rPr>
              <a:t> t</a:t>
            </a:r>
            <a:r>
              <a:rPr sz="2400" spc="-10" dirty="0">
                <a:latin typeface="Arial MT"/>
                <a:cs typeface="Times New Roman"/>
              </a:rPr>
              <a:t>h</a:t>
            </a:r>
            <a:r>
              <a:rPr sz="2400" dirty="0">
                <a:latin typeface="Arial MT"/>
                <a:cs typeface="Times New Roman"/>
              </a:rPr>
              <a:t>e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5" dirty="0">
                <a:latin typeface="Arial MT"/>
                <a:cs typeface="Times New Roman"/>
              </a:rPr>
              <a:t>arr</a:t>
            </a:r>
            <a:r>
              <a:rPr sz="2400" spc="10" dirty="0">
                <a:latin typeface="Arial MT"/>
                <a:cs typeface="Times New Roman"/>
              </a:rPr>
              <a:t>a</a:t>
            </a:r>
            <a:r>
              <a:rPr sz="2400" dirty="0">
                <a:latin typeface="Arial MT"/>
                <a:cs typeface="Times New Roman"/>
              </a:rPr>
              <a:t>y</a:t>
            </a:r>
            <a:r>
              <a:rPr sz="2400" spc="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fr</a:t>
            </a:r>
            <a:r>
              <a:rPr sz="2400" spc="-5" dirty="0">
                <a:latin typeface="Arial MT"/>
                <a:cs typeface="Times New Roman"/>
              </a:rPr>
              <a:t>o</a:t>
            </a:r>
            <a:r>
              <a:rPr sz="2400" dirty="0">
                <a:latin typeface="Arial MT"/>
                <a:cs typeface="Times New Roman"/>
              </a:rPr>
              <a:t>m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i="1" dirty="0">
                <a:latin typeface="Arial MT"/>
                <a:cs typeface="Times New Roman"/>
              </a:rPr>
              <a:t>n</a:t>
            </a:r>
            <a:r>
              <a:rPr sz="2400" spc="-10" dirty="0">
                <a:latin typeface="Arial MT"/>
                <a:cs typeface="Times New Roman"/>
              </a:rPr>
              <a:t>/</a:t>
            </a:r>
            <a:r>
              <a:rPr sz="2400" dirty="0">
                <a:latin typeface="Arial MT"/>
                <a:cs typeface="Times New Roman"/>
              </a:rPr>
              <a:t>2 </a:t>
            </a:r>
            <a:r>
              <a:rPr sz="2400" spc="-10" dirty="0">
                <a:latin typeface="Arial MT"/>
                <a:cs typeface="Times New Roman"/>
              </a:rPr>
              <a:t>t</a:t>
            </a:r>
            <a:r>
              <a:rPr sz="2400" dirty="0">
                <a:latin typeface="Arial MT"/>
                <a:cs typeface="Times New Roman"/>
              </a:rPr>
              <a:t>o 1,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ca</a:t>
            </a:r>
            <a:r>
              <a:rPr sz="2400" spc="-25" dirty="0">
                <a:latin typeface="Arial MT"/>
                <a:cs typeface="Times New Roman"/>
              </a:rPr>
              <a:t>lli</a:t>
            </a:r>
            <a:r>
              <a:rPr sz="2400" spc="-20" dirty="0">
                <a:latin typeface="Arial MT"/>
                <a:cs typeface="Times New Roman"/>
              </a:rPr>
              <a:t>n</a:t>
            </a:r>
            <a:r>
              <a:rPr sz="2400" dirty="0">
                <a:latin typeface="Arial MT"/>
                <a:cs typeface="Times New Roman"/>
              </a:rPr>
              <a:t>g</a:t>
            </a:r>
            <a:r>
              <a:rPr sz="2400" spc="185" dirty="0">
                <a:latin typeface="Arial MT"/>
                <a:cs typeface="Times New Roman"/>
              </a:rPr>
              <a:t> </a:t>
            </a:r>
            <a:r>
              <a:rPr sz="2400" b="1" dirty="0">
                <a:latin typeface="Arial MT"/>
                <a:cs typeface="Courier New"/>
              </a:rPr>
              <a:t>Heapify()</a:t>
            </a:r>
            <a:r>
              <a:rPr sz="2400" b="1" spc="-440" dirty="0">
                <a:latin typeface="Arial MT"/>
                <a:cs typeface="Courier New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o</a:t>
            </a:r>
            <a:r>
              <a:rPr sz="2400" dirty="0">
                <a:latin typeface="Arial MT"/>
                <a:cs typeface="Times New Roman"/>
              </a:rPr>
              <a:t>n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eac</a:t>
            </a:r>
            <a:r>
              <a:rPr sz="2400" dirty="0">
                <a:latin typeface="Arial MT"/>
                <a:cs typeface="Times New Roman"/>
              </a:rPr>
              <a:t>h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node.</a:t>
            </a:r>
            <a:endParaRPr sz="2400" dirty="0">
              <a:latin typeface="Arial MT"/>
              <a:cs typeface="Times New Roman"/>
            </a:endParaRPr>
          </a:p>
          <a:p>
            <a:pPr marL="633095" lvl="2" indent="-163830">
              <a:lnSpc>
                <a:spcPct val="100000"/>
              </a:lnSpc>
              <a:spcBef>
                <a:spcPts val="505"/>
              </a:spcBef>
              <a:buClr>
                <a:srgbClr val="0033CC"/>
              </a:buClr>
              <a:buSzPct val="60000"/>
              <a:buFont typeface="Wingdings"/>
              <a:buChar char=""/>
              <a:tabLst>
                <a:tab pos="633730" algn="l"/>
              </a:tabLst>
            </a:pPr>
            <a:r>
              <a:rPr sz="2400" spc="-10" dirty="0">
                <a:latin typeface="Arial MT"/>
                <a:cs typeface="Times New Roman"/>
              </a:rPr>
              <a:t>Order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of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processing guarantees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that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the</a:t>
            </a:r>
            <a:r>
              <a:rPr sz="2400" spc="-15" dirty="0">
                <a:latin typeface="Arial MT"/>
                <a:cs typeface="Times New Roman"/>
              </a:rPr>
              <a:t> children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of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node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i="1" dirty="0">
                <a:latin typeface="Arial MT"/>
                <a:cs typeface="Times New Roman"/>
              </a:rPr>
              <a:t>i</a:t>
            </a:r>
            <a:r>
              <a:rPr sz="2400" i="1" spc="-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are</a:t>
            </a:r>
            <a:r>
              <a:rPr sz="2400" spc="2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heaps</a:t>
            </a:r>
            <a:r>
              <a:rPr sz="2400" spc="-20" dirty="0">
                <a:latin typeface="Arial MT"/>
                <a:cs typeface="Times New Roman"/>
              </a:rPr>
              <a:t> when</a:t>
            </a:r>
            <a:r>
              <a:rPr sz="2400" spc="-50" dirty="0">
                <a:latin typeface="Arial MT"/>
                <a:cs typeface="Times New Roman"/>
              </a:rPr>
              <a:t> </a:t>
            </a:r>
            <a:r>
              <a:rPr sz="2400" i="1" dirty="0">
                <a:latin typeface="Arial MT"/>
                <a:cs typeface="Times New Roman"/>
              </a:rPr>
              <a:t>i </a:t>
            </a:r>
            <a:r>
              <a:rPr sz="2400" spc="-10" dirty="0">
                <a:latin typeface="Arial MT"/>
                <a:cs typeface="Times New Roman"/>
              </a:rPr>
              <a:t>is</a:t>
            </a:r>
            <a:r>
              <a:rPr sz="2400" spc="9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processed</a:t>
            </a:r>
            <a:endParaRPr sz="24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8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92938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Heap</a:t>
            </a:r>
            <a:r>
              <a:rPr sz="4400" spc="-10" dirty="0"/>
              <a:t> </a:t>
            </a:r>
            <a:r>
              <a:rPr sz="4400" spc="-15" dirty="0"/>
              <a:t>Operations:</a:t>
            </a:r>
            <a:r>
              <a:rPr sz="4400" spc="-20" dirty="0"/>
              <a:t> </a:t>
            </a:r>
            <a:r>
              <a:rPr sz="4400" spc="-5" dirty="0"/>
              <a:t>BuildHeap()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21179"/>
            <a:ext cx="5855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Tahoma"/>
                <a:cs typeface="Tahoma"/>
              </a:rPr>
              <a:t>Converts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unorganized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array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into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max-heap.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3048000"/>
            <a:ext cx="7543800" cy="24383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1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BuildHeap():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668" y="1684034"/>
            <a:ext cx="7353983" cy="40637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0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BuildHeap():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3652" y="2667000"/>
            <a:ext cx="7124700" cy="24066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5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BuildHeap():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2" y="2590800"/>
            <a:ext cx="7112000" cy="2387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9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79195"/>
            <a:ext cx="67030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BuildHeap():</a:t>
            </a:r>
            <a:r>
              <a:rPr sz="3600" spc="-25" dirty="0"/>
              <a:t> </a:t>
            </a:r>
            <a:r>
              <a:rPr sz="3600" spc="-10" dirty="0"/>
              <a:t>Example</a:t>
            </a:r>
            <a:r>
              <a:rPr sz="3600" spc="-30" dirty="0"/>
              <a:t> </a:t>
            </a:r>
            <a:r>
              <a:rPr sz="360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4274" y="1916684"/>
            <a:ext cx="1032192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Clr>
                <a:srgbClr val="0033CC"/>
              </a:buClr>
              <a:buSzPct val="72222"/>
              <a:buFont typeface="Wingdings"/>
              <a:buChar char=""/>
              <a:tabLst>
                <a:tab pos="184150" algn="l"/>
              </a:tabLst>
            </a:pPr>
            <a:r>
              <a:rPr sz="2400" spc="-40" dirty="0">
                <a:latin typeface="Arial MT"/>
                <a:cs typeface="Times New Roman"/>
              </a:rPr>
              <a:t>Work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through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example</a:t>
            </a:r>
            <a:endParaRPr sz="2400" dirty="0">
              <a:latin typeface="Arial MT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1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=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{</a:t>
            </a:r>
            <a:r>
              <a:rPr sz="2400" spc="-5" dirty="0">
                <a:latin typeface="Arial MT"/>
                <a:cs typeface="Times New Roman"/>
              </a:rPr>
              <a:t>14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75" dirty="0">
                <a:latin typeface="Arial MT"/>
                <a:cs typeface="Times New Roman"/>
              </a:rPr>
              <a:t>1</a:t>
            </a:r>
            <a:r>
              <a:rPr sz="2400" spc="-5" dirty="0">
                <a:latin typeface="Arial MT"/>
                <a:cs typeface="Times New Roman"/>
              </a:rPr>
              <a:t>1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33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22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56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49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30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24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18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3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37</a:t>
            </a:r>
            <a:r>
              <a:rPr sz="2400" spc="-5" dirty="0" smtClean="0">
                <a:latin typeface="Arial MT"/>
                <a:cs typeface="Times New Roman"/>
              </a:rPr>
              <a:t>}</a:t>
            </a:r>
            <a:endParaRPr lang="en-US" sz="2400" spc="-5" dirty="0" smtClean="0">
              <a:latin typeface="Arial MT"/>
              <a:cs typeface="Times New Roman"/>
            </a:endParaRPr>
          </a:p>
          <a:p>
            <a:pPr marL="184150">
              <a:lnSpc>
                <a:spcPct val="100000"/>
              </a:lnSpc>
              <a:spcBef>
                <a:spcPts val="45"/>
              </a:spcBef>
            </a:pPr>
            <a:r>
              <a:rPr lang="en-US" sz="2400" spc="-5" dirty="0" smtClean="0">
                <a:latin typeface="Arial MT"/>
                <a:cs typeface="Times New Roman"/>
              </a:rPr>
              <a:t>Construct a Min-Heap from the given array using Build-Heap function.</a:t>
            </a:r>
            <a:endParaRPr sz="24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66268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Analyzing</a:t>
            </a:r>
            <a:r>
              <a:rPr sz="3600" spc="-45" dirty="0"/>
              <a:t> </a:t>
            </a:r>
            <a:r>
              <a:rPr sz="3600" spc="-5" dirty="0"/>
              <a:t>BuildHeap()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184274" y="1769362"/>
            <a:ext cx="9559925" cy="42889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0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800" spc="-5" dirty="0">
                <a:latin typeface="Arial MT"/>
                <a:cs typeface="Times New Roman"/>
              </a:rPr>
              <a:t>E</a:t>
            </a:r>
            <a:r>
              <a:rPr sz="2800" spc="-10" dirty="0">
                <a:latin typeface="Arial MT"/>
                <a:cs typeface="Times New Roman"/>
              </a:rPr>
              <a:t>ac</a:t>
            </a:r>
            <a:r>
              <a:rPr sz="2800" dirty="0">
                <a:latin typeface="Arial MT"/>
                <a:cs typeface="Times New Roman"/>
              </a:rPr>
              <a:t>h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ca</a:t>
            </a:r>
            <a:r>
              <a:rPr sz="2800" spc="-15" dirty="0">
                <a:latin typeface="Arial MT"/>
                <a:cs typeface="Times New Roman"/>
              </a:rPr>
              <a:t>l</a:t>
            </a:r>
            <a:r>
              <a:rPr sz="2800" dirty="0">
                <a:latin typeface="Arial MT"/>
                <a:cs typeface="Times New Roman"/>
              </a:rPr>
              <a:t>l</a:t>
            </a:r>
            <a:r>
              <a:rPr sz="2800" spc="-20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t</a:t>
            </a:r>
            <a:r>
              <a:rPr sz="2800" dirty="0">
                <a:latin typeface="Arial MT"/>
                <a:cs typeface="Times New Roman"/>
              </a:rPr>
              <a:t>o</a:t>
            </a:r>
            <a:r>
              <a:rPr sz="2800" spc="-5" dirty="0">
                <a:latin typeface="Arial MT"/>
                <a:cs typeface="Times New Roman"/>
              </a:rPr>
              <a:t> </a:t>
            </a:r>
            <a:r>
              <a:rPr sz="2800" b="1" spc="-15" dirty="0">
                <a:latin typeface="Arial MT"/>
                <a:cs typeface="Courier New"/>
              </a:rPr>
              <a:t>Heapify(</a:t>
            </a:r>
            <a:r>
              <a:rPr sz="2800" b="1" dirty="0">
                <a:latin typeface="Arial MT"/>
                <a:cs typeface="Courier New"/>
              </a:rPr>
              <a:t>)</a:t>
            </a:r>
            <a:r>
              <a:rPr sz="2800" b="1" spc="-340" dirty="0">
                <a:latin typeface="Arial MT"/>
                <a:cs typeface="Courier New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t</a:t>
            </a:r>
            <a:r>
              <a:rPr sz="2800" spc="-10" dirty="0">
                <a:latin typeface="Arial MT"/>
                <a:cs typeface="Times New Roman"/>
              </a:rPr>
              <a:t>ake</a:t>
            </a:r>
            <a:r>
              <a:rPr sz="2800" dirty="0">
                <a:latin typeface="Arial MT"/>
                <a:cs typeface="Times New Roman"/>
              </a:rPr>
              <a:t>s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i="1" dirty="0">
                <a:latin typeface="Arial MT"/>
                <a:cs typeface="Times New Roman"/>
              </a:rPr>
              <a:t>O</a:t>
            </a:r>
            <a:r>
              <a:rPr sz="2800" spc="-10" dirty="0">
                <a:latin typeface="Arial MT"/>
                <a:cs typeface="Times New Roman"/>
              </a:rPr>
              <a:t>(</a:t>
            </a:r>
            <a:r>
              <a:rPr sz="2800" spc="-15" dirty="0">
                <a:latin typeface="Arial MT"/>
                <a:cs typeface="Times New Roman"/>
              </a:rPr>
              <a:t>l</a:t>
            </a:r>
            <a:r>
              <a:rPr sz="2800" spc="-5" dirty="0">
                <a:latin typeface="Arial MT"/>
                <a:cs typeface="Times New Roman"/>
              </a:rPr>
              <a:t>o</a:t>
            </a:r>
            <a:r>
              <a:rPr sz="2800" dirty="0">
                <a:latin typeface="Arial MT"/>
                <a:cs typeface="Times New Roman"/>
              </a:rPr>
              <a:t>g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i="1" spc="-5" dirty="0">
                <a:latin typeface="Arial MT"/>
                <a:cs typeface="Times New Roman"/>
              </a:rPr>
              <a:t>n</a:t>
            </a:r>
            <a:r>
              <a:rPr sz="2800" dirty="0">
                <a:latin typeface="Arial MT"/>
                <a:cs typeface="Times New Roman"/>
              </a:rPr>
              <a:t>)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time</a:t>
            </a:r>
            <a:endParaRPr sz="2800" dirty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50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800" spc="-10" dirty="0">
                <a:latin typeface="Arial MT"/>
                <a:cs typeface="Times New Roman"/>
              </a:rPr>
              <a:t>There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are</a:t>
            </a:r>
            <a:r>
              <a:rPr sz="2800" spc="-20" dirty="0">
                <a:latin typeface="Arial MT"/>
                <a:cs typeface="Times New Roman"/>
              </a:rPr>
              <a:t> </a:t>
            </a:r>
            <a:r>
              <a:rPr sz="2800" i="1" spc="-5" dirty="0">
                <a:latin typeface="Arial MT"/>
                <a:cs typeface="Times New Roman"/>
              </a:rPr>
              <a:t>O</a:t>
            </a:r>
            <a:r>
              <a:rPr sz="2800" spc="-5" dirty="0">
                <a:latin typeface="Arial MT"/>
                <a:cs typeface="Times New Roman"/>
              </a:rPr>
              <a:t>(</a:t>
            </a:r>
            <a:r>
              <a:rPr sz="2800" i="1" spc="-5" dirty="0">
                <a:latin typeface="Arial MT"/>
                <a:cs typeface="Times New Roman"/>
              </a:rPr>
              <a:t>n</a:t>
            </a:r>
            <a:r>
              <a:rPr sz="2800" spc="-5" dirty="0">
                <a:latin typeface="Arial MT"/>
                <a:cs typeface="Times New Roman"/>
              </a:rPr>
              <a:t>)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such</a:t>
            </a:r>
            <a:r>
              <a:rPr sz="2800" spc="-3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calls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(specifically,</a:t>
            </a:r>
            <a:r>
              <a:rPr sz="2800" spc="20" dirty="0">
                <a:latin typeface="Arial MT"/>
                <a:cs typeface="Times New Roman"/>
              </a:rPr>
              <a:t> </a:t>
            </a:r>
            <a:r>
              <a:rPr lang="en-US" sz="2800" spc="-10" dirty="0">
                <a:latin typeface="Symbol"/>
                <a:cs typeface="Symbol"/>
              </a:rPr>
              <a:t></a:t>
            </a:r>
            <a:r>
              <a:rPr lang="en-US" sz="2800" i="1" spc="-10" dirty="0">
                <a:latin typeface="Times New Roman"/>
                <a:cs typeface="Times New Roman"/>
              </a:rPr>
              <a:t>n</a:t>
            </a:r>
            <a:r>
              <a:rPr lang="en-US" sz="2800" spc="-10" dirty="0">
                <a:latin typeface="Times New Roman"/>
                <a:cs typeface="Times New Roman"/>
              </a:rPr>
              <a:t>/2</a:t>
            </a:r>
            <a:r>
              <a:rPr lang="en-US" sz="2800" spc="-10" dirty="0">
                <a:latin typeface="Symbol"/>
                <a:cs typeface="Symbol"/>
              </a:rPr>
              <a:t> </a:t>
            </a:r>
            <a:r>
              <a:rPr sz="2800" spc="-10" dirty="0" smtClean="0">
                <a:latin typeface="Arial MT"/>
                <a:cs typeface="Times New Roman"/>
              </a:rPr>
              <a:t>)</a:t>
            </a:r>
            <a:endParaRPr sz="2800" dirty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800" spc="-5" dirty="0">
                <a:latin typeface="Arial MT"/>
                <a:cs typeface="Times New Roman"/>
              </a:rPr>
              <a:t>T</a:t>
            </a:r>
            <a:r>
              <a:rPr sz="2800" spc="-10" dirty="0">
                <a:latin typeface="Arial MT"/>
                <a:cs typeface="Times New Roman"/>
              </a:rPr>
              <a:t>hu</a:t>
            </a:r>
            <a:r>
              <a:rPr sz="2800" dirty="0">
                <a:latin typeface="Arial MT"/>
                <a:cs typeface="Times New Roman"/>
              </a:rPr>
              <a:t>s</a:t>
            </a:r>
            <a:r>
              <a:rPr sz="2800" spc="-15" dirty="0">
                <a:latin typeface="Arial MT"/>
                <a:cs typeface="Times New Roman"/>
              </a:rPr>
              <a:t> t</a:t>
            </a:r>
            <a:r>
              <a:rPr sz="2800" spc="-10" dirty="0">
                <a:latin typeface="Arial MT"/>
                <a:cs typeface="Times New Roman"/>
              </a:rPr>
              <a:t>h</a:t>
            </a:r>
            <a:r>
              <a:rPr sz="2800" dirty="0">
                <a:latin typeface="Arial MT"/>
                <a:cs typeface="Times New Roman"/>
              </a:rPr>
              <a:t>e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runn</a:t>
            </a:r>
            <a:r>
              <a:rPr sz="2800" spc="-15" dirty="0">
                <a:latin typeface="Arial MT"/>
                <a:cs typeface="Times New Roman"/>
              </a:rPr>
              <a:t>i</a:t>
            </a:r>
            <a:r>
              <a:rPr sz="2800" spc="-10" dirty="0">
                <a:latin typeface="Arial MT"/>
                <a:cs typeface="Times New Roman"/>
              </a:rPr>
              <a:t>n</a:t>
            </a:r>
            <a:r>
              <a:rPr sz="2800" dirty="0">
                <a:latin typeface="Arial MT"/>
                <a:cs typeface="Times New Roman"/>
              </a:rPr>
              <a:t>g </a:t>
            </a:r>
            <a:r>
              <a:rPr sz="2800" spc="-20" dirty="0">
                <a:latin typeface="Arial MT"/>
                <a:cs typeface="Times New Roman"/>
              </a:rPr>
              <a:t>tim</a:t>
            </a:r>
            <a:r>
              <a:rPr sz="2800" dirty="0">
                <a:latin typeface="Arial MT"/>
                <a:cs typeface="Times New Roman"/>
              </a:rPr>
              <a:t>e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i</a:t>
            </a:r>
            <a:r>
              <a:rPr sz="2800" dirty="0">
                <a:latin typeface="Arial MT"/>
                <a:cs typeface="Times New Roman"/>
              </a:rPr>
              <a:t>s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i="1" dirty="0">
                <a:latin typeface="Arial MT"/>
                <a:cs typeface="Times New Roman"/>
              </a:rPr>
              <a:t>O</a:t>
            </a:r>
            <a:r>
              <a:rPr sz="2800" spc="-10" dirty="0">
                <a:latin typeface="Arial MT"/>
                <a:cs typeface="Times New Roman"/>
              </a:rPr>
              <a:t>(</a:t>
            </a:r>
            <a:r>
              <a:rPr sz="2800" i="1" dirty="0">
                <a:latin typeface="Arial MT"/>
                <a:cs typeface="Times New Roman"/>
              </a:rPr>
              <a:t>n</a:t>
            </a:r>
            <a:r>
              <a:rPr sz="2800" i="1" spc="-10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l</a:t>
            </a:r>
            <a:r>
              <a:rPr sz="2800" spc="-5" dirty="0">
                <a:latin typeface="Arial MT"/>
                <a:cs typeface="Times New Roman"/>
              </a:rPr>
              <a:t>o</a:t>
            </a:r>
            <a:r>
              <a:rPr sz="2800" dirty="0">
                <a:latin typeface="Arial MT"/>
                <a:cs typeface="Times New Roman"/>
              </a:rPr>
              <a:t>g</a:t>
            </a:r>
            <a:r>
              <a:rPr sz="2800" spc="-135" dirty="0">
                <a:latin typeface="Arial MT"/>
                <a:cs typeface="Times New Roman"/>
              </a:rPr>
              <a:t> </a:t>
            </a:r>
            <a:r>
              <a:rPr sz="2800" i="1" spc="-5" dirty="0">
                <a:latin typeface="Arial MT"/>
                <a:cs typeface="Times New Roman"/>
              </a:rPr>
              <a:t>n</a:t>
            </a:r>
            <a:r>
              <a:rPr sz="2800" dirty="0">
                <a:latin typeface="Arial MT"/>
                <a:cs typeface="Times New Roman"/>
              </a:rPr>
              <a:t>)</a:t>
            </a:r>
          </a:p>
          <a:p>
            <a:pPr marL="385445" lvl="1" indent="-14414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Is</a:t>
            </a:r>
            <a:r>
              <a:rPr sz="2800" i="1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this</a:t>
            </a:r>
            <a:r>
              <a:rPr sz="28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dirty="0">
                <a:solidFill>
                  <a:srgbClr val="0033CC"/>
                </a:solidFill>
                <a:latin typeface="Arial MT"/>
                <a:cs typeface="Times New Roman"/>
              </a:rPr>
              <a:t>a</a:t>
            </a:r>
            <a:r>
              <a:rPr sz="2800" i="1" spc="-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20" dirty="0">
                <a:solidFill>
                  <a:srgbClr val="0033CC"/>
                </a:solidFill>
                <a:latin typeface="Arial MT"/>
                <a:cs typeface="Times New Roman"/>
              </a:rPr>
              <a:t>correct</a:t>
            </a:r>
            <a:r>
              <a:rPr sz="2800" i="1" spc="-3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10" dirty="0">
                <a:solidFill>
                  <a:srgbClr val="0033CC"/>
                </a:solidFill>
                <a:latin typeface="Arial MT"/>
                <a:cs typeface="Times New Roman"/>
              </a:rPr>
              <a:t>asymptotic</a:t>
            </a:r>
            <a:r>
              <a:rPr sz="2800" i="1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10" dirty="0">
                <a:solidFill>
                  <a:srgbClr val="0033CC"/>
                </a:solidFill>
                <a:latin typeface="Arial MT"/>
                <a:cs typeface="Times New Roman"/>
              </a:rPr>
              <a:t>upper</a:t>
            </a:r>
            <a:r>
              <a:rPr sz="2800" i="1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dirty="0">
                <a:solidFill>
                  <a:srgbClr val="0033CC"/>
                </a:solidFill>
                <a:latin typeface="Arial MT"/>
                <a:cs typeface="Times New Roman"/>
              </a:rPr>
              <a:t>bound?</a:t>
            </a:r>
            <a:endParaRPr sz="2800" dirty="0"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Is</a:t>
            </a:r>
            <a:r>
              <a:rPr sz="2800" i="1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this</a:t>
            </a:r>
            <a:r>
              <a:rPr sz="28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dirty="0">
                <a:solidFill>
                  <a:srgbClr val="0033CC"/>
                </a:solidFill>
                <a:latin typeface="Arial MT"/>
                <a:cs typeface="Times New Roman"/>
              </a:rPr>
              <a:t>an</a:t>
            </a:r>
            <a:r>
              <a:rPr sz="2800" i="1" spc="-10" dirty="0">
                <a:solidFill>
                  <a:srgbClr val="0033CC"/>
                </a:solidFill>
                <a:latin typeface="Arial MT"/>
                <a:cs typeface="Times New Roman"/>
              </a:rPr>
              <a:t> asymptotically</a:t>
            </a:r>
            <a:r>
              <a:rPr sz="2800" i="1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tight</a:t>
            </a:r>
            <a:r>
              <a:rPr sz="2800" i="1" spc="-9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dirty="0">
                <a:solidFill>
                  <a:srgbClr val="0033CC"/>
                </a:solidFill>
                <a:latin typeface="Arial MT"/>
                <a:cs typeface="Times New Roman"/>
              </a:rPr>
              <a:t>bound</a:t>
            </a:r>
            <a:r>
              <a:rPr sz="2800" i="1" dirty="0" smtClean="0">
                <a:solidFill>
                  <a:srgbClr val="0033CC"/>
                </a:solidFill>
                <a:latin typeface="Arial MT"/>
                <a:cs typeface="Times New Roman"/>
              </a:rPr>
              <a:t>?</a:t>
            </a:r>
            <a:endParaRPr lang="en-US" sz="2800" i="1" dirty="0" smtClean="0">
              <a:solidFill>
                <a:srgbClr val="0033CC"/>
              </a:solidFill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endParaRPr lang="en-US" sz="2800" i="1" dirty="0">
              <a:solidFill>
                <a:srgbClr val="0033CC"/>
              </a:solidFill>
              <a:latin typeface="Arial MT"/>
              <a:cs typeface="Times New Roman"/>
            </a:endParaRPr>
          </a:p>
          <a:p>
            <a:pPr marL="241300" lvl="1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tabLst>
                <a:tab pos="385445" algn="l"/>
              </a:tabLst>
            </a:pPr>
            <a:endParaRPr sz="2800" dirty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800" dirty="0">
                <a:latin typeface="Arial MT"/>
                <a:cs typeface="Times New Roman"/>
              </a:rPr>
              <a:t>A</a:t>
            </a:r>
            <a:r>
              <a:rPr sz="2800" spc="-114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ti</a:t>
            </a:r>
            <a:r>
              <a:rPr sz="2800" spc="-10" dirty="0">
                <a:latin typeface="Arial MT"/>
                <a:cs typeface="Times New Roman"/>
              </a:rPr>
              <a:t>gh</a:t>
            </a:r>
            <a:r>
              <a:rPr sz="2800" spc="-20" dirty="0">
                <a:latin typeface="Arial MT"/>
                <a:cs typeface="Times New Roman"/>
              </a:rPr>
              <a:t>t</a:t>
            </a:r>
            <a:r>
              <a:rPr sz="2800" spc="-10" dirty="0">
                <a:latin typeface="Arial MT"/>
                <a:cs typeface="Times New Roman"/>
              </a:rPr>
              <a:t>e</a:t>
            </a:r>
            <a:r>
              <a:rPr sz="2800" dirty="0">
                <a:latin typeface="Arial MT"/>
                <a:cs typeface="Times New Roman"/>
              </a:rPr>
              <a:t>r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boun</a:t>
            </a:r>
            <a:r>
              <a:rPr sz="2800" dirty="0">
                <a:latin typeface="Arial MT"/>
                <a:cs typeface="Times New Roman"/>
              </a:rPr>
              <a:t>d</a:t>
            </a:r>
            <a:r>
              <a:rPr sz="2800" spc="-10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i</a:t>
            </a:r>
            <a:r>
              <a:rPr sz="2800" dirty="0">
                <a:latin typeface="Arial MT"/>
                <a:cs typeface="Times New Roman"/>
              </a:rPr>
              <a:t>s</a:t>
            </a:r>
            <a:r>
              <a:rPr sz="2800" spc="15" dirty="0">
                <a:latin typeface="Arial MT"/>
                <a:cs typeface="Times New Roman"/>
              </a:rPr>
              <a:t> </a:t>
            </a:r>
            <a:r>
              <a:rPr sz="2800" i="1" dirty="0">
                <a:latin typeface="Arial MT"/>
                <a:cs typeface="Times New Roman"/>
              </a:rPr>
              <a:t>O</a:t>
            </a:r>
            <a:r>
              <a:rPr sz="2800" i="1" spc="-10" dirty="0">
                <a:latin typeface="Arial MT"/>
                <a:cs typeface="Times New Roman"/>
              </a:rPr>
              <a:t>(</a:t>
            </a:r>
            <a:r>
              <a:rPr sz="2800" i="1" spc="-5" dirty="0">
                <a:latin typeface="Arial MT"/>
                <a:cs typeface="Times New Roman"/>
              </a:rPr>
              <a:t>n</a:t>
            </a:r>
            <a:r>
              <a:rPr sz="2800" dirty="0">
                <a:latin typeface="Arial MT"/>
                <a:cs typeface="Times New Roman"/>
              </a:rPr>
              <a:t>)</a:t>
            </a:r>
          </a:p>
          <a:p>
            <a:pPr marL="385445" lvl="1" indent="-144145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How</a:t>
            </a:r>
            <a:r>
              <a:rPr sz="28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can</a:t>
            </a:r>
            <a:r>
              <a:rPr sz="2800" i="1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this be?</a:t>
            </a:r>
            <a:r>
              <a:rPr sz="2800" i="1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Is </a:t>
            </a:r>
            <a:r>
              <a:rPr sz="2800" i="1" spc="-25" dirty="0">
                <a:solidFill>
                  <a:srgbClr val="0033CC"/>
                </a:solidFill>
                <a:latin typeface="Arial MT"/>
                <a:cs typeface="Times New Roman"/>
              </a:rPr>
              <a:t>there</a:t>
            </a:r>
            <a:r>
              <a:rPr sz="28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dirty="0">
                <a:solidFill>
                  <a:srgbClr val="0033CC"/>
                </a:solidFill>
                <a:latin typeface="Arial MT"/>
                <a:cs typeface="Times New Roman"/>
              </a:rPr>
              <a:t>a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flaw</a:t>
            </a:r>
            <a:r>
              <a:rPr sz="2800" i="1" spc="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in</a:t>
            </a:r>
            <a:r>
              <a:rPr sz="2800" i="1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r>
              <a:rPr sz="2800" i="1" spc="-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5" dirty="0">
                <a:solidFill>
                  <a:srgbClr val="0033CC"/>
                </a:solidFill>
                <a:latin typeface="Arial MT"/>
                <a:cs typeface="Times New Roman"/>
              </a:rPr>
              <a:t>above</a:t>
            </a:r>
            <a:r>
              <a:rPr sz="2800" i="1" spc="-7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800" i="1" spc="-15" dirty="0">
                <a:solidFill>
                  <a:srgbClr val="0033CC"/>
                </a:solidFill>
                <a:latin typeface="Arial MT"/>
                <a:cs typeface="Times New Roman"/>
              </a:rPr>
              <a:t>reasoning?</a:t>
            </a:r>
            <a:endParaRPr sz="28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852995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Analyzing</a:t>
            </a:r>
            <a:r>
              <a:rPr sz="3600" spc="-20" dirty="0"/>
              <a:t> </a:t>
            </a:r>
            <a:r>
              <a:rPr sz="3600" spc="-5" dirty="0"/>
              <a:t>BuildHeap():</a:t>
            </a:r>
            <a:r>
              <a:rPr sz="3600" spc="-15" dirty="0"/>
              <a:t> </a:t>
            </a:r>
            <a:r>
              <a:rPr sz="3600" spc="-10" dirty="0"/>
              <a:t>Tight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158874" y="1781554"/>
            <a:ext cx="10571902" cy="280397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50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209550" algn="l"/>
              </a:tabLst>
            </a:pPr>
            <a:r>
              <a:rPr sz="2800" spc="-75" dirty="0">
                <a:latin typeface="Arial MT"/>
                <a:cs typeface="Times New Roman"/>
              </a:rPr>
              <a:t>To</a:t>
            </a:r>
            <a:r>
              <a:rPr sz="2800" spc="-10" dirty="0">
                <a:latin typeface="Arial MT"/>
                <a:cs typeface="Times New Roman"/>
              </a:rPr>
              <a:t> </a:t>
            </a:r>
            <a:r>
              <a:rPr sz="2800" b="1" spc="-15" dirty="0">
                <a:latin typeface="Arial MT"/>
                <a:cs typeface="Courier New"/>
              </a:rPr>
              <a:t>Heapify()</a:t>
            </a:r>
            <a:r>
              <a:rPr sz="2800" b="1" spc="-260" dirty="0">
                <a:latin typeface="Arial MT"/>
                <a:cs typeface="Courier New"/>
              </a:rPr>
              <a:t> </a:t>
            </a:r>
            <a:r>
              <a:rPr sz="2800" dirty="0">
                <a:latin typeface="Arial MT"/>
                <a:cs typeface="Times New Roman"/>
              </a:rPr>
              <a:t>a</a:t>
            </a:r>
            <a:r>
              <a:rPr sz="2800" spc="-10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subtree</a:t>
            </a:r>
            <a:r>
              <a:rPr sz="2800" spc="-20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takes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i="1" spc="-5" dirty="0">
                <a:latin typeface="Arial MT"/>
                <a:cs typeface="Times New Roman"/>
              </a:rPr>
              <a:t>O</a:t>
            </a:r>
            <a:r>
              <a:rPr sz="2800" spc="-5" dirty="0">
                <a:latin typeface="Arial MT"/>
                <a:cs typeface="Times New Roman"/>
              </a:rPr>
              <a:t>(</a:t>
            </a:r>
            <a:r>
              <a:rPr sz="2800" i="1" spc="-5" dirty="0">
                <a:latin typeface="Arial MT"/>
                <a:cs typeface="Times New Roman"/>
              </a:rPr>
              <a:t>h</a:t>
            </a:r>
            <a:r>
              <a:rPr sz="2800" spc="-5" dirty="0">
                <a:latin typeface="Arial MT"/>
                <a:cs typeface="Times New Roman"/>
              </a:rPr>
              <a:t>)</a:t>
            </a:r>
            <a:r>
              <a:rPr sz="2800" spc="-10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time,</a:t>
            </a:r>
            <a:r>
              <a:rPr sz="2800" spc="-2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where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i="1" dirty="0">
                <a:latin typeface="Arial MT"/>
                <a:cs typeface="Times New Roman"/>
              </a:rPr>
              <a:t>h</a:t>
            </a:r>
            <a:r>
              <a:rPr sz="2800" i="1" spc="-1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is the</a:t>
            </a:r>
            <a:r>
              <a:rPr sz="2800" spc="48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height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of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the</a:t>
            </a:r>
            <a:r>
              <a:rPr sz="2800" spc="10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subtree</a:t>
            </a:r>
            <a:endParaRPr sz="2800" dirty="0">
              <a:latin typeface="Arial MT"/>
              <a:cs typeface="Times New Roman"/>
            </a:endParaRPr>
          </a:p>
          <a:p>
            <a:pPr marL="410845" lvl="1" indent="-144145">
              <a:lnSpc>
                <a:spcPct val="100000"/>
              </a:lnSpc>
              <a:spcBef>
                <a:spcPts val="409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410845" algn="l"/>
              </a:tabLst>
            </a:pPr>
            <a:r>
              <a:rPr sz="2800" i="1" dirty="0">
                <a:latin typeface="Arial MT"/>
                <a:cs typeface="Times New Roman"/>
              </a:rPr>
              <a:t>h</a:t>
            </a:r>
            <a:r>
              <a:rPr sz="2800" i="1" spc="-10" dirty="0">
                <a:latin typeface="Arial MT"/>
                <a:cs typeface="Times New Roman"/>
              </a:rPr>
              <a:t> </a:t>
            </a:r>
            <a:r>
              <a:rPr sz="2800" dirty="0">
                <a:latin typeface="Arial MT"/>
                <a:cs typeface="Times New Roman"/>
              </a:rPr>
              <a:t>=</a:t>
            </a:r>
            <a:r>
              <a:rPr sz="2800" spc="-10" dirty="0">
                <a:latin typeface="Arial MT"/>
                <a:cs typeface="Times New Roman"/>
              </a:rPr>
              <a:t> </a:t>
            </a:r>
            <a:r>
              <a:rPr sz="2800" i="1" spc="-10" dirty="0">
                <a:latin typeface="Arial MT"/>
                <a:cs typeface="Times New Roman"/>
              </a:rPr>
              <a:t>O</a:t>
            </a:r>
            <a:r>
              <a:rPr sz="2800" spc="-10" dirty="0">
                <a:latin typeface="Arial MT"/>
                <a:cs typeface="Times New Roman"/>
              </a:rPr>
              <a:t>(log</a:t>
            </a:r>
            <a:r>
              <a:rPr sz="2800" spc="-30" dirty="0">
                <a:latin typeface="Arial MT"/>
                <a:cs typeface="Times New Roman"/>
              </a:rPr>
              <a:t> </a:t>
            </a:r>
            <a:r>
              <a:rPr sz="2800" i="1" spc="-5" dirty="0">
                <a:latin typeface="Arial MT"/>
                <a:cs typeface="Times New Roman"/>
              </a:rPr>
              <a:t>m</a:t>
            </a:r>
            <a:r>
              <a:rPr sz="2800" spc="-5" dirty="0">
                <a:latin typeface="Arial MT"/>
                <a:cs typeface="Times New Roman"/>
              </a:rPr>
              <a:t>),</a:t>
            </a:r>
            <a:r>
              <a:rPr sz="2800" spc="-10" dirty="0">
                <a:latin typeface="Arial MT"/>
                <a:cs typeface="Times New Roman"/>
              </a:rPr>
              <a:t> </a:t>
            </a:r>
            <a:r>
              <a:rPr sz="2800" i="1" dirty="0">
                <a:latin typeface="Arial MT"/>
                <a:cs typeface="Times New Roman"/>
              </a:rPr>
              <a:t>m </a:t>
            </a:r>
            <a:r>
              <a:rPr sz="2800" dirty="0">
                <a:latin typeface="Arial MT"/>
                <a:cs typeface="Times New Roman"/>
              </a:rPr>
              <a:t>=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dirty="0">
                <a:latin typeface="Arial MT"/>
                <a:cs typeface="Times New Roman"/>
              </a:rPr>
              <a:t>#</a:t>
            </a:r>
            <a:r>
              <a:rPr sz="2800" spc="-5" dirty="0">
                <a:latin typeface="Arial MT"/>
                <a:cs typeface="Times New Roman"/>
              </a:rPr>
              <a:t> nodes</a:t>
            </a:r>
            <a:r>
              <a:rPr sz="2800" spc="-20" dirty="0">
                <a:latin typeface="Arial MT"/>
                <a:cs typeface="Times New Roman"/>
              </a:rPr>
              <a:t> in</a:t>
            </a:r>
            <a:r>
              <a:rPr sz="2800" spc="-55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the</a:t>
            </a:r>
            <a:r>
              <a:rPr sz="2800" spc="-12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subtree</a:t>
            </a:r>
            <a:endParaRPr sz="2800" dirty="0">
              <a:latin typeface="Arial MT"/>
              <a:cs typeface="Times New Roman"/>
            </a:endParaRPr>
          </a:p>
          <a:p>
            <a:pPr marL="410845" lvl="1" indent="-144145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410845" algn="l"/>
              </a:tabLst>
            </a:pPr>
            <a:r>
              <a:rPr sz="2800" spc="-10" dirty="0">
                <a:latin typeface="Arial MT"/>
                <a:cs typeface="Times New Roman"/>
              </a:rPr>
              <a:t>T</a:t>
            </a:r>
            <a:r>
              <a:rPr sz="2800" spc="-15" dirty="0">
                <a:latin typeface="Arial MT"/>
                <a:cs typeface="Times New Roman"/>
              </a:rPr>
              <a:t>h</a:t>
            </a:r>
            <a:r>
              <a:rPr sz="2800" dirty="0">
                <a:latin typeface="Arial MT"/>
                <a:cs typeface="Times New Roman"/>
              </a:rPr>
              <a:t>e</a:t>
            </a:r>
            <a:r>
              <a:rPr sz="2800" spc="-20" dirty="0">
                <a:latin typeface="Arial MT"/>
                <a:cs typeface="Times New Roman"/>
              </a:rPr>
              <a:t> he</a:t>
            </a:r>
            <a:r>
              <a:rPr sz="2800" spc="-30" dirty="0">
                <a:latin typeface="Arial MT"/>
                <a:cs typeface="Times New Roman"/>
              </a:rPr>
              <a:t>i</a:t>
            </a:r>
            <a:r>
              <a:rPr sz="2800" spc="-20" dirty="0">
                <a:latin typeface="Arial MT"/>
                <a:cs typeface="Times New Roman"/>
              </a:rPr>
              <a:t>gh</a:t>
            </a:r>
            <a:r>
              <a:rPr sz="2800" dirty="0">
                <a:latin typeface="Arial MT"/>
                <a:cs typeface="Times New Roman"/>
              </a:rPr>
              <a:t>t</a:t>
            </a:r>
            <a:r>
              <a:rPr sz="2800" spc="-50" dirty="0">
                <a:latin typeface="Arial MT"/>
                <a:cs typeface="Times New Roman"/>
              </a:rPr>
              <a:t> </a:t>
            </a:r>
            <a:r>
              <a:rPr sz="2800" spc="10" dirty="0">
                <a:latin typeface="Arial MT"/>
                <a:cs typeface="Times New Roman"/>
              </a:rPr>
              <a:t>o</a:t>
            </a:r>
            <a:r>
              <a:rPr sz="2800" dirty="0">
                <a:latin typeface="Arial MT"/>
                <a:cs typeface="Times New Roman"/>
              </a:rPr>
              <a:t>f</a:t>
            </a:r>
            <a:r>
              <a:rPr sz="2800" spc="15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m</a:t>
            </a:r>
            <a:r>
              <a:rPr sz="2800" spc="-10" dirty="0">
                <a:latin typeface="Arial MT"/>
                <a:cs typeface="Times New Roman"/>
              </a:rPr>
              <a:t>o</a:t>
            </a:r>
            <a:r>
              <a:rPr sz="2800" spc="-15" dirty="0">
                <a:latin typeface="Arial MT"/>
                <a:cs typeface="Times New Roman"/>
              </a:rPr>
              <a:t>s</a:t>
            </a:r>
            <a:r>
              <a:rPr sz="2800" dirty="0">
                <a:latin typeface="Arial MT"/>
                <a:cs typeface="Times New Roman"/>
              </a:rPr>
              <a:t>t</a:t>
            </a:r>
            <a:r>
              <a:rPr sz="2800" spc="-3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s</a:t>
            </a:r>
            <a:r>
              <a:rPr sz="2800" spc="-5" dirty="0">
                <a:latin typeface="Arial MT"/>
                <a:cs typeface="Times New Roman"/>
              </a:rPr>
              <a:t>ub</a:t>
            </a:r>
            <a:r>
              <a:rPr sz="2800" spc="-15" dirty="0">
                <a:latin typeface="Arial MT"/>
                <a:cs typeface="Times New Roman"/>
              </a:rPr>
              <a:t>t</a:t>
            </a:r>
            <a:r>
              <a:rPr sz="2800" spc="-10" dirty="0">
                <a:latin typeface="Arial MT"/>
                <a:cs typeface="Times New Roman"/>
              </a:rPr>
              <a:t>ree</a:t>
            </a:r>
            <a:r>
              <a:rPr sz="2800" dirty="0">
                <a:latin typeface="Arial MT"/>
                <a:cs typeface="Times New Roman"/>
              </a:rPr>
              <a:t>s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spc="-35" dirty="0">
                <a:latin typeface="Arial MT"/>
                <a:cs typeface="Times New Roman"/>
              </a:rPr>
              <a:t>i</a:t>
            </a:r>
            <a:r>
              <a:rPr sz="2800" dirty="0">
                <a:latin typeface="Arial MT"/>
                <a:cs typeface="Times New Roman"/>
              </a:rPr>
              <a:t>s</a:t>
            </a:r>
            <a:r>
              <a:rPr sz="2800" spc="-175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s</a:t>
            </a:r>
            <a:r>
              <a:rPr sz="2800" spc="-25" dirty="0">
                <a:latin typeface="Arial MT"/>
                <a:cs typeface="Times New Roman"/>
              </a:rPr>
              <a:t>m</a:t>
            </a:r>
            <a:r>
              <a:rPr sz="2800" spc="-20" dirty="0">
                <a:latin typeface="Arial MT"/>
                <a:cs typeface="Times New Roman"/>
              </a:rPr>
              <a:t>a</a:t>
            </a:r>
            <a:r>
              <a:rPr sz="2800" spc="-25" dirty="0">
                <a:latin typeface="Arial MT"/>
                <a:cs typeface="Times New Roman"/>
              </a:rPr>
              <a:t>l</a:t>
            </a:r>
            <a:r>
              <a:rPr sz="2800" dirty="0">
                <a:latin typeface="Arial MT"/>
                <a:cs typeface="Times New Roman"/>
              </a:rPr>
              <a:t>l</a:t>
            </a:r>
          </a:p>
          <a:p>
            <a:pPr marL="209550" indent="-171450">
              <a:lnSpc>
                <a:spcPct val="100000"/>
              </a:lnSpc>
              <a:spcBef>
                <a:spcPts val="40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209550" algn="l"/>
              </a:tabLst>
            </a:pPr>
            <a:r>
              <a:rPr sz="2800" spc="-15" dirty="0">
                <a:latin typeface="Arial MT"/>
                <a:cs typeface="Times New Roman"/>
              </a:rPr>
              <a:t>Fact:</a:t>
            </a:r>
            <a:r>
              <a:rPr sz="2800" spc="-30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an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i="1" spc="-10" dirty="0">
                <a:latin typeface="Arial MT"/>
                <a:cs typeface="Times New Roman"/>
              </a:rPr>
              <a:t>n</a:t>
            </a:r>
            <a:r>
              <a:rPr sz="2800" spc="-10" dirty="0">
                <a:latin typeface="Arial MT"/>
                <a:cs typeface="Times New Roman"/>
              </a:rPr>
              <a:t>-element</a:t>
            </a:r>
            <a:r>
              <a:rPr sz="2800" spc="-2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heap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has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at</a:t>
            </a:r>
            <a:r>
              <a:rPr sz="2800" spc="-15" dirty="0">
                <a:latin typeface="Arial MT"/>
                <a:cs typeface="Times New Roman"/>
              </a:rPr>
              <a:t> most</a:t>
            </a:r>
            <a:r>
              <a:rPr sz="2800" spc="-35" dirty="0">
                <a:latin typeface="Arial MT"/>
                <a:cs typeface="Times New Roman"/>
              </a:rPr>
              <a:t> </a:t>
            </a:r>
            <a:r>
              <a:rPr lang="en-US" sz="2800" spc="-5" dirty="0">
                <a:solidFill>
                  <a:srgbClr val="C00000"/>
                </a:solidFill>
                <a:latin typeface="Symbol"/>
                <a:cs typeface="Symbol"/>
              </a:rPr>
              <a:t></a:t>
            </a:r>
            <a:r>
              <a:rPr lang="en-US" sz="2800" i="1" spc="-5" dirty="0">
                <a:solidFill>
                  <a:srgbClr val="C00000"/>
                </a:solidFill>
                <a:latin typeface="Arial MT"/>
                <a:cs typeface="Times New Roman"/>
              </a:rPr>
              <a:t>n</a:t>
            </a:r>
            <a:r>
              <a:rPr lang="en-US" sz="2800" spc="-5" dirty="0">
                <a:solidFill>
                  <a:srgbClr val="C00000"/>
                </a:solidFill>
                <a:latin typeface="Arial MT"/>
                <a:cs typeface="Times New Roman"/>
              </a:rPr>
              <a:t>/2</a:t>
            </a:r>
            <a:r>
              <a:rPr lang="en-US" sz="2400" i="1" spc="-7" baseline="21367" dirty="0">
                <a:solidFill>
                  <a:srgbClr val="C00000"/>
                </a:solidFill>
                <a:latin typeface="Arial MT"/>
                <a:cs typeface="Times New Roman"/>
              </a:rPr>
              <a:t>h</a:t>
            </a:r>
            <a:r>
              <a:rPr lang="en-US" sz="2400" spc="-7" baseline="21367" dirty="0">
                <a:solidFill>
                  <a:srgbClr val="C00000"/>
                </a:solidFill>
                <a:latin typeface="Arial MT"/>
                <a:cs typeface="Times New Roman"/>
              </a:rPr>
              <a:t>+1</a:t>
            </a:r>
            <a:r>
              <a:rPr lang="en-US" sz="2800" spc="-5" dirty="0">
                <a:solidFill>
                  <a:srgbClr val="C00000"/>
                </a:solidFill>
                <a:latin typeface="Symbol"/>
                <a:cs typeface="Symbol"/>
              </a:rPr>
              <a:t></a:t>
            </a:r>
            <a:r>
              <a:rPr lang="en-US" sz="28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Arial MT"/>
                <a:cs typeface="Times New Roman"/>
              </a:rPr>
              <a:t>nodes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of</a:t>
            </a:r>
            <a:r>
              <a:rPr sz="2800" spc="48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height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i="1" dirty="0">
                <a:latin typeface="Arial MT"/>
                <a:cs typeface="Times New Roman"/>
              </a:rPr>
              <a:t>h</a:t>
            </a:r>
            <a:endParaRPr sz="2800" dirty="0">
              <a:latin typeface="Arial MT"/>
              <a:cs typeface="Times New Roman"/>
            </a:endParaRPr>
          </a:p>
          <a:p>
            <a:pPr marL="209550" indent="-171450">
              <a:lnSpc>
                <a:spcPct val="100000"/>
              </a:lnSpc>
              <a:spcBef>
                <a:spcPts val="9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209550" algn="l"/>
              </a:tabLst>
            </a:pPr>
            <a:r>
              <a:rPr sz="2800" spc="-10" dirty="0">
                <a:latin typeface="Arial MT"/>
                <a:cs typeface="Times New Roman"/>
              </a:rPr>
              <a:t>P</a:t>
            </a:r>
            <a:r>
              <a:rPr sz="2800" spc="-15" dirty="0">
                <a:latin typeface="Arial MT"/>
                <a:cs typeface="Times New Roman"/>
              </a:rPr>
              <a:t>r</a:t>
            </a:r>
            <a:r>
              <a:rPr sz="2800" spc="-10" dirty="0">
                <a:latin typeface="Arial MT"/>
                <a:cs typeface="Times New Roman"/>
              </a:rPr>
              <a:t>ov</a:t>
            </a:r>
            <a:r>
              <a:rPr sz="2800" dirty="0">
                <a:latin typeface="Arial MT"/>
                <a:cs typeface="Times New Roman"/>
              </a:rPr>
              <a:t>e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t</a:t>
            </a:r>
            <a:r>
              <a:rPr sz="2800" spc="-5" dirty="0">
                <a:latin typeface="Arial MT"/>
                <a:cs typeface="Times New Roman"/>
              </a:rPr>
              <a:t>ha</a:t>
            </a:r>
            <a:r>
              <a:rPr sz="2800" dirty="0">
                <a:latin typeface="Arial MT"/>
                <a:cs typeface="Times New Roman"/>
              </a:rPr>
              <a:t>t</a:t>
            </a:r>
            <a:r>
              <a:rPr sz="2800" spc="-20" dirty="0">
                <a:latin typeface="Arial MT"/>
                <a:cs typeface="Times New Roman"/>
              </a:rPr>
              <a:t> </a:t>
            </a:r>
            <a:r>
              <a:rPr sz="2800" b="1" spc="-15" dirty="0">
                <a:latin typeface="Arial MT"/>
                <a:cs typeface="Courier New"/>
              </a:rPr>
              <a:t>BuildHeap(</a:t>
            </a:r>
            <a:r>
              <a:rPr sz="2800" b="1" dirty="0">
                <a:latin typeface="Arial MT"/>
                <a:cs typeface="Courier New"/>
              </a:rPr>
              <a:t>)</a:t>
            </a:r>
            <a:r>
              <a:rPr sz="2800" b="1" spc="-315" dirty="0">
                <a:latin typeface="Arial MT"/>
                <a:cs typeface="Courier New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t</a:t>
            </a:r>
            <a:r>
              <a:rPr sz="2800" spc="-10" dirty="0">
                <a:latin typeface="Arial MT"/>
                <a:cs typeface="Times New Roman"/>
              </a:rPr>
              <a:t>ake</a:t>
            </a:r>
            <a:r>
              <a:rPr sz="2800" dirty="0">
                <a:latin typeface="Arial MT"/>
                <a:cs typeface="Times New Roman"/>
              </a:rPr>
              <a:t>s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i="1" dirty="0">
                <a:latin typeface="Arial MT"/>
                <a:cs typeface="Times New Roman"/>
              </a:rPr>
              <a:t>O</a:t>
            </a:r>
            <a:r>
              <a:rPr sz="2800" spc="-10" dirty="0">
                <a:latin typeface="Arial MT"/>
                <a:cs typeface="Times New Roman"/>
              </a:rPr>
              <a:t>(</a:t>
            </a:r>
            <a:r>
              <a:rPr sz="2800" i="1" spc="-5" dirty="0">
                <a:latin typeface="Arial MT"/>
                <a:cs typeface="Times New Roman"/>
              </a:rPr>
              <a:t>n</a:t>
            </a:r>
            <a:r>
              <a:rPr sz="2800" dirty="0">
                <a:latin typeface="Arial MT"/>
                <a:cs typeface="Times New Roman"/>
              </a:rPr>
              <a:t>)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time</a:t>
            </a:r>
            <a:endParaRPr sz="28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79195"/>
            <a:ext cx="42646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He</a:t>
            </a:r>
            <a:r>
              <a:rPr sz="3600" dirty="0"/>
              <a:t>a</a:t>
            </a:r>
            <a:r>
              <a:rPr sz="3600" spc="5" dirty="0"/>
              <a:t>p</a:t>
            </a:r>
            <a:r>
              <a:rPr sz="3600" spc="-10" dirty="0"/>
              <a:t>S</a:t>
            </a:r>
            <a:r>
              <a:rPr sz="3600" spc="-5" dirty="0"/>
              <a:t>ort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184910" y="1781556"/>
            <a:ext cx="10778490" cy="334963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800" spc="-10" dirty="0">
                <a:latin typeface="Arial MT"/>
                <a:cs typeface="Times New Roman"/>
              </a:rPr>
              <a:t>Given</a:t>
            </a:r>
            <a:r>
              <a:rPr sz="2800" spc="-20" dirty="0">
                <a:latin typeface="Arial MT"/>
                <a:cs typeface="Times New Roman"/>
              </a:rPr>
              <a:t> </a:t>
            </a:r>
            <a:r>
              <a:rPr sz="2800" b="1" spc="-15" dirty="0">
                <a:latin typeface="Arial MT"/>
                <a:cs typeface="Courier New"/>
              </a:rPr>
              <a:t>BuildHeap()</a:t>
            </a:r>
            <a:r>
              <a:rPr sz="2800" spc="-15" dirty="0">
                <a:latin typeface="Arial MT"/>
                <a:cs typeface="Times New Roman"/>
              </a:rPr>
              <a:t>, </a:t>
            </a:r>
            <a:r>
              <a:rPr sz="2800" dirty="0">
                <a:latin typeface="Arial MT"/>
                <a:cs typeface="Times New Roman"/>
              </a:rPr>
              <a:t>a</a:t>
            </a:r>
            <a:r>
              <a:rPr sz="2800" spc="-15" dirty="0">
                <a:latin typeface="Arial MT"/>
                <a:cs typeface="Times New Roman"/>
              </a:rPr>
              <a:t> sorting algorithm </a:t>
            </a:r>
            <a:r>
              <a:rPr sz="2800" spc="-5" dirty="0">
                <a:latin typeface="Arial MT"/>
                <a:cs typeface="Times New Roman"/>
              </a:rPr>
              <a:t>can</a:t>
            </a:r>
            <a:r>
              <a:rPr sz="2800" spc="-1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easily </a:t>
            </a:r>
            <a:r>
              <a:rPr sz="2800" spc="-5" dirty="0">
                <a:latin typeface="Arial MT"/>
                <a:cs typeface="Times New Roman"/>
              </a:rPr>
              <a:t>be</a:t>
            </a:r>
            <a:r>
              <a:rPr sz="2800" spc="484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constructed:</a:t>
            </a:r>
            <a:endParaRPr sz="2800" dirty="0">
              <a:latin typeface="Arial MT"/>
              <a:cs typeface="Times New Roman"/>
            </a:endParaRPr>
          </a:p>
          <a:p>
            <a:pPr marL="384810" lvl="1" indent="-14351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800" spc="-25" dirty="0">
                <a:latin typeface="Arial MT"/>
                <a:cs typeface="Times New Roman"/>
              </a:rPr>
              <a:t>Maximum</a:t>
            </a:r>
            <a:r>
              <a:rPr sz="2800" spc="-60" dirty="0">
                <a:latin typeface="Arial MT"/>
                <a:cs typeface="Times New Roman"/>
              </a:rPr>
              <a:t> </a:t>
            </a:r>
            <a:r>
              <a:rPr sz="2800" spc="-25" dirty="0">
                <a:latin typeface="Arial MT"/>
                <a:cs typeface="Times New Roman"/>
              </a:rPr>
              <a:t>element</a:t>
            </a:r>
            <a:r>
              <a:rPr sz="2800" spc="-50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is</a:t>
            </a:r>
            <a:r>
              <a:rPr sz="2800" spc="-65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at</a:t>
            </a:r>
            <a:r>
              <a:rPr sz="2800" spc="13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A[1]</a:t>
            </a:r>
            <a:endParaRPr sz="2800" dirty="0">
              <a:latin typeface="Arial MT"/>
              <a:cs typeface="Times New Roman"/>
            </a:endParaRPr>
          </a:p>
          <a:p>
            <a:pPr marL="384810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800" spc="-15" dirty="0">
                <a:latin typeface="Arial MT"/>
                <a:cs typeface="Times New Roman"/>
              </a:rPr>
              <a:t>Discard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by</a:t>
            </a:r>
            <a:r>
              <a:rPr sz="2800" spc="-35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swapping</a:t>
            </a:r>
            <a:r>
              <a:rPr sz="2800" spc="-35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with</a:t>
            </a:r>
            <a:r>
              <a:rPr sz="2800" spc="-25" dirty="0">
                <a:latin typeface="Arial MT"/>
                <a:cs typeface="Times New Roman"/>
              </a:rPr>
              <a:t> element</a:t>
            </a:r>
            <a:r>
              <a:rPr sz="2800" spc="-45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at</a:t>
            </a:r>
            <a:r>
              <a:rPr sz="2800" spc="-9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A[</a:t>
            </a:r>
            <a:r>
              <a:rPr sz="2800" i="1" spc="-10" dirty="0">
                <a:latin typeface="Arial MT"/>
                <a:cs typeface="Times New Roman"/>
              </a:rPr>
              <a:t>n</a:t>
            </a:r>
            <a:r>
              <a:rPr sz="2800" spc="-10" dirty="0">
                <a:latin typeface="Arial MT"/>
                <a:cs typeface="Times New Roman"/>
              </a:rPr>
              <a:t>]</a:t>
            </a:r>
            <a:endParaRPr sz="2800" dirty="0">
              <a:latin typeface="Arial MT"/>
              <a:cs typeface="Times New Roman"/>
            </a:endParaRPr>
          </a:p>
          <a:p>
            <a:pPr marL="632460" lvl="2" indent="-163830">
              <a:lnSpc>
                <a:spcPct val="100000"/>
              </a:lnSpc>
              <a:spcBef>
                <a:spcPts val="310"/>
              </a:spcBef>
              <a:buClr>
                <a:srgbClr val="0033CC"/>
              </a:buClr>
              <a:buSzPct val="60000"/>
              <a:buFont typeface="Wingdings"/>
              <a:buChar char=""/>
              <a:tabLst>
                <a:tab pos="633095" algn="l"/>
              </a:tabLst>
            </a:pPr>
            <a:r>
              <a:rPr sz="2800" spc="-15" dirty="0">
                <a:latin typeface="Arial MT"/>
                <a:cs typeface="Times New Roman"/>
              </a:rPr>
              <a:t>Decrement</a:t>
            </a:r>
            <a:r>
              <a:rPr sz="2800" spc="30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heap_size[A]</a:t>
            </a:r>
            <a:endParaRPr sz="2800" dirty="0">
              <a:latin typeface="Arial MT"/>
              <a:cs typeface="Times New Roman"/>
            </a:endParaRPr>
          </a:p>
          <a:p>
            <a:pPr marL="632460" lvl="2" indent="-163830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60000"/>
              <a:buFont typeface="Wingdings"/>
              <a:buChar char=""/>
              <a:tabLst>
                <a:tab pos="633095" algn="l"/>
              </a:tabLst>
            </a:pPr>
            <a:r>
              <a:rPr sz="2800" spc="-10" dirty="0">
                <a:latin typeface="Arial MT"/>
                <a:cs typeface="Times New Roman"/>
              </a:rPr>
              <a:t>A[</a:t>
            </a:r>
            <a:r>
              <a:rPr sz="2800" i="1" spc="-10" dirty="0">
                <a:latin typeface="Arial MT"/>
                <a:cs typeface="Times New Roman"/>
              </a:rPr>
              <a:t>n</a:t>
            </a:r>
            <a:r>
              <a:rPr sz="2800" spc="-10" dirty="0">
                <a:latin typeface="Arial MT"/>
                <a:cs typeface="Times New Roman"/>
              </a:rPr>
              <a:t>]</a:t>
            </a:r>
            <a:r>
              <a:rPr sz="2800" spc="-3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now</a:t>
            </a:r>
            <a:r>
              <a:rPr sz="2800" spc="-30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contains</a:t>
            </a:r>
            <a:r>
              <a:rPr sz="2800" spc="-45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correct</a:t>
            </a:r>
            <a:r>
              <a:rPr sz="2800" spc="150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value</a:t>
            </a:r>
            <a:endParaRPr sz="2800" dirty="0">
              <a:latin typeface="Arial MT"/>
              <a:cs typeface="Times New Roman"/>
            </a:endParaRPr>
          </a:p>
          <a:p>
            <a:pPr marL="384810" lvl="1" indent="-143510">
              <a:lnSpc>
                <a:spcPct val="100000"/>
              </a:lnSpc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800" dirty="0">
                <a:latin typeface="Arial MT"/>
                <a:cs typeface="Times New Roman"/>
              </a:rPr>
              <a:t>R</a:t>
            </a:r>
            <a:r>
              <a:rPr sz="2800" spc="-5" dirty="0">
                <a:latin typeface="Arial MT"/>
                <a:cs typeface="Times New Roman"/>
              </a:rPr>
              <a:t>es</a:t>
            </a:r>
            <a:r>
              <a:rPr sz="2800" spc="-10" dirty="0">
                <a:latin typeface="Arial MT"/>
                <a:cs typeface="Times New Roman"/>
              </a:rPr>
              <a:t>t</a:t>
            </a:r>
            <a:r>
              <a:rPr sz="2800" dirty="0">
                <a:latin typeface="Arial MT"/>
                <a:cs typeface="Times New Roman"/>
              </a:rPr>
              <a:t>o</a:t>
            </a:r>
            <a:r>
              <a:rPr sz="2800" spc="-5" dirty="0">
                <a:latin typeface="Arial MT"/>
                <a:cs typeface="Times New Roman"/>
              </a:rPr>
              <a:t>r</a:t>
            </a:r>
            <a:r>
              <a:rPr sz="2800" dirty="0">
                <a:latin typeface="Arial MT"/>
                <a:cs typeface="Times New Roman"/>
              </a:rPr>
              <a:t>e</a:t>
            </a:r>
            <a:r>
              <a:rPr sz="2800" spc="-5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hea</a:t>
            </a:r>
            <a:r>
              <a:rPr sz="2800" dirty="0">
                <a:latin typeface="Arial MT"/>
                <a:cs typeface="Times New Roman"/>
              </a:rPr>
              <a:t>p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5" dirty="0">
                <a:latin typeface="Arial MT"/>
                <a:cs typeface="Times New Roman"/>
              </a:rPr>
              <a:t>p</a:t>
            </a:r>
            <a:r>
              <a:rPr sz="2800" dirty="0">
                <a:latin typeface="Arial MT"/>
                <a:cs typeface="Times New Roman"/>
              </a:rPr>
              <a:t>r</a:t>
            </a:r>
            <a:r>
              <a:rPr sz="2800" spc="5" dirty="0">
                <a:latin typeface="Arial MT"/>
                <a:cs typeface="Times New Roman"/>
              </a:rPr>
              <a:t>ope</a:t>
            </a:r>
            <a:r>
              <a:rPr sz="2800" dirty="0">
                <a:latin typeface="Arial MT"/>
                <a:cs typeface="Times New Roman"/>
              </a:rPr>
              <a:t>r</a:t>
            </a:r>
            <a:r>
              <a:rPr sz="2800" spc="-5" dirty="0">
                <a:latin typeface="Arial MT"/>
                <a:cs typeface="Times New Roman"/>
              </a:rPr>
              <a:t>t</a:t>
            </a:r>
            <a:r>
              <a:rPr sz="2800" dirty="0">
                <a:latin typeface="Arial MT"/>
                <a:cs typeface="Times New Roman"/>
              </a:rPr>
              <a:t>y</a:t>
            </a:r>
            <a:r>
              <a:rPr sz="2800" spc="10" dirty="0">
                <a:latin typeface="Arial MT"/>
                <a:cs typeface="Times New Roman"/>
              </a:rPr>
              <a:t> </a:t>
            </a:r>
            <a:r>
              <a:rPr sz="2800" spc="-10" dirty="0">
                <a:latin typeface="Arial MT"/>
                <a:cs typeface="Times New Roman"/>
              </a:rPr>
              <a:t>a</a:t>
            </a:r>
            <a:r>
              <a:rPr sz="2800" dirty="0">
                <a:latin typeface="Arial MT"/>
                <a:cs typeface="Times New Roman"/>
              </a:rPr>
              <a:t>t</a:t>
            </a:r>
            <a:r>
              <a:rPr sz="2800" spc="-130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A</a:t>
            </a:r>
            <a:r>
              <a:rPr sz="2800" spc="-15" dirty="0">
                <a:latin typeface="Arial MT"/>
                <a:cs typeface="Times New Roman"/>
              </a:rPr>
              <a:t>[</a:t>
            </a:r>
            <a:r>
              <a:rPr sz="2800" spc="-10" dirty="0">
                <a:latin typeface="Arial MT"/>
                <a:cs typeface="Times New Roman"/>
              </a:rPr>
              <a:t>1</a:t>
            </a:r>
            <a:r>
              <a:rPr sz="2800" dirty="0">
                <a:latin typeface="Arial MT"/>
                <a:cs typeface="Times New Roman"/>
              </a:rPr>
              <a:t>]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b</a:t>
            </a:r>
            <a:r>
              <a:rPr sz="2800" dirty="0">
                <a:latin typeface="Arial MT"/>
                <a:cs typeface="Times New Roman"/>
              </a:rPr>
              <a:t>y</a:t>
            </a:r>
            <a:r>
              <a:rPr sz="2800" spc="-30" dirty="0">
                <a:latin typeface="Arial MT"/>
                <a:cs typeface="Times New Roman"/>
              </a:rPr>
              <a:t> </a:t>
            </a:r>
            <a:r>
              <a:rPr sz="2800" spc="-25" dirty="0">
                <a:latin typeface="Arial MT"/>
                <a:cs typeface="Times New Roman"/>
              </a:rPr>
              <a:t>ca</a:t>
            </a:r>
            <a:r>
              <a:rPr sz="2800" spc="-30" dirty="0">
                <a:latin typeface="Arial MT"/>
                <a:cs typeface="Times New Roman"/>
              </a:rPr>
              <a:t>lli</a:t>
            </a:r>
            <a:r>
              <a:rPr sz="2800" spc="-25" dirty="0">
                <a:latin typeface="Arial MT"/>
                <a:cs typeface="Times New Roman"/>
              </a:rPr>
              <a:t>n</a:t>
            </a:r>
            <a:r>
              <a:rPr sz="2800" dirty="0">
                <a:latin typeface="Arial MT"/>
                <a:cs typeface="Times New Roman"/>
              </a:rPr>
              <a:t>g</a:t>
            </a:r>
            <a:r>
              <a:rPr sz="2800" spc="45" dirty="0">
                <a:latin typeface="Arial MT"/>
                <a:cs typeface="Times New Roman"/>
              </a:rPr>
              <a:t> </a:t>
            </a:r>
            <a:r>
              <a:rPr sz="2800" b="1" spc="-10" dirty="0">
                <a:latin typeface="Arial MT"/>
                <a:cs typeface="Courier New"/>
              </a:rPr>
              <a:t>Heapify()</a:t>
            </a:r>
            <a:endParaRPr sz="2800" dirty="0">
              <a:latin typeface="Arial MT"/>
              <a:cs typeface="Courier New"/>
            </a:endParaRPr>
          </a:p>
          <a:p>
            <a:pPr marL="384810" lvl="1" indent="-14351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800" dirty="0">
                <a:latin typeface="Arial MT"/>
                <a:cs typeface="Times New Roman"/>
              </a:rPr>
              <a:t>R</a:t>
            </a:r>
            <a:r>
              <a:rPr sz="2800" spc="-5" dirty="0">
                <a:latin typeface="Arial MT"/>
                <a:cs typeface="Times New Roman"/>
              </a:rPr>
              <a:t>e</a:t>
            </a:r>
            <a:r>
              <a:rPr sz="2800" dirty="0">
                <a:latin typeface="Arial MT"/>
                <a:cs typeface="Times New Roman"/>
              </a:rPr>
              <a:t>p</a:t>
            </a:r>
            <a:r>
              <a:rPr sz="2800" spc="-5" dirty="0">
                <a:latin typeface="Arial MT"/>
                <a:cs typeface="Times New Roman"/>
              </a:rPr>
              <a:t>ea</a:t>
            </a:r>
            <a:r>
              <a:rPr sz="2800" spc="-10" dirty="0">
                <a:latin typeface="Arial MT"/>
                <a:cs typeface="Times New Roman"/>
              </a:rPr>
              <a:t>t</a:t>
            </a:r>
            <a:r>
              <a:rPr sz="2800" dirty="0">
                <a:latin typeface="Arial MT"/>
                <a:cs typeface="Times New Roman"/>
              </a:rPr>
              <a:t>, </a:t>
            </a:r>
            <a:r>
              <a:rPr sz="2800" spc="-25" dirty="0">
                <a:latin typeface="Arial MT"/>
                <a:cs typeface="Times New Roman"/>
              </a:rPr>
              <a:t>a</a:t>
            </a:r>
            <a:r>
              <a:rPr sz="2800" spc="-30" dirty="0">
                <a:latin typeface="Arial MT"/>
                <a:cs typeface="Times New Roman"/>
              </a:rPr>
              <a:t>l</a:t>
            </a:r>
            <a:r>
              <a:rPr sz="2800" spc="-15" dirty="0">
                <a:latin typeface="Arial MT"/>
                <a:cs typeface="Times New Roman"/>
              </a:rPr>
              <a:t>w</a:t>
            </a:r>
            <a:r>
              <a:rPr sz="2800" spc="-25" dirty="0">
                <a:latin typeface="Arial MT"/>
                <a:cs typeface="Times New Roman"/>
              </a:rPr>
              <a:t>ay</a:t>
            </a:r>
            <a:r>
              <a:rPr sz="2800" dirty="0">
                <a:latin typeface="Arial MT"/>
                <a:cs typeface="Times New Roman"/>
              </a:rPr>
              <a:t>s</a:t>
            </a:r>
            <a:r>
              <a:rPr sz="2800" spc="-45" dirty="0">
                <a:latin typeface="Arial MT"/>
                <a:cs typeface="Times New Roman"/>
              </a:rPr>
              <a:t> </a:t>
            </a:r>
            <a:r>
              <a:rPr sz="2800" spc="-20" dirty="0">
                <a:latin typeface="Arial MT"/>
                <a:cs typeface="Times New Roman"/>
              </a:rPr>
              <a:t>s</a:t>
            </a:r>
            <a:r>
              <a:rPr sz="2800" spc="-10" dirty="0">
                <a:latin typeface="Arial MT"/>
                <a:cs typeface="Times New Roman"/>
              </a:rPr>
              <a:t>w</a:t>
            </a:r>
            <a:r>
              <a:rPr sz="2800" spc="-20" dirty="0">
                <a:latin typeface="Arial MT"/>
                <a:cs typeface="Times New Roman"/>
              </a:rPr>
              <a:t>a</a:t>
            </a:r>
            <a:r>
              <a:rPr sz="2800" spc="-15" dirty="0">
                <a:latin typeface="Arial MT"/>
                <a:cs typeface="Times New Roman"/>
              </a:rPr>
              <a:t>pp</a:t>
            </a:r>
            <a:r>
              <a:rPr sz="2800" spc="-25" dirty="0">
                <a:latin typeface="Arial MT"/>
                <a:cs typeface="Times New Roman"/>
              </a:rPr>
              <a:t>i</a:t>
            </a:r>
            <a:r>
              <a:rPr sz="2800" spc="-15" dirty="0">
                <a:latin typeface="Arial MT"/>
                <a:cs typeface="Times New Roman"/>
              </a:rPr>
              <a:t>n</a:t>
            </a:r>
            <a:r>
              <a:rPr sz="2800" dirty="0">
                <a:latin typeface="Arial MT"/>
                <a:cs typeface="Times New Roman"/>
              </a:rPr>
              <a:t>g</a:t>
            </a:r>
            <a:r>
              <a:rPr sz="2800" spc="-145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A</a:t>
            </a:r>
            <a:r>
              <a:rPr sz="2800" spc="-15" dirty="0">
                <a:latin typeface="Arial MT"/>
                <a:cs typeface="Times New Roman"/>
              </a:rPr>
              <a:t>[</a:t>
            </a:r>
            <a:r>
              <a:rPr sz="2800" spc="-10" dirty="0">
                <a:latin typeface="Arial MT"/>
                <a:cs typeface="Times New Roman"/>
              </a:rPr>
              <a:t>1</a:t>
            </a:r>
            <a:r>
              <a:rPr sz="2800" dirty="0">
                <a:latin typeface="Arial MT"/>
                <a:cs typeface="Times New Roman"/>
              </a:rPr>
              <a:t>]</a:t>
            </a:r>
            <a:r>
              <a:rPr sz="2800" spc="-25" dirty="0">
                <a:latin typeface="Arial MT"/>
                <a:cs typeface="Times New Roman"/>
              </a:rPr>
              <a:t> </a:t>
            </a:r>
            <a:r>
              <a:rPr sz="2800" spc="-15" dirty="0">
                <a:latin typeface="Arial MT"/>
                <a:cs typeface="Times New Roman"/>
              </a:rPr>
              <a:t>f</a:t>
            </a:r>
            <a:r>
              <a:rPr sz="2800" spc="-10" dirty="0">
                <a:latin typeface="Arial MT"/>
                <a:cs typeface="Times New Roman"/>
              </a:rPr>
              <a:t>o</a:t>
            </a:r>
            <a:r>
              <a:rPr sz="2800" dirty="0">
                <a:latin typeface="Arial MT"/>
                <a:cs typeface="Times New Roman"/>
              </a:rPr>
              <a:t>r</a:t>
            </a:r>
            <a:r>
              <a:rPr sz="2800" spc="-190" dirty="0">
                <a:latin typeface="Arial MT"/>
                <a:cs typeface="Times New Roman"/>
              </a:rPr>
              <a:t> </a:t>
            </a:r>
            <a:r>
              <a:rPr sz="2800" spc="-5" dirty="0">
                <a:latin typeface="Arial MT"/>
                <a:cs typeface="Times New Roman"/>
              </a:rPr>
              <a:t>A</a:t>
            </a:r>
            <a:r>
              <a:rPr sz="2800" spc="-15" dirty="0">
                <a:latin typeface="Arial MT"/>
                <a:cs typeface="Times New Roman"/>
              </a:rPr>
              <a:t>[</a:t>
            </a:r>
            <a:r>
              <a:rPr sz="2800" spc="-10" dirty="0">
                <a:latin typeface="Arial MT"/>
                <a:cs typeface="Times New Roman"/>
              </a:rPr>
              <a:t>heap_</a:t>
            </a:r>
            <a:r>
              <a:rPr sz="2800" spc="-15" dirty="0">
                <a:latin typeface="Arial MT"/>
                <a:cs typeface="Times New Roman"/>
              </a:rPr>
              <a:t>s</a:t>
            </a:r>
            <a:r>
              <a:rPr sz="2800" spc="-20" dirty="0">
                <a:latin typeface="Arial MT"/>
                <a:cs typeface="Times New Roman"/>
              </a:rPr>
              <a:t>i</a:t>
            </a:r>
            <a:r>
              <a:rPr sz="2800" spc="-10" dirty="0">
                <a:latin typeface="Arial MT"/>
                <a:cs typeface="Times New Roman"/>
              </a:rPr>
              <a:t>z</a:t>
            </a:r>
            <a:r>
              <a:rPr sz="2800" spc="-15" dirty="0">
                <a:latin typeface="Arial MT"/>
                <a:cs typeface="Times New Roman"/>
              </a:rPr>
              <a:t>e(</a:t>
            </a:r>
            <a:r>
              <a:rPr sz="2800" spc="-5" dirty="0">
                <a:latin typeface="Arial MT"/>
                <a:cs typeface="Times New Roman"/>
              </a:rPr>
              <a:t>A</a:t>
            </a:r>
            <a:r>
              <a:rPr sz="2800" spc="-15" dirty="0">
                <a:latin typeface="Arial MT"/>
                <a:cs typeface="Times New Roman"/>
              </a:rPr>
              <a:t>)]</a:t>
            </a:r>
            <a:endParaRPr sz="28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79195"/>
            <a:ext cx="30454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He</a:t>
            </a:r>
            <a:r>
              <a:rPr sz="3600" dirty="0"/>
              <a:t>a</a:t>
            </a:r>
            <a:r>
              <a:rPr sz="3600" spc="5" dirty="0"/>
              <a:t>p</a:t>
            </a:r>
            <a:r>
              <a:rPr sz="3600" spc="-10" dirty="0"/>
              <a:t>S</a:t>
            </a:r>
            <a:r>
              <a:rPr sz="3600" spc="-5" dirty="0"/>
              <a:t>ort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56310" y="1823211"/>
            <a:ext cx="9635490" cy="3845283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latin typeface="Consolas" panose="020B0609020204030204" pitchFamily="49" charset="0"/>
                <a:cs typeface="Times New Roman"/>
              </a:rPr>
              <a:t>Heapsort(A)</a:t>
            </a:r>
            <a:endParaRPr sz="2200" dirty="0">
              <a:latin typeface="Consolas" panose="020B0609020204030204" pitchFamily="49" charset="0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200" dirty="0">
                <a:latin typeface="Consolas" panose="020B0609020204030204" pitchFamily="49" charset="0"/>
                <a:cs typeface="Times New Roman"/>
              </a:rPr>
              <a:t>{</a:t>
            </a: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2200" spc="-15" dirty="0">
                <a:latin typeface="Consolas" panose="020B0609020204030204" pitchFamily="49" charset="0"/>
                <a:cs typeface="Times New Roman"/>
              </a:rPr>
              <a:t>BuildHeap(A);</a:t>
            </a:r>
            <a:endParaRPr sz="2200" dirty="0">
              <a:latin typeface="Consolas" panose="020B0609020204030204" pitchFamily="49" charset="0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200" spc="-10" dirty="0">
                <a:latin typeface="Consolas" panose="020B0609020204030204" pitchFamily="49" charset="0"/>
                <a:cs typeface="Times New Roman"/>
              </a:rPr>
              <a:t>for</a:t>
            </a:r>
            <a:r>
              <a:rPr sz="2200" spc="-3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(</a:t>
            </a:r>
            <a:r>
              <a:rPr sz="2200" i="1" dirty="0">
                <a:latin typeface="Consolas" panose="020B0609020204030204" pitchFamily="49" charset="0"/>
                <a:cs typeface="Times New Roman"/>
              </a:rPr>
              <a:t>i</a:t>
            </a:r>
            <a:r>
              <a:rPr sz="2200" i="1" spc="-1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=</a:t>
            </a:r>
            <a:r>
              <a:rPr sz="2200" spc="-15" dirty="0">
                <a:latin typeface="Consolas" panose="020B0609020204030204" pitchFamily="49" charset="0"/>
                <a:cs typeface="Times New Roman"/>
              </a:rPr>
              <a:t> length(A)</a:t>
            </a:r>
            <a:r>
              <a:rPr sz="2200" spc="-35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5" dirty="0">
                <a:latin typeface="Consolas" panose="020B0609020204030204" pitchFamily="49" charset="0"/>
                <a:cs typeface="Times New Roman"/>
              </a:rPr>
              <a:t>downto</a:t>
            </a:r>
            <a:r>
              <a:rPr sz="2200" spc="5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2)</a:t>
            </a: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2200" dirty="0">
                <a:latin typeface="Consolas" panose="020B0609020204030204" pitchFamily="49" charset="0"/>
                <a:cs typeface="Times New Roman"/>
              </a:rPr>
              <a:t>{</a:t>
            </a:r>
          </a:p>
          <a:p>
            <a:pPr marL="927100">
              <a:lnSpc>
                <a:spcPct val="100000"/>
              </a:lnSpc>
              <a:spcBef>
                <a:spcPts val="45"/>
              </a:spcBef>
            </a:pPr>
            <a:r>
              <a:rPr sz="2200" spc="-5" dirty="0">
                <a:latin typeface="Consolas" panose="020B0609020204030204" pitchFamily="49" charset="0"/>
                <a:cs typeface="Times New Roman"/>
              </a:rPr>
              <a:t>S</a:t>
            </a:r>
            <a:r>
              <a:rPr sz="2200" spc="-10" dirty="0">
                <a:latin typeface="Consolas" panose="020B0609020204030204" pitchFamily="49" charset="0"/>
                <a:cs typeface="Times New Roman"/>
              </a:rPr>
              <a:t>wap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(</a:t>
            </a:r>
            <a:r>
              <a:rPr sz="2200" spc="-10" dirty="0">
                <a:latin typeface="Consolas" panose="020B0609020204030204" pitchFamily="49" charset="0"/>
                <a:cs typeface="Times New Roman"/>
              </a:rPr>
              <a:t>A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[</a:t>
            </a:r>
            <a:r>
              <a:rPr sz="2200" spc="-10" dirty="0">
                <a:latin typeface="Consolas" panose="020B0609020204030204" pitchFamily="49" charset="0"/>
                <a:cs typeface="Times New Roman"/>
              </a:rPr>
              <a:t>1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],</a:t>
            </a:r>
            <a:r>
              <a:rPr sz="2200" spc="-16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spc="-10" dirty="0">
                <a:latin typeface="Consolas" panose="020B0609020204030204" pitchFamily="49" charset="0"/>
                <a:cs typeface="Times New Roman"/>
              </a:rPr>
              <a:t>A</a:t>
            </a:r>
            <a:r>
              <a:rPr sz="2200" spc="-5" dirty="0">
                <a:latin typeface="Consolas" panose="020B0609020204030204" pitchFamily="49" charset="0"/>
                <a:cs typeface="Times New Roman"/>
              </a:rPr>
              <a:t>[</a:t>
            </a:r>
            <a:r>
              <a:rPr sz="2200" i="1" spc="-5" dirty="0">
                <a:latin typeface="Consolas" panose="020B0609020204030204" pitchFamily="49" charset="0"/>
                <a:cs typeface="Times New Roman"/>
              </a:rPr>
              <a:t>i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]);</a:t>
            </a:r>
          </a:p>
          <a:p>
            <a:pPr marL="927100" marR="5080">
              <a:lnSpc>
                <a:spcPts val="3910"/>
              </a:lnSpc>
              <a:spcBef>
                <a:spcPts val="130"/>
              </a:spcBef>
            </a:pPr>
            <a:r>
              <a:rPr sz="2200" spc="-20" dirty="0">
                <a:latin typeface="Consolas" panose="020B0609020204030204" pitchFamily="49" charset="0"/>
                <a:cs typeface="Times New Roman"/>
              </a:rPr>
              <a:t>heap_size(A) 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= </a:t>
            </a:r>
            <a:r>
              <a:rPr sz="2200" spc="-20" dirty="0">
                <a:latin typeface="Consolas" panose="020B0609020204030204" pitchFamily="49" charset="0"/>
                <a:cs typeface="Times New Roman"/>
              </a:rPr>
              <a:t>heap_size(A) </a:t>
            </a:r>
            <a:r>
              <a:rPr lang="en-US" sz="2200" dirty="0">
                <a:latin typeface="Consolas" panose="020B0609020204030204" pitchFamily="49" charset="0"/>
                <a:cs typeface="Times New Roman"/>
              </a:rPr>
              <a:t>-</a:t>
            </a:r>
            <a:r>
              <a:rPr sz="2200" dirty="0" smtClean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1</a:t>
            </a:r>
            <a:r>
              <a:rPr sz="2200" dirty="0" smtClean="0">
                <a:latin typeface="Consolas" panose="020B0609020204030204" pitchFamily="49" charset="0"/>
                <a:cs typeface="Times New Roman"/>
              </a:rPr>
              <a:t>;</a:t>
            </a:r>
            <a:endParaRPr lang="en-US" sz="2200" dirty="0" smtClean="0">
              <a:latin typeface="Consolas" panose="020B0609020204030204" pitchFamily="49" charset="0"/>
              <a:cs typeface="Times New Roman"/>
            </a:endParaRPr>
          </a:p>
          <a:p>
            <a:pPr marL="927100" marR="5080">
              <a:lnSpc>
                <a:spcPts val="3910"/>
              </a:lnSpc>
              <a:spcBef>
                <a:spcPts val="130"/>
              </a:spcBef>
            </a:pPr>
            <a:r>
              <a:rPr sz="2200" spc="-20" dirty="0" err="1" smtClean="0">
                <a:latin typeface="Consolas" panose="020B0609020204030204" pitchFamily="49" charset="0"/>
                <a:cs typeface="Times New Roman"/>
              </a:rPr>
              <a:t>Heapify</a:t>
            </a:r>
            <a:r>
              <a:rPr sz="2200" spc="-20" dirty="0" smtClean="0">
                <a:latin typeface="Consolas" panose="020B0609020204030204" pitchFamily="49" charset="0"/>
                <a:cs typeface="Times New Roman"/>
              </a:rPr>
              <a:t>(A</a:t>
            </a:r>
            <a:r>
              <a:rPr sz="2200" spc="-20" dirty="0">
                <a:latin typeface="Consolas" panose="020B0609020204030204" pitchFamily="49" charset="0"/>
                <a:cs typeface="Times New Roman"/>
              </a:rPr>
              <a:t>,</a:t>
            </a:r>
            <a:r>
              <a:rPr sz="2200" spc="70" dirty="0">
                <a:latin typeface="Consolas" panose="020B0609020204030204" pitchFamily="49" charset="0"/>
                <a:cs typeface="Times New Roman"/>
              </a:rPr>
              <a:t> </a:t>
            </a:r>
            <a:r>
              <a:rPr sz="2200" dirty="0">
                <a:latin typeface="Consolas" panose="020B0609020204030204" pitchFamily="49" charset="0"/>
                <a:cs typeface="Times New Roman"/>
              </a:rPr>
              <a:t>1);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00" dirty="0">
                <a:latin typeface="Consolas" panose="020B0609020204030204" pitchFamily="49" charset="0"/>
                <a:cs typeface="Times New Roman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onsolas" panose="020B0609020204030204" pitchFamily="49" charset="0"/>
                <a:cs typeface="Times New Roman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1612252"/>
            <a:ext cx="6858000" cy="426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981200"/>
            <a:ext cx="11248283" cy="3900187"/>
            <a:chOff x="533400" y="1976066"/>
            <a:chExt cx="11248283" cy="390018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8615" y="3708102"/>
              <a:ext cx="5183068" cy="21681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976066"/>
              <a:ext cx="6718737" cy="21968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256" y="5103096"/>
              <a:ext cx="4622581" cy="6461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Binary</a:t>
            </a:r>
            <a:r>
              <a:rPr sz="3600" spc="-75" dirty="0"/>
              <a:t> </a:t>
            </a:r>
            <a:r>
              <a:rPr sz="3600" spc="-5" dirty="0"/>
              <a:t>Heaps</a:t>
            </a:r>
            <a:endParaRPr sz="36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79195"/>
            <a:ext cx="35788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He</a:t>
            </a:r>
            <a:r>
              <a:rPr sz="3600" dirty="0"/>
              <a:t>a</a:t>
            </a:r>
            <a:r>
              <a:rPr sz="3600" spc="5" dirty="0"/>
              <a:t>p</a:t>
            </a:r>
            <a:r>
              <a:rPr sz="3600" spc="-10" dirty="0"/>
              <a:t>S</a:t>
            </a:r>
            <a:r>
              <a:rPr sz="3600" spc="-5" dirty="0"/>
              <a:t>ort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184275" y="1717548"/>
            <a:ext cx="8264525" cy="100860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10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50" dirty="0">
                <a:latin typeface="Arial MT"/>
                <a:cs typeface="Times New Roman"/>
              </a:rPr>
              <a:t>Work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through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example</a:t>
            </a:r>
            <a:endParaRPr sz="2400" dirty="0">
              <a:latin typeface="Arial MT"/>
              <a:cs typeface="Times New Roman"/>
            </a:endParaRPr>
          </a:p>
          <a:p>
            <a:pPr marL="659130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2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=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{14,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30" dirty="0">
                <a:latin typeface="Arial MT"/>
                <a:cs typeface="Times New Roman"/>
              </a:rPr>
              <a:t>11,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33,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22,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56,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49,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30,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24,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18,</a:t>
            </a:r>
            <a:r>
              <a:rPr sz="2400" spc="5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37}</a:t>
            </a:r>
            <a:endParaRPr sz="24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54076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Analyzing</a:t>
            </a:r>
            <a:r>
              <a:rPr sz="3600" spc="-70" dirty="0"/>
              <a:t> </a:t>
            </a:r>
            <a:r>
              <a:rPr sz="3600" spc="-5" dirty="0"/>
              <a:t>HeapSort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184275" y="1796795"/>
            <a:ext cx="8416925" cy="34246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38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800" spc="-5" dirty="0" smtClean="0">
                <a:latin typeface="Arial MT"/>
                <a:cs typeface="Times New Roman"/>
              </a:rPr>
              <a:t>T</a:t>
            </a:r>
            <a:r>
              <a:rPr sz="2800" spc="-10" dirty="0" smtClean="0">
                <a:latin typeface="Arial MT"/>
                <a:cs typeface="Times New Roman"/>
              </a:rPr>
              <a:t>h</a:t>
            </a:r>
            <a:r>
              <a:rPr sz="2800" dirty="0" smtClean="0">
                <a:latin typeface="Arial MT"/>
                <a:cs typeface="Times New Roman"/>
              </a:rPr>
              <a:t>e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spc="-10" dirty="0" smtClean="0">
                <a:latin typeface="Arial MT"/>
                <a:cs typeface="Times New Roman"/>
              </a:rPr>
              <a:t>ca</a:t>
            </a:r>
            <a:r>
              <a:rPr sz="2800" spc="-15" dirty="0" smtClean="0">
                <a:latin typeface="Arial MT"/>
                <a:cs typeface="Times New Roman"/>
              </a:rPr>
              <a:t>l</a:t>
            </a:r>
            <a:r>
              <a:rPr sz="2800" dirty="0" smtClean="0">
                <a:latin typeface="Arial MT"/>
                <a:cs typeface="Times New Roman"/>
              </a:rPr>
              <a:t>l</a:t>
            </a:r>
            <a:r>
              <a:rPr sz="2800" spc="-20" dirty="0" smtClean="0">
                <a:latin typeface="Arial MT"/>
                <a:cs typeface="Times New Roman"/>
              </a:rPr>
              <a:t> </a:t>
            </a:r>
            <a:r>
              <a:rPr sz="2800" spc="-15" dirty="0" smtClean="0">
                <a:latin typeface="Arial MT"/>
                <a:cs typeface="Times New Roman"/>
              </a:rPr>
              <a:t>t</a:t>
            </a:r>
            <a:r>
              <a:rPr sz="2800" dirty="0" smtClean="0">
                <a:latin typeface="Arial MT"/>
                <a:cs typeface="Times New Roman"/>
              </a:rPr>
              <a:t>o</a:t>
            </a:r>
            <a:r>
              <a:rPr sz="2800" spc="-5" dirty="0" smtClean="0">
                <a:latin typeface="Arial MT"/>
                <a:cs typeface="Times New Roman"/>
              </a:rPr>
              <a:t> </a:t>
            </a:r>
            <a:r>
              <a:rPr sz="2800" b="1" spc="-15" dirty="0" err="1" smtClean="0">
                <a:latin typeface="Arial MT"/>
                <a:cs typeface="Courier New"/>
              </a:rPr>
              <a:t>BuildHeap</a:t>
            </a:r>
            <a:r>
              <a:rPr sz="2800" b="1" spc="-15" dirty="0" smtClean="0">
                <a:latin typeface="Arial MT"/>
                <a:cs typeface="Courier New"/>
              </a:rPr>
              <a:t>(</a:t>
            </a:r>
            <a:r>
              <a:rPr sz="2800" b="1" dirty="0" smtClean="0">
                <a:latin typeface="Arial MT"/>
                <a:cs typeface="Courier New"/>
              </a:rPr>
              <a:t>)</a:t>
            </a:r>
            <a:r>
              <a:rPr sz="2800" b="1" spc="-355" dirty="0" smtClean="0">
                <a:latin typeface="Arial MT"/>
                <a:cs typeface="Courier New"/>
              </a:rPr>
              <a:t> </a:t>
            </a:r>
            <a:r>
              <a:rPr sz="2800" spc="-20" dirty="0" smtClean="0">
                <a:latin typeface="Arial MT"/>
                <a:cs typeface="Times New Roman"/>
              </a:rPr>
              <a:t>t</a:t>
            </a:r>
            <a:r>
              <a:rPr sz="2800" spc="-10" dirty="0" smtClean="0">
                <a:latin typeface="Arial MT"/>
                <a:cs typeface="Times New Roman"/>
              </a:rPr>
              <a:t>ake</a:t>
            </a:r>
            <a:r>
              <a:rPr sz="2800" dirty="0" smtClean="0">
                <a:latin typeface="Arial MT"/>
                <a:cs typeface="Times New Roman"/>
              </a:rPr>
              <a:t>s</a:t>
            </a:r>
            <a:r>
              <a:rPr sz="2800" spc="-25" dirty="0" smtClean="0">
                <a:latin typeface="Arial MT"/>
                <a:cs typeface="Times New Roman"/>
              </a:rPr>
              <a:t> </a:t>
            </a:r>
            <a:r>
              <a:rPr sz="2800" i="1" dirty="0" smtClean="0">
                <a:latin typeface="Arial MT"/>
                <a:cs typeface="Times New Roman"/>
              </a:rPr>
              <a:t>O</a:t>
            </a:r>
            <a:r>
              <a:rPr sz="2800" spc="-10" dirty="0" smtClean="0">
                <a:latin typeface="Arial MT"/>
                <a:cs typeface="Times New Roman"/>
              </a:rPr>
              <a:t>(</a:t>
            </a:r>
            <a:r>
              <a:rPr sz="2800" i="1" spc="-5" dirty="0" smtClean="0">
                <a:latin typeface="Arial MT"/>
                <a:cs typeface="Times New Roman"/>
              </a:rPr>
              <a:t>n</a:t>
            </a:r>
            <a:r>
              <a:rPr sz="2800" dirty="0" smtClean="0">
                <a:latin typeface="Arial MT"/>
                <a:cs typeface="Times New Roman"/>
              </a:rPr>
              <a:t>)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spc="-20" dirty="0" smtClean="0">
                <a:latin typeface="Arial MT"/>
                <a:cs typeface="Times New Roman"/>
              </a:rPr>
              <a:t>time</a:t>
            </a:r>
            <a:endParaRPr sz="2800" dirty="0" smtClean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800" spc="-5" dirty="0" smtClean="0">
                <a:latin typeface="Arial MT"/>
                <a:cs typeface="Times New Roman"/>
              </a:rPr>
              <a:t>E</a:t>
            </a:r>
            <a:r>
              <a:rPr sz="2800" spc="-10" dirty="0" smtClean="0">
                <a:latin typeface="Arial MT"/>
                <a:cs typeface="Times New Roman"/>
              </a:rPr>
              <a:t>ac</a:t>
            </a:r>
            <a:r>
              <a:rPr sz="2800" dirty="0" smtClean="0">
                <a:latin typeface="Arial MT"/>
                <a:cs typeface="Times New Roman"/>
              </a:rPr>
              <a:t>h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spc="-10" dirty="0" smtClean="0">
                <a:latin typeface="Arial MT"/>
                <a:cs typeface="Times New Roman"/>
              </a:rPr>
              <a:t>o</a:t>
            </a:r>
            <a:r>
              <a:rPr sz="2800" dirty="0" smtClean="0">
                <a:latin typeface="Arial MT"/>
                <a:cs typeface="Times New Roman"/>
              </a:rPr>
              <a:t>f</a:t>
            </a:r>
            <a:r>
              <a:rPr sz="2800" spc="-15" dirty="0" smtClean="0">
                <a:latin typeface="Arial MT"/>
                <a:cs typeface="Times New Roman"/>
              </a:rPr>
              <a:t> t</a:t>
            </a:r>
            <a:r>
              <a:rPr sz="2800" spc="-10" dirty="0" smtClean="0">
                <a:latin typeface="Arial MT"/>
                <a:cs typeface="Times New Roman"/>
              </a:rPr>
              <a:t>h</a:t>
            </a:r>
            <a:r>
              <a:rPr sz="2800" dirty="0" smtClean="0">
                <a:latin typeface="Arial MT"/>
                <a:cs typeface="Times New Roman"/>
              </a:rPr>
              <a:t>e</a:t>
            </a:r>
            <a:r>
              <a:rPr sz="2800" spc="-5" dirty="0" smtClean="0">
                <a:solidFill>
                  <a:srgbClr val="C00000"/>
                </a:solidFill>
                <a:latin typeface="Arial MT"/>
                <a:cs typeface="Times New Roman"/>
              </a:rPr>
              <a:t> </a:t>
            </a:r>
            <a:r>
              <a:rPr lang="en-US" sz="2800" spc="-5" dirty="0" smtClean="0">
                <a:solidFill>
                  <a:srgbClr val="C00000"/>
                </a:solidFill>
                <a:latin typeface="Arial MT"/>
                <a:cs typeface="Times New Roman"/>
              </a:rPr>
              <a:t>(</a:t>
            </a:r>
            <a:r>
              <a:rPr sz="2800" i="1" dirty="0" smtClean="0">
                <a:solidFill>
                  <a:srgbClr val="C00000"/>
                </a:solidFill>
                <a:latin typeface="Arial MT"/>
                <a:cs typeface="Times New Roman"/>
              </a:rPr>
              <a:t>n</a:t>
            </a:r>
            <a:r>
              <a:rPr sz="2800" i="1" spc="-10" dirty="0" smtClean="0">
                <a:solidFill>
                  <a:srgbClr val="C00000"/>
                </a:solidFill>
                <a:latin typeface="Arial MT"/>
                <a:cs typeface="Times New Roman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Arial MT"/>
                <a:cs typeface="Times New Roman"/>
              </a:rPr>
              <a:t>–</a:t>
            </a:r>
            <a:r>
              <a:rPr sz="2800" dirty="0" smtClean="0">
                <a:solidFill>
                  <a:srgbClr val="C00000"/>
                </a:solidFill>
                <a:latin typeface="Arial MT"/>
                <a:cs typeface="Times New Roman"/>
              </a:rPr>
              <a:t> 1</a:t>
            </a:r>
            <a:r>
              <a:rPr lang="en-US" sz="2800" dirty="0" smtClean="0">
                <a:solidFill>
                  <a:srgbClr val="C00000"/>
                </a:solidFill>
                <a:latin typeface="Arial MT"/>
                <a:cs typeface="Times New Roman"/>
              </a:rPr>
              <a:t>)</a:t>
            </a:r>
            <a:r>
              <a:rPr sz="2800" spc="-10" dirty="0" smtClean="0">
                <a:solidFill>
                  <a:srgbClr val="C00000"/>
                </a:solidFill>
                <a:latin typeface="Arial MT"/>
                <a:cs typeface="Times New Roman"/>
              </a:rPr>
              <a:t> </a:t>
            </a:r>
            <a:r>
              <a:rPr sz="2800" spc="-5" dirty="0" smtClean="0">
                <a:latin typeface="Arial MT"/>
                <a:cs typeface="Times New Roman"/>
              </a:rPr>
              <a:t>ca</a:t>
            </a:r>
            <a:r>
              <a:rPr sz="2800" spc="-15" dirty="0" smtClean="0">
                <a:latin typeface="Arial MT"/>
                <a:cs typeface="Times New Roman"/>
              </a:rPr>
              <a:t>ll</a:t>
            </a:r>
            <a:r>
              <a:rPr sz="2800" dirty="0" smtClean="0">
                <a:latin typeface="Arial MT"/>
                <a:cs typeface="Times New Roman"/>
              </a:rPr>
              <a:t>s</a:t>
            </a:r>
            <a:r>
              <a:rPr sz="2800" spc="-15" dirty="0" smtClean="0">
                <a:latin typeface="Arial MT"/>
                <a:cs typeface="Times New Roman"/>
              </a:rPr>
              <a:t> t</a:t>
            </a:r>
            <a:r>
              <a:rPr sz="2800" dirty="0" smtClean="0">
                <a:latin typeface="Arial MT"/>
                <a:cs typeface="Times New Roman"/>
              </a:rPr>
              <a:t>o</a:t>
            </a:r>
            <a:r>
              <a:rPr sz="2800" spc="-10" dirty="0" smtClean="0">
                <a:latin typeface="Arial MT"/>
                <a:cs typeface="Times New Roman"/>
              </a:rPr>
              <a:t> </a:t>
            </a:r>
            <a:r>
              <a:rPr sz="2800" b="1" spc="-20" dirty="0" err="1" smtClean="0">
                <a:latin typeface="Arial MT"/>
                <a:cs typeface="Courier New"/>
              </a:rPr>
              <a:t>Heapify</a:t>
            </a:r>
            <a:r>
              <a:rPr sz="2800" b="1" spc="-20" dirty="0" smtClean="0">
                <a:latin typeface="Arial MT"/>
                <a:cs typeface="Courier New"/>
              </a:rPr>
              <a:t>(</a:t>
            </a:r>
            <a:r>
              <a:rPr sz="2800" b="1" dirty="0" smtClean="0">
                <a:latin typeface="Arial MT"/>
                <a:cs typeface="Courier New"/>
              </a:rPr>
              <a:t>)</a:t>
            </a:r>
            <a:r>
              <a:rPr sz="2800" b="1" spc="-35" dirty="0" smtClean="0">
                <a:latin typeface="Arial MT"/>
                <a:cs typeface="Courier New"/>
              </a:rPr>
              <a:t> </a:t>
            </a:r>
            <a:r>
              <a:rPr sz="2800" spc="-20" dirty="0" smtClean="0">
                <a:latin typeface="Arial MT"/>
                <a:cs typeface="Times New Roman"/>
              </a:rPr>
              <a:t>t</a:t>
            </a:r>
            <a:r>
              <a:rPr sz="2800" spc="-10" dirty="0" smtClean="0">
                <a:latin typeface="Arial MT"/>
                <a:cs typeface="Times New Roman"/>
              </a:rPr>
              <a:t>ake</a:t>
            </a:r>
            <a:r>
              <a:rPr sz="2800" dirty="0" smtClean="0">
                <a:latin typeface="Arial MT"/>
                <a:cs typeface="Times New Roman"/>
              </a:rPr>
              <a:t>s</a:t>
            </a:r>
            <a:r>
              <a:rPr sz="2800" spc="-25" dirty="0" smtClean="0">
                <a:latin typeface="Arial MT"/>
                <a:cs typeface="Times New Roman"/>
              </a:rPr>
              <a:t> </a:t>
            </a:r>
            <a:r>
              <a:rPr sz="2800" i="1" dirty="0" smtClean="0">
                <a:latin typeface="Arial MT"/>
                <a:cs typeface="Times New Roman"/>
              </a:rPr>
              <a:t>O</a:t>
            </a:r>
            <a:r>
              <a:rPr sz="2800" spc="-10" dirty="0" smtClean="0">
                <a:latin typeface="Arial MT"/>
                <a:cs typeface="Times New Roman"/>
              </a:rPr>
              <a:t>(</a:t>
            </a:r>
            <a:r>
              <a:rPr sz="2800" spc="-15" dirty="0" smtClean="0">
                <a:latin typeface="Arial MT"/>
                <a:cs typeface="Times New Roman"/>
              </a:rPr>
              <a:t>l</a:t>
            </a:r>
            <a:r>
              <a:rPr sz="2800" spc="-5" dirty="0" smtClean="0">
                <a:latin typeface="Arial MT"/>
                <a:cs typeface="Times New Roman"/>
              </a:rPr>
              <a:t>o</a:t>
            </a:r>
            <a:r>
              <a:rPr sz="2800" dirty="0" smtClean="0">
                <a:latin typeface="Arial MT"/>
                <a:cs typeface="Times New Roman"/>
              </a:rPr>
              <a:t>g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i="1" spc="-5" dirty="0" smtClean="0">
                <a:latin typeface="Arial MT"/>
                <a:cs typeface="Times New Roman"/>
              </a:rPr>
              <a:t>n</a:t>
            </a:r>
            <a:r>
              <a:rPr sz="2800" dirty="0" smtClean="0">
                <a:latin typeface="Arial MT"/>
                <a:cs typeface="Times New Roman"/>
              </a:rPr>
              <a:t>)</a:t>
            </a:r>
            <a:r>
              <a:rPr sz="2800" spc="-240" dirty="0" smtClean="0">
                <a:latin typeface="Arial MT"/>
                <a:cs typeface="Times New Roman"/>
              </a:rPr>
              <a:t> </a:t>
            </a:r>
            <a:r>
              <a:rPr sz="2800" spc="-20" dirty="0" smtClean="0">
                <a:latin typeface="Arial MT"/>
                <a:cs typeface="Times New Roman"/>
              </a:rPr>
              <a:t>time</a:t>
            </a:r>
            <a:endParaRPr sz="2800" dirty="0" smtClean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800" spc="-10" dirty="0" smtClean="0">
                <a:latin typeface="Arial MT"/>
                <a:cs typeface="Times New Roman"/>
              </a:rPr>
              <a:t>Thus</a:t>
            </a:r>
            <a:r>
              <a:rPr sz="2800" spc="-25" dirty="0" smtClean="0">
                <a:latin typeface="Arial MT"/>
                <a:cs typeface="Times New Roman"/>
              </a:rPr>
              <a:t> </a:t>
            </a:r>
            <a:r>
              <a:rPr sz="2800" spc="-10" dirty="0" smtClean="0">
                <a:latin typeface="Arial MT"/>
                <a:cs typeface="Times New Roman"/>
              </a:rPr>
              <a:t>the</a:t>
            </a:r>
            <a:r>
              <a:rPr sz="2800" spc="-25" dirty="0" smtClean="0">
                <a:latin typeface="Arial MT"/>
                <a:cs typeface="Times New Roman"/>
              </a:rPr>
              <a:t> </a:t>
            </a:r>
            <a:r>
              <a:rPr sz="2800" spc="-10" dirty="0" smtClean="0">
                <a:latin typeface="Arial MT"/>
                <a:cs typeface="Times New Roman"/>
              </a:rPr>
              <a:t>total</a:t>
            </a:r>
            <a:r>
              <a:rPr sz="2800" spc="-20" dirty="0" smtClean="0">
                <a:latin typeface="Arial MT"/>
                <a:cs typeface="Times New Roman"/>
              </a:rPr>
              <a:t> </a:t>
            </a:r>
            <a:r>
              <a:rPr sz="2800" spc="-15" dirty="0" smtClean="0">
                <a:latin typeface="Arial MT"/>
                <a:cs typeface="Times New Roman"/>
              </a:rPr>
              <a:t>time</a:t>
            </a:r>
            <a:r>
              <a:rPr sz="2800" spc="-30" dirty="0" smtClean="0">
                <a:latin typeface="Arial MT"/>
                <a:cs typeface="Times New Roman"/>
              </a:rPr>
              <a:t> </a:t>
            </a:r>
            <a:r>
              <a:rPr sz="2800" spc="-10" dirty="0" smtClean="0">
                <a:latin typeface="Arial MT"/>
                <a:cs typeface="Times New Roman"/>
              </a:rPr>
              <a:t>taken</a:t>
            </a:r>
            <a:r>
              <a:rPr sz="2800" spc="-35" dirty="0" smtClean="0">
                <a:latin typeface="Arial MT"/>
                <a:cs typeface="Times New Roman"/>
              </a:rPr>
              <a:t> </a:t>
            </a:r>
            <a:r>
              <a:rPr sz="2800" spc="-5" dirty="0" smtClean="0">
                <a:latin typeface="Arial MT"/>
                <a:cs typeface="Times New Roman"/>
              </a:rPr>
              <a:t>by</a:t>
            </a:r>
            <a:r>
              <a:rPr sz="2800" spc="55" dirty="0" smtClean="0">
                <a:latin typeface="Arial MT"/>
                <a:cs typeface="Times New Roman"/>
              </a:rPr>
              <a:t> </a:t>
            </a:r>
            <a:r>
              <a:rPr sz="2800" b="1" spc="-15" dirty="0" err="1" smtClean="0">
                <a:latin typeface="Arial MT"/>
                <a:cs typeface="Courier New"/>
              </a:rPr>
              <a:t>HeapSort</a:t>
            </a:r>
            <a:r>
              <a:rPr sz="2800" b="1" spc="-15" dirty="0" smtClean="0">
                <a:latin typeface="Arial MT"/>
                <a:cs typeface="Courier New"/>
              </a:rPr>
              <a:t>()</a:t>
            </a:r>
            <a:endParaRPr sz="2800" dirty="0" smtClean="0">
              <a:latin typeface="Arial MT"/>
              <a:cs typeface="Courier New"/>
            </a:endParaRPr>
          </a:p>
          <a:p>
            <a:pPr marL="659130">
              <a:lnSpc>
                <a:spcPct val="100000"/>
              </a:lnSpc>
              <a:spcBef>
                <a:spcPts val="195"/>
              </a:spcBef>
            </a:pPr>
            <a:r>
              <a:rPr sz="2800" dirty="0" smtClean="0">
                <a:latin typeface="Arial MT"/>
                <a:cs typeface="Times New Roman"/>
              </a:rPr>
              <a:t>=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i="1" dirty="0" smtClean="0">
                <a:latin typeface="Arial MT"/>
                <a:cs typeface="Times New Roman"/>
              </a:rPr>
              <a:t>O</a:t>
            </a:r>
            <a:r>
              <a:rPr sz="2800" spc="-10" dirty="0" smtClean="0">
                <a:latin typeface="Arial MT"/>
                <a:cs typeface="Times New Roman"/>
              </a:rPr>
              <a:t>(</a:t>
            </a:r>
            <a:r>
              <a:rPr sz="2800" i="1" spc="-5" dirty="0" smtClean="0">
                <a:latin typeface="Arial MT"/>
                <a:cs typeface="Times New Roman"/>
              </a:rPr>
              <a:t>n</a:t>
            </a:r>
            <a:r>
              <a:rPr sz="2800" dirty="0" smtClean="0">
                <a:latin typeface="Arial MT"/>
                <a:cs typeface="Times New Roman"/>
              </a:rPr>
              <a:t>)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dirty="0" smtClean="0">
                <a:latin typeface="Arial MT"/>
                <a:cs typeface="Times New Roman"/>
              </a:rPr>
              <a:t>+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spc="-10" dirty="0" smtClean="0">
                <a:latin typeface="Arial MT"/>
                <a:cs typeface="Times New Roman"/>
              </a:rPr>
              <a:t>(</a:t>
            </a:r>
            <a:r>
              <a:rPr sz="2800" i="1" dirty="0" smtClean="0">
                <a:latin typeface="Arial MT"/>
                <a:cs typeface="Times New Roman"/>
              </a:rPr>
              <a:t>n</a:t>
            </a:r>
            <a:r>
              <a:rPr sz="2800" i="1" spc="-10" dirty="0" smtClean="0">
                <a:latin typeface="Arial MT"/>
                <a:cs typeface="Times New Roman"/>
              </a:rPr>
              <a:t> </a:t>
            </a:r>
            <a:r>
              <a:rPr lang="en-US" sz="2800" dirty="0">
                <a:latin typeface="Arial MT"/>
                <a:cs typeface="Times New Roman"/>
              </a:rPr>
              <a:t>-</a:t>
            </a:r>
            <a:r>
              <a:rPr sz="2800" dirty="0" smtClean="0">
                <a:latin typeface="Arial MT"/>
                <a:cs typeface="Times New Roman"/>
              </a:rPr>
              <a:t> </a:t>
            </a:r>
            <a:r>
              <a:rPr sz="2800" spc="-5" dirty="0" smtClean="0">
                <a:latin typeface="Arial MT"/>
                <a:cs typeface="Times New Roman"/>
              </a:rPr>
              <a:t>1</a:t>
            </a:r>
            <a:r>
              <a:rPr sz="2800" dirty="0" smtClean="0">
                <a:latin typeface="Arial MT"/>
                <a:cs typeface="Times New Roman"/>
              </a:rPr>
              <a:t>)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i="1" dirty="0" smtClean="0">
                <a:latin typeface="Arial MT"/>
                <a:cs typeface="Times New Roman"/>
              </a:rPr>
              <a:t>O</a:t>
            </a:r>
            <a:r>
              <a:rPr sz="2800" spc="-10" dirty="0" smtClean="0">
                <a:latin typeface="Arial MT"/>
                <a:cs typeface="Times New Roman"/>
              </a:rPr>
              <a:t>(</a:t>
            </a:r>
            <a:r>
              <a:rPr sz="2800" spc="-15" dirty="0" smtClean="0">
                <a:latin typeface="Arial MT"/>
                <a:cs typeface="Times New Roman"/>
              </a:rPr>
              <a:t>l</a:t>
            </a:r>
            <a:r>
              <a:rPr sz="2800" spc="-5" dirty="0" smtClean="0">
                <a:latin typeface="Arial MT"/>
                <a:cs typeface="Times New Roman"/>
              </a:rPr>
              <a:t>o</a:t>
            </a:r>
            <a:r>
              <a:rPr sz="2800" dirty="0" smtClean="0">
                <a:latin typeface="Arial MT"/>
                <a:cs typeface="Times New Roman"/>
              </a:rPr>
              <a:t>g</a:t>
            </a:r>
            <a:r>
              <a:rPr sz="2800" spc="-170" dirty="0" smtClean="0">
                <a:latin typeface="Arial MT"/>
                <a:cs typeface="Times New Roman"/>
              </a:rPr>
              <a:t> </a:t>
            </a:r>
            <a:r>
              <a:rPr sz="2800" i="1" spc="-5" dirty="0" smtClean="0">
                <a:latin typeface="Arial MT"/>
                <a:cs typeface="Times New Roman"/>
              </a:rPr>
              <a:t>n</a:t>
            </a:r>
            <a:r>
              <a:rPr sz="2800" dirty="0" smtClean="0">
                <a:latin typeface="Arial MT"/>
                <a:cs typeface="Times New Roman"/>
              </a:rPr>
              <a:t>)</a:t>
            </a:r>
          </a:p>
          <a:p>
            <a:pPr marL="659130">
              <a:lnSpc>
                <a:spcPct val="100000"/>
              </a:lnSpc>
              <a:spcBef>
                <a:spcPts val="1005"/>
              </a:spcBef>
            </a:pPr>
            <a:r>
              <a:rPr sz="2800" dirty="0" smtClean="0">
                <a:latin typeface="Arial MT"/>
                <a:cs typeface="Times New Roman"/>
              </a:rPr>
              <a:t>=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i="1" dirty="0" smtClean="0">
                <a:latin typeface="Arial MT"/>
                <a:cs typeface="Times New Roman"/>
              </a:rPr>
              <a:t>O</a:t>
            </a:r>
            <a:r>
              <a:rPr sz="2800" spc="-10" dirty="0" smtClean="0">
                <a:latin typeface="Arial MT"/>
                <a:cs typeface="Times New Roman"/>
              </a:rPr>
              <a:t>(</a:t>
            </a:r>
            <a:r>
              <a:rPr sz="2800" i="1" spc="-5" dirty="0" smtClean="0">
                <a:latin typeface="Arial MT"/>
                <a:cs typeface="Times New Roman"/>
              </a:rPr>
              <a:t>n</a:t>
            </a:r>
            <a:r>
              <a:rPr sz="2800" dirty="0" smtClean="0">
                <a:latin typeface="Arial MT"/>
                <a:cs typeface="Times New Roman"/>
              </a:rPr>
              <a:t>)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dirty="0" smtClean="0">
                <a:latin typeface="Arial MT"/>
                <a:cs typeface="Times New Roman"/>
              </a:rPr>
              <a:t>+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i="1" dirty="0" smtClean="0">
                <a:latin typeface="Arial MT"/>
                <a:cs typeface="Times New Roman"/>
              </a:rPr>
              <a:t>O</a:t>
            </a:r>
            <a:r>
              <a:rPr sz="2800" spc="-10" dirty="0" smtClean="0">
                <a:latin typeface="Arial MT"/>
                <a:cs typeface="Times New Roman"/>
              </a:rPr>
              <a:t>(</a:t>
            </a:r>
            <a:r>
              <a:rPr sz="2800" i="1" dirty="0" smtClean="0">
                <a:latin typeface="Arial MT"/>
                <a:cs typeface="Times New Roman"/>
              </a:rPr>
              <a:t>n</a:t>
            </a:r>
            <a:r>
              <a:rPr sz="2800" i="1" spc="-10" dirty="0" smtClean="0">
                <a:latin typeface="Arial MT"/>
                <a:cs typeface="Times New Roman"/>
              </a:rPr>
              <a:t> </a:t>
            </a:r>
            <a:r>
              <a:rPr sz="2800" spc="-15" dirty="0" smtClean="0">
                <a:latin typeface="Arial MT"/>
                <a:cs typeface="Times New Roman"/>
              </a:rPr>
              <a:t>l</a:t>
            </a:r>
            <a:r>
              <a:rPr sz="2800" spc="-5" dirty="0" smtClean="0">
                <a:latin typeface="Arial MT"/>
                <a:cs typeface="Times New Roman"/>
              </a:rPr>
              <a:t>o</a:t>
            </a:r>
            <a:r>
              <a:rPr sz="2800" dirty="0" smtClean="0">
                <a:latin typeface="Arial MT"/>
                <a:cs typeface="Times New Roman"/>
              </a:rPr>
              <a:t>g</a:t>
            </a:r>
            <a:r>
              <a:rPr sz="2800" spc="-185" dirty="0" smtClean="0">
                <a:latin typeface="Arial MT"/>
                <a:cs typeface="Times New Roman"/>
              </a:rPr>
              <a:t> </a:t>
            </a:r>
            <a:r>
              <a:rPr sz="2800" i="1" spc="-5" dirty="0" smtClean="0">
                <a:latin typeface="Arial MT"/>
                <a:cs typeface="Times New Roman"/>
              </a:rPr>
              <a:t>n</a:t>
            </a:r>
            <a:r>
              <a:rPr sz="2800" dirty="0" smtClean="0">
                <a:latin typeface="Arial MT"/>
                <a:cs typeface="Times New Roman"/>
              </a:rPr>
              <a:t>)</a:t>
            </a:r>
          </a:p>
          <a:p>
            <a:pPr marL="659130">
              <a:lnSpc>
                <a:spcPct val="100000"/>
              </a:lnSpc>
              <a:spcBef>
                <a:spcPts val="1010"/>
              </a:spcBef>
            </a:pPr>
            <a:r>
              <a:rPr sz="2800" dirty="0" smtClean="0">
                <a:latin typeface="Arial MT"/>
                <a:cs typeface="Times New Roman"/>
              </a:rPr>
              <a:t>=</a:t>
            </a:r>
            <a:r>
              <a:rPr sz="2800" spc="-15" dirty="0" smtClean="0">
                <a:latin typeface="Arial MT"/>
                <a:cs typeface="Times New Roman"/>
              </a:rPr>
              <a:t> </a:t>
            </a:r>
            <a:r>
              <a:rPr sz="2800" i="1" dirty="0" smtClean="0">
                <a:latin typeface="Arial MT"/>
                <a:cs typeface="Times New Roman"/>
              </a:rPr>
              <a:t>O</a:t>
            </a:r>
            <a:r>
              <a:rPr sz="2800" spc="-10" dirty="0" smtClean="0">
                <a:latin typeface="Arial MT"/>
                <a:cs typeface="Times New Roman"/>
              </a:rPr>
              <a:t>(</a:t>
            </a:r>
            <a:r>
              <a:rPr sz="2800" i="1" dirty="0" smtClean="0">
                <a:latin typeface="Arial MT"/>
                <a:cs typeface="Times New Roman"/>
              </a:rPr>
              <a:t>n</a:t>
            </a:r>
            <a:r>
              <a:rPr sz="2800" i="1" spc="-10" dirty="0" smtClean="0">
                <a:latin typeface="Arial MT"/>
                <a:cs typeface="Times New Roman"/>
              </a:rPr>
              <a:t> </a:t>
            </a:r>
            <a:r>
              <a:rPr sz="2800" spc="-15" dirty="0" smtClean="0">
                <a:latin typeface="Arial MT"/>
                <a:cs typeface="Times New Roman"/>
              </a:rPr>
              <a:t>l</a:t>
            </a:r>
            <a:r>
              <a:rPr sz="2800" spc="-5" dirty="0" smtClean="0">
                <a:latin typeface="Arial MT"/>
                <a:cs typeface="Times New Roman"/>
              </a:rPr>
              <a:t>o</a:t>
            </a:r>
            <a:r>
              <a:rPr sz="2800" dirty="0" smtClean="0">
                <a:latin typeface="Arial MT"/>
                <a:cs typeface="Times New Roman"/>
              </a:rPr>
              <a:t>g</a:t>
            </a:r>
            <a:r>
              <a:rPr sz="2800" spc="-204" dirty="0" smtClean="0">
                <a:latin typeface="Arial MT"/>
                <a:cs typeface="Times New Roman"/>
              </a:rPr>
              <a:t> </a:t>
            </a:r>
            <a:r>
              <a:rPr sz="2800" i="1" spc="-5" dirty="0" smtClean="0">
                <a:latin typeface="Arial MT"/>
                <a:cs typeface="Times New Roman"/>
              </a:rPr>
              <a:t>n</a:t>
            </a:r>
            <a:r>
              <a:rPr sz="2800" dirty="0" smtClean="0">
                <a:latin typeface="Arial MT"/>
                <a:cs typeface="Times New Roman"/>
              </a:rPr>
              <a:t>)</a:t>
            </a:r>
            <a:endParaRPr sz="28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52552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Priority</a:t>
            </a:r>
            <a:r>
              <a:rPr sz="3600" spc="-45" dirty="0"/>
              <a:t> </a:t>
            </a:r>
            <a:r>
              <a:rPr sz="3600" spc="-5" dirty="0"/>
              <a:t>Queue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84910" y="1668780"/>
            <a:ext cx="10545866" cy="226857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49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2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queu</a:t>
            </a:r>
            <a:r>
              <a:rPr sz="2400" dirty="0">
                <a:latin typeface="Arial MT"/>
                <a:cs typeface="Times New Roman"/>
              </a:rPr>
              <a:t>e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</a:t>
            </a:r>
            <a:r>
              <a:rPr sz="2400" spc="-10" dirty="0">
                <a:latin typeface="Arial MT"/>
                <a:cs typeface="Times New Roman"/>
              </a:rPr>
              <a:t>ha</a:t>
            </a:r>
            <a:r>
              <a:rPr sz="2400" dirty="0">
                <a:latin typeface="Arial MT"/>
                <a:cs typeface="Times New Roman"/>
              </a:rPr>
              <a:t>t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i</a:t>
            </a:r>
            <a:r>
              <a:rPr sz="2400" dirty="0">
                <a:latin typeface="Arial MT"/>
                <a:cs typeface="Times New Roman"/>
              </a:rPr>
              <a:t>s</a:t>
            </a:r>
            <a:r>
              <a:rPr sz="2400" spc="-15" dirty="0">
                <a:latin typeface="Arial MT"/>
                <a:cs typeface="Times New Roman"/>
              </a:rPr>
              <a:t> o</a:t>
            </a:r>
            <a:r>
              <a:rPr sz="2400" spc="-20" dirty="0">
                <a:latin typeface="Arial MT"/>
                <a:cs typeface="Times New Roman"/>
              </a:rPr>
              <a:t>r</a:t>
            </a:r>
            <a:r>
              <a:rPr sz="2400" spc="-15" dirty="0">
                <a:latin typeface="Arial MT"/>
                <a:cs typeface="Times New Roman"/>
              </a:rPr>
              <a:t>de</a:t>
            </a:r>
            <a:r>
              <a:rPr sz="2400" spc="-20" dirty="0">
                <a:latin typeface="Arial MT"/>
                <a:cs typeface="Times New Roman"/>
              </a:rPr>
              <a:t>r</a:t>
            </a:r>
            <a:r>
              <a:rPr sz="2400" spc="-15" dirty="0">
                <a:latin typeface="Arial MT"/>
                <a:cs typeface="Times New Roman"/>
              </a:rPr>
              <a:t>e</a:t>
            </a:r>
            <a:r>
              <a:rPr sz="2400" dirty="0">
                <a:latin typeface="Arial MT"/>
                <a:cs typeface="Times New Roman"/>
              </a:rPr>
              <a:t>d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accord</a:t>
            </a:r>
            <a:r>
              <a:rPr sz="2400" spc="-20" dirty="0">
                <a:latin typeface="Arial MT"/>
                <a:cs typeface="Times New Roman"/>
              </a:rPr>
              <a:t>i</a:t>
            </a:r>
            <a:r>
              <a:rPr sz="2400" spc="-15" dirty="0">
                <a:latin typeface="Arial MT"/>
                <a:cs typeface="Times New Roman"/>
              </a:rPr>
              <a:t>n</a:t>
            </a:r>
            <a:r>
              <a:rPr sz="2400" dirty="0">
                <a:latin typeface="Arial MT"/>
                <a:cs typeface="Times New Roman"/>
              </a:rPr>
              <a:t>g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</a:t>
            </a:r>
            <a:r>
              <a:rPr sz="2400" dirty="0">
                <a:latin typeface="Arial MT"/>
                <a:cs typeface="Times New Roman"/>
              </a:rPr>
              <a:t>o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s</a:t>
            </a:r>
            <a:r>
              <a:rPr sz="2400" spc="-5" dirty="0">
                <a:latin typeface="Arial MT"/>
                <a:cs typeface="Times New Roman"/>
              </a:rPr>
              <a:t>o</a:t>
            </a:r>
            <a:r>
              <a:rPr sz="2400" spc="-15" dirty="0">
                <a:latin typeface="Arial MT"/>
                <a:cs typeface="Times New Roman"/>
              </a:rPr>
              <a:t>m</a:t>
            </a:r>
            <a:r>
              <a:rPr sz="2400" dirty="0">
                <a:latin typeface="Arial MT"/>
                <a:cs typeface="Times New Roman"/>
              </a:rPr>
              <a:t>e</a:t>
            </a:r>
            <a:r>
              <a:rPr sz="2400" spc="-10" dirty="0">
                <a:latin typeface="Arial MT"/>
                <a:cs typeface="Times New Roman"/>
              </a:rPr>
              <a:t> p</a:t>
            </a:r>
            <a:r>
              <a:rPr sz="2400" spc="-15" dirty="0">
                <a:latin typeface="Arial MT"/>
                <a:cs typeface="Times New Roman"/>
              </a:rPr>
              <a:t>r</a:t>
            </a:r>
            <a:r>
              <a:rPr sz="2400" spc="-20" dirty="0">
                <a:latin typeface="Arial MT"/>
                <a:cs typeface="Times New Roman"/>
              </a:rPr>
              <a:t>i</a:t>
            </a:r>
            <a:r>
              <a:rPr sz="2400" spc="-10" dirty="0">
                <a:latin typeface="Arial MT"/>
                <a:cs typeface="Times New Roman"/>
              </a:rPr>
              <a:t>o</a:t>
            </a:r>
            <a:r>
              <a:rPr sz="2400" spc="-15" dirty="0">
                <a:latin typeface="Arial MT"/>
                <a:cs typeface="Times New Roman"/>
              </a:rPr>
              <a:t>r</a:t>
            </a:r>
            <a:r>
              <a:rPr sz="2400" spc="-20" dirty="0">
                <a:latin typeface="Arial MT"/>
                <a:cs typeface="Times New Roman"/>
              </a:rPr>
              <a:t>it</a:t>
            </a:r>
            <a:r>
              <a:rPr sz="2400" dirty="0">
                <a:latin typeface="Arial MT"/>
                <a:cs typeface="Times New Roman"/>
              </a:rPr>
              <a:t>y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va</a:t>
            </a:r>
            <a:r>
              <a:rPr sz="2400" spc="-20" dirty="0">
                <a:latin typeface="Arial MT"/>
                <a:cs typeface="Times New Roman"/>
              </a:rPr>
              <a:t>l</a:t>
            </a:r>
            <a:r>
              <a:rPr sz="2400" spc="-10" dirty="0">
                <a:latin typeface="Arial MT"/>
                <a:cs typeface="Times New Roman"/>
              </a:rPr>
              <a:t>ue</a:t>
            </a:r>
            <a:endParaRPr sz="24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139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400" spc="-5" dirty="0">
                <a:latin typeface="Arial MT"/>
                <a:cs typeface="Times New Roman"/>
              </a:rPr>
              <a:t>The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heap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data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structure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is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incredibly useful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for</a:t>
            </a:r>
            <a:r>
              <a:rPr sz="2400" spc="47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implementing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i="1" spc="-10" dirty="0">
                <a:solidFill>
                  <a:srgbClr val="CC0000"/>
                </a:solidFill>
                <a:latin typeface="Arial MT"/>
                <a:cs typeface="Times New Roman"/>
              </a:rPr>
              <a:t>priority</a:t>
            </a:r>
            <a:r>
              <a:rPr sz="2400" i="1" spc="60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400" i="1" spc="-5" dirty="0">
                <a:solidFill>
                  <a:srgbClr val="CC0000"/>
                </a:solidFill>
                <a:latin typeface="Arial MT"/>
                <a:cs typeface="Times New Roman"/>
              </a:rPr>
              <a:t>queues</a:t>
            </a:r>
            <a:endParaRPr sz="24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1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data</a:t>
            </a:r>
            <a:r>
              <a:rPr sz="2400" spc="1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structure</a:t>
            </a:r>
            <a:r>
              <a:rPr sz="2400" spc="1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for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maintaining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set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i="1" dirty="0">
                <a:latin typeface="Arial MT"/>
                <a:cs typeface="Times New Roman"/>
              </a:rPr>
              <a:t>S </a:t>
            </a:r>
            <a:r>
              <a:rPr sz="2400" spc="5" dirty="0">
                <a:latin typeface="Arial MT"/>
                <a:cs typeface="Times New Roman"/>
              </a:rPr>
              <a:t>of</a:t>
            </a:r>
            <a:r>
              <a:rPr sz="2400" spc="1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elements,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each</a:t>
            </a:r>
            <a:r>
              <a:rPr sz="2400" spc="48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with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an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associated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value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spc="5" dirty="0">
                <a:latin typeface="Arial MT"/>
                <a:cs typeface="Times New Roman"/>
              </a:rPr>
              <a:t>or</a:t>
            </a:r>
            <a:r>
              <a:rPr sz="2400" spc="85" dirty="0">
                <a:latin typeface="Arial MT"/>
                <a:cs typeface="Times New Roman"/>
              </a:rPr>
              <a:t> </a:t>
            </a:r>
            <a:r>
              <a:rPr sz="2400" i="1" spc="-10" dirty="0">
                <a:solidFill>
                  <a:srgbClr val="CC0000"/>
                </a:solidFill>
                <a:latin typeface="Arial MT"/>
                <a:cs typeface="Times New Roman"/>
              </a:rPr>
              <a:t>key</a:t>
            </a:r>
            <a:endParaRPr sz="2400" dirty="0">
              <a:latin typeface="Arial MT"/>
              <a:cs typeface="Times New Roman"/>
            </a:endParaRPr>
          </a:p>
          <a:p>
            <a:pPr marL="384810" lvl="1" indent="-14351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400" spc="5" dirty="0">
                <a:latin typeface="Arial MT"/>
                <a:cs typeface="Times New Roman"/>
              </a:rPr>
              <a:t>Suppo</a:t>
            </a:r>
            <a:r>
              <a:rPr sz="2400" dirty="0">
                <a:latin typeface="Arial MT"/>
                <a:cs typeface="Times New Roman"/>
              </a:rPr>
              <a:t>r</a:t>
            </a:r>
            <a:r>
              <a:rPr sz="2400" spc="-5" dirty="0">
                <a:latin typeface="Arial MT"/>
                <a:cs typeface="Times New Roman"/>
              </a:rPr>
              <a:t>t</a:t>
            </a:r>
            <a:r>
              <a:rPr sz="2400" dirty="0">
                <a:latin typeface="Arial MT"/>
                <a:cs typeface="Times New Roman"/>
              </a:rPr>
              <a:t>s</a:t>
            </a:r>
            <a:r>
              <a:rPr sz="2400" spc="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</a:t>
            </a:r>
            <a:r>
              <a:rPr sz="2400" dirty="0">
                <a:latin typeface="Arial MT"/>
                <a:cs typeface="Times New Roman"/>
              </a:rPr>
              <a:t>he</a:t>
            </a:r>
            <a:r>
              <a:rPr sz="2400" spc="-5" dirty="0">
                <a:latin typeface="Arial MT"/>
                <a:cs typeface="Times New Roman"/>
              </a:rPr>
              <a:t> ope</a:t>
            </a:r>
            <a:r>
              <a:rPr sz="2400" spc="-10" dirty="0">
                <a:latin typeface="Arial MT"/>
                <a:cs typeface="Times New Roman"/>
              </a:rPr>
              <a:t>r</a:t>
            </a:r>
            <a:r>
              <a:rPr sz="2400" spc="-5" dirty="0">
                <a:latin typeface="Arial MT"/>
                <a:cs typeface="Times New Roman"/>
              </a:rPr>
              <a:t>a</a:t>
            </a:r>
            <a:r>
              <a:rPr sz="2400" spc="-15" dirty="0">
                <a:latin typeface="Arial MT"/>
                <a:cs typeface="Times New Roman"/>
              </a:rPr>
              <a:t>ti</a:t>
            </a:r>
            <a:r>
              <a:rPr sz="2400" spc="-5" dirty="0">
                <a:latin typeface="Arial MT"/>
                <a:cs typeface="Times New Roman"/>
              </a:rPr>
              <a:t>on</a:t>
            </a:r>
            <a:r>
              <a:rPr sz="2400" dirty="0">
                <a:latin typeface="Arial MT"/>
                <a:cs typeface="Times New Roman"/>
              </a:rPr>
              <a:t>s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b="1" spc="-10" dirty="0">
                <a:latin typeface="Arial MT"/>
                <a:cs typeface="Courier New"/>
              </a:rPr>
              <a:t>Insert()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b="1" spc="-10" dirty="0">
                <a:latin typeface="Arial MT"/>
                <a:cs typeface="Courier New"/>
              </a:rPr>
              <a:t>Maximum()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an</a:t>
            </a:r>
            <a:r>
              <a:rPr sz="2400" dirty="0">
                <a:latin typeface="Arial MT"/>
                <a:cs typeface="Times New Roman"/>
              </a:rPr>
              <a:t>d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b="1" spc="-10" dirty="0">
                <a:latin typeface="Arial MT"/>
                <a:cs typeface="Courier New"/>
              </a:rPr>
              <a:t>ExtractMax()</a:t>
            </a:r>
            <a:endParaRPr sz="2400" dirty="0">
              <a:latin typeface="Arial MT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76936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Priority</a:t>
            </a:r>
            <a:r>
              <a:rPr sz="3600" spc="-15" dirty="0"/>
              <a:t> </a:t>
            </a:r>
            <a:r>
              <a:rPr sz="3600" spc="-5" dirty="0"/>
              <a:t>Queue</a:t>
            </a:r>
            <a:r>
              <a:rPr sz="3600" spc="-15" dirty="0"/>
              <a:t> Operations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56310" y="1946147"/>
            <a:ext cx="10626090" cy="3190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Insert(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S, x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)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– </a:t>
            </a:r>
            <a:r>
              <a:rPr sz="2000" spc="-10" dirty="0">
                <a:latin typeface="Arial MT"/>
                <a:cs typeface="Times New Roman"/>
              </a:rPr>
              <a:t>Inserts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spc="-25" dirty="0">
                <a:latin typeface="Arial MT"/>
                <a:cs typeface="Times New Roman"/>
              </a:rPr>
              <a:t>element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x</a:t>
            </a:r>
            <a:r>
              <a:rPr sz="2000" i="1" spc="-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into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set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S</a:t>
            </a:r>
            <a:r>
              <a:rPr sz="2000" dirty="0">
                <a:latin typeface="Arial MT"/>
                <a:cs typeface="Times New Roman"/>
              </a:rPr>
              <a:t>, </a:t>
            </a:r>
            <a:r>
              <a:rPr sz="2000" spc="-15" dirty="0">
                <a:latin typeface="Arial MT"/>
                <a:cs typeface="Times New Roman"/>
              </a:rPr>
              <a:t>according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to</a:t>
            </a:r>
            <a:r>
              <a:rPr sz="2000" spc="2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its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priority</a:t>
            </a:r>
            <a:endParaRPr sz="2000" dirty="0">
              <a:latin typeface="Arial M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33CC"/>
              </a:buClr>
              <a:buFont typeface="Arial MT"/>
              <a:buChar char="•"/>
            </a:pPr>
            <a:endParaRPr sz="2400" dirty="0">
              <a:latin typeface="Arial MT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Maximum(</a:t>
            </a:r>
            <a:r>
              <a:rPr sz="2000" spc="-4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S</a:t>
            </a:r>
            <a:r>
              <a:rPr sz="2000" i="1" spc="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) </a:t>
            </a:r>
            <a:r>
              <a:rPr sz="2000" dirty="0">
                <a:latin typeface="Arial MT"/>
                <a:cs typeface="Times New Roman"/>
              </a:rPr>
              <a:t>– </a:t>
            </a:r>
            <a:r>
              <a:rPr sz="2000" spc="-10" dirty="0">
                <a:latin typeface="Arial MT"/>
                <a:cs typeface="Times New Roman"/>
              </a:rPr>
              <a:t>Returns,</a:t>
            </a:r>
            <a:r>
              <a:rPr sz="2000" spc="-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but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does not</a:t>
            </a:r>
            <a:r>
              <a:rPr sz="2000" spc="-15" dirty="0">
                <a:latin typeface="Arial MT"/>
                <a:cs typeface="Times New Roman"/>
              </a:rPr>
              <a:t> remove,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25" dirty="0">
                <a:latin typeface="Arial MT"/>
                <a:cs typeface="Times New Roman"/>
              </a:rPr>
              <a:t>element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250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S</a:t>
            </a:r>
            <a:r>
              <a:rPr sz="2000" i="1" spc="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with </a:t>
            </a:r>
            <a:r>
              <a:rPr sz="2000" spc="-5" dirty="0">
                <a:latin typeface="Arial MT"/>
                <a:cs typeface="Times New Roman"/>
              </a:rPr>
              <a:t>the </a:t>
            </a:r>
            <a:r>
              <a:rPr sz="2000" spc="-25" dirty="0">
                <a:latin typeface="Arial MT"/>
                <a:cs typeface="Times New Roman"/>
              </a:rPr>
              <a:t>largest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key</a:t>
            </a:r>
            <a:endParaRPr sz="2000" dirty="0">
              <a:latin typeface="Arial M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33CC"/>
              </a:buClr>
              <a:buFont typeface="Arial MT"/>
              <a:buChar char="•"/>
            </a:pPr>
            <a:endParaRPr sz="2400" dirty="0">
              <a:latin typeface="Arial MT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Extract-Max(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S 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)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– </a:t>
            </a:r>
            <a:r>
              <a:rPr sz="2000" spc="-20" dirty="0">
                <a:latin typeface="Arial MT"/>
                <a:cs typeface="Times New Roman"/>
              </a:rPr>
              <a:t>Removes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and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returns the </a:t>
            </a:r>
            <a:r>
              <a:rPr sz="2000" spc="-20" dirty="0">
                <a:latin typeface="Arial MT"/>
                <a:cs typeface="Times New Roman"/>
              </a:rPr>
              <a:t>element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1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S </a:t>
            </a:r>
            <a:r>
              <a:rPr sz="2000" spc="-15" dirty="0">
                <a:latin typeface="Arial MT"/>
                <a:cs typeface="Times New Roman"/>
              </a:rPr>
              <a:t>with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spc="5" dirty="0">
                <a:latin typeface="Arial MT"/>
                <a:cs typeface="Times New Roman"/>
              </a:rPr>
              <a:t> </a:t>
            </a:r>
            <a:r>
              <a:rPr sz="2000" spc="-25" dirty="0">
                <a:latin typeface="Arial MT"/>
                <a:cs typeface="Times New Roman"/>
              </a:rPr>
              <a:t>largest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key</a:t>
            </a:r>
            <a:endParaRPr sz="2000" dirty="0">
              <a:latin typeface="Arial M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33CC"/>
              </a:buClr>
              <a:buFont typeface="Arial MT"/>
              <a:buChar char="•"/>
            </a:pPr>
            <a:endParaRPr sz="2400" dirty="0">
              <a:latin typeface="Arial MT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  <a:tab pos="6898005" algn="l"/>
              </a:tabLst>
            </a:pP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Increase-Key(</a:t>
            </a:r>
            <a:r>
              <a:rPr sz="2000" spc="-3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S,</a:t>
            </a:r>
            <a:r>
              <a:rPr sz="2000" i="1" spc="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x,</a:t>
            </a: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k</a:t>
            </a:r>
            <a:r>
              <a:rPr sz="2000" i="1" spc="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) </a:t>
            </a:r>
            <a:r>
              <a:rPr sz="2000" dirty="0">
                <a:latin typeface="Arial MT"/>
                <a:cs typeface="Times New Roman"/>
              </a:rPr>
              <a:t>–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Increases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spc="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value</a:t>
            </a:r>
            <a:r>
              <a:rPr sz="2000" spc="-40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25" dirty="0">
                <a:latin typeface="Arial MT"/>
                <a:cs typeface="Times New Roman"/>
              </a:rPr>
              <a:t> </a:t>
            </a:r>
            <a:r>
              <a:rPr sz="2000" spc="-25" dirty="0">
                <a:latin typeface="Arial MT"/>
                <a:cs typeface="Times New Roman"/>
              </a:rPr>
              <a:t>element</a:t>
            </a:r>
            <a:r>
              <a:rPr sz="2000" spc="-40" dirty="0">
                <a:latin typeface="Arial MT"/>
                <a:cs typeface="Times New Roman"/>
              </a:rPr>
              <a:t> </a:t>
            </a:r>
            <a:r>
              <a:rPr sz="2000" i="1" spc="-65" dirty="0">
                <a:latin typeface="Arial MT"/>
                <a:cs typeface="Times New Roman"/>
              </a:rPr>
              <a:t>x</a:t>
            </a:r>
            <a:r>
              <a:rPr sz="2000" spc="-65" dirty="0">
                <a:latin typeface="Arial MT"/>
                <a:cs typeface="Times New Roman"/>
              </a:rPr>
              <a:t>’s</a:t>
            </a:r>
            <a:r>
              <a:rPr sz="2000" spc="-7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key </a:t>
            </a:r>
            <a:r>
              <a:rPr sz="2000" dirty="0" smtClean="0">
                <a:latin typeface="Arial MT"/>
                <a:cs typeface="Times New Roman"/>
              </a:rPr>
              <a:t>to</a:t>
            </a:r>
            <a:r>
              <a:rPr lang="en-US" sz="2000" dirty="0" smtClean="0">
                <a:latin typeface="Arial MT"/>
                <a:cs typeface="Times New Roman"/>
              </a:rPr>
              <a:t> </a:t>
            </a:r>
            <a:r>
              <a:rPr sz="2000" spc="-5" dirty="0" smtClean="0">
                <a:latin typeface="Arial MT"/>
                <a:cs typeface="Times New Roman"/>
              </a:rPr>
              <a:t>the</a:t>
            </a:r>
            <a:r>
              <a:rPr sz="2000" spc="-20" dirty="0" smtClean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new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value</a:t>
            </a:r>
            <a:r>
              <a:rPr sz="2000" spc="2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k</a:t>
            </a:r>
            <a:endParaRPr sz="2000" dirty="0">
              <a:latin typeface="Arial MT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Arial MT"/>
              <a:buChar char="•"/>
            </a:pPr>
            <a:endParaRPr sz="2200" dirty="0">
              <a:latin typeface="Arial MT"/>
              <a:cs typeface="Times New Roman"/>
            </a:endParaRPr>
          </a:p>
          <a:p>
            <a:pPr marL="412115" lvl="1" indent="-171450">
              <a:lnSpc>
                <a:spcPct val="100000"/>
              </a:lnSpc>
              <a:spcBef>
                <a:spcPts val="1380"/>
              </a:spcBef>
              <a:buSzPct val="75000"/>
              <a:buFont typeface="Wingdings"/>
              <a:buChar char=""/>
              <a:tabLst>
                <a:tab pos="412115" algn="l"/>
              </a:tabLst>
            </a:pP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How</a:t>
            </a:r>
            <a:r>
              <a:rPr sz="2000" i="1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could </a:t>
            </a:r>
            <a:r>
              <a:rPr sz="2000" i="1" spc="-15" dirty="0">
                <a:solidFill>
                  <a:srgbClr val="0033CC"/>
                </a:solidFill>
                <a:latin typeface="Arial MT"/>
                <a:cs typeface="Times New Roman"/>
              </a:rPr>
              <a:t>we</a:t>
            </a:r>
            <a:r>
              <a:rPr sz="2000" i="1" spc="-6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implement</a:t>
            </a:r>
            <a:r>
              <a:rPr sz="20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these operations</a:t>
            </a:r>
            <a:r>
              <a:rPr sz="2000" i="1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using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a</a:t>
            </a:r>
            <a:r>
              <a:rPr sz="2000" i="1" spc="14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heap?</a:t>
            </a:r>
            <a:endParaRPr sz="20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Priority</a:t>
            </a:r>
            <a:r>
              <a:rPr sz="3600" spc="-15" dirty="0"/>
              <a:t> </a:t>
            </a:r>
            <a:r>
              <a:rPr sz="3600" spc="-5" dirty="0"/>
              <a:t>Queue</a:t>
            </a:r>
            <a:r>
              <a:rPr sz="3600" spc="-15" dirty="0"/>
              <a:t> Operations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2586" y="1979623"/>
            <a:ext cx="2532923" cy="9737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2586" y="3468105"/>
            <a:ext cx="3850703" cy="25082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Priority</a:t>
            </a:r>
            <a:r>
              <a:rPr sz="3600" spc="-15" dirty="0"/>
              <a:t> </a:t>
            </a:r>
            <a:r>
              <a:rPr sz="3600" spc="-5" dirty="0"/>
              <a:t>Queue</a:t>
            </a:r>
            <a:r>
              <a:rPr sz="3600" spc="-15" dirty="0"/>
              <a:t> Operations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941" y="2287529"/>
            <a:ext cx="5342081" cy="250829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Priority</a:t>
            </a:r>
            <a:r>
              <a:rPr sz="3600" spc="-15" dirty="0"/>
              <a:t> </a:t>
            </a:r>
            <a:r>
              <a:rPr sz="3600" spc="-5" dirty="0"/>
              <a:t>Queue</a:t>
            </a:r>
            <a:r>
              <a:rPr sz="3600" spc="-15" dirty="0"/>
              <a:t> Operations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9165" y="1752600"/>
            <a:ext cx="5513674" cy="46711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Priority</a:t>
            </a:r>
            <a:r>
              <a:rPr sz="3600" spc="-15" dirty="0"/>
              <a:t> </a:t>
            </a:r>
            <a:r>
              <a:rPr sz="3600" spc="-5" dirty="0"/>
              <a:t>Queue</a:t>
            </a:r>
            <a:r>
              <a:rPr sz="3600" spc="-15" dirty="0"/>
              <a:t> Operations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566048"/>
            <a:ext cx="4858406" cy="17259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1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Types</a:t>
            </a:r>
            <a:r>
              <a:rPr sz="3600" spc="-30" dirty="0"/>
              <a:t> </a:t>
            </a:r>
            <a:r>
              <a:rPr sz="3600" spc="-5" dirty="0"/>
              <a:t>of</a:t>
            </a:r>
            <a:r>
              <a:rPr sz="3600" spc="-20" dirty="0"/>
              <a:t> </a:t>
            </a:r>
            <a:r>
              <a:rPr sz="3600" dirty="0"/>
              <a:t>Binary</a:t>
            </a:r>
            <a:r>
              <a:rPr sz="3600" spc="-25" dirty="0"/>
              <a:t> </a:t>
            </a:r>
            <a:r>
              <a:rPr sz="3600" spc="-5" dirty="0"/>
              <a:t>Heaps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90688"/>
            <a:ext cx="7772400" cy="478787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3846512"/>
            <a:ext cx="4375150" cy="1943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679195"/>
            <a:ext cx="68554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</a:t>
            </a:r>
            <a:r>
              <a:rPr sz="3600" spc="-25" dirty="0"/>
              <a:t> </a:t>
            </a:r>
            <a:r>
              <a:rPr sz="3600" spc="-5" dirty="0"/>
              <a:t>Min-Heap </a:t>
            </a:r>
            <a:r>
              <a:rPr sz="3600" spc="-20" dirty="0"/>
              <a:t>Property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916938" y="1732788"/>
            <a:ext cx="9370061" cy="23596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30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000" spc="-15" dirty="0">
                <a:latin typeface="Arial MT"/>
                <a:cs typeface="Times New Roman"/>
              </a:rPr>
              <a:t>Min-Heaps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satisfy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i="1" spc="-5" dirty="0">
                <a:solidFill>
                  <a:srgbClr val="CC0000"/>
                </a:solidFill>
                <a:latin typeface="Arial MT"/>
                <a:cs typeface="Times New Roman"/>
              </a:rPr>
              <a:t>heap</a:t>
            </a:r>
            <a:r>
              <a:rPr sz="2000" i="1" spc="-15" dirty="0">
                <a:solidFill>
                  <a:srgbClr val="CC0000"/>
                </a:solidFill>
                <a:latin typeface="Arial MT"/>
                <a:cs typeface="Times New Roman"/>
              </a:rPr>
              <a:t> property</a:t>
            </a:r>
            <a:r>
              <a:rPr sz="2000" spc="-15" dirty="0">
                <a:latin typeface="Arial MT"/>
                <a:cs typeface="Times New Roman"/>
              </a:rPr>
              <a:t>:</a:t>
            </a:r>
            <a:endParaRPr sz="2000" dirty="0">
              <a:latin typeface="Arial MT"/>
              <a:cs typeface="Times New Roman"/>
            </a:endParaRPr>
          </a:p>
          <a:p>
            <a:pPr marL="249554">
              <a:lnSpc>
                <a:spcPct val="100000"/>
              </a:lnSpc>
              <a:spcBef>
                <a:spcPts val="1200"/>
              </a:spcBef>
              <a:tabLst>
                <a:tab pos="3669665" algn="l"/>
              </a:tabLst>
            </a:pPr>
            <a:r>
              <a:rPr sz="2000" spc="-20" dirty="0">
                <a:latin typeface="Arial MT"/>
                <a:cs typeface="Times New Roman"/>
              </a:rPr>
              <a:t>A[</a:t>
            </a:r>
            <a:r>
              <a:rPr sz="2000" i="1" spc="-20" dirty="0">
                <a:latin typeface="Arial MT"/>
                <a:cs typeface="Times New Roman"/>
              </a:rPr>
              <a:t>Parent</a:t>
            </a:r>
            <a:r>
              <a:rPr sz="2000" spc="-20" dirty="0">
                <a:latin typeface="Arial MT"/>
                <a:cs typeface="Times New Roman"/>
              </a:rPr>
              <a:t>(</a:t>
            </a:r>
            <a:r>
              <a:rPr sz="2000" i="1" spc="-20" dirty="0">
                <a:latin typeface="Arial MT"/>
                <a:cs typeface="Times New Roman"/>
              </a:rPr>
              <a:t>i</a:t>
            </a:r>
            <a:r>
              <a:rPr sz="2000" spc="-20" dirty="0">
                <a:latin typeface="Arial MT"/>
                <a:cs typeface="Times New Roman"/>
              </a:rPr>
              <a:t>)]</a:t>
            </a:r>
            <a:r>
              <a:rPr sz="2000" spc="30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≤</a:t>
            </a:r>
            <a:r>
              <a:rPr sz="2000" spc="-110" dirty="0">
                <a:latin typeface="Arial MT"/>
                <a:cs typeface="Times New Roman"/>
              </a:rPr>
              <a:t> </a:t>
            </a:r>
            <a:r>
              <a:rPr sz="2000" spc="-10" dirty="0" smtClean="0">
                <a:latin typeface="Arial MT"/>
                <a:cs typeface="Times New Roman"/>
              </a:rPr>
              <a:t>A[</a:t>
            </a:r>
            <a:r>
              <a:rPr lang="en-US" sz="2000" i="1" spc="-10" dirty="0" err="1">
                <a:latin typeface="Arial MT"/>
                <a:cs typeface="Times New Roman"/>
              </a:rPr>
              <a:t>i</a:t>
            </a:r>
            <a:r>
              <a:rPr sz="2000" spc="-10" smtClean="0">
                <a:latin typeface="Arial MT"/>
                <a:cs typeface="Times New Roman"/>
              </a:rPr>
              <a:t>]</a:t>
            </a:r>
            <a:r>
              <a:rPr lang="en-US" sz="2000" spc="-10" smtClean="0">
                <a:latin typeface="Arial MT"/>
                <a:cs typeface="Times New Roman"/>
              </a:rPr>
              <a:t> </a:t>
            </a:r>
            <a:r>
              <a:rPr lang="en-US" sz="2000" spc="-10" dirty="0" smtClean="0">
                <a:latin typeface="Arial MT"/>
                <a:cs typeface="Times New Roman"/>
              </a:rPr>
              <a:t>; </a:t>
            </a:r>
            <a:r>
              <a:rPr sz="2000" spc="-5" dirty="0" smtClean="0">
                <a:latin typeface="Arial MT"/>
                <a:cs typeface="Times New Roman"/>
              </a:rPr>
              <a:t>for</a:t>
            </a:r>
            <a:r>
              <a:rPr sz="2000" spc="-25" dirty="0" smtClean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all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nodes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i</a:t>
            </a:r>
            <a:r>
              <a:rPr sz="2000" i="1" spc="-3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&gt;</a:t>
            </a:r>
            <a:r>
              <a:rPr sz="2000" spc="-70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1</a:t>
            </a:r>
          </a:p>
          <a:p>
            <a:pPr marL="384175" lvl="1" indent="-14351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value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a</a:t>
            </a:r>
            <a:r>
              <a:rPr sz="2000" spc="-5" dirty="0">
                <a:latin typeface="Arial MT"/>
                <a:cs typeface="Times New Roman"/>
              </a:rPr>
              <a:t> node</a:t>
            </a:r>
            <a:r>
              <a:rPr sz="2000" spc="-20" dirty="0">
                <a:latin typeface="Arial MT"/>
                <a:cs typeface="Times New Roman"/>
              </a:rPr>
              <a:t> is</a:t>
            </a:r>
            <a:r>
              <a:rPr sz="2000" spc="-5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at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least</a:t>
            </a:r>
            <a:r>
              <a:rPr sz="2000" spc="-4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spc="-1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value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1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its</a:t>
            </a:r>
            <a:r>
              <a:rPr sz="2000" spc="-6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parent</a:t>
            </a:r>
            <a:endParaRPr sz="20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85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FF0066"/>
                </a:solidFill>
                <a:latin typeface="Arial MT"/>
                <a:cs typeface="Times New Roman"/>
              </a:rPr>
              <a:t>smallest</a:t>
            </a:r>
            <a:r>
              <a:rPr sz="2000" spc="-35" dirty="0">
                <a:solidFill>
                  <a:srgbClr val="FF0066"/>
                </a:solidFill>
                <a:latin typeface="Arial MT"/>
                <a:cs typeface="Times New Roman"/>
              </a:rPr>
              <a:t> </a:t>
            </a:r>
            <a:r>
              <a:rPr sz="2000" spc="-25" dirty="0">
                <a:solidFill>
                  <a:srgbClr val="FF0066"/>
                </a:solidFill>
                <a:latin typeface="Arial MT"/>
                <a:cs typeface="Times New Roman"/>
              </a:rPr>
              <a:t>element</a:t>
            </a:r>
            <a:r>
              <a:rPr sz="2000" spc="-50" dirty="0">
                <a:solidFill>
                  <a:srgbClr val="FF0066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in</a:t>
            </a:r>
            <a:r>
              <a:rPr sz="2000" spc="-5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a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min-heap</a:t>
            </a:r>
            <a:r>
              <a:rPr sz="2000" spc="-3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is</a:t>
            </a:r>
            <a:r>
              <a:rPr sz="2000" spc="-6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stored</a:t>
            </a:r>
            <a:r>
              <a:rPr sz="2000" spc="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at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r>
              <a:rPr sz="2000" spc="6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5" dirty="0">
                <a:solidFill>
                  <a:srgbClr val="0033CC"/>
                </a:solidFill>
                <a:latin typeface="Arial MT"/>
                <a:cs typeface="Times New Roman"/>
              </a:rPr>
              <a:t>root</a:t>
            </a:r>
            <a:endParaRPr sz="20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Where</a:t>
            </a:r>
            <a:r>
              <a:rPr sz="2000" spc="-4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is</a:t>
            </a:r>
            <a:r>
              <a:rPr sz="2000" spc="-6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7F00"/>
                </a:solidFill>
                <a:latin typeface="Arial MT"/>
                <a:cs typeface="Times New Roman"/>
              </a:rPr>
              <a:t>largest</a:t>
            </a:r>
            <a:r>
              <a:rPr sz="2000" spc="-35" dirty="0">
                <a:solidFill>
                  <a:srgbClr val="007F00"/>
                </a:solidFill>
                <a:latin typeface="Arial MT"/>
                <a:cs typeface="Times New Roman"/>
              </a:rPr>
              <a:t> 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element</a:t>
            </a:r>
            <a:r>
              <a:rPr sz="2000" spc="2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???</a:t>
            </a:r>
            <a:endParaRPr sz="2000" dirty="0">
              <a:latin typeface="Arial MT"/>
              <a:cs typeface="Times New Roman"/>
            </a:endParaRPr>
          </a:p>
          <a:p>
            <a:pPr marL="632460" lvl="2" indent="-163830">
              <a:lnSpc>
                <a:spcPct val="100000"/>
              </a:lnSpc>
              <a:spcBef>
                <a:spcPts val="285"/>
              </a:spcBef>
              <a:buClr>
                <a:srgbClr val="0033CC"/>
              </a:buClr>
              <a:buSzPct val="60000"/>
              <a:buFont typeface="Wingdings"/>
              <a:buChar char=""/>
              <a:tabLst>
                <a:tab pos="633095" algn="l"/>
              </a:tabLst>
            </a:pPr>
            <a:r>
              <a:rPr sz="2000" spc="-10" dirty="0">
                <a:solidFill>
                  <a:srgbClr val="660033"/>
                </a:solidFill>
                <a:latin typeface="Arial MT"/>
                <a:cs typeface="Times New Roman"/>
              </a:rPr>
              <a:t>A</a:t>
            </a:r>
            <a:r>
              <a:rPr sz="2000" spc="-20" dirty="0">
                <a:solidFill>
                  <a:srgbClr val="660033"/>
                </a:solidFill>
                <a:latin typeface="Arial MT"/>
                <a:cs typeface="Times New Roman"/>
              </a:rPr>
              <a:t>ns</a:t>
            </a:r>
            <a:r>
              <a:rPr sz="2000" dirty="0">
                <a:solidFill>
                  <a:srgbClr val="660033"/>
                </a:solidFill>
                <a:latin typeface="Arial MT"/>
                <a:cs typeface="Times New Roman"/>
              </a:rPr>
              <a:t>:</a:t>
            </a:r>
            <a:r>
              <a:rPr sz="2000" spc="-145" dirty="0">
                <a:solidFill>
                  <a:srgbClr val="660033"/>
                </a:solidFill>
                <a:latin typeface="Arial MT"/>
                <a:cs typeface="Times New Roman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A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t</a:t>
            </a:r>
            <a:r>
              <a:rPr sz="2000" spc="-4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on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e</a:t>
            </a:r>
            <a:r>
              <a:rPr sz="2000" spc="-3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o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f</a:t>
            </a:r>
            <a:r>
              <a:rPr sz="2000" spc="-3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t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h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e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30" dirty="0">
                <a:solidFill>
                  <a:srgbClr val="0033CC"/>
                </a:solidFill>
                <a:latin typeface="Arial MT"/>
                <a:cs typeface="Times New Roman"/>
              </a:rPr>
              <a:t>l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eave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s</a:t>
            </a:r>
            <a:r>
              <a:rPr sz="2000" spc="-4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[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l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ea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f</a:t>
            </a:r>
            <a:r>
              <a:rPr sz="2000" spc="-3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i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nd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i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ce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s</a:t>
            </a:r>
            <a:r>
              <a:rPr sz="2000" spc="-3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5" dirty="0">
                <a:solidFill>
                  <a:srgbClr val="0033CC"/>
                </a:solidFill>
                <a:latin typeface="Arial MT"/>
                <a:cs typeface="Times New Roman"/>
              </a:rPr>
              <a:t>ar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e</a:t>
            </a:r>
            <a:r>
              <a:rPr sz="2000" spc="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/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2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+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1 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t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o</a:t>
            </a:r>
            <a:r>
              <a:rPr sz="2000" spc="-18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n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]</a:t>
            </a:r>
            <a:endParaRPr sz="2000" dirty="0">
              <a:latin typeface="Arial MT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7059" y="3853355"/>
            <a:ext cx="4708854" cy="19722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64744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</a:t>
            </a:r>
            <a:r>
              <a:rPr sz="3600" spc="-30" dirty="0"/>
              <a:t> </a:t>
            </a:r>
            <a:r>
              <a:rPr sz="3600" spc="-20" dirty="0"/>
              <a:t>Max-Heap</a:t>
            </a:r>
            <a:r>
              <a:rPr sz="3600" spc="-15" dirty="0"/>
              <a:t> </a:t>
            </a:r>
            <a:r>
              <a:rPr sz="3600" spc="-20" dirty="0"/>
              <a:t>Property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720596"/>
            <a:ext cx="8227061" cy="2384627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39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000" spc="-15" dirty="0">
                <a:latin typeface="Arial MT"/>
                <a:cs typeface="Times New Roman"/>
              </a:rPr>
              <a:t>Max-Heaps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satisfy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i="1" spc="-5" dirty="0">
                <a:solidFill>
                  <a:srgbClr val="CC0000"/>
                </a:solidFill>
                <a:latin typeface="Arial MT"/>
                <a:cs typeface="Times New Roman"/>
              </a:rPr>
              <a:t>heap</a:t>
            </a:r>
            <a:r>
              <a:rPr sz="2000" i="1" spc="-20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000" i="1" spc="-15" dirty="0">
                <a:solidFill>
                  <a:srgbClr val="CC0000"/>
                </a:solidFill>
                <a:latin typeface="Arial MT"/>
                <a:cs typeface="Times New Roman"/>
              </a:rPr>
              <a:t>property</a:t>
            </a:r>
            <a:r>
              <a:rPr sz="2000" spc="-15" dirty="0">
                <a:latin typeface="Arial MT"/>
                <a:cs typeface="Times New Roman"/>
              </a:rPr>
              <a:t>:</a:t>
            </a:r>
            <a:endParaRPr sz="2000" dirty="0">
              <a:latin typeface="Arial MT"/>
              <a:cs typeface="Times New Roman"/>
            </a:endParaRPr>
          </a:p>
          <a:p>
            <a:pPr marL="249554">
              <a:lnSpc>
                <a:spcPct val="100000"/>
              </a:lnSpc>
              <a:spcBef>
                <a:spcPts val="1295"/>
              </a:spcBef>
              <a:tabLst>
                <a:tab pos="3669665" algn="l"/>
              </a:tabLst>
            </a:pPr>
            <a:r>
              <a:rPr sz="2000" spc="-20" dirty="0">
                <a:latin typeface="Arial MT"/>
                <a:cs typeface="Times New Roman"/>
              </a:rPr>
              <a:t>A[</a:t>
            </a:r>
            <a:r>
              <a:rPr sz="2000" i="1" spc="-20" dirty="0">
                <a:latin typeface="Arial MT"/>
                <a:cs typeface="Times New Roman"/>
              </a:rPr>
              <a:t>Parent</a:t>
            </a:r>
            <a:r>
              <a:rPr sz="2000" spc="-20" dirty="0">
                <a:latin typeface="Arial MT"/>
                <a:cs typeface="Times New Roman"/>
              </a:rPr>
              <a:t>(</a:t>
            </a:r>
            <a:r>
              <a:rPr sz="2000" i="1" spc="-20" dirty="0">
                <a:latin typeface="Arial MT"/>
                <a:cs typeface="Times New Roman"/>
              </a:rPr>
              <a:t>i</a:t>
            </a:r>
            <a:r>
              <a:rPr sz="2000" spc="-20" dirty="0">
                <a:latin typeface="Arial MT"/>
                <a:cs typeface="Times New Roman"/>
              </a:rPr>
              <a:t>)]</a:t>
            </a:r>
            <a:r>
              <a:rPr sz="2000" spc="30" dirty="0">
                <a:latin typeface="Arial MT"/>
                <a:cs typeface="Times New Roman"/>
              </a:rPr>
              <a:t> </a:t>
            </a:r>
            <a:r>
              <a:rPr lang="en-US" sz="2000" dirty="0">
                <a:latin typeface="Symbol"/>
                <a:cs typeface="Symbol"/>
              </a:rPr>
              <a:t>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sz="2000" spc="-110" dirty="0" smtClean="0">
                <a:latin typeface="Arial MT"/>
                <a:cs typeface="Times New Roman"/>
              </a:rPr>
              <a:t> </a:t>
            </a:r>
            <a:r>
              <a:rPr sz="2000" spc="-10" dirty="0" smtClean="0">
                <a:latin typeface="Arial MT"/>
                <a:cs typeface="Times New Roman"/>
              </a:rPr>
              <a:t>A[</a:t>
            </a:r>
            <a:r>
              <a:rPr sz="2000" i="1" spc="-10" dirty="0" err="1" smtClean="0">
                <a:latin typeface="Arial MT"/>
                <a:cs typeface="Times New Roman"/>
              </a:rPr>
              <a:t>i</a:t>
            </a:r>
            <a:r>
              <a:rPr sz="2000" spc="-10" dirty="0" smtClean="0">
                <a:latin typeface="Arial MT"/>
                <a:cs typeface="Times New Roman"/>
              </a:rPr>
              <a:t>]</a:t>
            </a:r>
            <a:r>
              <a:rPr lang="en-US" sz="2000" spc="-10" dirty="0" smtClean="0">
                <a:latin typeface="Arial MT"/>
                <a:cs typeface="Times New Roman"/>
              </a:rPr>
              <a:t> ; </a:t>
            </a:r>
            <a:r>
              <a:rPr sz="2000" spc="-5" dirty="0" smtClean="0">
                <a:latin typeface="Arial MT"/>
                <a:cs typeface="Times New Roman"/>
              </a:rPr>
              <a:t>for</a:t>
            </a:r>
            <a:r>
              <a:rPr sz="2000" spc="-30" dirty="0" smtClean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all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nodes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i</a:t>
            </a:r>
            <a:r>
              <a:rPr sz="2000" i="1" spc="-3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&gt;</a:t>
            </a:r>
            <a:r>
              <a:rPr sz="2000" spc="-70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1</a:t>
            </a:r>
          </a:p>
          <a:p>
            <a:pPr marL="384175" lvl="1" indent="-14351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value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1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a</a:t>
            </a:r>
            <a:r>
              <a:rPr sz="2000" spc="-5" dirty="0">
                <a:latin typeface="Arial MT"/>
                <a:cs typeface="Times New Roman"/>
              </a:rPr>
              <a:t> node</a:t>
            </a:r>
            <a:r>
              <a:rPr sz="2000" spc="-20" dirty="0">
                <a:latin typeface="Arial MT"/>
                <a:cs typeface="Times New Roman"/>
              </a:rPr>
              <a:t> is</a:t>
            </a:r>
            <a:r>
              <a:rPr sz="2000" spc="-5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at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most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spc="-1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value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1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its</a:t>
            </a:r>
            <a:r>
              <a:rPr sz="2000" spc="-10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parent</a:t>
            </a:r>
            <a:endParaRPr sz="20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FF0066"/>
                </a:solidFill>
                <a:latin typeface="Arial MT"/>
                <a:cs typeface="Times New Roman"/>
              </a:rPr>
              <a:t>largest</a:t>
            </a:r>
            <a:r>
              <a:rPr sz="2000" spc="-30" dirty="0">
                <a:solidFill>
                  <a:srgbClr val="FF0066"/>
                </a:solidFill>
                <a:latin typeface="Arial MT"/>
                <a:cs typeface="Times New Roman"/>
              </a:rPr>
              <a:t> </a:t>
            </a:r>
            <a:r>
              <a:rPr sz="2000" spc="-25" dirty="0">
                <a:solidFill>
                  <a:srgbClr val="FF0066"/>
                </a:solidFill>
                <a:latin typeface="Arial MT"/>
                <a:cs typeface="Times New Roman"/>
              </a:rPr>
              <a:t>element</a:t>
            </a:r>
            <a:r>
              <a:rPr sz="2000" spc="-45" dirty="0">
                <a:solidFill>
                  <a:srgbClr val="FF0066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in</a:t>
            </a:r>
            <a:r>
              <a:rPr sz="2000" spc="-5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a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max-heap</a:t>
            </a:r>
            <a:r>
              <a:rPr sz="2000" spc="-3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is</a:t>
            </a:r>
            <a:r>
              <a:rPr sz="2000" spc="-5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stored</a:t>
            </a:r>
            <a:r>
              <a:rPr sz="2000" spc="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at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the </a:t>
            </a:r>
            <a:r>
              <a:rPr sz="2000" spc="5" dirty="0">
                <a:solidFill>
                  <a:srgbClr val="0033CC"/>
                </a:solidFill>
                <a:latin typeface="Arial MT"/>
                <a:cs typeface="Times New Roman"/>
              </a:rPr>
              <a:t>root</a:t>
            </a:r>
            <a:endParaRPr sz="20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Where</a:t>
            </a:r>
            <a:r>
              <a:rPr sz="2000" spc="-4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is</a:t>
            </a:r>
            <a:r>
              <a:rPr sz="2000" spc="-6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7F00"/>
                </a:solidFill>
                <a:latin typeface="Arial MT"/>
                <a:cs typeface="Times New Roman"/>
              </a:rPr>
              <a:t>smallest</a:t>
            </a:r>
            <a:r>
              <a:rPr sz="2000" spc="-45" dirty="0">
                <a:solidFill>
                  <a:srgbClr val="007F00"/>
                </a:solidFill>
                <a:latin typeface="Arial MT"/>
                <a:cs typeface="Times New Roman"/>
              </a:rPr>
              <a:t> 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element</a:t>
            </a:r>
            <a:r>
              <a:rPr sz="2000" spc="-4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???</a:t>
            </a:r>
            <a:endParaRPr sz="2000" dirty="0">
              <a:latin typeface="Arial MT"/>
              <a:cs typeface="Times New Roman"/>
            </a:endParaRPr>
          </a:p>
          <a:p>
            <a:pPr marL="632460" lvl="2" indent="-163830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60000"/>
              <a:buFont typeface="Wingdings"/>
              <a:buChar char=""/>
              <a:tabLst>
                <a:tab pos="633095" algn="l"/>
              </a:tabLst>
            </a:pPr>
            <a:r>
              <a:rPr sz="2000" spc="-10" dirty="0">
                <a:solidFill>
                  <a:srgbClr val="660033"/>
                </a:solidFill>
                <a:latin typeface="Arial MT"/>
                <a:cs typeface="Times New Roman"/>
              </a:rPr>
              <a:t>A</a:t>
            </a:r>
            <a:r>
              <a:rPr sz="2000" spc="-20" dirty="0">
                <a:solidFill>
                  <a:srgbClr val="660033"/>
                </a:solidFill>
                <a:latin typeface="Arial MT"/>
                <a:cs typeface="Times New Roman"/>
              </a:rPr>
              <a:t>ns</a:t>
            </a:r>
            <a:r>
              <a:rPr sz="2000" dirty="0">
                <a:solidFill>
                  <a:srgbClr val="660033"/>
                </a:solidFill>
                <a:latin typeface="Arial MT"/>
                <a:cs typeface="Times New Roman"/>
              </a:rPr>
              <a:t>:</a:t>
            </a:r>
            <a:r>
              <a:rPr sz="2000" spc="-145" dirty="0">
                <a:solidFill>
                  <a:srgbClr val="660033"/>
                </a:solidFill>
                <a:latin typeface="Arial MT"/>
                <a:cs typeface="Times New Roman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A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t</a:t>
            </a:r>
            <a:r>
              <a:rPr sz="2000" spc="-4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on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e</a:t>
            </a:r>
            <a:r>
              <a:rPr sz="2000" spc="-3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o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f</a:t>
            </a:r>
            <a:r>
              <a:rPr sz="2000" spc="-3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t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h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e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30" dirty="0">
                <a:solidFill>
                  <a:srgbClr val="0033CC"/>
                </a:solidFill>
                <a:latin typeface="Arial MT"/>
                <a:cs typeface="Times New Roman"/>
              </a:rPr>
              <a:t>l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eave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s</a:t>
            </a:r>
            <a:r>
              <a:rPr sz="2000" spc="-4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[</a:t>
            </a:r>
            <a:r>
              <a:rPr sz="2000" spc="-20" dirty="0">
                <a:solidFill>
                  <a:srgbClr val="0033CC"/>
                </a:solidFill>
                <a:latin typeface="Arial MT"/>
                <a:cs typeface="Times New Roman"/>
              </a:rPr>
              <a:t>l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ea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f</a:t>
            </a:r>
            <a:r>
              <a:rPr sz="2000" spc="-3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i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nd</a:t>
            </a:r>
            <a:r>
              <a:rPr sz="2000" spc="-25" dirty="0">
                <a:solidFill>
                  <a:srgbClr val="0033CC"/>
                </a:solidFill>
                <a:latin typeface="Arial MT"/>
                <a:cs typeface="Times New Roman"/>
              </a:rPr>
              <a:t>i</a:t>
            </a:r>
            <a:r>
              <a:rPr sz="2000" spc="-15" dirty="0">
                <a:solidFill>
                  <a:srgbClr val="0033CC"/>
                </a:solidFill>
                <a:latin typeface="Arial MT"/>
                <a:cs typeface="Times New Roman"/>
              </a:rPr>
              <a:t>ce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s</a:t>
            </a:r>
            <a:r>
              <a:rPr sz="2000" spc="-3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spc="5" dirty="0">
                <a:solidFill>
                  <a:srgbClr val="0033CC"/>
                </a:solidFill>
                <a:latin typeface="Arial MT"/>
                <a:cs typeface="Times New Roman"/>
              </a:rPr>
              <a:t>ar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e</a:t>
            </a:r>
            <a:r>
              <a:rPr sz="2000" spc="2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n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/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2</a:t>
            </a:r>
            <a:r>
              <a:rPr sz="2000" spc="-5" dirty="0">
                <a:solidFill>
                  <a:srgbClr val="0033CC"/>
                </a:solidFill>
                <a:latin typeface="Arial MT"/>
                <a:cs typeface="Times New Roman"/>
              </a:rPr>
              <a:t>+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1 </a:t>
            </a:r>
            <a:r>
              <a:rPr sz="2000" spc="-10" dirty="0">
                <a:solidFill>
                  <a:srgbClr val="0033CC"/>
                </a:solidFill>
                <a:latin typeface="Arial MT"/>
                <a:cs typeface="Times New Roman"/>
              </a:rPr>
              <a:t>t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o</a:t>
            </a:r>
            <a:r>
              <a:rPr sz="2000" spc="-18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n</a:t>
            </a:r>
            <a:r>
              <a:rPr sz="2000" dirty="0">
                <a:solidFill>
                  <a:srgbClr val="0033CC"/>
                </a:solidFill>
                <a:latin typeface="Arial MT"/>
                <a:cs typeface="Times New Roman"/>
              </a:rPr>
              <a:t>]</a:t>
            </a:r>
            <a:endParaRPr sz="2000" dirty="0">
              <a:latin typeface="Arial MT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87604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Max-Heap</a:t>
            </a:r>
            <a:r>
              <a:rPr sz="3600" spc="5" dirty="0"/>
              <a:t> </a:t>
            </a:r>
            <a:r>
              <a:rPr sz="3600" spc="-15" dirty="0"/>
              <a:t>Operations:</a:t>
            </a:r>
            <a:r>
              <a:rPr sz="3600" spc="10" dirty="0"/>
              <a:t> </a:t>
            </a:r>
            <a:r>
              <a:rPr sz="3600" spc="-15" dirty="0"/>
              <a:t>Max-Heapify()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4156" y="4708644"/>
            <a:ext cx="5359400" cy="1638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8" y="1769363"/>
            <a:ext cx="10813837" cy="295016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60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000" b="1" spc="-15" dirty="0">
                <a:solidFill>
                  <a:srgbClr val="CC0000"/>
                </a:solidFill>
                <a:latin typeface="Arial MT"/>
                <a:cs typeface="Courier New"/>
              </a:rPr>
              <a:t>Max-Heapify()</a:t>
            </a:r>
            <a:r>
              <a:rPr sz="2000" dirty="0">
                <a:latin typeface="Arial MT"/>
                <a:cs typeface="Times New Roman"/>
              </a:rPr>
              <a:t>: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m</a:t>
            </a:r>
            <a:r>
              <a:rPr sz="2000" spc="-5" dirty="0">
                <a:latin typeface="Arial MT"/>
                <a:cs typeface="Times New Roman"/>
              </a:rPr>
              <a:t>a</a:t>
            </a:r>
            <a:r>
              <a:rPr sz="2000" spc="-15" dirty="0">
                <a:latin typeface="Arial MT"/>
                <a:cs typeface="Times New Roman"/>
              </a:rPr>
              <a:t>i</a:t>
            </a:r>
            <a:r>
              <a:rPr sz="2000" spc="-5" dirty="0">
                <a:latin typeface="Arial MT"/>
                <a:cs typeface="Times New Roman"/>
              </a:rPr>
              <a:t>n</a:t>
            </a:r>
            <a:r>
              <a:rPr sz="2000" spc="-15" dirty="0">
                <a:latin typeface="Arial MT"/>
                <a:cs typeface="Times New Roman"/>
              </a:rPr>
              <a:t>t</a:t>
            </a:r>
            <a:r>
              <a:rPr sz="2000" spc="-5" dirty="0">
                <a:latin typeface="Arial MT"/>
                <a:cs typeface="Times New Roman"/>
              </a:rPr>
              <a:t>a</a:t>
            </a:r>
            <a:r>
              <a:rPr sz="2000" spc="-15" dirty="0">
                <a:latin typeface="Arial MT"/>
                <a:cs typeface="Times New Roman"/>
              </a:rPr>
              <a:t>i</a:t>
            </a:r>
            <a:r>
              <a:rPr sz="2000" dirty="0">
                <a:latin typeface="Arial MT"/>
                <a:cs typeface="Times New Roman"/>
              </a:rPr>
              <a:t>n</a:t>
            </a:r>
            <a:r>
              <a:rPr sz="2000" spc="-1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t</a:t>
            </a:r>
            <a:r>
              <a:rPr sz="2000" spc="-5" dirty="0">
                <a:latin typeface="Arial MT"/>
                <a:cs typeface="Times New Roman"/>
              </a:rPr>
              <a:t>h</a:t>
            </a:r>
            <a:r>
              <a:rPr sz="2000" dirty="0">
                <a:latin typeface="Arial MT"/>
                <a:cs typeface="Times New Roman"/>
              </a:rPr>
              <a:t>e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m</a:t>
            </a:r>
            <a:r>
              <a:rPr sz="2000" spc="-10" dirty="0">
                <a:latin typeface="Arial MT"/>
                <a:cs typeface="Times New Roman"/>
              </a:rPr>
              <a:t>a</a:t>
            </a:r>
            <a:r>
              <a:rPr sz="2000" spc="-15" dirty="0">
                <a:latin typeface="Arial MT"/>
                <a:cs typeface="Times New Roman"/>
              </a:rPr>
              <a:t>x-</a:t>
            </a:r>
            <a:r>
              <a:rPr sz="2000" spc="-10" dirty="0">
                <a:latin typeface="Arial MT"/>
                <a:cs typeface="Times New Roman"/>
              </a:rPr>
              <a:t>hea</a:t>
            </a:r>
            <a:r>
              <a:rPr sz="2000" dirty="0">
                <a:latin typeface="Arial MT"/>
                <a:cs typeface="Times New Roman"/>
              </a:rPr>
              <a:t>p</a:t>
            </a:r>
            <a:r>
              <a:rPr sz="2000" spc="-16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p</a:t>
            </a:r>
            <a:r>
              <a:rPr sz="2000" spc="-10" dirty="0">
                <a:latin typeface="Arial MT"/>
                <a:cs typeface="Times New Roman"/>
              </a:rPr>
              <a:t>r</a:t>
            </a:r>
            <a:r>
              <a:rPr sz="2000" spc="-5" dirty="0">
                <a:latin typeface="Arial MT"/>
                <a:cs typeface="Times New Roman"/>
              </a:rPr>
              <a:t>ope</a:t>
            </a:r>
            <a:r>
              <a:rPr sz="2000" spc="-10" dirty="0">
                <a:latin typeface="Arial MT"/>
                <a:cs typeface="Times New Roman"/>
              </a:rPr>
              <a:t>r</a:t>
            </a:r>
            <a:r>
              <a:rPr sz="2000" spc="-15" dirty="0">
                <a:latin typeface="Arial MT"/>
                <a:cs typeface="Times New Roman"/>
              </a:rPr>
              <a:t>t</a:t>
            </a:r>
            <a:r>
              <a:rPr sz="2000" dirty="0">
                <a:latin typeface="Arial MT"/>
                <a:cs typeface="Times New Roman"/>
              </a:rPr>
              <a:t>y</a:t>
            </a:r>
          </a:p>
          <a:p>
            <a:pPr marL="384175" lvl="1" indent="-14351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spc="-20" dirty="0">
                <a:latin typeface="Arial MT"/>
                <a:cs typeface="Times New Roman"/>
              </a:rPr>
              <a:t>Given:</a:t>
            </a:r>
            <a:r>
              <a:rPr sz="2000" spc="-5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a</a:t>
            </a:r>
            <a:r>
              <a:rPr sz="2000" spc="-5" dirty="0">
                <a:latin typeface="Arial MT"/>
                <a:cs typeface="Times New Roman"/>
              </a:rPr>
              <a:t> node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i</a:t>
            </a:r>
            <a:r>
              <a:rPr sz="2000" i="1" spc="-1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in</a:t>
            </a:r>
            <a:r>
              <a:rPr sz="2000" spc="-5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 </a:t>
            </a:r>
            <a:r>
              <a:rPr sz="2000" spc="-10" dirty="0">
                <a:latin typeface="Arial MT"/>
                <a:cs typeface="Times New Roman"/>
              </a:rPr>
              <a:t>heap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with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children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l</a:t>
            </a:r>
            <a:r>
              <a:rPr sz="2000" i="1" spc="-1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and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r</a:t>
            </a:r>
            <a:endParaRPr sz="2000" dirty="0">
              <a:latin typeface="Arial MT"/>
              <a:cs typeface="Times New Roman"/>
            </a:endParaRPr>
          </a:p>
          <a:p>
            <a:pPr marL="989965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Arial MT"/>
                <a:cs typeface="Times New Roman"/>
              </a:rPr>
              <a:t>: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two </a:t>
            </a:r>
            <a:r>
              <a:rPr sz="2000" spc="-10" dirty="0">
                <a:latin typeface="Arial MT"/>
                <a:cs typeface="Times New Roman"/>
              </a:rPr>
              <a:t>subtrees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rooted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at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l</a:t>
            </a:r>
            <a:r>
              <a:rPr sz="2000" i="1" spc="-1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and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i="1" spc="-10" dirty="0">
                <a:latin typeface="Arial MT"/>
                <a:cs typeface="Times New Roman"/>
              </a:rPr>
              <a:t>r</a:t>
            </a:r>
            <a:r>
              <a:rPr sz="2000" spc="-10" dirty="0">
                <a:latin typeface="Arial MT"/>
                <a:cs typeface="Times New Roman"/>
              </a:rPr>
              <a:t>,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assumed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to</a:t>
            </a:r>
            <a:r>
              <a:rPr sz="2000" spc="1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be</a:t>
            </a:r>
            <a:r>
              <a:rPr sz="2000" spc="7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heaps</a:t>
            </a:r>
            <a:endParaRPr sz="20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spc="-20" dirty="0">
                <a:latin typeface="Arial MT"/>
                <a:cs typeface="Times New Roman"/>
              </a:rPr>
              <a:t>Problem:</a:t>
            </a:r>
            <a:r>
              <a:rPr sz="2000" spc="-7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subtree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rooted</a:t>
            </a:r>
            <a:r>
              <a:rPr sz="2000" spc="1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at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i</a:t>
            </a:r>
            <a:r>
              <a:rPr sz="2000" i="1" spc="-1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may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violate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 </a:t>
            </a:r>
            <a:r>
              <a:rPr sz="2000" spc="-10" dirty="0">
                <a:latin typeface="Arial MT"/>
                <a:cs typeface="Times New Roman"/>
              </a:rPr>
              <a:t>heap</a:t>
            </a:r>
            <a:r>
              <a:rPr sz="2000" spc="46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property</a:t>
            </a:r>
            <a:r>
              <a:rPr sz="2000" spc="-8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(</a:t>
            </a: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How?</a:t>
            </a:r>
            <a:r>
              <a:rPr sz="2000" spc="-10" dirty="0">
                <a:latin typeface="Arial MT"/>
                <a:cs typeface="Times New Roman"/>
              </a:rPr>
              <a:t>)</a:t>
            </a:r>
            <a:endParaRPr sz="2000" dirty="0">
              <a:latin typeface="Arial MT"/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175" algn="l"/>
              </a:tabLst>
            </a:pPr>
            <a:r>
              <a:rPr sz="2000" spc="-15" dirty="0">
                <a:latin typeface="Arial MT"/>
                <a:cs typeface="Times New Roman"/>
              </a:rPr>
              <a:t>Action: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let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 </a:t>
            </a:r>
            <a:r>
              <a:rPr sz="2000" spc="-20" dirty="0">
                <a:latin typeface="Arial MT"/>
                <a:cs typeface="Times New Roman"/>
              </a:rPr>
              <a:t>value</a:t>
            </a:r>
            <a:r>
              <a:rPr sz="2000" spc="-40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1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parent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node</a:t>
            </a:r>
            <a:r>
              <a:rPr sz="2000" spc="-1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“float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down” so</a:t>
            </a:r>
            <a:r>
              <a:rPr sz="2000" spc="-10" dirty="0">
                <a:latin typeface="Arial MT"/>
                <a:cs typeface="Times New Roman"/>
              </a:rPr>
              <a:t> subtree</a:t>
            </a:r>
            <a:r>
              <a:rPr sz="2000" spc="-5" dirty="0">
                <a:latin typeface="Arial MT"/>
                <a:cs typeface="Times New Roman"/>
              </a:rPr>
              <a:t> at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i</a:t>
            </a:r>
            <a:r>
              <a:rPr sz="2000" i="1" spc="-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satisfies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heap</a:t>
            </a:r>
            <a:r>
              <a:rPr sz="2000" spc="-200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property</a:t>
            </a:r>
          </a:p>
          <a:p>
            <a:pPr marL="632460" lvl="2" indent="-163830">
              <a:lnSpc>
                <a:spcPct val="100000"/>
              </a:lnSpc>
              <a:spcBef>
                <a:spcPts val="310"/>
              </a:spcBef>
              <a:buSzPct val="60000"/>
              <a:buFont typeface="Wingdings"/>
              <a:buChar char=""/>
              <a:tabLst>
                <a:tab pos="633095" algn="l"/>
              </a:tabLst>
            </a:pP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What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15" dirty="0">
                <a:solidFill>
                  <a:srgbClr val="0033CC"/>
                </a:solidFill>
                <a:latin typeface="Arial MT"/>
                <a:cs typeface="Times New Roman"/>
              </a:rPr>
              <a:t>will</a:t>
            </a:r>
            <a:r>
              <a:rPr sz="2000" i="1" spc="-3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be</a:t>
            </a: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the</a:t>
            </a: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basic operation </a:t>
            </a:r>
            <a:r>
              <a:rPr sz="2000" i="1" spc="-10" dirty="0">
                <a:solidFill>
                  <a:srgbClr val="0033CC"/>
                </a:solidFill>
                <a:latin typeface="Arial MT"/>
                <a:cs typeface="Times New Roman"/>
              </a:rPr>
              <a:t>between</a:t>
            </a:r>
            <a:r>
              <a:rPr sz="2000" i="1" spc="-3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i,</a:t>
            </a:r>
            <a:r>
              <a:rPr sz="2000" i="1" spc="-80" dirty="0">
                <a:solidFill>
                  <a:srgbClr val="0033CC"/>
                </a:solidFill>
                <a:latin typeface="Arial MT"/>
                <a:cs typeface="Times New Roman"/>
              </a:rPr>
              <a:t> 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l, </a:t>
            </a:r>
            <a:r>
              <a:rPr sz="2000" i="1" dirty="0">
                <a:solidFill>
                  <a:srgbClr val="0033CC"/>
                </a:solidFill>
                <a:latin typeface="Arial MT"/>
                <a:cs typeface="Times New Roman"/>
              </a:rPr>
              <a:t>and </a:t>
            </a:r>
            <a:r>
              <a:rPr sz="2000" i="1" spc="-5" dirty="0">
                <a:solidFill>
                  <a:srgbClr val="0033CC"/>
                </a:solidFill>
                <a:latin typeface="Arial MT"/>
                <a:cs typeface="Times New Roman"/>
              </a:rPr>
              <a:t>r?</a:t>
            </a:r>
            <a:endParaRPr sz="2000" dirty="0">
              <a:latin typeface="Arial M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 dirty="0">
              <a:latin typeface="Arial MT"/>
              <a:cs typeface="Times New Roman"/>
            </a:endParaRPr>
          </a:p>
          <a:p>
            <a:pPr marL="349885" algn="ctr">
              <a:lnSpc>
                <a:spcPct val="100000"/>
              </a:lnSpc>
            </a:pPr>
            <a:r>
              <a:rPr sz="2400" i="1" dirty="0">
                <a:solidFill>
                  <a:srgbClr val="0432FF"/>
                </a:solidFill>
                <a:latin typeface="Arial MT"/>
                <a:cs typeface="Times New Roman"/>
              </a:rPr>
              <a:t>i</a:t>
            </a:r>
            <a:endParaRPr sz="2400" dirty="0">
              <a:latin typeface="Arial MT"/>
              <a:cs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0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Max-Heap</a:t>
            </a:r>
            <a:r>
              <a:rPr sz="4400" spc="-15" dirty="0"/>
              <a:t> Operations:</a:t>
            </a:r>
            <a:r>
              <a:rPr sz="4400" spc="-25" dirty="0"/>
              <a:t> </a:t>
            </a:r>
            <a:r>
              <a:rPr sz="4400" spc="-15" dirty="0"/>
              <a:t>Max-Heapify()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63168"/>
            <a:ext cx="5184227" cy="40436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6433" y="2026771"/>
            <a:ext cx="4857366" cy="16223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Heapify()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40" dirty="0"/>
              <a:t> </a:t>
            </a:r>
            <a:r>
              <a:rPr sz="3600" spc="-10" dirty="0"/>
              <a:t>Example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5627" y="2133600"/>
            <a:ext cx="6000750" cy="34671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1129</Words>
  <Application>Microsoft Office PowerPoint</Application>
  <PresentationFormat>Widescreen</PresentationFormat>
  <Paragraphs>179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MT</vt:lpstr>
      <vt:lpstr>Calibri</vt:lpstr>
      <vt:lpstr>Consolas</vt:lpstr>
      <vt:lpstr>Courier New</vt:lpstr>
      <vt:lpstr>Symbol</vt:lpstr>
      <vt:lpstr>Tahoma</vt:lpstr>
      <vt:lpstr>Times New Roman</vt:lpstr>
      <vt:lpstr>Wingdings</vt:lpstr>
      <vt:lpstr>Office Theme</vt:lpstr>
      <vt:lpstr>PowerPoint Presentation</vt:lpstr>
      <vt:lpstr>Binary Heaps</vt:lpstr>
      <vt:lpstr>Binary Heaps</vt:lpstr>
      <vt:lpstr>Types of Binary Heaps</vt:lpstr>
      <vt:lpstr>The Min-Heap Property</vt:lpstr>
      <vt:lpstr>The Max-Heap Property</vt:lpstr>
      <vt:lpstr>Max-Heap Operations: Max-Heapify()</vt:lpstr>
      <vt:lpstr>Max-Heap Operations: Max-Heapify()</vt:lpstr>
      <vt:lpstr>Heapify() - Example</vt:lpstr>
      <vt:lpstr>Heapify() - Example</vt:lpstr>
      <vt:lpstr>Heapify() - Example</vt:lpstr>
      <vt:lpstr>Heapify() - Example</vt:lpstr>
      <vt:lpstr>Heapify() - Example</vt:lpstr>
      <vt:lpstr>Heapify() - Example</vt:lpstr>
      <vt:lpstr>Heapify() - Example</vt:lpstr>
      <vt:lpstr>Heapify() - Example</vt:lpstr>
      <vt:lpstr>Heapify() - Example</vt:lpstr>
      <vt:lpstr>Analyzing Heapify()</vt:lpstr>
      <vt:lpstr>Analyzing Heapify()</vt:lpstr>
      <vt:lpstr>Heap Operations: BuildHeap()</vt:lpstr>
      <vt:lpstr>Heap Operations: BuildHeap()</vt:lpstr>
      <vt:lpstr>BuildHeap(): Example</vt:lpstr>
      <vt:lpstr>BuildHeap(): Example</vt:lpstr>
      <vt:lpstr>BuildHeap(): Example</vt:lpstr>
      <vt:lpstr>BuildHeap(): Example 2</vt:lpstr>
      <vt:lpstr>Analyzing BuildHeap()</vt:lpstr>
      <vt:lpstr>Analyzing BuildHeap(): Tight</vt:lpstr>
      <vt:lpstr>HeapSort</vt:lpstr>
      <vt:lpstr>HeapSort</vt:lpstr>
      <vt:lpstr>HeapSort</vt:lpstr>
      <vt:lpstr>Analyzing HeapSort</vt:lpstr>
      <vt:lpstr>Priority Queue</vt:lpstr>
      <vt:lpstr>Priority Queue Operations</vt:lpstr>
      <vt:lpstr>Priority Queue Operations</vt:lpstr>
      <vt:lpstr>Priority Queue Operations</vt:lpstr>
      <vt:lpstr>Priority Queue Operations</vt:lpstr>
      <vt:lpstr>Priority Queue Operations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Sajid</cp:lastModifiedBy>
  <cp:revision>352</cp:revision>
  <dcterms:created xsi:type="dcterms:W3CDTF">2022-06-16T11:58:56Z</dcterms:created>
  <dcterms:modified xsi:type="dcterms:W3CDTF">2025-05-31T04:28:59Z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