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70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D3A"/>
    <a:srgbClr val="7AF88F"/>
    <a:srgbClr val="B9B9B9"/>
    <a:srgbClr val="F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42" y="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5022-0398-4A5B-92D0-8DCAEC3C8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885995"/>
            <a:ext cx="9223368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Graph Terminology &amp;</a:t>
            </a:r>
          </a:p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2832" y="4019619"/>
            <a:ext cx="7699375" cy="117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Saifur Rahman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808793"/>
            <a:ext cx="10845800" cy="23910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265"/>
              </a:spcBef>
              <a:buSzPct val="95238"/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90" dirty="0">
                <a:solidFill>
                  <a:srgbClr val="C00000"/>
                </a:solidFill>
                <a:latin typeface="Arial MT"/>
                <a:cs typeface="Tahoma"/>
              </a:rPr>
              <a:t>D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Tahoma"/>
              </a:rPr>
              <a:t>en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Tahoma"/>
              </a:rPr>
              <a:t>s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Tahoma"/>
              </a:rPr>
              <a:t>e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g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Tahoma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 MT"/>
                <a:cs typeface="Tahoma"/>
              </a:rPr>
              <a:t>a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p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h</a:t>
            </a:r>
            <a:r>
              <a:rPr sz="2400" dirty="0">
                <a:latin typeface="Arial MT"/>
                <a:cs typeface="Tahoma"/>
              </a:rPr>
              <a:t>:</a:t>
            </a:r>
            <a:r>
              <a:rPr sz="2400" spc="-5" dirty="0">
                <a:latin typeface="Arial MT"/>
                <a:cs typeface="Tahoma"/>
              </a:rPr>
              <a:t> |</a:t>
            </a:r>
            <a:r>
              <a:rPr sz="2400" dirty="0">
                <a:latin typeface="Arial MT"/>
                <a:cs typeface="Tahoma"/>
              </a:rPr>
              <a:t>E|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lang="en-US" sz="2400" dirty="0">
                <a:latin typeface="Symbol"/>
                <a:cs typeface="Symbol"/>
              </a:rPr>
              <a:t></a:t>
            </a:r>
            <a:r>
              <a:rPr sz="240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ahoma"/>
              </a:rPr>
              <a:t>|</a:t>
            </a:r>
            <a:r>
              <a:rPr sz="2400" spc="-10" dirty="0">
                <a:latin typeface="Arial MT"/>
                <a:cs typeface="Tahoma"/>
              </a:rPr>
              <a:t>V</a:t>
            </a:r>
            <a:r>
              <a:rPr sz="2400" spc="-5" dirty="0">
                <a:latin typeface="Arial MT"/>
                <a:cs typeface="Tahoma"/>
              </a:rPr>
              <a:t>|</a:t>
            </a:r>
            <a:r>
              <a:rPr sz="2000" spc="22" baseline="21367" dirty="0">
                <a:latin typeface="Arial MT"/>
                <a:cs typeface="Tahoma"/>
              </a:rPr>
              <a:t>2</a:t>
            </a:r>
            <a:r>
              <a:rPr sz="2400" dirty="0">
                <a:latin typeface="Arial MT"/>
                <a:cs typeface="Tahoma"/>
              </a:rPr>
              <a:t>;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Tahoma"/>
              </a:rPr>
              <a:t>S</a:t>
            </a:r>
            <a:r>
              <a:rPr sz="2400" spc="-95" dirty="0">
                <a:solidFill>
                  <a:srgbClr val="C00000"/>
                </a:solidFill>
                <a:latin typeface="Arial MT"/>
                <a:cs typeface="Tahoma"/>
              </a:rPr>
              <a:t>p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Tahoma"/>
              </a:rPr>
              <a:t>ar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Tahoma"/>
              </a:rPr>
              <a:t>s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Tahoma"/>
              </a:rPr>
              <a:t>e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g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Tahoma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 MT"/>
                <a:cs typeface="Tahoma"/>
              </a:rPr>
              <a:t>a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p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h</a:t>
            </a:r>
            <a:r>
              <a:rPr sz="2400" dirty="0">
                <a:latin typeface="Arial MT"/>
                <a:cs typeface="Tahoma"/>
              </a:rPr>
              <a:t>:</a:t>
            </a:r>
            <a:r>
              <a:rPr sz="2400" spc="-5" dirty="0">
                <a:latin typeface="Arial MT"/>
                <a:cs typeface="Tahoma"/>
              </a:rPr>
              <a:t> |</a:t>
            </a:r>
            <a:r>
              <a:rPr sz="2400" dirty="0">
                <a:latin typeface="Arial MT"/>
                <a:cs typeface="Tahoma"/>
              </a:rPr>
              <a:t>E|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lang="en-US" sz="2400" dirty="0">
                <a:latin typeface="Symbol"/>
                <a:cs typeface="Symbol"/>
              </a:rPr>
              <a:t>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ahoma"/>
              </a:rPr>
              <a:t>|</a:t>
            </a:r>
            <a:r>
              <a:rPr sz="2400" spc="-15" dirty="0">
                <a:latin typeface="Arial MT"/>
                <a:cs typeface="Tahoma"/>
              </a:rPr>
              <a:t>V</a:t>
            </a:r>
            <a:r>
              <a:rPr sz="2400" dirty="0">
                <a:latin typeface="Arial MT"/>
                <a:cs typeface="Tahoma"/>
              </a:rPr>
              <a:t>|</a:t>
            </a:r>
          </a:p>
          <a:p>
            <a:pPr marL="254000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Tahoma"/>
              </a:rPr>
              <a:t>A 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Tahoma"/>
              </a:rPr>
              <a:t>weighted</a:t>
            </a:r>
            <a:r>
              <a:rPr sz="2400" spc="-10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Tahoma"/>
              </a:rPr>
              <a:t>graph </a:t>
            </a:r>
            <a:r>
              <a:rPr sz="2400" spc="-5" dirty="0">
                <a:latin typeface="Arial MT"/>
                <a:cs typeface="Tahoma"/>
              </a:rPr>
              <a:t>associates</a:t>
            </a:r>
            <a:r>
              <a:rPr sz="2400" spc="-10" dirty="0">
                <a:latin typeface="Arial MT"/>
                <a:cs typeface="Tahoma"/>
              </a:rPr>
              <a:t> weights </a:t>
            </a:r>
            <a:r>
              <a:rPr sz="2400" dirty="0">
                <a:latin typeface="Arial MT"/>
                <a:cs typeface="Tahoma"/>
              </a:rPr>
              <a:t>with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either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edges </a:t>
            </a:r>
            <a:r>
              <a:rPr sz="2400" dirty="0">
                <a:latin typeface="Arial MT"/>
                <a:cs typeface="Tahoma"/>
              </a:rPr>
              <a:t>or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vertices</a:t>
            </a:r>
            <a:endParaRPr sz="2400" dirty="0">
              <a:latin typeface="Arial MT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Tahoma"/>
              </a:rPr>
              <a:t>A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Tahoma"/>
              </a:rPr>
              <a:t>complete</a:t>
            </a:r>
            <a:r>
              <a:rPr sz="240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graph </a:t>
            </a:r>
            <a:r>
              <a:rPr sz="2400" spc="5" dirty="0">
                <a:latin typeface="Arial MT"/>
                <a:cs typeface="Tahoma"/>
              </a:rPr>
              <a:t>is </a:t>
            </a:r>
            <a:r>
              <a:rPr sz="2400" dirty="0">
                <a:latin typeface="Arial MT"/>
                <a:cs typeface="Tahoma"/>
              </a:rPr>
              <a:t>a </a:t>
            </a:r>
            <a:r>
              <a:rPr sz="2400" spc="-15" dirty="0">
                <a:latin typeface="Arial MT"/>
                <a:cs typeface="Tahoma"/>
              </a:rPr>
              <a:t>graph </a:t>
            </a:r>
            <a:r>
              <a:rPr sz="2400" spc="-5" dirty="0">
                <a:latin typeface="Arial MT"/>
                <a:cs typeface="Tahoma"/>
              </a:rPr>
              <a:t>that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has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13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maximum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number</a:t>
            </a:r>
            <a:r>
              <a:rPr sz="2400" dirty="0">
                <a:latin typeface="Arial MT"/>
                <a:cs typeface="Tahoma"/>
              </a:rPr>
              <a:t> of</a:t>
            </a:r>
            <a:r>
              <a:rPr sz="2400" spc="-6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edges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190"/>
              </a:spcBef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400" spc="-10" dirty="0">
                <a:latin typeface="Arial MT"/>
                <a:cs typeface="Tahoma"/>
              </a:rPr>
              <a:t>for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undirected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 graph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with </a:t>
            </a:r>
            <a:r>
              <a:rPr sz="2400" dirty="0">
                <a:solidFill>
                  <a:srgbClr val="C00000"/>
                </a:solidFill>
                <a:latin typeface="Arial MT"/>
                <a:cs typeface="Tahoma"/>
              </a:rPr>
              <a:t>n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vertices,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the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maximum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number </a:t>
            </a:r>
            <a:r>
              <a:rPr sz="2400" dirty="0">
                <a:latin typeface="Arial MT"/>
                <a:cs typeface="Tahoma"/>
              </a:rPr>
              <a:t>of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edges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5" dirty="0">
                <a:latin typeface="Arial MT"/>
                <a:cs typeface="Tahoma"/>
              </a:rPr>
              <a:t>is</a:t>
            </a:r>
            <a:r>
              <a:rPr sz="2400" spc="-80" dirty="0">
                <a:latin typeface="Arial MT"/>
                <a:cs typeface="Tahoma"/>
              </a:rPr>
              <a:t> </a:t>
            </a:r>
            <a:endParaRPr lang="en-US" sz="2400" spc="-80" dirty="0">
              <a:latin typeface="Arial MT"/>
              <a:cs typeface="Tahoma"/>
            </a:endParaRPr>
          </a:p>
          <a:p>
            <a:pPr marL="577850" lvl="1">
              <a:lnSpc>
                <a:spcPct val="100000"/>
              </a:lnSpc>
              <a:spcBef>
                <a:spcPts val="190"/>
              </a:spcBef>
              <a:buSzPct val="60000"/>
              <a:tabLst>
                <a:tab pos="721360" algn="l"/>
              </a:tabLst>
            </a:pPr>
            <a:r>
              <a:rPr sz="2400" i="1" spc="-10" dirty="0">
                <a:solidFill>
                  <a:srgbClr val="00B050"/>
                </a:solidFill>
                <a:latin typeface="Arial MT"/>
                <a:cs typeface="Tahoma"/>
              </a:rPr>
              <a:t>n(n-1)/2</a:t>
            </a:r>
            <a:endParaRPr sz="2400" i="1" dirty="0">
              <a:solidFill>
                <a:srgbClr val="00B050"/>
              </a:solidFill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15"/>
              </a:spcBef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400" spc="-10" dirty="0">
                <a:latin typeface="Arial MT"/>
                <a:cs typeface="Tahoma"/>
              </a:rPr>
              <a:t>for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directed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 graph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with </a:t>
            </a:r>
            <a:r>
              <a:rPr sz="2400" dirty="0">
                <a:solidFill>
                  <a:srgbClr val="C00000"/>
                </a:solidFill>
                <a:latin typeface="Arial MT"/>
                <a:cs typeface="Tahoma"/>
              </a:rPr>
              <a:t>n</a:t>
            </a:r>
            <a:r>
              <a:rPr sz="2400" spc="-5" dirty="0">
                <a:latin typeface="Arial MT"/>
                <a:cs typeface="Tahoma"/>
              </a:rPr>
              <a:t> vertices,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the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maximum </a:t>
            </a:r>
            <a:r>
              <a:rPr sz="2400" spc="-10" dirty="0">
                <a:latin typeface="Arial MT"/>
                <a:cs typeface="Tahoma"/>
              </a:rPr>
              <a:t>number </a:t>
            </a:r>
            <a:r>
              <a:rPr sz="2400" dirty="0">
                <a:latin typeface="Arial MT"/>
                <a:cs typeface="Tahoma"/>
              </a:rPr>
              <a:t>of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edges </a:t>
            </a:r>
            <a:r>
              <a:rPr sz="2400" spc="5" dirty="0">
                <a:latin typeface="Arial MT"/>
                <a:cs typeface="Tahoma"/>
              </a:rPr>
              <a:t>is</a:t>
            </a:r>
            <a:r>
              <a:rPr sz="2400" spc="-70" dirty="0">
                <a:latin typeface="Arial MT"/>
                <a:cs typeface="Tahoma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Arial MT"/>
                <a:cs typeface="Tahoma"/>
              </a:rPr>
              <a:t>n(n-1)</a:t>
            </a:r>
            <a:endParaRPr sz="2000" i="1" dirty="0">
              <a:solidFill>
                <a:srgbClr val="00B050"/>
              </a:solidFill>
              <a:latin typeface="Arial MT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821688"/>
            <a:ext cx="10262235" cy="29057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Tahoma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s</a:t>
            </a:r>
            <a:r>
              <a:rPr sz="2000" spc="-5" dirty="0">
                <a:solidFill>
                  <a:srgbClr val="C00000"/>
                </a:solidFill>
                <a:latin typeface="Arial MT"/>
                <a:cs typeface="Tahoma"/>
              </a:rPr>
              <a:t>u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bg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Tahoma"/>
              </a:rPr>
              <a:t>r</a:t>
            </a:r>
            <a:r>
              <a:rPr sz="2000" dirty="0">
                <a:solidFill>
                  <a:srgbClr val="C00000"/>
                </a:solidFill>
                <a:latin typeface="Arial MT"/>
                <a:cs typeface="Tahoma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p</a:t>
            </a:r>
            <a:r>
              <a:rPr sz="2000" dirty="0">
                <a:solidFill>
                  <a:srgbClr val="C00000"/>
                </a:solidFill>
                <a:latin typeface="Arial MT"/>
                <a:cs typeface="Tahoma"/>
              </a:rPr>
              <a:t>h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 G</a:t>
            </a:r>
            <a:r>
              <a:rPr sz="2000" spc="10" dirty="0">
                <a:latin typeface="Arial MT"/>
                <a:cs typeface="Tahoma"/>
              </a:rPr>
              <a:t> i</a:t>
            </a:r>
            <a:r>
              <a:rPr sz="2000" dirty="0">
                <a:latin typeface="Arial MT"/>
                <a:cs typeface="Tahoma"/>
              </a:rPr>
              <a:t>s a </a:t>
            </a:r>
            <a:r>
              <a:rPr sz="2000" spc="-15" dirty="0">
                <a:latin typeface="Arial MT"/>
                <a:cs typeface="Tahoma"/>
              </a:rPr>
              <a:t>g</a:t>
            </a:r>
            <a:r>
              <a:rPr sz="2000" spc="-35" dirty="0">
                <a:latin typeface="Arial MT"/>
                <a:cs typeface="Tahoma"/>
              </a:rPr>
              <a:t>r</a:t>
            </a:r>
            <a:r>
              <a:rPr sz="2000" spc="-5" dirty="0">
                <a:latin typeface="Arial MT"/>
                <a:cs typeface="Tahoma"/>
              </a:rPr>
              <a:t>a</a:t>
            </a:r>
            <a:r>
              <a:rPr sz="2000" spc="-15" dirty="0">
                <a:latin typeface="Arial MT"/>
                <a:cs typeface="Tahoma"/>
              </a:rPr>
              <a:t>p</a:t>
            </a:r>
            <a:r>
              <a:rPr sz="2000" dirty="0">
                <a:latin typeface="Arial MT"/>
                <a:cs typeface="Tahoma"/>
              </a:rPr>
              <a:t>h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G’ </a:t>
            </a:r>
            <a:r>
              <a:rPr sz="2000" spc="-5" dirty="0">
                <a:latin typeface="Arial MT"/>
                <a:cs typeface="Tahoma"/>
              </a:rPr>
              <a:t>su</a:t>
            </a:r>
            <a:r>
              <a:rPr sz="2000" dirty="0">
                <a:latin typeface="Arial MT"/>
                <a:cs typeface="Tahoma"/>
              </a:rPr>
              <a:t>ch</a:t>
            </a:r>
            <a:r>
              <a:rPr sz="2000" spc="-15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t</a:t>
            </a:r>
            <a:r>
              <a:rPr sz="2000" spc="-10" dirty="0">
                <a:latin typeface="Arial MT"/>
                <a:cs typeface="Tahoma"/>
              </a:rPr>
              <a:t>ha</a:t>
            </a:r>
            <a:r>
              <a:rPr sz="2000" dirty="0">
                <a:latin typeface="Arial MT"/>
                <a:cs typeface="Tahoma"/>
              </a:rPr>
              <a:t>t</a:t>
            </a:r>
          </a:p>
          <a:p>
            <a:pPr marL="683260" lvl="1" indent="-143510">
              <a:lnSpc>
                <a:spcPct val="100000"/>
              </a:lnSpc>
              <a:spcBef>
                <a:spcPts val="204"/>
              </a:spcBef>
              <a:buSzPct val="62500"/>
              <a:buFont typeface="Wingdings"/>
              <a:buChar char=""/>
              <a:tabLst>
                <a:tab pos="683260" algn="l"/>
              </a:tabLst>
            </a:pPr>
            <a:r>
              <a:rPr sz="1600" spc="-5" dirty="0">
                <a:latin typeface="Arial MT"/>
                <a:cs typeface="Tahoma"/>
              </a:rPr>
              <a:t>V</a:t>
            </a:r>
            <a:r>
              <a:rPr sz="1600" dirty="0">
                <a:latin typeface="Arial MT"/>
                <a:cs typeface="Tahoma"/>
              </a:rPr>
              <a:t>(</a:t>
            </a:r>
            <a:r>
              <a:rPr sz="1600" spc="-10" dirty="0">
                <a:latin typeface="Arial MT"/>
                <a:cs typeface="Tahoma"/>
              </a:rPr>
              <a:t>G</a:t>
            </a:r>
            <a:r>
              <a:rPr sz="1600" spc="-5" dirty="0">
                <a:latin typeface="Arial MT"/>
                <a:cs typeface="Tahoma"/>
              </a:rPr>
              <a:t>’</a:t>
            </a:r>
            <a:r>
              <a:rPr sz="1600" dirty="0">
                <a:latin typeface="Arial MT"/>
                <a:cs typeface="Tahoma"/>
              </a:rPr>
              <a:t>) is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dirty="0">
                <a:latin typeface="Arial MT"/>
                <a:cs typeface="Tahoma"/>
              </a:rPr>
              <a:t>a</a:t>
            </a:r>
            <a:r>
              <a:rPr sz="1600" spc="-5" dirty="0">
                <a:latin typeface="Arial MT"/>
                <a:cs typeface="Tahoma"/>
              </a:rPr>
              <a:t> s</a:t>
            </a:r>
            <a:r>
              <a:rPr sz="1600" spc="-10" dirty="0">
                <a:latin typeface="Arial MT"/>
                <a:cs typeface="Tahoma"/>
              </a:rPr>
              <a:t>u</a:t>
            </a:r>
            <a:r>
              <a:rPr sz="1600" dirty="0">
                <a:latin typeface="Arial MT"/>
                <a:cs typeface="Tahoma"/>
              </a:rPr>
              <a:t>b</a:t>
            </a:r>
            <a:r>
              <a:rPr sz="1600" spc="-5" dirty="0">
                <a:latin typeface="Arial MT"/>
                <a:cs typeface="Tahoma"/>
              </a:rPr>
              <a:t>se</a:t>
            </a:r>
            <a:r>
              <a:rPr sz="1600" dirty="0">
                <a:latin typeface="Arial MT"/>
                <a:cs typeface="Tahoma"/>
              </a:rPr>
              <a:t>t </a:t>
            </a:r>
            <a:r>
              <a:rPr sz="1600" spc="5" dirty="0">
                <a:latin typeface="Arial MT"/>
                <a:cs typeface="Tahoma"/>
              </a:rPr>
              <a:t>o</a:t>
            </a:r>
            <a:r>
              <a:rPr sz="1600" dirty="0">
                <a:latin typeface="Arial MT"/>
                <a:cs typeface="Tahoma"/>
              </a:rPr>
              <a:t>f </a:t>
            </a:r>
            <a:r>
              <a:rPr sz="1600" spc="-10" dirty="0">
                <a:latin typeface="Arial MT"/>
                <a:cs typeface="Tahoma"/>
              </a:rPr>
              <a:t>V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)</a:t>
            </a:r>
            <a:r>
              <a:rPr sz="1600" spc="-5" dirty="0">
                <a:latin typeface="Arial MT"/>
                <a:cs typeface="Tahoma"/>
              </a:rPr>
              <a:t> [</a:t>
            </a:r>
            <a:r>
              <a:rPr sz="1600" spc="-10" dirty="0">
                <a:latin typeface="Arial MT"/>
                <a:cs typeface="Tahoma"/>
              </a:rPr>
              <a:t>V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’) </a:t>
            </a:r>
            <a:r>
              <a:rPr lang="en-US" sz="1600" dirty="0">
                <a:latin typeface="Symbol"/>
                <a:cs typeface="Symbol"/>
              </a:rPr>
              <a:t>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 MT"/>
                <a:cs typeface="Times New Roman"/>
              </a:rPr>
              <a:t> </a:t>
            </a:r>
            <a:r>
              <a:rPr sz="1600" spc="-10" dirty="0">
                <a:latin typeface="Arial MT"/>
                <a:cs typeface="Tahoma"/>
              </a:rPr>
              <a:t>V</a:t>
            </a:r>
            <a:r>
              <a:rPr sz="1600" spc="-5" dirty="0">
                <a:latin typeface="Arial MT"/>
                <a:cs typeface="Tahoma"/>
              </a:rPr>
              <a:t>(</a:t>
            </a:r>
            <a:r>
              <a:rPr sz="1600" spc="-15" dirty="0">
                <a:latin typeface="Arial MT"/>
                <a:cs typeface="Tahoma"/>
              </a:rPr>
              <a:t>G</a:t>
            </a:r>
            <a:r>
              <a:rPr sz="1600" spc="-10" dirty="0">
                <a:latin typeface="Arial MT"/>
                <a:cs typeface="Tahoma"/>
              </a:rPr>
              <a:t>)</a:t>
            </a:r>
            <a:r>
              <a:rPr sz="1600" dirty="0">
                <a:latin typeface="Arial MT"/>
                <a:cs typeface="Tahoma"/>
              </a:rPr>
              <a:t>]</a:t>
            </a:r>
            <a:r>
              <a:rPr sz="1600" spc="-160" dirty="0">
                <a:latin typeface="Arial MT"/>
                <a:cs typeface="Tahoma"/>
              </a:rPr>
              <a:t> </a:t>
            </a:r>
            <a:r>
              <a:rPr sz="1600" spc="-10" dirty="0">
                <a:latin typeface="Arial MT"/>
                <a:cs typeface="Tahoma"/>
              </a:rPr>
              <a:t>a</a:t>
            </a:r>
            <a:r>
              <a:rPr sz="1600" spc="-15" dirty="0">
                <a:latin typeface="Arial MT"/>
                <a:cs typeface="Tahoma"/>
              </a:rPr>
              <a:t>n</a:t>
            </a:r>
            <a:r>
              <a:rPr sz="1600" dirty="0">
                <a:latin typeface="Arial MT"/>
                <a:cs typeface="Tahoma"/>
              </a:rPr>
              <a:t>d</a:t>
            </a:r>
          </a:p>
          <a:p>
            <a:pPr marL="683260" lvl="1" indent="-143510">
              <a:lnSpc>
                <a:spcPct val="100000"/>
              </a:lnSpc>
              <a:spcBef>
                <a:spcPts val="170"/>
              </a:spcBef>
              <a:buSzPct val="62500"/>
              <a:buFont typeface="Wingdings"/>
              <a:buChar char=""/>
              <a:tabLst>
                <a:tab pos="683260" algn="l"/>
              </a:tabLst>
            </a:pP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(G’</a:t>
            </a:r>
            <a:r>
              <a:rPr sz="1600" dirty="0">
                <a:latin typeface="Arial MT"/>
                <a:cs typeface="Tahoma"/>
              </a:rPr>
              <a:t>) is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dirty="0">
                <a:latin typeface="Arial MT"/>
                <a:cs typeface="Tahoma"/>
              </a:rPr>
              <a:t>a</a:t>
            </a:r>
            <a:r>
              <a:rPr sz="1600" spc="-5" dirty="0">
                <a:latin typeface="Arial MT"/>
                <a:cs typeface="Tahoma"/>
              </a:rPr>
              <a:t> s</a:t>
            </a:r>
            <a:r>
              <a:rPr sz="1600" spc="-10" dirty="0">
                <a:latin typeface="Arial MT"/>
                <a:cs typeface="Tahoma"/>
              </a:rPr>
              <a:t>u</a:t>
            </a:r>
            <a:r>
              <a:rPr sz="1600" dirty="0">
                <a:latin typeface="Arial MT"/>
                <a:cs typeface="Tahoma"/>
              </a:rPr>
              <a:t>b</a:t>
            </a:r>
            <a:r>
              <a:rPr sz="1600" spc="-5" dirty="0">
                <a:latin typeface="Arial MT"/>
                <a:cs typeface="Tahoma"/>
              </a:rPr>
              <a:t>se</a:t>
            </a:r>
            <a:r>
              <a:rPr sz="1600" dirty="0">
                <a:latin typeface="Arial MT"/>
                <a:cs typeface="Tahoma"/>
              </a:rPr>
              <a:t>t </a:t>
            </a:r>
            <a:r>
              <a:rPr sz="1600" spc="5" dirty="0">
                <a:latin typeface="Arial MT"/>
                <a:cs typeface="Tahoma"/>
              </a:rPr>
              <a:t>o</a:t>
            </a:r>
            <a:r>
              <a:rPr sz="1600" dirty="0">
                <a:latin typeface="Arial MT"/>
                <a:cs typeface="Tahoma"/>
              </a:rPr>
              <a:t>f E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)</a:t>
            </a:r>
            <a:r>
              <a:rPr sz="1600" spc="-5" dirty="0">
                <a:latin typeface="Arial MT"/>
                <a:cs typeface="Tahoma"/>
              </a:rPr>
              <a:t> [</a:t>
            </a: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’) </a:t>
            </a:r>
            <a:r>
              <a:rPr lang="en-US" sz="1600" dirty="0">
                <a:latin typeface="Symbol"/>
                <a:cs typeface="Symbol"/>
              </a:rPr>
              <a:t>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Arial MT"/>
                <a:cs typeface="Times New Roman"/>
              </a:rPr>
              <a:t> </a:t>
            </a: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(G)</a:t>
            </a:r>
            <a:r>
              <a:rPr sz="1600" dirty="0">
                <a:latin typeface="Arial MT"/>
                <a:cs typeface="Tahoma"/>
              </a:rPr>
              <a:t>]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0665" algn="l"/>
                <a:tab pos="241300" algn="l"/>
                <a:tab pos="5705475" algn="l"/>
              </a:tabLst>
            </a:pPr>
            <a:r>
              <a:rPr sz="2000" dirty="0">
                <a:latin typeface="Arial MT"/>
                <a:cs typeface="Tahoma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spanning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subgraph</a:t>
            </a:r>
            <a:r>
              <a:rPr sz="2000" dirty="0">
                <a:latin typeface="Arial MT"/>
                <a:cs typeface="Tahoma"/>
              </a:rPr>
              <a:t> G’ of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G</a:t>
            </a:r>
            <a:r>
              <a:rPr sz="2000" spc="10" dirty="0">
                <a:latin typeface="Arial MT"/>
                <a:cs typeface="Tahoma"/>
              </a:rPr>
              <a:t> </a:t>
            </a:r>
            <a:r>
              <a:rPr sz="2000" spc="5" dirty="0">
                <a:latin typeface="Arial MT"/>
                <a:cs typeface="Tahoma"/>
              </a:rPr>
              <a:t>is </a:t>
            </a:r>
            <a:r>
              <a:rPr sz="2000" dirty="0">
                <a:latin typeface="Arial MT"/>
                <a:cs typeface="Tahoma"/>
              </a:rPr>
              <a:t>a </a:t>
            </a:r>
            <a:r>
              <a:rPr sz="2000" spc="-10" dirty="0">
                <a:latin typeface="Arial MT"/>
                <a:cs typeface="Tahoma"/>
              </a:rPr>
              <a:t>subgraph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</a:t>
            </a:r>
            <a:r>
              <a:rPr sz="2000" spc="-19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G	</a:t>
            </a:r>
            <a:r>
              <a:rPr sz="2000" spc="-5" dirty="0">
                <a:latin typeface="Arial MT"/>
                <a:cs typeface="Tahoma"/>
              </a:rPr>
              <a:t>that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contains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all</a:t>
            </a:r>
            <a:r>
              <a:rPr sz="2000" spc="-5" dirty="0">
                <a:latin typeface="Arial MT"/>
                <a:cs typeface="Tahoma"/>
              </a:rPr>
              <a:t> the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vertices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G,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that</a:t>
            </a:r>
            <a:r>
              <a:rPr sz="2000" spc="-70" dirty="0">
                <a:latin typeface="Arial MT"/>
                <a:cs typeface="Tahoma"/>
              </a:rPr>
              <a:t> </a:t>
            </a:r>
            <a:r>
              <a:rPr sz="2000" spc="10" dirty="0">
                <a:latin typeface="Arial MT"/>
                <a:cs typeface="Tahoma"/>
              </a:rPr>
              <a:t>is</a:t>
            </a:r>
            <a:endParaRPr sz="2000" dirty="0">
              <a:latin typeface="Arial MT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185"/>
              </a:spcBef>
              <a:buSzPct val="62500"/>
              <a:buFont typeface="Wingdings"/>
              <a:buChar char=""/>
              <a:tabLst>
                <a:tab pos="683260" algn="l"/>
              </a:tabLst>
            </a:pPr>
            <a:r>
              <a:rPr sz="1600" spc="-5" dirty="0">
                <a:latin typeface="Arial MT"/>
                <a:cs typeface="Tahoma"/>
              </a:rPr>
              <a:t>V</a:t>
            </a:r>
            <a:r>
              <a:rPr sz="1600" dirty="0">
                <a:latin typeface="Arial MT"/>
                <a:cs typeface="Tahoma"/>
              </a:rPr>
              <a:t>(</a:t>
            </a:r>
            <a:r>
              <a:rPr sz="1600" spc="-10" dirty="0">
                <a:latin typeface="Arial MT"/>
                <a:cs typeface="Tahoma"/>
              </a:rPr>
              <a:t>G</a:t>
            </a:r>
            <a:r>
              <a:rPr sz="1600" spc="-5" dirty="0">
                <a:latin typeface="Arial MT"/>
                <a:cs typeface="Tahoma"/>
              </a:rPr>
              <a:t>’</a:t>
            </a:r>
            <a:r>
              <a:rPr sz="1600" dirty="0">
                <a:latin typeface="Arial MT"/>
                <a:cs typeface="Tahoma"/>
              </a:rPr>
              <a:t>) is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spc="-1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q</a:t>
            </a:r>
            <a:r>
              <a:rPr sz="1600" spc="-15" dirty="0">
                <a:latin typeface="Arial MT"/>
                <a:cs typeface="Tahoma"/>
              </a:rPr>
              <a:t>u</a:t>
            </a:r>
            <a:r>
              <a:rPr sz="1600" spc="-10" dirty="0">
                <a:latin typeface="Arial MT"/>
                <a:cs typeface="Tahoma"/>
              </a:rPr>
              <a:t>a</a:t>
            </a:r>
            <a:r>
              <a:rPr sz="1600" dirty="0">
                <a:latin typeface="Arial MT"/>
                <a:cs typeface="Tahoma"/>
              </a:rPr>
              <a:t>l</a:t>
            </a:r>
            <a:r>
              <a:rPr sz="1600" spc="-15" dirty="0">
                <a:latin typeface="Arial MT"/>
                <a:cs typeface="Tahoma"/>
              </a:rPr>
              <a:t> </a:t>
            </a:r>
            <a:r>
              <a:rPr sz="1600" dirty="0">
                <a:latin typeface="Arial MT"/>
                <a:cs typeface="Tahoma"/>
              </a:rPr>
              <a:t>to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spc="-5" dirty="0">
                <a:latin typeface="Arial MT"/>
                <a:cs typeface="Tahoma"/>
              </a:rPr>
              <a:t>V</a:t>
            </a:r>
            <a:r>
              <a:rPr sz="1600" dirty="0">
                <a:latin typeface="Arial MT"/>
                <a:cs typeface="Tahoma"/>
              </a:rPr>
              <a:t>(</a:t>
            </a:r>
            <a:r>
              <a:rPr sz="1600" spc="-10" dirty="0">
                <a:latin typeface="Arial MT"/>
                <a:cs typeface="Tahoma"/>
              </a:rPr>
              <a:t>G</a:t>
            </a:r>
            <a:r>
              <a:rPr sz="1600" dirty="0">
                <a:latin typeface="Arial MT"/>
                <a:cs typeface="Tahoma"/>
              </a:rPr>
              <a:t>) [</a:t>
            </a:r>
            <a:r>
              <a:rPr sz="1600" spc="-5" dirty="0">
                <a:latin typeface="Arial MT"/>
                <a:cs typeface="Tahoma"/>
              </a:rPr>
              <a:t>V</a:t>
            </a:r>
            <a:r>
              <a:rPr sz="1600" dirty="0">
                <a:latin typeface="Arial MT"/>
                <a:cs typeface="Tahoma"/>
              </a:rPr>
              <a:t>(</a:t>
            </a:r>
            <a:r>
              <a:rPr sz="1600" spc="-10" dirty="0">
                <a:latin typeface="Arial MT"/>
                <a:cs typeface="Tahoma"/>
              </a:rPr>
              <a:t>G</a:t>
            </a:r>
            <a:r>
              <a:rPr sz="1600" spc="-5" dirty="0">
                <a:latin typeface="Arial MT"/>
                <a:cs typeface="Tahoma"/>
              </a:rPr>
              <a:t>’</a:t>
            </a:r>
            <a:r>
              <a:rPr sz="1600" dirty="0">
                <a:latin typeface="Arial MT"/>
                <a:cs typeface="Tahoma"/>
              </a:rPr>
              <a:t>)</a:t>
            </a:r>
            <a:r>
              <a:rPr sz="1600" spc="-5" dirty="0">
                <a:latin typeface="Arial MT"/>
                <a:cs typeface="Tahoma"/>
              </a:rPr>
              <a:t> </a:t>
            </a:r>
            <a:r>
              <a:rPr sz="1600" dirty="0">
                <a:latin typeface="Arial MT"/>
                <a:cs typeface="Tahoma"/>
              </a:rPr>
              <a:t>=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spc="-10" dirty="0">
                <a:latin typeface="Arial MT"/>
                <a:cs typeface="Tahoma"/>
              </a:rPr>
              <a:t>V</a:t>
            </a:r>
            <a:r>
              <a:rPr sz="1600" spc="-5" dirty="0">
                <a:latin typeface="Arial MT"/>
                <a:cs typeface="Tahoma"/>
              </a:rPr>
              <a:t>(</a:t>
            </a:r>
            <a:r>
              <a:rPr sz="1600" spc="-15" dirty="0">
                <a:latin typeface="Arial MT"/>
                <a:cs typeface="Tahoma"/>
              </a:rPr>
              <a:t>G</a:t>
            </a:r>
            <a:r>
              <a:rPr sz="1600" spc="-10" dirty="0">
                <a:latin typeface="Arial MT"/>
                <a:cs typeface="Tahoma"/>
              </a:rPr>
              <a:t>)</a:t>
            </a:r>
            <a:r>
              <a:rPr sz="1600" dirty="0">
                <a:latin typeface="Arial MT"/>
                <a:cs typeface="Tahoma"/>
              </a:rPr>
              <a:t>]</a:t>
            </a:r>
            <a:r>
              <a:rPr sz="1600" spc="-175" dirty="0">
                <a:latin typeface="Arial MT"/>
                <a:cs typeface="Tahoma"/>
              </a:rPr>
              <a:t> </a:t>
            </a:r>
            <a:r>
              <a:rPr sz="1600" spc="-10" dirty="0">
                <a:latin typeface="Arial MT"/>
                <a:cs typeface="Tahoma"/>
              </a:rPr>
              <a:t>a</a:t>
            </a:r>
            <a:r>
              <a:rPr sz="1600" spc="-15" dirty="0">
                <a:latin typeface="Arial MT"/>
                <a:cs typeface="Tahoma"/>
              </a:rPr>
              <a:t>n</a:t>
            </a:r>
            <a:r>
              <a:rPr sz="1600" dirty="0">
                <a:latin typeface="Arial MT"/>
                <a:cs typeface="Tahoma"/>
              </a:rPr>
              <a:t>d</a:t>
            </a:r>
          </a:p>
          <a:p>
            <a:pPr marL="577850" indent="-95885">
              <a:lnSpc>
                <a:spcPct val="100000"/>
              </a:lnSpc>
              <a:spcBef>
                <a:spcPts val="480"/>
              </a:spcBef>
              <a:buSzPct val="56250"/>
              <a:buFont typeface="Wingdings"/>
              <a:buChar char=""/>
              <a:tabLst>
                <a:tab pos="578485" algn="l"/>
              </a:tabLst>
            </a:pP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(G’</a:t>
            </a:r>
            <a:r>
              <a:rPr sz="1600" dirty="0">
                <a:latin typeface="Arial MT"/>
                <a:cs typeface="Tahoma"/>
              </a:rPr>
              <a:t>) is</a:t>
            </a:r>
            <a:r>
              <a:rPr sz="1600" spc="5" dirty="0">
                <a:latin typeface="Arial MT"/>
                <a:cs typeface="Tahoma"/>
              </a:rPr>
              <a:t> </a:t>
            </a:r>
            <a:r>
              <a:rPr sz="1600" dirty="0">
                <a:latin typeface="Arial MT"/>
                <a:cs typeface="Tahoma"/>
              </a:rPr>
              <a:t>a</a:t>
            </a:r>
            <a:r>
              <a:rPr sz="1600" spc="-5" dirty="0">
                <a:latin typeface="Arial MT"/>
                <a:cs typeface="Tahoma"/>
              </a:rPr>
              <a:t> s</a:t>
            </a:r>
            <a:r>
              <a:rPr sz="1600" spc="-10" dirty="0">
                <a:latin typeface="Arial MT"/>
                <a:cs typeface="Tahoma"/>
              </a:rPr>
              <a:t>u</a:t>
            </a:r>
            <a:r>
              <a:rPr sz="1600" dirty="0">
                <a:latin typeface="Arial MT"/>
                <a:cs typeface="Tahoma"/>
              </a:rPr>
              <a:t>b</a:t>
            </a:r>
            <a:r>
              <a:rPr sz="1600" spc="-5" dirty="0">
                <a:latin typeface="Arial MT"/>
                <a:cs typeface="Tahoma"/>
              </a:rPr>
              <a:t>se</a:t>
            </a:r>
            <a:r>
              <a:rPr sz="1600" dirty="0">
                <a:latin typeface="Arial MT"/>
                <a:cs typeface="Tahoma"/>
              </a:rPr>
              <a:t>t </a:t>
            </a:r>
            <a:r>
              <a:rPr sz="1600" spc="5" dirty="0">
                <a:latin typeface="Arial MT"/>
                <a:cs typeface="Tahoma"/>
              </a:rPr>
              <a:t>o</a:t>
            </a:r>
            <a:r>
              <a:rPr sz="1600" dirty="0">
                <a:latin typeface="Arial MT"/>
                <a:cs typeface="Tahoma"/>
              </a:rPr>
              <a:t>f E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)</a:t>
            </a:r>
            <a:r>
              <a:rPr sz="1600" spc="-5" dirty="0">
                <a:latin typeface="Arial MT"/>
                <a:cs typeface="Tahoma"/>
              </a:rPr>
              <a:t> [</a:t>
            </a: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</a:t>
            </a:r>
            <a:r>
              <a:rPr sz="1600" dirty="0">
                <a:latin typeface="Arial MT"/>
                <a:cs typeface="Tahoma"/>
              </a:rPr>
              <a:t>’) </a:t>
            </a:r>
            <a:r>
              <a:rPr lang="en-US" sz="1600" dirty="0">
                <a:latin typeface="Symbol"/>
                <a:cs typeface="Symbol"/>
              </a:rPr>
              <a:t>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Arial MT"/>
                <a:cs typeface="Times New Roman"/>
              </a:rPr>
              <a:t> </a:t>
            </a:r>
            <a:r>
              <a:rPr sz="1600" dirty="0">
                <a:latin typeface="Arial MT"/>
                <a:cs typeface="Tahoma"/>
              </a:rPr>
              <a:t>E</a:t>
            </a:r>
            <a:r>
              <a:rPr sz="1600" spc="-5" dirty="0">
                <a:latin typeface="Arial MT"/>
                <a:cs typeface="Tahoma"/>
              </a:rPr>
              <a:t>(G)</a:t>
            </a:r>
            <a:r>
              <a:rPr sz="1600" dirty="0">
                <a:latin typeface="Arial MT"/>
                <a:cs typeface="Tahoma"/>
              </a:rPr>
              <a:t>]</a:t>
            </a:r>
          </a:p>
          <a:p>
            <a:pPr marL="368300" indent="-34290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 MT"/>
                <a:cs typeface="Tahoma"/>
              </a:rPr>
              <a:t>A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forest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5" dirty="0">
                <a:latin typeface="Arial MT"/>
                <a:cs typeface="Tahoma"/>
              </a:rPr>
              <a:t>is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5" dirty="0">
                <a:latin typeface="Arial MT"/>
                <a:cs typeface="Tahoma"/>
              </a:rPr>
              <a:t>graph</a:t>
            </a:r>
            <a:r>
              <a:rPr sz="2000" spc="-2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without</a:t>
            </a:r>
            <a:r>
              <a:rPr sz="2000" spc="-114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cycles.</a:t>
            </a:r>
            <a:endParaRPr sz="2000" dirty="0">
              <a:latin typeface="Arial MT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 MT"/>
                <a:cs typeface="Tahoma"/>
              </a:rPr>
              <a:t> 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Tahoma"/>
              </a:rPr>
              <a:t>tree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5" dirty="0">
                <a:latin typeface="Arial MT"/>
                <a:cs typeface="Tahoma"/>
              </a:rPr>
              <a:t>is </a:t>
            </a:r>
            <a:r>
              <a:rPr sz="2000" dirty="0">
                <a:latin typeface="Arial MT"/>
                <a:cs typeface="Tahoma"/>
              </a:rPr>
              <a:t>a </a:t>
            </a:r>
            <a:r>
              <a:rPr sz="2000" spc="-10" dirty="0">
                <a:latin typeface="Arial MT"/>
                <a:cs typeface="Tahoma"/>
              </a:rPr>
              <a:t>connected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forest,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that </a:t>
            </a:r>
            <a:r>
              <a:rPr sz="2000" dirty="0">
                <a:latin typeface="Arial MT"/>
                <a:cs typeface="Tahoma"/>
              </a:rPr>
              <a:t>is,</a:t>
            </a:r>
            <a:r>
              <a:rPr sz="2000" spc="-13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 </a:t>
            </a:r>
            <a:r>
              <a:rPr sz="2000" spc="-10" dirty="0">
                <a:latin typeface="Arial MT"/>
                <a:cs typeface="Tahoma"/>
              </a:rPr>
              <a:t>connected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15" dirty="0">
                <a:latin typeface="Arial MT"/>
                <a:cs typeface="Tahoma"/>
              </a:rPr>
              <a:t>graph </a:t>
            </a:r>
            <a:r>
              <a:rPr sz="2000" spc="-5" dirty="0">
                <a:latin typeface="Arial MT"/>
                <a:cs typeface="Tahoma"/>
              </a:rPr>
              <a:t>without</a:t>
            </a:r>
            <a:r>
              <a:rPr sz="2000" spc="-3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cycles.</a:t>
            </a:r>
            <a:endParaRPr sz="2000" dirty="0">
              <a:latin typeface="Arial MT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 MT"/>
                <a:cs typeface="Tahoma"/>
              </a:rPr>
              <a:t> 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spanning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Tahoma"/>
              </a:rPr>
              <a:t>tree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 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5" dirty="0">
                <a:latin typeface="Arial MT"/>
                <a:cs typeface="Tahoma"/>
              </a:rPr>
              <a:t>graph </a:t>
            </a:r>
            <a:r>
              <a:rPr sz="2000" dirty="0">
                <a:latin typeface="Arial MT"/>
                <a:cs typeface="Tahoma"/>
              </a:rPr>
              <a:t>G</a:t>
            </a:r>
            <a:r>
              <a:rPr sz="2000" spc="5" dirty="0">
                <a:latin typeface="Arial MT"/>
                <a:cs typeface="Tahoma"/>
              </a:rPr>
              <a:t> is</a:t>
            </a:r>
            <a:r>
              <a:rPr sz="2000" dirty="0">
                <a:latin typeface="Arial MT"/>
                <a:cs typeface="Tahoma"/>
              </a:rPr>
              <a:t> a</a:t>
            </a:r>
            <a:r>
              <a:rPr sz="2000" spc="-10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spanning</a:t>
            </a:r>
            <a:r>
              <a:rPr sz="2000" spc="-2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subgraph</a:t>
            </a:r>
            <a:r>
              <a:rPr sz="2000" spc="-5" dirty="0">
                <a:latin typeface="Arial MT"/>
                <a:cs typeface="Tahoma"/>
              </a:rPr>
              <a:t> that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5" dirty="0">
                <a:latin typeface="Arial MT"/>
                <a:cs typeface="Tahoma"/>
              </a:rPr>
              <a:t>is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(free)</a:t>
            </a:r>
            <a:r>
              <a:rPr sz="2000" spc="-9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tree.</a:t>
            </a:r>
            <a:endParaRPr sz="2000" dirty="0">
              <a:latin typeface="Arial M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161" y="4873539"/>
            <a:ext cx="1578960" cy="14575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160" y="4886869"/>
            <a:ext cx="1578960" cy="14441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7942" y="4746073"/>
            <a:ext cx="2158781" cy="1746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824228"/>
            <a:ext cx="9093200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24460" indent="-38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In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graph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G,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two vertices, v</a:t>
            </a:r>
            <a:r>
              <a:rPr sz="1950" spc="-7" baseline="-12820" dirty="0">
                <a:solidFill>
                  <a:srgbClr val="3F448B"/>
                </a:solidFill>
                <a:latin typeface="Arial MT"/>
                <a:cs typeface="Tahoma"/>
              </a:rPr>
              <a:t>0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and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1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,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are </a:t>
            </a:r>
            <a:r>
              <a:rPr sz="2000" spc="-10" dirty="0">
                <a:solidFill>
                  <a:srgbClr val="CC3300"/>
                </a:solidFill>
                <a:latin typeface="Arial MT"/>
                <a:cs typeface="Tahoma"/>
              </a:rPr>
              <a:t>connected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if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there </a:t>
            </a:r>
            <a:r>
              <a:rPr sz="2000" spc="-6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 a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path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in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 G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from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spc="-7" baseline="-12820" dirty="0">
                <a:solidFill>
                  <a:srgbClr val="3F448B"/>
                </a:solidFill>
                <a:latin typeface="Arial MT"/>
                <a:cs typeface="Tahoma"/>
              </a:rPr>
              <a:t>0</a:t>
            </a:r>
            <a:r>
              <a:rPr sz="1950" spc="7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to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1</a:t>
            </a:r>
            <a:endParaRPr lang="en-US" sz="1950" baseline="-12820" dirty="0">
              <a:solidFill>
                <a:srgbClr val="3F448B"/>
              </a:solidFill>
              <a:latin typeface="Arial MT"/>
              <a:cs typeface="Tahoma"/>
            </a:endParaRPr>
          </a:p>
          <a:p>
            <a:pPr marL="63500" marR="124460" indent="-38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endParaRPr sz="1950" baseline="-12820" dirty="0">
              <a:latin typeface="Arial MT"/>
              <a:cs typeface="Tahoma"/>
            </a:endParaRPr>
          </a:p>
          <a:p>
            <a:pPr marL="63500" marR="250825" indent="-381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53365" algn="l"/>
                <a:tab pos="254000" algn="l"/>
                <a:tab pos="3272790" algn="l"/>
              </a:tabLst>
            </a:pP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graph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spc="-10" dirty="0">
                <a:solidFill>
                  <a:srgbClr val="CC3300"/>
                </a:solidFill>
                <a:latin typeface="Arial MT"/>
                <a:cs typeface="Tahoma"/>
              </a:rPr>
              <a:t>connected </a:t>
            </a:r>
            <a:r>
              <a:rPr sz="2000" spc="-45" dirty="0">
                <a:solidFill>
                  <a:srgbClr val="3F448B"/>
                </a:solidFill>
                <a:latin typeface="Arial MT"/>
                <a:cs typeface="Tahoma"/>
              </a:rPr>
              <a:t>if,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for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every pair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of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distinct vertices v</a:t>
            </a:r>
            <a:r>
              <a:rPr sz="1950" spc="-7" baseline="-12820" dirty="0">
                <a:solidFill>
                  <a:srgbClr val="3F448B"/>
                </a:solidFill>
                <a:latin typeface="Arial MT"/>
                <a:cs typeface="Tahoma"/>
              </a:rPr>
              <a:t>i </a:t>
            </a:r>
            <a:r>
              <a:rPr sz="1950" spc="-592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and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j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,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there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0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path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from</a:t>
            </a:r>
            <a:r>
              <a:rPr lang="en-US" sz="2000" spc="-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i</a:t>
            </a:r>
            <a:r>
              <a:rPr sz="1950" spc="7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to</a:t>
            </a:r>
            <a:r>
              <a:rPr sz="2000" spc="7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 err="1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 err="1">
                <a:solidFill>
                  <a:srgbClr val="3F448B"/>
                </a:solidFill>
                <a:latin typeface="Arial MT"/>
                <a:cs typeface="Tahoma"/>
              </a:rPr>
              <a:t>j</a:t>
            </a:r>
            <a:endParaRPr lang="en-US" sz="1950" baseline="-12820" dirty="0">
              <a:solidFill>
                <a:srgbClr val="3F448B"/>
              </a:solidFill>
              <a:latin typeface="Arial MT"/>
              <a:cs typeface="Tahoma"/>
            </a:endParaRPr>
          </a:p>
          <a:p>
            <a:pPr marL="25400" marR="250825">
              <a:lnSpc>
                <a:spcPct val="100000"/>
              </a:lnSpc>
              <a:spcBef>
                <a:spcPts val="120"/>
              </a:spcBef>
              <a:tabLst>
                <a:tab pos="253365" algn="l"/>
                <a:tab pos="254000" algn="l"/>
                <a:tab pos="3272790" algn="l"/>
              </a:tabLst>
            </a:pPr>
            <a:endParaRPr sz="1950" baseline="-12820" dirty="0">
              <a:latin typeface="Arial MT"/>
              <a:cs typeface="Tahoma"/>
            </a:endParaRPr>
          </a:p>
          <a:p>
            <a:pPr marL="63500" marR="931544" indent="-381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53365" algn="l"/>
                <a:tab pos="254000" algn="l"/>
                <a:tab pos="5014595" algn="l"/>
              </a:tabLst>
            </a:pP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</a:t>
            </a:r>
            <a:r>
              <a:rPr sz="20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BD2C00"/>
                </a:solidFill>
                <a:latin typeface="Arial MT"/>
                <a:cs typeface="Tahoma"/>
              </a:rPr>
              <a:t>connected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 component</a:t>
            </a:r>
            <a:r>
              <a:rPr sz="2000" spc="20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of</a:t>
            </a:r>
            <a:r>
              <a:rPr sz="20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an</a:t>
            </a:r>
            <a:r>
              <a:rPr sz="2000" spc="-8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undirected</a:t>
            </a:r>
            <a:r>
              <a:rPr lang="en-US" sz="2000" spc="-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graph</a:t>
            </a:r>
            <a:r>
              <a:rPr sz="2000" spc="-6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000" spc="-4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6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maximal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connected</a:t>
            </a:r>
            <a:r>
              <a:rPr sz="2000" spc="-114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subgraph.</a:t>
            </a:r>
            <a:endParaRPr lang="en-US" sz="2000" spc="-10" dirty="0">
              <a:solidFill>
                <a:srgbClr val="3F448B"/>
              </a:solidFill>
              <a:latin typeface="Arial MT"/>
              <a:cs typeface="Tahoma"/>
            </a:endParaRPr>
          </a:p>
          <a:p>
            <a:pPr marL="25400" marR="931544">
              <a:lnSpc>
                <a:spcPct val="100000"/>
              </a:lnSpc>
              <a:spcBef>
                <a:spcPts val="285"/>
              </a:spcBef>
              <a:tabLst>
                <a:tab pos="253365" algn="l"/>
                <a:tab pos="254000" algn="l"/>
                <a:tab pos="5014595" algn="l"/>
              </a:tabLst>
            </a:pPr>
            <a:endParaRPr sz="2000" dirty="0">
              <a:latin typeface="Arial MT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0" dirty="0">
                <a:solidFill>
                  <a:srgbClr val="BD2C00"/>
                </a:solidFill>
                <a:latin typeface="Arial MT"/>
                <a:cs typeface="Tahoma"/>
              </a:rPr>
              <a:t>tree</a:t>
            </a:r>
            <a:r>
              <a:rPr sz="2000" spc="-1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graph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that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connected</a:t>
            </a:r>
            <a:r>
              <a:rPr sz="2000" spc="-8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and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acyclic.</a:t>
            </a:r>
            <a:endParaRPr lang="en-US" sz="2000" spc="-5" dirty="0">
              <a:solidFill>
                <a:srgbClr val="3F448B"/>
              </a:solidFill>
              <a:latin typeface="Arial MT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15"/>
              </a:spcBef>
              <a:tabLst>
                <a:tab pos="253365" algn="l"/>
                <a:tab pos="254000" algn="l"/>
              </a:tabLst>
            </a:pPr>
            <a:endParaRPr sz="2000" dirty="0">
              <a:latin typeface="Arial MT"/>
              <a:cs typeface="Tahoma"/>
            </a:endParaRPr>
          </a:p>
          <a:p>
            <a:pPr marL="63500" marR="192405" indent="-381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directed 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graph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strongly </a:t>
            </a:r>
            <a:r>
              <a:rPr sz="2000" spc="-10" dirty="0">
                <a:solidFill>
                  <a:srgbClr val="BD2C00"/>
                </a:solidFill>
                <a:latin typeface="Arial MT"/>
                <a:cs typeface="Tahoma"/>
              </a:rPr>
              <a:t>connected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if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there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directed </a:t>
            </a:r>
            <a:r>
              <a:rPr sz="2000" spc="-6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path</a:t>
            </a:r>
            <a:r>
              <a:rPr sz="2000" spc="-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from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i</a:t>
            </a:r>
            <a:r>
              <a:rPr sz="1950" spc="7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to</a:t>
            </a:r>
            <a:r>
              <a:rPr sz="2000" spc="-1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j</a:t>
            </a:r>
            <a:r>
              <a:rPr sz="1950" spc="22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and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also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from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baseline="-12820" dirty="0">
                <a:solidFill>
                  <a:srgbClr val="3F448B"/>
                </a:solidFill>
                <a:latin typeface="Arial MT"/>
                <a:cs typeface="Tahoma"/>
              </a:rPr>
              <a:t>j</a:t>
            </a:r>
            <a:r>
              <a:rPr sz="1950" spc="22" baseline="-1282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to</a:t>
            </a:r>
            <a:r>
              <a:rPr sz="2000" spc="8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v</a:t>
            </a:r>
            <a:r>
              <a:rPr sz="1950" spc="-7" baseline="-12820" dirty="0">
                <a:solidFill>
                  <a:srgbClr val="3F448B"/>
                </a:solidFill>
                <a:latin typeface="Arial MT"/>
                <a:cs typeface="Tahoma"/>
              </a:rPr>
              <a:t>i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.</a:t>
            </a:r>
            <a:endParaRPr sz="2000" dirty="0">
              <a:latin typeface="Arial MT"/>
              <a:cs typeface="Tahoma"/>
            </a:endParaRPr>
          </a:p>
          <a:p>
            <a:pPr marL="63500" marR="17780" indent="-381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strongly </a:t>
            </a:r>
            <a:r>
              <a:rPr sz="2000" spc="-10" dirty="0">
                <a:solidFill>
                  <a:srgbClr val="BD2C00"/>
                </a:solidFill>
                <a:latin typeface="Arial MT"/>
                <a:cs typeface="Tahoma"/>
              </a:rPr>
              <a:t>connected 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component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 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a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maximal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subgraph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that </a:t>
            </a:r>
            <a:r>
              <a:rPr sz="2000" spc="-6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00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ahoma"/>
              </a:rPr>
              <a:t>strongly</a:t>
            </a:r>
            <a:r>
              <a:rPr sz="2000" spc="-10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ahoma"/>
              </a:rPr>
              <a:t>connected.</a:t>
            </a:r>
            <a:endParaRPr sz="2000" dirty="0">
              <a:latin typeface="Arial M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1752600"/>
            <a:ext cx="1723039" cy="49482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36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-95" dirty="0"/>
              <a:t>r</a:t>
            </a:r>
            <a:r>
              <a:rPr spc="5" dirty="0"/>
              <a:t>o</a:t>
            </a:r>
            <a:r>
              <a:rPr dirty="0"/>
              <a:t>pe</a:t>
            </a:r>
            <a:r>
              <a:rPr spc="-5" dirty="0"/>
              <a:t>r</a:t>
            </a:r>
            <a:r>
              <a:rPr dirty="0"/>
              <a:t>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741932"/>
            <a:ext cx="5283200" cy="1541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D2C00"/>
                </a:solidFill>
                <a:latin typeface="Arial MT"/>
                <a:cs typeface="Tahoma"/>
              </a:rPr>
              <a:t>Property</a:t>
            </a:r>
            <a:r>
              <a:rPr sz="2400" spc="-12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1</a:t>
            </a:r>
            <a:endParaRPr sz="2400" dirty="0">
              <a:latin typeface="Arial MT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solidFill>
                  <a:srgbClr val="3F448B"/>
                </a:solidFill>
                <a:latin typeface="Arial MT"/>
                <a:cs typeface="Tahoma"/>
              </a:rPr>
              <a:t>F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o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a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n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un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d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i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c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t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ed</a:t>
            </a:r>
            <a:r>
              <a:rPr sz="2400" spc="-18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g</a:t>
            </a:r>
            <a:r>
              <a:rPr sz="2400" spc="-25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a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ph</a:t>
            </a:r>
            <a:endParaRPr sz="2400" dirty="0">
              <a:latin typeface="Arial MT"/>
              <a:cs typeface="Tahoma"/>
            </a:endParaRPr>
          </a:p>
          <a:p>
            <a:pPr marL="442595">
              <a:lnSpc>
                <a:spcPct val="100000"/>
              </a:lnSpc>
            </a:pPr>
            <a:r>
              <a:rPr sz="2400" b="1" i="1" spc="-15" dirty="0">
                <a:solidFill>
                  <a:srgbClr val="3F448B"/>
                </a:solidFill>
                <a:latin typeface="Arial MT"/>
                <a:cs typeface="Verdana"/>
              </a:rPr>
              <a:t>S</a:t>
            </a:r>
            <a:r>
              <a:rPr sz="2000" b="1" i="1" spc="-22" baseline="-8547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000" b="1" i="1" spc="-82" baseline="-8547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deg(</a:t>
            </a:r>
            <a:r>
              <a:rPr sz="2400" b="1" i="1" spc="-5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)</a:t>
            </a:r>
            <a:r>
              <a:rPr sz="2400" spc="-2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3F448B"/>
                </a:solidFill>
                <a:latin typeface="Arial MT"/>
                <a:cs typeface="Times New Roman"/>
              </a:rPr>
              <a:t>=</a:t>
            </a:r>
            <a:r>
              <a:rPr sz="2400" spc="-10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2</a:t>
            </a:r>
            <a:r>
              <a:rPr sz="2400" b="1" i="1" dirty="0">
                <a:solidFill>
                  <a:srgbClr val="3F448B"/>
                </a:solidFill>
                <a:latin typeface="Arial MT"/>
                <a:cs typeface="Times New Roman"/>
              </a:rPr>
              <a:t>m</a:t>
            </a:r>
            <a:endParaRPr sz="2400" dirty="0">
              <a:latin typeface="Arial MT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Tahoma"/>
              </a:rPr>
              <a:t>Proof:</a:t>
            </a:r>
            <a:r>
              <a:rPr sz="2400" spc="-80" dirty="0"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each</a:t>
            </a:r>
            <a:r>
              <a:rPr sz="2400" spc="-6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3F448B"/>
                </a:solidFill>
                <a:latin typeface="Arial MT"/>
                <a:cs typeface="Tahoma"/>
              </a:rPr>
              <a:t>edge</a:t>
            </a:r>
            <a:r>
              <a:rPr sz="2400" spc="-3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400" spc="-4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counted</a:t>
            </a:r>
            <a:r>
              <a:rPr sz="2400" spc="-8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twice</a:t>
            </a:r>
            <a:endParaRPr sz="2400" dirty="0">
              <a:latin typeface="Arial MT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3685571"/>
            <a:ext cx="4902200" cy="114903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BD2C00"/>
                </a:solidFill>
                <a:latin typeface="Arial MT"/>
                <a:cs typeface="Tahoma"/>
              </a:rPr>
              <a:t>Property</a:t>
            </a:r>
            <a:r>
              <a:rPr sz="2400" spc="-12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2</a:t>
            </a:r>
            <a:endParaRPr sz="2400" dirty="0">
              <a:latin typeface="Arial MT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-50" dirty="0">
                <a:solidFill>
                  <a:srgbClr val="3F448B"/>
                </a:solidFill>
                <a:latin typeface="Arial MT"/>
                <a:cs typeface="Tahoma"/>
              </a:rPr>
              <a:t>F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o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a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d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i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c</a:t>
            </a:r>
            <a:r>
              <a:rPr sz="2400" spc="10" dirty="0">
                <a:solidFill>
                  <a:srgbClr val="3F448B"/>
                </a:solidFill>
                <a:latin typeface="Arial MT"/>
                <a:cs typeface="Tahoma"/>
              </a:rPr>
              <a:t>t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ed</a:t>
            </a:r>
            <a:r>
              <a:rPr sz="2400" spc="-16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g</a:t>
            </a:r>
            <a:r>
              <a:rPr sz="2400" spc="-25" dirty="0">
                <a:solidFill>
                  <a:srgbClr val="3F448B"/>
                </a:solidFill>
                <a:latin typeface="Arial MT"/>
                <a:cs typeface="Tahoma"/>
              </a:rPr>
              <a:t>r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a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ph</a:t>
            </a:r>
            <a:endParaRPr sz="2400" dirty="0">
              <a:latin typeface="Arial MT"/>
              <a:cs typeface="Tahoma"/>
            </a:endParaRPr>
          </a:p>
          <a:p>
            <a:pPr marL="207645">
              <a:lnSpc>
                <a:spcPct val="100000"/>
              </a:lnSpc>
            </a:pPr>
            <a:r>
              <a:rPr sz="2400" b="1" i="1" spc="-30" dirty="0">
                <a:solidFill>
                  <a:srgbClr val="3F448B"/>
                </a:solidFill>
                <a:latin typeface="Arial MT"/>
                <a:cs typeface="Verdana"/>
              </a:rPr>
              <a:t>S</a:t>
            </a:r>
            <a:r>
              <a:rPr sz="2000" b="1" i="1" baseline="-8547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000" b="1" i="1" spc="-60" baseline="-8547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spc="-10" dirty="0">
                <a:solidFill>
                  <a:srgbClr val="3F448B"/>
                </a:solidFill>
                <a:latin typeface="Arial MT"/>
                <a:cs typeface="Times New Roman"/>
              </a:rPr>
              <a:t>i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nd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e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g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(</a:t>
            </a:r>
            <a:r>
              <a:rPr sz="2400" b="1" i="1" spc="-5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)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3F448B"/>
                </a:solidFill>
                <a:latin typeface="Arial MT"/>
                <a:cs typeface="Times New Roman"/>
              </a:rPr>
              <a:t>=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b="1" i="1" spc="-30" dirty="0">
                <a:solidFill>
                  <a:srgbClr val="3F448B"/>
                </a:solidFill>
                <a:latin typeface="Arial MT"/>
                <a:cs typeface="Verdana"/>
              </a:rPr>
              <a:t>S</a:t>
            </a:r>
            <a:r>
              <a:rPr sz="2000" b="1" i="1" baseline="-8547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000" b="1" i="1" spc="-60" baseline="-8547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ou</a:t>
            </a:r>
            <a:r>
              <a:rPr sz="2400" spc="-15" dirty="0">
                <a:solidFill>
                  <a:srgbClr val="3F448B"/>
                </a:solidFill>
                <a:latin typeface="Arial MT"/>
                <a:cs typeface="Times New Roman"/>
              </a:rPr>
              <a:t>t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imes New Roman"/>
              </a:rPr>
              <a:t>deg</a:t>
            </a:r>
            <a:r>
              <a:rPr sz="2400" spc="-10" dirty="0">
                <a:solidFill>
                  <a:srgbClr val="3F448B"/>
                </a:solidFill>
                <a:latin typeface="Arial MT"/>
                <a:cs typeface="Times New Roman"/>
              </a:rPr>
              <a:t>(</a:t>
            </a:r>
            <a:r>
              <a:rPr sz="2400" b="1" i="1" spc="-10" dirty="0">
                <a:solidFill>
                  <a:srgbClr val="3F448B"/>
                </a:solidFill>
                <a:latin typeface="Arial MT"/>
                <a:cs typeface="Times New Roman"/>
              </a:rPr>
              <a:t>v</a:t>
            </a:r>
            <a:r>
              <a:rPr sz="2400" dirty="0">
                <a:solidFill>
                  <a:srgbClr val="3F448B"/>
                </a:solidFill>
                <a:latin typeface="Arial MT"/>
                <a:cs typeface="Times New Roman"/>
              </a:rPr>
              <a:t>)</a:t>
            </a:r>
            <a:r>
              <a:rPr sz="2400" spc="-1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3F448B"/>
                </a:solidFill>
                <a:latin typeface="Arial MT"/>
                <a:cs typeface="Times New Roman"/>
              </a:rPr>
              <a:t>=</a:t>
            </a:r>
            <a:r>
              <a:rPr sz="2400" spc="-17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400" b="1" i="1" dirty="0">
                <a:solidFill>
                  <a:srgbClr val="3F448B"/>
                </a:solidFill>
                <a:latin typeface="Arial MT"/>
                <a:cs typeface="Times New Roman"/>
              </a:rPr>
              <a:t>m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253" y="5061993"/>
            <a:ext cx="57442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Tahoma"/>
              </a:rPr>
              <a:t>Proof:</a:t>
            </a:r>
            <a:r>
              <a:rPr sz="2400" spc="-75" dirty="0"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each</a:t>
            </a:r>
            <a:r>
              <a:rPr sz="2400" spc="-5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for</a:t>
            </a:r>
            <a:r>
              <a:rPr sz="2400" spc="-1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out-degreeedge</a:t>
            </a:r>
            <a:r>
              <a:rPr sz="2400" spc="-114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5" dirty="0">
                <a:solidFill>
                  <a:srgbClr val="3F448B"/>
                </a:solidFill>
                <a:latin typeface="Arial MT"/>
                <a:cs typeface="Tahoma"/>
              </a:rPr>
              <a:t>is</a:t>
            </a:r>
            <a:r>
              <a:rPr sz="2400" spc="-3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counted</a:t>
            </a:r>
            <a:r>
              <a:rPr sz="2400" spc="-8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once</a:t>
            </a:r>
            <a:r>
              <a:rPr sz="2400" spc="-4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for </a:t>
            </a:r>
            <a:r>
              <a:rPr sz="2400" spc="-61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in-degree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3F448B"/>
                </a:solidFill>
                <a:latin typeface="Arial MT"/>
                <a:cs typeface="Tahoma"/>
              </a:rPr>
              <a:t>and</a:t>
            </a:r>
            <a:r>
              <a:rPr sz="2400" spc="-105" dirty="0">
                <a:solidFill>
                  <a:srgbClr val="3F448B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3F448B"/>
                </a:solidFill>
                <a:latin typeface="Arial MT"/>
                <a:cs typeface="Tahoma"/>
              </a:rPr>
              <a:t>once</a:t>
            </a:r>
            <a:endParaRPr sz="2400" dirty="0">
              <a:latin typeface="Arial MT"/>
              <a:cs typeface="Tahom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172200" y="1741932"/>
            <a:ext cx="548640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BD2C00"/>
                </a:solidFill>
                <a:latin typeface="Arial MT"/>
                <a:cs typeface="Tahoma"/>
              </a:rPr>
              <a:t>Property 3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2060"/>
                </a:solidFill>
                <a:latin typeface="Arial MT"/>
                <a:cs typeface="Tahoma"/>
              </a:rPr>
              <a:t>If G is a simple undirected graph,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2060"/>
                </a:solidFill>
                <a:latin typeface="Arial MT"/>
                <a:cs typeface="Tahoma"/>
              </a:rPr>
              <a:t>then m ≤ n(n - 1)/2, and if G is a simple directed graph, then m ≤ 𝒏(n - 1).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002060"/>
              </a:solidFill>
              <a:latin typeface="Arial MT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 MT"/>
                <a:cs typeface="Tahoma"/>
              </a:rPr>
              <a:t>Proof: </a:t>
            </a:r>
            <a:r>
              <a:rPr lang="en-US" sz="2400" spc="-5" dirty="0">
                <a:solidFill>
                  <a:srgbClr val="002060"/>
                </a:solidFill>
                <a:latin typeface="Arial MT"/>
                <a:cs typeface="Tahoma"/>
              </a:rPr>
              <a:t>each vertex has degree at most (n - 1). Then use Property 1 and Property 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200400"/>
            <a:ext cx="10778067" cy="553998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5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6474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Graph</a:t>
            </a:r>
            <a:r>
              <a:rPr sz="3600" spc="-55" dirty="0"/>
              <a:t> </a:t>
            </a:r>
            <a:r>
              <a:rPr sz="3600" spc="-20" dirty="0"/>
              <a:t>Representations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59788"/>
            <a:ext cx="8855710" cy="19191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 marR="5080" indent="-12700">
              <a:lnSpc>
                <a:spcPts val="2590"/>
              </a:lnSpc>
              <a:spcBef>
                <a:spcPts val="225"/>
              </a:spcBef>
              <a:buFont typeface="Arial MT"/>
              <a:buChar char="•"/>
              <a:tabLst>
                <a:tab pos="240665" algn="l"/>
                <a:tab pos="241300" algn="l"/>
                <a:tab pos="1964055" algn="l"/>
                <a:tab pos="5938520" algn="l"/>
              </a:tabLst>
            </a:pPr>
            <a:r>
              <a:rPr sz="2400" spc="-25" dirty="0">
                <a:latin typeface="Arial MT"/>
                <a:cs typeface="Tahoma"/>
              </a:rPr>
              <a:t>For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25" dirty="0">
                <a:latin typeface="Arial MT"/>
                <a:cs typeface="Tahoma"/>
              </a:rPr>
              <a:t>graphs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to </a:t>
            </a:r>
            <a:r>
              <a:rPr sz="2400" spc="-10" dirty="0">
                <a:latin typeface="Arial MT"/>
                <a:cs typeface="Tahoma"/>
              </a:rPr>
              <a:t>be </a:t>
            </a:r>
            <a:r>
              <a:rPr sz="2400" spc="-15" dirty="0">
                <a:latin typeface="Arial MT"/>
                <a:cs typeface="Tahoma"/>
              </a:rPr>
              <a:t>computationally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20" dirty="0">
                <a:latin typeface="Arial MT"/>
                <a:cs typeface="Tahoma"/>
              </a:rPr>
              <a:t>useful,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they	</a:t>
            </a:r>
            <a:r>
              <a:rPr sz="2400" spc="-20" dirty="0">
                <a:latin typeface="Arial MT"/>
                <a:cs typeface="Tahoma"/>
              </a:rPr>
              <a:t>have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to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be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conveniently </a:t>
            </a:r>
            <a:r>
              <a:rPr sz="2400" spc="-67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represented in</a:t>
            </a:r>
            <a:r>
              <a:rPr lang="en-US" sz="2400" spc="-10" dirty="0">
                <a:latin typeface="Arial MT"/>
                <a:cs typeface="Tahoma"/>
              </a:rPr>
              <a:t> </a:t>
            </a:r>
            <a:r>
              <a:rPr sz="2400" spc="-20" dirty="0">
                <a:latin typeface="Arial MT"/>
                <a:cs typeface="Tahoma"/>
              </a:rPr>
              <a:t>programs</a:t>
            </a:r>
            <a:endParaRPr sz="2400" dirty="0">
              <a:latin typeface="Arial MT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40665" algn="l"/>
                <a:tab pos="241300" algn="l"/>
                <a:tab pos="5695315" algn="l"/>
              </a:tabLst>
            </a:pPr>
            <a:r>
              <a:rPr sz="2400" spc="-10" dirty="0">
                <a:latin typeface="Arial MT"/>
                <a:cs typeface="Tahoma"/>
              </a:rPr>
              <a:t>There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are</a:t>
            </a:r>
            <a:r>
              <a:rPr sz="2400" spc="-5" dirty="0">
                <a:latin typeface="Arial MT"/>
                <a:cs typeface="Tahoma"/>
              </a:rPr>
              <a:t> two</a:t>
            </a:r>
            <a:r>
              <a:rPr sz="2400" spc="-10" dirty="0">
                <a:latin typeface="Arial MT"/>
                <a:cs typeface="Tahoma"/>
              </a:rPr>
              <a:t> computer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representations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of</a:t>
            </a:r>
            <a:r>
              <a:rPr lang="en-US" sz="2400" dirty="0">
                <a:latin typeface="Arial MT"/>
                <a:cs typeface="Tahoma"/>
              </a:rPr>
              <a:t> </a:t>
            </a:r>
            <a:r>
              <a:rPr sz="2400" spc="-25" dirty="0">
                <a:latin typeface="Arial MT"/>
                <a:cs typeface="Tahoma"/>
              </a:rPr>
              <a:t>graphs:</a:t>
            </a:r>
            <a:endParaRPr sz="2400" dirty="0">
              <a:latin typeface="Arial MT"/>
              <a:cs typeface="Tahoma"/>
            </a:endParaRPr>
          </a:p>
          <a:p>
            <a:pPr marL="744220" lvl="1" indent="-143510">
              <a:lnSpc>
                <a:spcPct val="100000"/>
              </a:lnSpc>
              <a:spcBef>
                <a:spcPts val="265"/>
              </a:spcBef>
              <a:buSzPct val="59090"/>
              <a:buFont typeface="Wingdings"/>
              <a:buChar char=""/>
              <a:tabLst>
                <a:tab pos="744220" algn="l"/>
              </a:tabLst>
            </a:pP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Adjacency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matrix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representation</a:t>
            </a:r>
            <a:endParaRPr sz="2400" dirty="0">
              <a:latin typeface="Arial MT"/>
              <a:cs typeface="Tahoma"/>
            </a:endParaRPr>
          </a:p>
          <a:p>
            <a:pPr marL="744220" lvl="1" indent="-143510">
              <a:lnSpc>
                <a:spcPct val="100000"/>
              </a:lnSpc>
              <a:spcBef>
                <a:spcPts val="265"/>
              </a:spcBef>
              <a:buSzPct val="59090"/>
              <a:buFont typeface="Wingdings"/>
              <a:buChar char=""/>
              <a:tabLst>
                <a:tab pos="744220" algn="l"/>
              </a:tabLst>
            </a:pP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Adjacency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lists </a:t>
            </a:r>
            <a:r>
              <a:rPr sz="2400" spc="-10" dirty="0">
                <a:latin typeface="Arial MT"/>
                <a:cs typeface="Tahoma"/>
              </a:rPr>
              <a:t>representation</a:t>
            </a:r>
            <a:endParaRPr sz="2400" dirty="0">
              <a:latin typeface="Arial M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4294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9446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 </a:t>
            </a:r>
            <a:r>
              <a:rPr spc="-15" dirty="0"/>
              <a:t>Matrix</a:t>
            </a:r>
            <a:r>
              <a:rPr spc="-5" dirty="0"/>
              <a:t> </a:t>
            </a:r>
            <a:r>
              <a:rPr spc="-25" dirty="0"/>
              <a:t>Representation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4094"/>
            <a:ext cx="7749540" cy="733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ahoma"/>
                <a:cs typeface="Tahoma"/>
              </a:rPr>
              <a:t>Assume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=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{1,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2,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…, </a:t>
            </a:r>
            <a:r>
              <a:rPr sz="2300" spc="-40" dirty="0">
                <a:latin typeface="Tahoma"/>
                <a:cs typeface="Tahoma"/>
              </a:rPr>
              <a:t>n</a:t>
            </a:r>
            <a:r>
              <a:rPr sz="2200" spc="-40" dirty="0">
                <a:latin typeface="Tahoma"/>
                <a:cs typeface="Tahoma"/>
              </a:rPr>
              <a:t>}</a:t>
            </a:r>
            <a:endParaRPr sz="2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ahoma"/>
                <a:cs typeface="Tahoma"/>
              </a:rPr>
              <a:t>An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adjacency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matrix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represents</a:t>
            </a:r>
            <a:r>
              <a:rPr sz="2200" spc="-5" dirty="0">
                <a:latin typeface="Tahoma"/>
                <a:cs typeface="Tahoma"/>
              </a:rPr>
              <a:t> the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graph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n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x</a:t>
            </a:r>
            <a:r>
              <a:rPr sz="2300" spc="-35" dirty="0">
                <a:latin typeface="Tahoma"/>
                <a:cs typeface="Tahoma"/>
              </a:rPr>
              <a:t>n</a:t>
            </a:r>
            <a:r>
              <a:rPr sz="23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matrix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8940" y="2569971"/>
            <a:ext cx="2409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(or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weight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edge)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185" y="2438998"/>
            <a:ext cx="3530600" cy="9645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44145" marR="5080" indent="-144145" algn="r">
              <a:lnSpc>
                <a:spcPct val="100000"/>
              </a:lnSpc>
              <a:spcBef>
                <a:spcPts val="1030"/>
              </a:spcBef>
              <a:buSzPct val="59090"/>
              <a:buFont typeface="Wingdings"/>
              <a:buChar char=""/>
              <a:tabLst>
                <a:tab pos="144145" algn="l"/>
              </a:tabLst>
            </a:pPr>
            <a:r>
              <a:rPr sz="2200" spc="-10" dirty="0">
                <a:latin typeface="Tahoma"/>
                <a:cs typeface="Tahoma"/>
              </a:rPr>
              <a:t>A[</a:t>
            </a:r>
            <a:r>
              <a:rPr sz="2300" spc="-10" dirty="0">
                <a:latin typeface="Tahoma"/>
                <a:cs typeface="Tahoma"/>
              </a:rPr>
              <a:t>i</a:t>
            </a:r>
            <a:r>
              <a:rPr sz="2200" spc="-10" dirty="0">
                <a:latin typeface="Tahoma"/>
                <a:cs typeface="Tahoma"/>
              </a:rPr>
              <a:t>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j</a:t>
            </a:r>
            <a:r>
              <a:rPr sz="23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]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= 1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edge </a:t>
            </a:r>
            <a:r>
              <a:rPr sz="2200" spc="-15" dirty="0">
                <a:latin typeface="Tahoma"/>
                <a:cs typeface="Tahoma"/>
              </a:rPr>
              <a:t>(</a:t>
            </a:r>
            <a:r>
              <a:rPr sz="2300" spc="-15" dirty="0">
                <a:latin typeface="Tahoma"/>
                <a:cs typeface="Tahoma"/>
              </a:rPr>
              <a:t>i</a:t>
            </a:r>
            <a:r>
              <a:rPr sz="2200" spc="-15" dirty="0">
                <a:latin typeface="Tahoma"/>
                <a:cs typeface="Tahoma"/>
              </a:rPr>
              <a:t>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j</a:t>
            </a:r>
            <a:r>
              <a:rPr sz="2200" spc="-20" dirty="0">
                <a:latin typeface="Tahoma"/>
                <a:cs typeface="Tahoma"/>
              </a:rPr>
              <a:t>)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</a:p>
          <a:p>
            <a:pPr marR="59690" algn="r">
              <a:lnSpc>
                <a:spcPct val="100000"/>
              </a:lnSpc>
              <a:spcBef>
                <a:spcPts val="935"/>
              </a:spcBef>
            </a:pPr>
            <a:r>
              <a:rPr sz="2200" dirty="0">
                <a:latin typeface="Tahoma"/>
                <a:cs typeface="Tahoma"/>
              </a:rPr>
              <a:t>=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0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 </a:t>
            </a:r>
            <a:r>
              <a:rPr sz="2200" spc="-10" dirty="0">
                <a:latin typeface="Tahoma"/>
                <a:cs typeface="Tahoma"/>
              </a:rPr>
              <a:t>edge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5" dirty="0">
                <a:latin typeface="Tahoma"/>
                <a:cs typeface="Tahoma"/>
              </a:rPr>
              <a:t>(</a:t>
            </a:r>
            <a:r>
              <a:rPr sz="2300" spc="-15" dirty="0">
                <a:latin typeface="Tahoma"/>
                <a:cs typeface="Tahoma"/>
              </a:rPr>
              <a:t>i</a:t>
            </a:r>
            <a:r>
              <a:rPr sz="2200" spc="-15" dirty="0">
                <a:latin typeface="Tahoma"/>
                <a:cs typeface="Tahoma"/>
              </a:rPr>
              <a:t>,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j</a:t>
            </a:r>
            <a:r>
              <a:rPr sz="2200" spc="-20" dirty="0">
                <a:latin typeface="Tahoma"/>
                <a:cs typeface="Tahoma"/>
              </a:rPr>
              <a:t>)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859" y="3649719"/>
            <a:ext cx="5270280" cy="21526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16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9293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 </a:t>
            </a:r>
            <a:r>
              <a:rPr spc="-15" dirty="0"/>
              <a:t>Matrix</a:t>
            </a:r>
            <a:r>
              <a:rPr dirty="0"/>
              <a:t> </a:t>
            </a:r>
            <a:r>
              <a:rPr spc="-25" dirty="0"/>
              <a:t>Representation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4094"/>
            <a:ext cx="7749540" cy="733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ahoma"/>
                <a:cs typeface="Tahoma"/>
              </a:rPr>
              <a:t>Assume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=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{1,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2,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…, </a:t>
            </a:r>
            <a:r>
              <a:rPr sz="2300" spc="-40" dirty="0">
                <a:latin typeface="Tahoma"/>
                <a:cs typeface="Tahoma"/>
              </a:rPr>
              <a:t>n</a:t>
            </a:r>
            <a:r>
              <a:rPr sz="2200" spc="-40" dirty="0">
                <a:latin typeface="Tahoma"/>
                <a:cs typeface="Tahoma"/>
              </a:rPr>
              <a:t>}</a:t>
            </a:r>
            <a:endParaRPr sz="2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ahoma"/>
                <a:cs typeface="Tahoma"/>
              </a:rPr>
              <a:t>An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adjacency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matrix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represents</a:t>
            </a:r>
            <a:r>
              <a:rPr sz="2200" spc="-5" dirty="0">
                <a:latin typeface="Tahoma"/>
                <a:cs typeface="Tahoma"/>
              </a:rPr>
              <a:t> the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graph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60" dirty="0" err="1">
                <a:latin typeface="Tahoma"/>
                <a:cs typeface="Tahoma"/>
              </a:rPr>
              <a:t>n</a:t>
            </a:r>
            <a:r>
              <a:rPr sz="2200" spc="-35" dirty="0" err="1">
                <a:latin typeface="Tahoma"/>
                <a:cs typeface="Tahoma"/>
              </a:rPr>
              <a:t>x</a:t>
            </a:r>
            <a:r>
              <a:rPr sz="2300" spc="-35" dirty="0" err="1">
                <a:latin typeface="Tahoma"/>
                <a:cs typeface="Tahoma"/>
              </a:rPr>
              <a:t>n</a:t>
            </a:r>
            <a:r>
              <a:rPr sz="23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matrix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8940" y="2569971"/>
            <a:ext cx="2409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(or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weight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edge)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185" y="2438998"/>
            <a:ext cx="3530600" cy="9645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44145" marR="5080" indent="-144145" algn="r">
              <a:lnSpc>
                <a:spcPct val="100000"/>
              </a:lnSpc>
              <a:spcBef>
                <a:spcPts val="1030"/>
              </a:spcBef>
              <a:buSzPct val="59090"/>
              <a:buFont typeface="Wingdings"/>
              <a:buChar char=""/>
              <a:tabLst>
                <a:tab pos="144145" algn="l"/>
              </a:tabLst>
            </a:pPr>
            <a:r>
              <a:rPr sz="2200" spc="-10" dirty="0">
                <a:latin typeface="Tahoma"/>
                <a:cs typeface="Tahoma"/>
              </a:rPr>
              <a:t>A[</a:t>
            </a:r>
            <a:r>
              <a:rPr sz="2300" spc="-10" dirty="0">
                <a:latin typeface="Tahoma"/>
                <a:cs typeface="Tahoma"/>
              </a:rPr>
              <a:t>i</a:t>
            </a:r>
            <a:r>
              <a:rPr sz="2200" spc="-10" dirty="0">
                <a:latin typeface="Tahoma"/>
                <a:cs typeface="Tahoma"/>
              </a:rPr>
              <a:t>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j</a:t>
            </a:r>
            <a:r>
              <a:rPr sz="23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]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= 1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edge </a:t>
            </a:r>
            <a:r>
              <a:rPr sz="2200" spc="-15" dirty="0">
                <a:latin typeface="Tahoma"/>
                <a:cs typeface="Tahoma"/>
              </a:rPr>
              <a:t>(</a:t>
            </a:r>
            <a:r>
              <a:rPr sz="2300" spc="-15" dirty="0">
                <a:latin typeface="Tahoma"/>
                <a:cs typeface="Tahoma"/>
              </a:rPr>
              <a:t>i</a:t>
            </a:r>
            <a:r>
              <a:rPr sz="2200" spc="-15" dirty="0">
                <a:latin typeface="Tahoma"/>
                <a:cs typeface="Tahoma"/>
              </a:rPr>
              <a:t>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j</a:t>
            </a:r>
            <a:r>
              <a:rPr sz="2200" spc="-20" dirty="0">
                <a:latin typeface="Tahoma"/>
                <a:cs typeface="Tahoma"/>
              </a:rPr>
              <a:t>)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</a:p>
          <a:p>
            <a:pPr marR="59690" algn="r">
              <a:lnSpc>
                <a:spcPct val="100000"/>
              </a:lnSpc>
              <a:spcBef>
                <a:spcPts val="935"/>
              </a:spcBef>
            </a:pPr>
            <a:r>
              <a:rPr sz="2200" dirty="0">
                <a:latin typeface="Tahoma"/>
                <a:cs typeface="Tahoma"/>
              </a:rPr>
              <a:t>=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0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 </a:t>
            </a:r>
            <a:r>
              <a:rPr sz="2200" spc="-10" dirty="0">
                <a:latin typeface="Tahoma"/>
                <a:cs typeface="Tahoma"/>
              </a:rPr>
              <a:t>edge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5" dirty="0">
                <a:latin typeface="Tahoma"/>
                <a:cs typeface="Tahoma"/>
              </a:rPr>
              <a:t>(</a:t>
            </a:r>
            <a:r>
              <a:rPr sz="2300" spc="-15" dirty="0">
                <a:latin typeface="Tahoma"/>
                <a:cs typeface="Tahoma"/>
              </a:rPr>
              <a:t>i</a:t>
            </a:r>
            <a:r>
              <a:rPr sz="2200" spc="-15" dirty="0">
                <a:latin typeface="Tahoma"/>
                <a:cs typeface="Tahoma"/>
              </a:rPr>
              <a:t>,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j</a:t>
            </a:r>
            <a:r>
              <a:rPr sz="2200" spc="-20" dirty="0">
                <a:latin typeface="Tahoma"/>
                <a:cs typeface="Tahoma"/>
              </a:rPr>
              <a:t>)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3733800"/>
            <a:ext cx="5343024" cy="21883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17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382" y="1945686"/>
            <a:ext cx="2433012" cy="1436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382" y="4149458"/>
            <a:ext cx="2965213" cy="1476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428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 </a:t>
            </a:r>
            <a:r>
              <a:rPr spc="-15" dirty="0"/>
              <a:t>Matrix</a:t>
            </a:r>
            <a:r>
              <a:rPr spc="-5" dirty="0"/>
              <a:t> </a:t>
            </a:r>
            <a:r>
              <a:rPr spc="-25" dirty="0"/>
              <a:t>Representation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1626954"/>
            <a:ext cx="2366769" cy="1805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4614" y="3881732"/>
            <a:ext cx="3528873" cy="18165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3980" y="5771388"/>
            <a:ext cx="9546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The 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adjacency 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matrix 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for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an</a:t>
            </a:r>
            <a:r>
              <a:rPr sz="2000" spc="-1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undirected </a:t>
            </a:r>
            <a:r>
              <a:rPr sz="2000" spc="-20" dirty="0">
                <a:solidFill>
                  <a:srgbClr val="009900"/>
                </a:solidFill>
                <a:latin typeface="Tahoma"/>
                <a:cs typeface="Tahoma"/>
              </a:rPr>
              <a:t>graph</a:t>
            </a:r>
            <a:r>
              <a:rPr sz="2000" spc="-2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009900"/>
                </a:solidFill>
                <a:latin typeface="Tahoma"/>
                <a:cs typeface="Tahoma"/>
              </a:rPr>
              <a:t>is</a:t>
            </a:r>
            <a:r>
              <a:rPr sz="2000" spc="-11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symmetric; </a:t>
            </a:r>
            <a:r>
              <a:rPr sz="2000" spc="-61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endParaRPr lang="en-US" sz="2000" spc="-610" dirty="0">
              <a:solidFill>
                <a:srgbClr val="0099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9900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he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adjacency 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matrix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for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 a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009900"/>
                </a:solidFill>
                <a:latin typeface="Tahoma"/>
                <a:cs typeface="Tahoma"/>
              </a:rPr>
              <a:t>digr</a:t>
            </a:r>
            <a:r>
              <a:rPr sz="2000" u="sng" spc="-15" dirty="0">
                <a:solidFill>
                  <a:srgbClr val="009900"/>
                </a:solidFill>
                <a:uFill>
                  <a:solidFill>
                    <a:srgbClr val="BF0000"/>
                  </a:solidFill>
                </a:uFill>
                <a:latin typeface="Tahoma"/>
                <a:cs typeface="Tahoma"/>
              </a:rPr>
              <a:t>ap</a:t>
            </a:r>
            <a:r>
              <a:rPr sz="2000" spc="-15" dirty="0">
                <a:solidFill>
                  <a:srgbClr val="009900"/>
                </a:solidFill>
                <a:latin typeface="Tahoma"/>
                <a:cs typeface="Tahoma"/>
              </a:rPr>
              <a:t>h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need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not</a:t>
            </a:r>
            <a:r>
              <a:rPr sz="200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9900"/>
                </a:solidFill>
                <a:latin typeface="Tahoma"/>
                <a:cs typeface="Tahoma"/>
              </a:rPr>
              <a:t>be</a:t>
            </a:r>
            <a:r>
              <a:rPr sz="2000" spc="-10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ahoma"/>
                <a:cs typeface="Tahoma"/>
              </a:rPr>
              <a:t>symmetric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22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428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 </a:t>
            </a:r>
            <a:r>
              <a:rPr spc="-15" dirty="0"/>
              <a:t>Matrix</a:t>
            </a:r>
            <a:r>
              <a:rPr spc="-5" dirty="0"/>
              <a:t> </a:t>
            </a:r>
            <a:r>
              <a:rPr spc="-25" dirty="0"/>
              <a:t>Representation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4239" y="1805940"/>
            <a:ext cx="7455534" cy="331436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505"/>
              </a:spcBef>
            </a:pP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Pros:</a:t>
            </a:r>
            <a:endParaRPr sz="2400" dirty="0">
              <a:latin typeface="Arial MT"/>
              <a:cs typeface="Tahoma"/>
            </a:endParaRPr>
          </a:p>
          <a:p>
            <a:pPr marL="276860" indent="-143510">
              <a:lnSpc>
                <a:spcPct val="100000"/>
              </a:lnSpc>
              <a:spcBef>
                <a:spcPts val="409"/>
              </a:spcBef>
              <a:buSzPct val="60000"/>
              <a:buFont typeface="Wingdings"/>
              <a:buChar char=""/>
              <a:tabLst>
                <a:tab pos="276860" algn="l"/>
              </a:tabLst>
            </a:pPr>
            <a:r>
              <a:rPr sz="2400" spc="-10" dirty="0">
                <a:latin typeface="Arial MT"/>
                <a:cs typeface="Tahoma"/>
              </a:rPr>
              <a:t>Simple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to</a:t>
            </a:r>
            <a:r>
              <a:rPr sz="2400" spc="-4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implement</a:t>
            </a:r>
            <a:endParaRPr sz="2400" dirty="0">
              <a:latin typeface="Arial MT"/>
              <a:cs typeface="Tahoma"/>
            </a:endParaRPr>
          </a:p>
          <a:p>
            <a:pPr marL="276225" marR="314960" indent="-143510">
              <a:lnSpc>
                <a:spcPct val="100000"/>
              </a:lnSpc>
              <a:spcBef>
                <a:spcPts val="285"/>
              </a:spcBef>
              <a:buSzPct val="60000"/>
              <a:buFont typeface="Wingdings"/>
              <a:buChar char=""/>
              <a:tabLst>
                <a:tab pos="276860" algn="l"/>
                <a:tab pos="1067435" algn="l"/>
              </a:tabLst>
            </a:pPr>
            <a:r>
              <a:rPr sz="2400" spc="-10" dirty="0">
                <a:latin typeface="Arial MT"/>
                <a:cs typeface="Tahoma"/>
              </a:rPr>
              <a:t>Easy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and</a:t>
            </a:r>
            <a:r>
              <a:rPr sz="2400" spc="-20" dirty="0">
                <a:latin typeface="Arial MT"/>
                <a:cs typeface="Tahoma"/>
              </a:rPr>
              <a:t> fast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to </a:t>
            </a:r>
            <a:r>
              <a:rPr sz="2400" spc="-5" dirty="0">
                <a:latin typeface="Arial MT"/>
                <a:cs typeface="Tahoma"/>
              </a:rPr>
              <a:t>tell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if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</a:t>
            </a:r>
            <a:r>
              <a:rPr sz="2400" spc="-5" dirty="0">
                <a:latin typeface="Arial MT"/>
                <a:cs typeface="Tahoma"/>
              </a:rPr>
              <a:t> pair</a:t>
            </a:r>
            <a:r>
              <a:rPr sz="2400" spc="-10" dirty="0">
                <a:latin typeface="Arial MT"/>
                <a:cs typeface="Tahoma"/>
              </a:rPr>
              <a:t> (i,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j)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is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an </a:t>
            </a:r>
            <a:r>
              <a:rPr sz="2400" spc="-61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edge:	</a:t>
            </a:r>
            <a:r>
              <a:rPr sz="2400" spc="-15" dirty="0">
                <a:latin typeface="Arial MT"/>
                <a:cs typeface="Tahoma"/>
              </a:rPr>
              <a:t>simply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check </a:t>
            </a:r>
            <a:r>
              <a:rPr sz="2400" spc="-5" dirty="0">
                <a:latin typeface="Arial MT"/>
                <a:cs typeface="Tahoma"/>
              </a:rPr>
              <a:t>if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A[i,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j]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is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1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or</a:t>
            </a:r>
            <a:r>
              <a:rPr sz="2400" spc="7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0</a:t>
            </a:r>
          </a:p>
          <a:p>
            <a:pPr marL="276860" indent="-143510">
              <a:lnSpc>
                <a:spcPct val="100000"/>
              </a:lnSpc>
              <a:spcBef>
                <a:spcPts val="315"/>
              </a:spcBef>
              <a:buSzPct val="60000"/>
              <a:buFont typeface="Wingdings"/>
              <a:buChar char=""/>
              <a:tabLst>
                <a:tab pos="276860" algn="l"/>
              </a:tabLst>
            </a:pPr>
            <a:r>
              <a:rPr sz="2400" spc="-5" dirty="0">
                <a:latin typeface="Arial MT"/>
                <a:cs typeface="Tahoma"/>
              </a:rPr>
              <a:t>Can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be</a:t>
            </a:r>
            <a:r>
              <a:rPr sz="2400" spc="-10" dirty="0">
                <a:latin typeface="Arial MT"/>
                <a:cs typeface="Tahoma"/>
              </a:rPr>
              <a:t> very</a:t>
            </a:r>
            <a:r>
              <a:rPr sz="2400" spc="-15" dirty="0">
                <a:latin typeface="Arial MT"/>
                <a:cs typeface="Tahoma"/>
              </a:rPr>
              <a:t> efficient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for</a:t>
            </a:r>
            <a:r>
              <a:rPr sz="2400" spc="-15" dirty="0">
                <a:latin typeface="Arial MT"/>
                <a:cs typeface="Tahoma"/>
              </a:rPr>
              <a:t> small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graphs</a:t>
            </a:r>
            <a:endParaRPr sz="2400" dirty="0">
              <a:latin typeface="Arial MT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005"/>
              </a:spcBef>
            </a:pPr>
            <a:r>
              <a:rPr sz="2400" spc="-10" dirty="0">
                <a:solidFill>
                  <a:srgbClr val="BD2C00"/>
                </a:solidFill>
                <a:latin typeface="Arial MT"/>
                <a:cs typeface="Tahoma"/>
              </a:rPr>
              <a:t>Cons:</a:t>
            </a:r>
            <a:endParaRPr sz="2400" dirty="0">
              <a:latin typeface="Arial MT"/>
              <a:cs typeface="Tahoma"/>
            </a:endParaRPr>
          </a:p>
          <a:p>
            <a:pPr marL="276225" marR="17780" indent="-143510">
              <a:lnSpc>
                <a:spcPct val="100000"/>
              </a:lnSpc>
              <a:spcBef>
                <a:spcPts val="290"/>
              </a:spcBef>
              <a:buSzPct val="60000"/>
              <a:buFont typeface="Wingdings"/>
              <a:buChar char=""/>
              <a:tabLst>
                <a:tab pos="276860" algn="l"/>
                <a:tab pos="795655" algn="l"/>
              </a:tabLst>
            </a:pPr>
            <a:r>
              <a:rPr sz="2400" spc="-5" dirty="0">
                <a:latin typeface="Arial MT"/>
                <a:cs typeface="Tahoma"/>
              </a:rPr>
              <a:t>No </a:t>
            </a:r>
            <a:r>
              <a:rPr sz="2400" spc="-10" dirty="0">
                <a:latin typeface="Arial MT"/>
                <a:cs typeface="Tahoma"/>
              </a:rPr>
              <a:t>matter </a:t>
            </a:r>
            <a:r>
              <a:rPr sz="2400" spc="-5" dirty="0">
                <a:latin typeface="Arial MT"/>
                <a:cs typeface="Tahoma"/>
              </a:rPr>
              <a:t>how </a:t>
            </a:r>
            <a:r>
              <a:rPr sz="2400" spc="-15" dirty="0">
                <a:latin typeface="Arial MT"/>
                <a:cs typeface="Tahoma"/>
              </a:rPr>
              <a:t>few </a:t>
            </a:r>
            <a:r>
              <a:rPr sz="2400" spc="-10" dirty="0">
                <a:latin typeface="Arial MT"/>
                <a:cs typeface="Tahoma"/>
              </a:rPr>
              <a:t>edges </a:t>
            </a:r>
            <a:r>
              <a:rPr sz="2400" dirty="0">
                <a:latin typeface="Arial MT"/>
                <a:cs typeface="Tahoma"/>
              </a:rPr>
              <a:t>the </a:t>
            </a:r>
            <a:r>
              <a:rPr sz="2400" spc="-15" dirty="0">
                <a:latin typeface="Arial MT"/>
                <a:cs typeface="Tahoma"/>
              </a:rPr>
              <a:t>graph </a:t>
            </a:r>
            <a:r>
              <a:rPr sz="2400" spc="-10" dirty="0">
                <a:latin typeface="Arial MT"/>
                <a:cs typeface="Tahoma"/>
              </a:rPr>
              <a:t>has, </a:t>
            </a:r>
            <a:r>
              <a:rPr sz="2400" spc="-61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	</a:t>
            </a:r>
            <a:r>
              <a:rPr sz="2400" spc="-5" dirty="0">
                <a:latin typeface="Arial MT"/>
                <a:cs typeface="Tahoma"/>
              </a:rPr>
              <a:t>matrix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takes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O(n</a:t>
            </a:r>
            <a:r>
              <a:rPr sz="2000" spc="-15" baseline="21367" dirty="0">
                <a:latin typeface="Arial MT"/>
                <a:cs typeface="Tahoma"/>
              </a:rPr>
              <a:t>2</a:t>
            </a:r>
            <a:r>
              <a:rPr sz="2400" spc="-10" dirty="0">
                <a:latin typeface="Arial MT"/>
                <a:cs typeface="Tahoma"/>
              </a:rPr>
              <a:t>)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in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memory</a:t>
            </a:r>
            <a:endParaRPr sz="2400" dirty="0">
              <a:latin typeface="Arial M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0323" y="1812711"/>
            <a:ext cx="2193202" cy="13255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324" y="3953660"/>
            <a:ext cx="2743200" cy="2333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6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51028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What</a:t>
            </a:r>
            <a:r>
              <a:rPr sz="3600" spc="-20" dirty="0"/>
              <a:t> </a:t>
            </a:r>
            <a:r>
              <a:rPr sz="3600" dirty="0"/>
              <a:t>is</a:t>
            </a:r>
            <a:r>
              <a:rPr sz="3600" spc="-30" dirty="0"/>
              <a:t> </a:t>
            </a:r>
            <a:r>
              <a:rPr sz="3600" dirty="0"/>
              <a:t>a</a:t>
            </a:r>
            <a:r>
              <a:rPr sz="3600" spc="-25" dirty="0"/>
              <a:t> </a:t>
            </a:r>
            <a:r>
              <a:rPr sz="3600" spc="-15" dirty="0"/>
              <a:t>Graph?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351" y="3577377"/>
            <a:ext cx="2277449" cy="18039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45564"/>
            <a:ext cx="10817861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Tahoma"/>
              </a:rPr>
              <a:t>A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15" dirty="0">
                <a:latin typeface="Arial MT"/>
                <a:cs typeface="Tahoma"/>
              </a:rPr>
              <a:t>graph</a:t>
            </a:r>
            <a:r>
              <a:rPr sz="2000" spc="-25" dirty="0">
                <a:latin typeface="Arial MT"/>
                <a:cs typeface="Tahoma"/>
              </a:rPr>
              <a:t> </a:t>
            </a:r>
            <a:r>
              <a:rPr sz="2000" spc="5" dirty="0">
                <a:latin typeface="Arial MT"/>
                <a:cs typeface="Tahoma"/>
              </a:rPr>
              <a:t>is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pair </a:t>
            </a:r>
            <a:r>
              <a:rPr sz="2000" spc="-90" dirty="0">
                <a:latin typeface="Arial MT"/>
                <a:cs typeface="Times New Roman"/>
              </a:rPr>
              <a:t>(</a:t>
            </a:r>
            <a:r>
              <a:rPr sz="2000" b="1" i="1" spc="-90" dirty="0">
                <a:latin typeface="Arial MT"/>
                <a:cs typeface="Times New Roman"/>
              </a:rPr>
              <a:t>V,</a:t>
            </a:r>
            <a:r>
              <a:rPr sz="2000" b="1" i="1" spc="-25" dirty="0">
                <a:latin typeface="Arial MT"/>
                <a:cs typeface="Times New Roman"/>
              </a:rPr>
              <a:t> </a:t>
            </a:r>
            <a:r>
              <a:rPr sz="2000" b="1" i="1" spc="-5" dirty="0">
                <a:latin typeface="Arial MT"/>
                <a:cs typeface="Times New Roman"/>
              </a:rPr>
              <a:t>E</a:t>
            </a:r>
            <a:r>
              <a:rPr sz="2000" spc="-5" dirty="0">
                <a:latin typeface="Arial MT"/>
                <a:cs typeface="Times New Roman"/>
              </a:rPr>
              <a:t>)</a:t>
            </a:r>
            <a:r>
              <a:rPr sz="2000" spc="-5" dirty="0">
                <a:latin typeface="Arial MT"/>
                <a:cs typeface="Tahoma"/>
              </a:rPr>
              <a:t>,</a:t>
            </a:r>
            <a:r>
              <a:rPr sz="2000" spc="-9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where</a:t>
            </a:r>
            <a:endParaRPr sz="2000" dirty="0">
              <a:latin typeface="Arial MT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95"/>
              </a:spcBef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sz="2000" b="1" i="1" dirty="0">
                <a:latin typeface="Arial MT"/>
                <a:cs typeface="Times New Roman"/>
              </a:rPr>
              <a:t>V</a:t>
            </a:r>
            <a:r>
              <a:rPr sz="2000" b="1" i="1" spc="-3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ahoma"/>
              </a:rPr>
              <a:t>is</a:t>
            </a:r>
            <a:r>
              <a:rPr sz="2000" dirty="0">
                <a:latin typeface="Arial MT"/>
                <a:cs typeface="Tahoma"/>
              </a:rPr>
              <a:t> a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set </a:t>
            </a:r>
            <a:r>
              <a:rPr sz="2000" dirty="0">
                <a:latin typeface="Arial MT"/>
                <a:cs typeface="Tahoma"/>
              </a:rPr>
              <a:t>of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nodes,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called</a:t>
            </a:r>
            <a:r>
              <a:rPr sz="2000" spc="-114" dirty="0"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Tahoma"/>
              </a:rPr>
              <a:t>vertices</a:t>
            </a:r>
            <a:endParaRPr sz="2000" dirty="0">
              <a:solidFill>
                <a:srgbClr val="C00000"/>
              </a:solidFill>
              <a:latin typeface="Arial MT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95"/>
              </a:spcBef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sz="2000" b="1" i="1" dirty="0">
                <a:latin typeface="Arial MT"/>
                <a:cs typeface="Times New Roman"/>
              </a:rPr>
              <a:t>E</a:t>
            </a:r>
            <a:r>
              <a:rPr sz="2000" b="1" i="1" spc="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ahoma"/>
              </a:rPr>
              <a:t>is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collection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 </a:t>
            </a:r>
            <a:r>
              <a:rPr sz="2000" spc="-5" dirty="0">
                <a:latin typeface="Arial MT"/>
                <a:cs typeface="Tahoma"/>
              </a:rPr>
              <a:t>pairs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 </a:t>
            </a:r>
            <a:r>
              <a:rPr sz="2000" spc="-5" dirty="0">
                <a:latin typeface="Arial MT"/>
                <a:cs typeface="Tahoma"/>
              </a:rPr>
              <a:t>vertices,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called</a:t>
            </a:r>
            <a:r>
              <a:rPr sz="2000" spc="-150" dirty="0"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Tahoma"/>
              </a:rPr>
              <a:t>edges</a:t>
            </a:r>
            <a:endParaRPr sz="2000" dirty="0">
              <a:solidFill>
                <a:srgbClr val="C00000"/>
              </a:solidFill>
              <a:latin typeface="Arial MT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  <a:tab pos="7155815" algn="l"/>
              </a:tabLst>
            </a:pPr>
            <a:r>
              <a:rPr sz="2000" spc="-5" dirty="0">
                <a:latin typeface="Arial MT"/>
                <a:cs typeface="Tahoma"/>
              </a:rPr>
              <a:t>V(G)</a:t>
            </a:r>
            <a:r>
              <a:rPr sz="200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and E(G)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represent</a:t>
            </a:r>
            <a:r>
              <a:rPr sz="2000" spc="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the sets </a:t>
            </a:r>
            <a:r>
              <a:rPr sz="2000" dirty="0">
                <a:latin typeface="Arial MT"/>
                <a:cs typeface="Tahoma"/>
              </a:rPr>
              <a:t>of</a:t>
            </a:r>
            <a:r>
              <a:rPr sz="2000" spc="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vertices</a:t>
            </a:r>
            <a:r>
              <a:rPr sz="200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and </a:t>
            </a:r>
            <a:r>
              <a:rPr sz="2000" spc="-10" dirty="0">
                <a:latin typeface="Arial MT"/>
                <a:cs typeface="Tahoma"/>
              </a:rPr>
              <a:t>edges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of</a:t>
            </a:r>
            <a:r>
              <a:rPr sz="2000" spc="-18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G,	respectively</a:t>
            </a:r>
            <a:endParaRPr sz="2000" dirty="0">
              <a:latin typeface="Arial MT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 MT"/>
                <a:cs typeface="Tahoma"/>
              </a:rPr>
              <a:t>Example:</a:t>
            </a:r>
            <a:endParaRPr sz="2000" dirty="0">
              <a:latin typeface="Arial MT"/>
              <a:cs typeface="Tahoma"/>
            </a:endParaRPr>
          </a:p>
          <a:p>
            <a:pPr marL="6901180">
              <a:lnSpc>
                <a:spcPct val="100000"/>
              </a:lnSpc>
              <a:spcBef>
                <a:spcPts val="1440"/>
              </a:spcBef>
            </a:pPr>
            <a:endParaRPr lang="en-US" sz="2000" dirty="0">
              <a:solidFill>
                <a:srgbClr val="F92B24"/>
              </a:solidFill>
              <a:latin typeface="Arial MT"/>
              <a:cs typeface="Times New Roman"/>
            </a:endParaRPr>
          </a:p>
          <a:p>
            <a:pPr marL="690118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92B24"/>
                </a:solidFill>
                <a:latin typeface="Arial MT"/>
                <a:cs typeface="Times New Roman"/>
              </a:rPr>
              <a:t>V</a:t>
            </a:r>
            <a:r>
              <a:rPr sz="2000" dirty="0">
                <a:solidFill>
                  <a:srgbClr val="3F448B"/>
                </a:solidFill>
                <a:latin typeface="Arial MT"/>
                <a:cs typeface="Times New Roman"/>
              </a:rPr>
              <a:t>=</a:t>
            </a:r>
            <a:r>
              <a:rPr sz="2000" spc="-3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{a,</a:t>
            </a:r>
            <a:r>
              <a:rPr sz="2000" spc="-3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imes New Roman"/>
              </a:rPr>
              <a:t>b,</a:t>
            </a:r>
            <a:r>
              <a:rPr sz="2000" spc="-4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c,</a:t>
            </a:r>
            <a:r>
              <a:rPr sz="2000" spc="-3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3F448B"/>
                </a:solidFill>
                <a:latin typeface="Arial MT"/>
                <a:cs typeface="Times New Roman"/>
              </a:rPr>
              <a:t>d,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imes New Roman"/>
              </a:rPr>
              <a:t> e}</a:t>
            </a:r>
            <a:endParaRPr sz="2000" dirty="0">
              <a:latin typeface="Arial MT"/>
              <a:cs typeface="Times New Roman"/>
            </a:endParaRPr>
          </a:p>
          <a:p>
            <a:pPr marL="69011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7F00"/>
                </a:solidFill>
                <a:latin typeface="Arial MT"/>
                <a:cs typeface="Times New Roman"/>
              </a:rPr>
              <a:t>E</a:t>
            </a:r>
            <a:r>
              <a:rPr sz="2000" dirty="0">
                <a:solidFill>
                  <a:srgbClr val="3F448B"/>
                </a:solidFill>
                <a:latin typeface="Arial MT"/>
                <a:cs typeface="Times New Roman"/>
              </a:rPr>
              <a:t>=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imes New Roman"/>
              </a:rPr>
              <a:t> {(a,b),</a:t>
            </a:r>
            <a:r>
              <a:rPr sz="2000" spc="-25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(a,c),</a:t>
            </a:r>
            <a:r>
              <a:rPr sz="2000" spc="-10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(a,d),</a:t>
            </a:r>
            <a:endParaRPr sz="2000" dirty="0">
              <a:latin typeface="Arial MT"/>
              <a:cs typeface="Times New Roman"/>
            </a:endParaRPr>
          </a:p>
          <a:p>
            <a:pPr marL="6901180">
              <a:lnSpc>
                <a:spcPct val="100000"/>
              </a:lnSpc>
            </a:pPr>
            <a:r>
              <a:rPr sz="2000" spc="-10" dirty="0">
                <a:solidFill>
                  <a:srgbClr val="3F448B"/>
                </a:solidFill>
                <a:latin typeface="Arial MT"/>
                <a:cs typeface="Times New Roman"/>
              </a:rPr>
              <a:t>(b,e),</a:t>
            </a:r>
            <a:r>
              <a:rPr sz="2000" spc="-3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(c,d),</a:t>
            </a:r>
            <a:r>
              <a:rPr sz="2000" spc="-10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(c,e),</a:t>
            </a:r>
            <a:r>
              <a:rPr sz="2000" spc="-114" dirty="0">
                <a:solidFill>
                  <a:srgbClr val="3F448B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3F448B"/>
                </a:solidFill>
                <a:latin typeface="Arial MT"/>
                <a:cs typeface="Times New Roman"/>
              </a:rPr>
              <a:t>(d,e)}</a:t>
            </a:r>
            <a:endParaRPr sz="2000" dirty="0">
              <a:latin typeface="Arial M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996" y="5690108"/>
            <a:ext cx="369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F448B"/>
                </a:solidFill>
                <a:latin typeface="Tahoma"/>
                <a:cs typeface="Tahoma"/>
              </a:rPr>
              <a:t>A </a:t>
            </a:r>
            <a:r>
              <a:rPr sz="1800" b="1" spc="-5" dirty="0">
                <a:solidFill>
                  <a:srgbClr val="3F448B"/>
                </a:solidFill>
                <a:latin typeface="Tahoma"/>
                <a:cs typeface="Tahoma"/>
              </a:rPr>
              <a:t>tree</a:t>
            </a:r>
            <a:r>
              <a:rPr sz="1800" b="1" spc="-15" dirty="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3F448B"/>
                </a:solidFill>
                <a:latin typeface="Tahoma"/>
                <a:cs typeface="Tahoma"/>
              </a:rPr>
              <a:t>is</a:t>
            </a:r>
            <a:r>
              <a:rPr sz="1800" b="1" dirty="0">
                <a:solidFill>
                  <a:srgbClr val="3F448B"/>
                </a:solidFill>
                <a:latin typeface="Tahoma"/>
                <a:cs typeface="Tahoma"/>
              </a:rPr>
              <a:t> a</a:t>
            </a:r>
            <a:r>
              <a:rPr sz="1800" b="1" spc="-15" dirty="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3F448B"/>
                </a:solidFill>
                <a:latin typeface="Tahoma"/>
                <a:cs typeface="Tahoma"/>
              </a:rPr>
              <a:t>special</a:t>
            </a:r>
            <a:r>
              <a:rPr sz="1800" b="1" spc="-20" dirty="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3F448B"/>
                </a:solidFill>
                <a:latin typeface="Tahoma"/>
                <a:cs typeface="Tahoma"/>
              </a:rPr>
              <a:t>type</a:t>
            </a:r>
            <a:r>
              <a:rPr sz="1800" b="1" spc="-15" dirty="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F448B"/>
                </a:solidFill>
                <a:latin typeface="Tahoma"/>
                <a:cs typeface="Tahoma"/>
              </a:rPr>
              <a:t>of</a:t>
            </a:r>
            <a:r>
              <a:rPr sz="1800" b="1" spc="-110" dirty="0">
                <a:solidFill>
                  <a:srgbClr val="3F448B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3F448B"/>
                </a:solidFill>
                <a:latin typeface="Tahoma"/>
                <a:cs typeface="Tahoma"/>
              </a:rPr>
              <a:t>graph!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3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10" dirty="0"/>
              <a:t> </a:t>
            </a:r>
            <a:r>
              <a:rPr spc="-20" dirty="0"/>
              <a:t>List</a:t>
            </a:r>
            <a:r>
              <a:rPr dirty="0"/>
              <a:t> </a:t>
            </a:r>
            <a:r>
              <a:rPr spc="-25" dirty="0"/>
              <a:t>Representation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200" y="3007228"/>
            <a:ext cx="2040637" cy="13532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973" y="4671753"/>
            <a:ext cx="2451051" cy="1370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1728" y="2869323"/>
            <a:ext cx="2755483" cy="14039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0274" y="4697767"/>
            <a:ext cx="1913105" cy="1408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3802" y="1788668"/>
            <a:ext cx="9982835" cy="729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7570470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graph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represented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by</a:t>
            </a:r>
            <a:r>
              <a:rPr sz="2400" dirty="0">
                <a:latin typeface="Tahoma"/>
                <a:cs typeface="Tahoma"/>
              </a:rPr>
              <a:t> 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one-dimensional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array</a:t>
            </a:r>
            <a:r>
              <a:rPr sz="2400" dirty="0">
                <a:latin typeface="Tahoma"/>
                <a:cs typeface="Tahoma"/>
              </a:rPr>
              <a:t> L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linked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lists,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where</a:t>
            </a:r>
            <a:endParaRPr sz="2400" dirty="0">
              <a:latin typeface="Tahoma"/>
              <a:cs typeface="Tahoma"/>
            </a:endParaRPr>
          </a:p>
          <a:p>
            <a:pPr marL="213360" indent="-143510">
              <a:lnSpc>
                <a:spcPct val="100000"/>
              </a:lnSpc>
              <a:spcBef>
                <a:spcPts val="215"/>
              </a:spcBef>
              <a:buSzPct val="61111"/>
              <a:buFont typeface="Wingdings"/>
              <a:buChar char=""/>
              <a:tabLst>
                <a:tab pos="213360" algn="l"/>
              </a:tabLst>
            </a:pPr>
            <a:r>
              <a:rPr sz="1800" spc="-5" dirty="0">
                <a:latin typeface="Tahoma"/>
                <a:cs typeface="Tahoma"/>
              </a:rPr>
              <a:t>L[i]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the</a:t>
            </a:r>
            <a:r>
              <a:rPr sz="1800" spc="-5" dirty="0">
                <a:latin typeface="Tahoma"/>
                <a:cs typeface="Tahoma"/>
              </a:rPr>
              <a:t> linked</a:t>
            </a:r>
            <a:r>
              <a:rPr sz="1800" dirty="0">
                <a:latin typeface="Tahoma"/>
                <a:cs typeface="Tahoma"/>
              </a:rPr>
              <a:t> list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containing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nodes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adjacent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node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1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3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10" dirty="0"/>
              <a:t> </a:t>
            </a:r>
            <a:r>
              <a:rPr spc="-20" dirty="0"/>
              <a:t>List</a:t>
            </a:r>
            <a:r>
              <a:rPr dirty="0"/>
              <a:t> </a:t>
            </a:r>
            <a:r>
              <a:rPr spc="-25" dirty="0"/>
              <a:t>Representation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9639" y="1688084"/>
            <a:ext cx="9746615" cy="315823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Pros:</a:t>
            </a:r>
            <a:endParaRPr sz="2400" dirty="0">
              <a:solidFill>
                <a:srgbClr val="C00000"/>
              </a:solidFill>
              <a:latin typeface="Arial MT"/>
              <a:cs typeface="Tahoma"/>
            </a:endParaRPr>
          </a:p>
          <a:p>
            <a:pPr marL="213360" indent="-143510">
              <a:lnSpc>
                <a:spcPct val="100000"/>
              </a:lnSpc>
              <a:spcBef>
                <a:spcPts val="335"/>
              </a:spcBef>
              <a:buSzPct val="55555"/>
              <a:buFont typeface="Wingdings"/>
              <a:buChar char=""/>
              <a:tabLst>
                <a:tab pos="213360" algn="l"/>
                <a:tab pos="4954905" algn="l"/>
              </a:tabLst>
            </a:pPr>
            <a:r>
              <a:rPr sz="2400" spc="-10" dirty="0">
                <a:latin typeface="Arial MT"/>
                <a:cs typeface="Tahoma"/>
              </a:rPr>
              <a:t>Saves</a:t>
            </a:r>
            <a:r>
              <a:rPr sz="2400" spc="-5" dirty="0">
                <a:latin typeface="Arial MT"/>
                <a:cs typeface="Tahoma"/>
              </a:rPr>
              <a:t> on space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(memory):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the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representation	takes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O(|V|+|E|)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40" dirty="0">
                <a:latin typeface="Arial MT"/>
                <a:cs typeface="Tahoma"/>
              </a:rPr>
              <a:t>memory.</a:t>
            </a:r>
            <a:endParaRPr sz="2400" dirty="0">
              <a:latin typeface="Arial MT"/>
              <a:cs typeface="Tahoma"/>
            </a:endParaRPr>
          </a:p>
          <a:p>
            <a:pPr marL="213360" indent="-143510">
              <a:lnSpc>
                <a:spcPct val="100000"/>
              </a:lnSpc>
              <a:spcBef>
                <a:spcPts val="25"/>
              </a:spcBef>
              <a:buSzPct val="55555"/>
              <a:buFont typeface="Wingdings"/>
              <a:buChar char=""/>
              <a:tabLst>
                <a:tab pos="213360" algn="l"/>
              </a:tabLst>
            </a:pPr>
            <a:r>
              <a:rPr sz="2400" spc="-10" dirty="0">
                <a:latin typeface="Arial MT"/>
                <a:cs typeface="Tahoma"/>
              </a:rPr>
              <a:t>Good </a:t>
            </a:r>
            <a:r>
              <a:rPr sz="2400" spc="-15" dirty="0">
                <a:latin typeface="Arial MT"/>
                <a:cs typeface="Tahoma"/>
              </a:rPr>
              <a:t>for </a:t>
            </a:r>
            <a:r>
              <a:rPr sz="2400" spc="-10" dirty="0">
                <a:latin typeface="Arial MT"/>
                <a:cs typeface="Tahoma"/>
              </a:rPr>
              <a:t>large,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sparse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graphs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35" dirty="0">
                <a:latin typeface="Arial MT"/>
                <a:cs typeface="Tahoma"/>
              </a:rPr>
              <a:t>(e.g.,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planar</a:t>
            </a:r>
            <a:r>
              <a:rPr sz="2400" spc="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maps)</a:t>
            </a:r>
            <a:endParaRPr sz="2400" dirty="0">
              <a:latin typeface="Arial MT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F448B"/>
              </a:buClr>
              <a:buFont typeface="Wingdings"/>
              <a:buChar char=""/>
            </a:pPr>
            <a:endParaRPr sz="2800" dirty="0">
              <a:latin typeface="Arial MT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Cons:</a:t>
            </a:r>
            <a:endParaRPr sz="2400" dirty="0">
              <a:solidFill>
                <a:srgbClr val="C00000"/>
              </a:solidFill>
              <a:latin typeface="Arial MT"/>
              <a:cs typeface="Tahoma"/>
            </a:endParaRPr>
          </a:p>
          <a:p>
            <a:pPr marL="212725" marR="5080" indent="-143510">
              <a:lnSpc>
                <a:spcPct val="102200"/>
              </a:lnSpc>
              <a:spcBef>
                <a:spcPts val="190"/>
              </a:spcBef>
              <a:buSzPct val="55555"/>
              <a:buFont typeface="Wingdings"/>
              <a:buChar char=""/>
              <a:tabLst>
                <a:tab pos="213360" algn="l"/>
                <a:tab pos="4628515" algn="l"/>
                <a:tab pos="5266690" algn="l"/>
              </a:tabLst>
            </a:pPr>
            <a:r>
              <a:rPr sz="2400" dirty="0">
                <a:latin typeface="Arial MT"/>
                <a:cs typeface="Tahoma"/>
              </a:rPr>
              <a:t>It</a:t>
            </a:r>
            <a:r>
              <a:rPr sz="2400" spc="-5" dirty="0">
                <a:latin typeface="Arial MT"/>
                <a:cs typeface="Tahoma"/>
              </a:rPr>
              <a:t> can</a:t>
            </a:r>
            <a:r>
              <a:rPr sz="2400" spc="-10" dirty="0">
                <a:latin typeface="Arial MT"/>
                <a:cs typeface="Tahoma"/>
              </a:rPr>
              <a:t> take</a:t>
            </a:r>
            <a:r>
              <a:rPr sz="2400" spc="-5" dirty="0">
                <a:latin typeface="Arial MT"/>
                <a:cs typeface="Tahoma"/>
              </a:rPr>
              <a:t> up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to </a:t>
            </a:r>
            <a:r>
              <a:rPr sz="2400" spc="-10" dirty="0">
                <a:latin typeface="Arial MT"/>
                <a:cs typeface="Tahoma"/>
              </a:rPr>
              <a:t>O(n) </a:t>
            </a:r>
            <a:r>
              <a:rPr sz="2400" spc="-5" dirty="0">
                <a:latin typeface="Arial MT"/>
                <a:cs typeface="Tahoma"/>
              </a:rPr>
              <a:t>time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to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determine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if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pair</a:t>
            </a:r>
            <a:r>
              <a:rPr lang="en-US" sz="2400" spc="-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of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nodes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(i,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j)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is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an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edge: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one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would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have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to </a:t>
            </a:r>
            <a:r>
              <a:rPr sz="2400" spc="-545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search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the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linked</a:t>
            </a:r>
            <a:r>
              <a:rPr sz="2400" spc="-10" dirty="0">
                <a:latin typeface="Arial MT"/>
                <a:cs typeface="Tahoma"/>
              </a:rPr>
              <a:t> list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L[i],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which </a:t>
            </a:r>
            <a:r>
              <a:rPr sz="2400" spc="-10" dirty="0">
                <a:latin typeface="Arial MT"/>
                <a:cs typeface="Tahoma"/>
              </a:rPr>
              <a:t>takes </a:t>
            </a:r>
            <a:r>
              <a:rPr sz="2400" spc="-5" dirty="0">
                <a:latin typeface="Arial MT"/>
                <a:cs typeface="Tahoma"/>
              </a:rPr>
              <a:t>time</a:t>
            </a:r>
            <a:r>
              <a:rPr lang="en-US" sz="2400" spc="-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proportional </a:t>
            </a:r>
            <a:r>
              <a:rPr sz="2400" spc="-5" dirty="0">
                <a:latin typeface="Arial MT"/>
                <a:cs typeface="Tahoma"/>
              </a:rPr>
              <a:t>to the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length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of</a:t>
            </a:r>
            <a:r>
              <a:rPr sz="2400" spc="-7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L[i].</a:t>
            </a:r>
            <a:endParaRPr sz="2400" dirty="0">
              <a:latin typeface="Arial M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446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9" y="196324"/>
            <a:ext cx="107780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Asymptotic</a:t>
            </a:r>
            <a:r>
              <a:rPr sz="4400" spc="-55" dirty="0"/>
              <a:t> </a:t>
            </a:r>
            <a:r>
              <a:rPr sz="4400" spc="-20" dirty="0" err="1"/>
              <a:t>Perfromanc</a:t>
            </a:r>
            <a:r>
              <a:rPr lang="en-US" sz="4400" spc="-20" dirty="0" err="1"/>
              <a:t>e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4805" y="2101330"/>
            <a:ext cx="6193388" cy="37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6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1131"/>
            <a:ext cx="5486400" cy="4765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Arial MT"/>
                <a:cs typeface="Tahoma"/>
              </a:rPr>
              <a:t>Electronic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circuits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240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5" dirty="0">
                <a:latin typeface="Arial MT"/>
                <a:cs typeface="Tahoma"/>
              </a:rPr>
              <a:t>Printed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circuit</a:t>
            </a:r>
            <a:r>
              <a:rPr sz="2400" spc="-8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board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120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15" dirty="0">
                <a:latin typeface="Arial MT"/>
                <a:cs typeface="Tahoma"/>
              </a:rPr>
              <a:t>Integrated</a:t>
            </a:r>
            <a:r>
              <a:rPr sz="2400" spc="-8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circuit</a:t>
            </a:r>
            <a:endParaRPr sz="2400" dirty="0">
              <a:latin typeface="Arial MT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30" dirty="0">
                <a:latin typeface="Arial MT"/>
                <a:cs typeface="Tahoma"/>
              </a:rPr>
              <a:t>Transportation</a:t>
            </a:r>
            <a:r>
              <a:rPr sz="2400" spc="-6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networks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215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15" dirty="0">
                <a:latin typeface="Arial MT"/>
                <a:cs typeface="Tahoma"/>
              </a:rPr>
              <a:t>Highway</a:t>
            </a:r>
            <a:r>
              <a:rPr sz="2400" spc="-6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network</a:t>
            </a:r>
            <a:endParaRPr sz="2400" dirty="0">
              <a:latin typeface="Arial MT"/>
              <a:cs typeface="Tahoma"/>
            </a:endParaRPr>
          </a:p>
          <a:p>
            <a:pPr marL="12700" marR="1634489" indent="514350">
              <a:lnSpc>
                <a:spcPts val="3220"/>
              </a:lnSpc>
              <a:spcBef>
                <a:spcPts val="40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5" dirty="0">
                <a:latin typeface="Arial MT"/>
                <a:cs typeface="Tahoma"/>
              </a:rPr>
              <a:t>Flight </a:t>
            </a:r>
            <a:r>
              <a:rPr sz="2400" spc="-10" dirty="0">
                <a:latin typeface="Arial MT"/>
                <a:cs typeface="Tahoma"/>
              </a:rPr>
              <a:t>network </a:t>
            </a:r>
            <a:r>
              <a:rPr sz="2400" spc="-73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Computer</a:t>
            </a:r>
            <a:r>
              <a:rPr sz="2400" spc="-114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networks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ts val="2830"/>
              </a:lnSpc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dirty="0">
                <a:latin typeface="Arial MT"/>
                <a:cs typeface="Tahoma"/>
              </a:rPr>
              <a:t>Local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area</a:t>
            </a:r>
            <a:r>
              <a:rPr sz="2400" spc="-8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network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219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10" dirty="0">
                <a:latin typeface="Arial MT"/>
                <a:cs typeface="Tahoma"/>
              </a:rPr>
              <a:t>Internet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215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35" dirty="0">
                <a:latin typeface="Arial MT"/>
                <a:cs typeface="Tahoma"/>
              </a:rPr>
              <a:t>Web</a:t>
            </a:r>
            <a:endParaRPr sz="2400" dirty="0">
              <a:latin typeface="Arial MT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Arial MT"/>
                <a:cs typeface="Tahoma"/>
              </a:rPr>
              <a:t>Databases</a:t>
            </a:r>
            <a:endParaRPr sz="2400" dirty="0">
              <a:latin typeface="Arial MT"/>
              <a:cs typeface="Tahoma"/>
            </a:endParaRPr>
          </a:p>
          <a:p>
            <a:pPr marL="670560" indent="-143510">
              <a:lnSpc>
                <a:spcPct val="100000"/>
              </a:lnSpc>
              <a:spcBef>
                <a:spcPts val="215"/>
              </a:spcBef>
              <a:buSzPct val="54166"/>
              <a:buFont typeface="Wingdings"/>
              <a:buChar char=""/>
              <a:tabLst>
                <a:tab pos="670560" algn="l"/>
              </a:tabLst>
            </a:pPr>
            <a:r>
              <a:rPr sz="2400" spc="-10" dirty="0">
                <a:latin typeface="Arial MT"/>
                <a:cs typeface="Tahoma"/>
              </a:rPr>
              <a:t>Entity-relationship</a:t>
            </a:r>
            <a:r>
              <a:rPr sz="2400" spc="-14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diagram</a:t>
            </a:r>
            <a:endParaRPr sz="2400" dirty="0">
              <a:latin typeface="Arial M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498" y="1690687"/>
            <a:ext cx="4138223" cy="46049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453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dirty="0"/>
              <a:t> </a:t>
            </a:r>
            <a:r>
              <a:rPr spc="-15" dirty="0"/>
              <a:t>can</a:t>
            </a:r>
            <a:r>
              <a:rPr dirty="0"/>
              <a:t> </a:t>
            </a:r>
            <a:r>
              <a:rPr spc="-25" dirty="0"/>
              <a:t>we</a:t>
            </a:r>
            <a:r>
              <a:rPr spc="-5" dirty="0"/>
              <a:t> </a:t>
            </a:r>
            <a:r>
              <a:rPr dirty="0"/>
              <a:t>do</a:t>
            </a:r>
            <a:r>
              <a:rPr spc="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20" dirty="0"/>
              <a:t>graph?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8" y="1742904"/>
            <a:ext cx="10363201" cy="23198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spc="-15" dirty="0">
                <a:latin typeface="Arial MT"/>
                <a:cs typeface="Tahoma"/>
              </a:rPr>
              <a:t>Find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70" dirty="0">
                <a:latin typeface="Arial MT"/>
                <a:cs typeface="Tahoma"/>
              </a:rPr>
              <a:t>path</a:t>
            </a:r>
            <a:r>
              <a:rPr sz="2400" spc="-9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from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one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place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to</a:t>
            </a:r>
            <a:r>
              <a:rPr sz="2400" spc="-10" dirty="0">
                <a:latin typeface="Arial MT"/>
                <a:cs typeface="Tahoma"/>
              </a:rPr>
              <a:t> another</a:t>
            </a:r>
            <a:endParaRPr sz="2400" dirty="0">
              <a:latin typeface="Arial MT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spc="-15" dirty="0">
                <a:latin typeface="Arial MT"/>
                <a:cs typeface="Tahoma"/>
              </a:rPr>
              <a:t>Find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75" dirty="0">
                <a:latin typeface="Arial MT"/>
                <a:cs typeface="Tahoma"/>
              </a:rPr>
              <a:t>shortest</a:t>
            </a:r>
            <a:r>
              <a:rPr sz="2400" spc="-85" dirty="0">
                <a:latin typeface="Arial MT"/>
                <a:cs typeface="Tahoma"/>
              </a:rPr>
              <a:t> </a:t>
            </a:r>
            <a:r>
              <a:rPr sz="2400" spc="-70" dirty="0">
                <a:latin typeface="Arial MT"/>
                <a:cs typeface="Tahoma"/>
              </a:rPr>
              <a:t>path</a:t>
            </a:r>
            <a:r>
              <a:rPr sz="2400" spc="-9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from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one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place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to</a:t>
            </a:r>
            <a:r>
              <a:rPr sz="2400" spc="-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another</a:t>
            </a:r>
            <a:endParaRPr sz="2400" dirty="0">
              <a:latin typeface="Arial MT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spc="-10" dirty="0">
                <a:latin typeface="Arial MT"/>
                <a:cs typeface="Tahoma"/>
              </a:rPr>
              <a:t>Determine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connectivity</a:t>
            </a:r>
            <a:endParaRPr sz="2400" dirty="0">
              <a:latin typeface="Arial MT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spc="-15" dirty="0">
                <a:latin typeface="Arial MT"/>
                <a:cs typeface="Tahoma"/>
              </a:rPr>
              <a:t>Find</a:t>
            </a:r>
            <a:r>
              <a:rPr sz="2400" spc="-4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15" dirty="0">
                <a:latin typeface="Arial MT"/>
                <a:cs typeface="Tahoma"/>
              </a:rPr>
              <a:t> “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Tahoma"/>
              </a:rPr>
              <a:t>weakest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Tahoma"/>
              </a:rPr>
              <a:t>link</a:t>
            </a:r>
            <a:r>
              <a:rPr sz="2400" spc="-10" dirty="0">
                <a:latin typeface="Arial MT"/>
                <a:cs typeface="Tahoma"/>
              </a:rPr>
              <a:t>”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(min</a:t>
            </a:r>
            <a:r>
              <a:rPr sz="2400" spc="4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cut)</a:t>
            </a:r>
          </a:p>
          <a:p>
            <a:pPr marL="756285" lvl="1" indent="-287020">
              <a:lnSpc>
                <a:spcPct val="100000"/>
              </a:lnSpc>
              <a:buChar char="•"/>
              <a:tabLst>
                <a:tab pos="755650" algn="l"/>
                <a:tab pos="756285" algn="l"/>
              </a:tabLst>
            </a:pPr>
            <a:r>
              <a:rPr sz="2400" spc="-10" dirty="0">
                <a:latin typeface="Arial MT"/>
                <a:cs typeface="Tahoma"/>
              </a:rPr>
              <a:t>check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amount </a:t>
            </a:r>
            <a:r>
              <a:rPr sz="2400" spc="-5" dirty="0">
                <a:latin typeface="Arial MT"/>
                <a:cs typeface="Tahoma"/>
              </a:rPr>
              <a:t>of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redundancy</a:t>
            </a:r>
            <a:r>
              <a:rPr sz="2400" spc="-5" dirty="0">
                <a:latin typeface="Arial MT"/>
                <a:cs typeface="Tahoma"/>
              </a:rPr>
              <a:t> in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case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of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15" dirty="0">
                <a:latin typeface="Arial MT"/>
                <a:cs typeface="Tahoma"/>
              </a:rPr>
              <a:t>failures</a:t>
            </a:r>
            <a:endParaRPr sz="2400" dirty="0">
              <a:latin typeface="Arial MT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2400" spc="-15" dirty="0">
                <a:latin typeface="Arial MT"/>
                <a:cs typeface="Tahoma"/>
              </a:rPr>
              <a:t>Find</a:t>
            </a:r>
            <a:r>
              <a:rPr sz="2400" spc="-3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the</a:t>
            </a:r>
            <a:r>
              <a:rPr sz="2400" spc="-10" dirty="0">
                <a:latin typeface="Arial MT"/>
                <a:cs typeface="Tahoma"/>
              </a:rPr>
              <a:t> amount </a:t>
            </a:r>
            <a:r>
              <a:rPr sz="2400" spc="-5" dirty="0">
                <a:latin typeface="Arial MT"/>
                <a:cs typeface="Tahoma"/>
              </a:rPr>
              <a:t>of</a:t>
            </a:r>
            <a:r>
              <a:rPr sz="2400" spc="-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flow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that </a:t>
            </a:r>
            <a:r>
              <a:rPr sz="2400" spc="-5" dirty="0">
                <a:latin typeface="Arial MT"/>
                <a:cs typeface="Tahoma"/>
              </a:rPr>
              <a:t>will</a:t>
            </a:r>
            <a:r>
              <a:rPr sz="2400" spc="-1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go </a:t>
            </a:r>
            <a:r>
              <a:rPr sz="2400" spc="-10" dirty="0">
                <a:latin typeface="Arial MT"/>
                <a:cs typeface="Tahoma"/>
              </a:rPr>
              <a:t>through</a:t>
            </a:r>
            <a:r>
              <a:rPr sz="2400" spc="-3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them</a:t>
            </a:r>
            <a:endParaRPr sz="2400" dirty="0">
              <a:latin typeface="Arial MT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9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86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Edge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Graph </a:t>
            </a:r>
            <a:r>
              <a:rPr spc="-5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767332"/>
            <a:ext cx="7000101" cy="484940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Arial MT"/>
                <a:cs typeface="Tahoma"/>
              </a:rPr>
              <a:t>Directed</a:t>
            </a:r>
            <a:r>
              <a:rPr sz="1800" spc="-7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edge</a:t>
            </a:r>
          </a:p>
          <a:p>
            <a:pPr marL="683260" lvl="1" indent="-143510">
              <a:lnSpc>
                <a:spcPct val="100000"/>
              </a:lnSpc>
              <a:spcBef>
                <a:spcPts val="455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dirty="0">
                <a:latin typeface="Arial MT"/>
                <a:cs typeface="Tahoma"/>
              </a:rPr>
              <a:t>o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  <a:r>
              <a:rPr sz="1800" spc="-8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pa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r</a:t>
            </a:r>
            <a:r>
              <a:rPr sz="1800" spc="-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of</a:t>
            </a:r>
            <a:r>
              <a:rPr sz="1800" spc="-20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v</a:t>
            </a:r>
            <a:r>
              <a:rPr sz="1800" spc="5" dirty="0">
                <a:latin typeface="Arial MT"/>
                <a:cs typeface="Tahoma"/>
              </a:rPr>
              <a:t>er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s</a:t>
            </a:r>
            <a:r>
              <a:rPr sz="1800" spc="-140" dirty="0">
                <a:latin typeface="Arial MT"/>
                <a:cs typeface="Tahoma"/>
              </a:rPr>
              <a:t> </a:t>
            </a:r>
            <a:r>
              <a:rPr sz="1800" spc="5" dirty="0">
                <a:latin typeface="Arial MT"/>
                <a:cs typeface="Times New Roman"/>
              </a:rPr>
              <a:t>(</a:t>
            </a:r>
            <a:r>
              <a:rPr sz="1800" b="1" i="1" dirty="0">
                <a:latin typeface="Arial MT"/>
                <a:cs typeface="Times New Roman"/>
              </a:rPr>
              <a:t>u</a:t>
            </a:r>
            <a:r>
              <a:rPr sz="1800" spc="5" dirty="0">
                <a:latin typeface="Arial MT"/>
                <a:cs typeface="Times New Roman"/>
              </a:rPr>
              <a:t>,</a:t>
            </a:r>
            <a:r>
              <a:rPr sz="1800" b="1" i="1" spc="5" dirty="0">
                <a:latin typeface="Arial MT"/>
                <a:cs typeface="Times New Roman"/>
              </a:rPr>
              <a:t>v</a:t>
            </a:r>
            <a:r>
              <a:rPr sz="1800" dirty="0">
                <a:latin typeface="Arial MT"/>
                <a:cs typeface="Times New Roman"/>
              </a:rPr>
              <a:t>)</a:t>
            </a:r>
          </a:p>
          <a:p>
            <a:pPr marL="683260" lvl="1" indent="-143510">
              <a:lnSpc>
                <a:spcPct val="100000"/>
              </a:lnSpc>
              <a:spcBef>
                <a:spcPts val="530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5" dirty="0">
                <a:latin typeface="Arial MT"/>
                <a:cs typeface="Tahoma"/>
              </a:rPr>
              <a:t>fir</a:t>
            </a:r>
            <a:r>
              <a:rPr sz="1800" dirty="0">
                <a:latin typeface="Arial MT"/>
                <a:cs typeface="Tahoma"/>
              </a:rPr>
              <a:t>st</a:t>
            </a:r>
            <a:r>
              <a:rPr sz="1800" spc="5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v</a:t>
            </a:r>
            <a:r>
              <a:rPr sz="1800" spc="5" dirty="0">
                <a:latin typeface="Arial MT"/>
                <a:cs typeface="Tahoma"/>
              </a:rPr>
              <a:t>er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x</a:t>
            </a:r>
            <a:r>
              <a:rPr sz="1800" spc="5" dirty="0">
                <a:latin typeface="Arial MT"/>
                <a:cs typeface="Tahoma"/>
              </a:rPr>
              <a:t> </a:t>
            </a:r>
            <a:r>
              <a:rPr sz="1800" b="1" i="1" dirty="0">
                <a:latin typeface="Arial MT"/>
                <a:cs typeface="Times New Roman"/>
              </a:rPr>
              <a:t>u</a:t>
            </a:r>
            <a:r>
              <a:rPr sz="1800" b="1" i="1" spc="5" dirty="0">
                <a:latin typeface="Arial MT"/>
                <a:cs typeface="Times New Roman"/>
              </a:rPr>
              <a:t> 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s</a:t>
            </a:r>
            <a:r>
              <a:rPr sz="1800" spc="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the</a:t>
            </a:r>
            <a:r>
              <a:rPr sz="1800" spc="-13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o</a:t>
            </a:r>
            <a:r>
              <a:rPr sz="1800" spc="5" dirty="0">
                <a:latin typeface="Arial MT"/>
                <a:cs typeface="Tahoma"/>
              </a:rPr>
              <a:t>ri</a:t>
            </a:r>
            <a:r>
              <a:rPr sz="1800" spc="10" dirty="0">
                <a:latin typeface="Arial MT"/>
                <a:cs typeface="Tahoma"/>
              </a:rPr>
              <a:t>g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n</a:t>
            </a:r>
          </a:p>
          <a:p>
            <a:pPr marL="683260" lvl="1" indent="-143510">
              <a:lnSpc>
                <a:spcPct val="100000"/>
              </a:lnSpc>
              <a:spcBef>
                <a:spcPts val="430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dirty="0">
                <a:latin typeface="Arial MT"/>
                <a:cs typeface="Tahoma"/>
              </a:rPr>
              <a:t>s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dirty="0">
                <a:latin typeface="Arial MT"/>
                <a:cs typeface="Tahoma"/>
              </a:rPr>
              <a:t>ond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v</a:t>
            </a:r>
            <a:r>
              <a:rPr sz="1800" spc="5" dirty="0">
                <a:latin typeface="Arial MT"/>
                <a:cs typeface="Tahoma"/>
              </a:rPr>
              <a:t>er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x</a:t>
            </a:r>
            <a:r>
              <a:rPr sz="1800" spc="5" dirty="0">
                <a:latin typeface="Arial MT"/>
                <a:cs typeface="Tahoma"/>
              </a:rPr>
              <a:t> </a:t>
            </a:r>
            <a:r>
              <a:rPr sz="1800" b="1" i="1" dirty="0">
                <a:latin typeface="Arial MT"/>
                <a:cs typeface="Times New Roman"/>
              </a:rPr>
              <a:t>v</a:t>
            </a:r>
            <a:r>
              <a:rPr sz="1800" b="1" i="1" spc="10" dirty="0">
                <a:latin typeface="Arial MT"/>
                <a:cs typeface="Times New Roman"/>
              </a:rPr>
              <a:t> 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s</a:t>
            </a:r>
            <a:r>
              <a:rPr sz="1800" spc="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the</a:t>
            </a:r>
            <a:r>
              <a:rPr sz="1800" spc="-18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st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n</a:t>
            </a:r>
            <a:r>
              <a:rPr sz="1800" spc="5" dirty="0">
                <a:latin typeface="Arial MT"/>
                <a:cs typeface="Tahoma"/>
              </a:rPr>
              <a:t>a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on</a:t>
            </a: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Tahoma"/>
              </a:rPr>
              <a:t>Undirected</a:t>
            </a:r>
            <a:r>
              <a:rPr sz="1800" spc="-9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edge</a:t>
            </a:r>
          </a:p>
          <a:p>
            <a:pPr marL="683260" lvl="1" indent="-143510">
              <a:lnSpc>
                <a:spcPct val="100000"/>
              </a:lnSpc>
              <a:spcBef>
                <a:spcPts val="430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dirty="0">
                <a:latin typeface="Arial MT"/>
                <a:cs typeface="Tahoma"/>
              </a:rPr>
              <a:t>uno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  <a:r>
              <a:rPr sz="1800" spc="-90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pa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dirty="0">
                <a:latin typeface="Arial MT"/>
                <a:cs typeface="Tahoma"/>
              </a:rPr>
              <a:t>r</a:t>
            </a:r>
            <a:r>
              <a:rPr sz="1800" spc="-1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of</a:t>
            </a:r>
            <a:r>
              <a:rPr sz="1800" spc="-20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v</a:t>
            </a:r>
            <a:r>
              <a:rPr sz="1800" spc="5" dirty="0">
                <a:latin typeface="Arial MT"/>
                <a:cs typeface="Tahoma"/>
              </a:rPr>
              <a:t>er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s</a:t>
            </a:r>
            <a:r>
              <a:rPr sz="1800" spc="-145" dirty="0">
                <a:latin typeface="Arial MT"/>
                <a:cs typeface="Tahoma"/>
              </a:rPr>
              <a:t> </a:t>
            </a:r>
            <a:r>
              <a:rPr sz="1800" spc="5" dirty="0">
                <a:latin typeface="Arial MT"/>
                <a:cs typeface="Times New Roman"/>
              </a:rPr>
              <a:t>(</a:t>
            </a:r>
            <a:r>
              <a:rPr sz="1800" b="1" i="1" dirty="0">
                <a:latin typeface="Arial MT"/>
                <a:cs typeface="Times New Roman"/>
              </a:rPr>
              <a:t>u</a:t>
            </a:r>
            <a:r>
              <a:rPr sz="1800" spc="5" dirty="0">
                <a:latin typeface="Arial MT"/>
                <a:cs typeface="Times New Roman"/>
              </a:rPr>
              <a:t>,</a:t>
            </a:r>
            <a:r>
              <a:rPr sz="1800" b="1" i="1" spc="5" dirty="0">
                <a:latin typeface="Arial MT"/>
                <a:cs typeface="Times New Roman"/>
              </a:rPr>
              <a:t>v</a:t>
            </a:r>
            <a:r>
              <a:rPr sz="1800" dirty="0">
                <a:latin typeface="Arial MT"/>
                <a:cs typeface="Times New Roman"/>
              </a:rPr>
              <a:t>)</a:t>
            </a:r>
          </a:p>
          <a:p>
            <a:pPr marL="241300" indent="-228600">
              <a:lnSpc>
                <a:spcPts val="2135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Arial MT"/>
                <a:cs typeface="Tahoma"/>
              </a:rPr>
              <a:t>Directed</a:t>
            </a:r>
            <a:r>
              <a:rPr sz="1800" spc="-25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graph</a:t>
            </a:r>
            <a:r>
              <a:rPr sz="1800" spc="-65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(Digraph)</a:t>
            </a:r>
            <a:endParaRPr sz="1800" dirty="0">
              <a:latin typeface="Arial MT"/>
              <a:cs typeface="Tahoma"/>
            </a:endParaRPr>
          </a:p>
          <a:p>
            <a:pPr marL="683260" lvl="1" indent="-143510">
              <a:lnSpc>
                <a:spcPts val="2135"/>
              </a:lnSpc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10" dirty="0">
                <a:latin typeface="Arial MT"/>
                <a:cs typeface="Tahoma"/>
              </a:rPr>
              <a:t>al</a:t>
            </a:r>
            <a:r>
              <a:rPr sz="1800" dirty="0">
                <a:latin typeface="Arial MT"/>
                <a:cs typeface="Tahoma"/>
              </a:rPr>
              <a:t>l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the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</a:t>
            </a:r>
            <a:r>
              <a:rPr sz="1800" spc="5" dirty="0">
                <a:latin typeface="Arial MT"/>
                <a:cs typeface="Tahoma"/>
              </a:rPr>
              <a:t>g</a:t>
            </a:r>
            <a:r>
              <a:rPr sz="1800" dirty="0">
                <a:latin typeface="Arial MT"/>
                <a:cs typeface="Tahoma"/>
              </a:rPr>
              <a:t>es</a:t>
            </a:r>
            <a:r>
              <a:rPr sz="1800" spc="-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a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-13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</a:p>
          <a:p>
            <a:pPr marL="683260" lvl="1" indent="-143510">
              <a:lnSpc>
                <a:spcPct val="100000"/>
              </a:lnSpc>
              <a:spcBef>
                <a:spcPts val="530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5" dirty="0">
                <a:latin typeface="Arial MT"/>
                <a:cs typeface="Tahoma"/>
              </a:rPr>
              <a:t>e.</a:t>
            </a:r>
            <a:r>
              <a:rPr sz="1800" spc="10" dirty="0">
                <a:latin typeface="Arial MT"/>
                <a:cs typeface="Tahoma"/>
              </a:rPr>
              <a:t>g</a:t>
            </a:r>
            <a:r>
              <a:rPr sz="1800" spc="-110" dirty="0">
                <a:latin typeface="Arial MT"/>
                <a:cs typeface="Tahoma"/>
              </a:rPr>
              <a:t>.</a:t>
            </a:r>
            <a:r>
              <a:rPr sz="1800" dirty="0">
                <a:latin typeface="Arial MT"/>
                <a:cs typeface="Tahoma"/>
              </a:rPr>
              <a:t>,</a:t>
            </a:r>
            <a:r>
              <a:rPr sz="1800" spc="15" dirty="0">
                <a:latin typeface="Arial MT"/>
                <a:cs typeface="Tahoma"/>
              </a:rPr>
              <a:t> 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oute</a:t>
            </a:r>
            <a:r>
              <a:rPr sz="1800" spc="-13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n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w</a:t>
            </a:r>
            <a:r>
              <a:rPr sz="1800" dirty="0">
                <a:latin typeface="Arial MT"/>
                <a:cs typeface="Tahoma"/>
              </a:rPr>
              <a:t>o</a:t>
            </a:r>
            <a:r>
              <a:rPr sz="1800" spc="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k</a:t>
            </a: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Tahoma"/>
              </a:rPr>
              <a:t>Undirected</a:t>
            </a:r>
            <a:r>
              <a:rPr sz="1800" spc="-95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graph</a:t>
            </a:r>
            <a:endParaRPr sz="1800" dirty="0">
              <a:latin typeface="Arial MT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45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10" dirty="0">
                <a:latin typeface="Arial MT"/>
                <a:cs typeface="Tahoma"/>
              </a:rPr>
              <a:t>al</a:t>
            </a:r>
            <a:r>
              <a:rPr sz="1800" dirty="0">
                <a:latin typeface="Arial MT"/>
                <a:cs typeface="Tahoma"/>
              </a:rPr>
              <a:t>l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the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</a:t>
            </a:r>
            <a:r>
              <a:rPr sz="1800" spc="5" dirty="0">
                <a:latin typeface="Arial MT"/>
                <a:cs typeface="Tahoma"/>
              </a:rPr>
              <a:t>g</a:t>
            </a:r>
            <a:r>
              <a:rPr sz="1800" dirty="0">
                <a:latin typeface="Arial MT"/>
                <a:cs typeface="Tahoma"/>
              </a:rPr>
              <a:t>es</a:t>
            </a:r>
            <a:r>
              <a:rPr sz="1800" spc="-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a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-14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un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</a:p>
          <a:p>
            <a:pPr marL="683260" lvl="1" indent="-143510">
              <a:lnSpc>
                <a:spcPct val="100000"/>
              </a:lnSpc>
              <a:spcBef>
                <a:spcPts val="555"/>
              </a:spcBef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-20" dirty="0">
                <a:latin typeface="Arial MT"/>
                <a:cs typeface="Tahoma"/>
              </a:rPr>
              <a:t>e.g.,</a:t>
            </a:r>
            <a:r>
              <a:rPr sz="1800" spc="-10" dirty="0">
                <a:latin typeface="Arial MT"/>
                <a:cs typeface="Tahoma"/>
              </a:rPr>
              <a:t> </a:t>
            </a:r>
            <a:r>
              <a:rPr sz="1800" spc="-5" dirty="0">
                <a:latin typeface="Arial MT"/>
                <a:cs typeface="Tahoma"/>
              </a:rPr>
              <a:t>flight</a:t>
            </a:r>
            <a:r>
              <a:rPr sz="1800" spc="-114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network</a:t>
            </a: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Tahoma"/>
              </a:rPr>
              <a:t>Mixed</a:t>
            </a:r>
            <a:r>
              <a:rPr sz="1800" spc="-105" dirty="0">
                <a:latin typeface="Arial MT"/>
                <a:cs typeface="Tahoma"/>
              </a:rPr>
              <a:t> </a:t>
            </a:r>
            <a:r>
              <a:rPr sz="1800" spc="-10" dirty="0">
                <a:latin typeface="Arial MT"/>
                <a:cs typeface="Tahoma"/>
              </a:rPr>
              <a:t>graph</a:t>
            </a:r>
            <a:endParaRPr sz="1800" dirty="0">
              <a:latin typeface="Arial MT"/>
              <a:cs typeface="Tahoma"/>
            </a:endParaRPr>
          </a:p>
          <a:p>
            <a:pPr marL="683260" lvl="1" indent="-143510">
              <a:lnSpc>
                <a:spcPts val="2125"/>
              </a:lnSpc>
              <a:spcBef>
                <a:spcPts val="240"/>
              </a:spcBef>
              <a:buSzPct val="61111"/>
              <a:buFont typeface="Wingdings"/>
              <a:buChar char=""/>
              <a:tabLst>
                <a:tab pos="683260" algn="l"/>
                <a:tab pos="3987800" algn="l"/>
              </a:tabLst>
            </a:pPr>
            <a:r>
              <a:rPr sz="1800" dirty="0">
                <a:latin typeface="Arial MT"/>
                <a:cs typeface="Tahoma"/>
              </a:rPr>
              <a:t>so</a:t>
            </a:r>
            <a:r>
              <a:rPr sz="1800" spc="5" dirty="0">
                <a:latin typeface="Arial MT"/>
                <a:cs typeface="Tahoma"/>
              </a:rPr>
              <a:t>m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-7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</a:t>
            </a:r>
            <a:r>
              <a:rPr sz="1800" spc="5" dirty="0">
                <a:latin typeface="Arial MT"/>
                <a:cs typeface="Tahoma"/>
              </a:rPr>
              <a:t>g</a:t>
            </a:r>
            <a:r>
              <a:rPr sz="1800" dirty="0">
                <a:latin typeface="Arial MT"/>
                <a:cs typeface="Tahoma"/>
              </a:rPr>
              <a:t>es</a:t>
            </a:r>
            <a:r>
              <a:rPr sz="1800" spc="-3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a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-5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un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  <a:r>
              <a:rPr sz="1800" spc="-75" dirty="0">
                <a:latin typeface="Arial MT"/>
                <a:cs typeface="Tahoma"/>
              </a:rPr>
              <a:t> </a:t>
            </a:r>
            <a:r>
              <a:rPr sz="1800" spc="5" dirty="0">
                <a:latin typeface="Arial MT"/>
                <a:cs typeface="Tahoma"/>
              </a:rPr>
              <a:t>a</a:t>
            </a:r>
            <a:r>
              <a:rPr sz="1800" spc="-5" dirty="0">
                <a:latin typeface="Arial MT"/>
                <a:cs typeface="Tahoma"/>
              </a:rPr>
              <a:t>n</a:t>
            </a:r>
            <a:r>
              <a:rPr sz="1800" dirty="0">
                <a:latin typeface="Arial MT"/>
                <a:cs typeface="Tahoma"/>
              </a:rPr>
              <a:t>d	so</a:t>
            </a:r>
            <a:r>
              <a:rPr sz="1800" spc="5" dirty="0">
                <a:latin typeface="Arial MT"/>
                <a:cs typeface="Tahoma"/>
              </a:rPr>
              <a:t>m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1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ed</a:t>
            </a:r>
            <a:r>
              <a:rPr sz="1800" spc="5" dirty="0">
                <a:latin typeface="Arial MT"/>
                <a:cs typeface="Tahoma"/>
              </a:rPr>
              <a:t>g</a:t>
            </a:r>
            <a:r>
              <a:rPr sz="1800" dirty="0">
                <a:latin typeface="Arial MT"/>
                <a:cs typeface="Tahoma"/>
              </a:rPr>
              <a:t>es</a:t>
            </a:r>
            <a:r>
              <a:rPr sz="1800" spc="-5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a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dirty="0">
                <a:latin typeface="Arial MT"/>
                <a:cs typeface="Tahoma"/>
              </a:rPr>
              <a:t>e</a:t>
            </a:r>
            <a:r>
              <a:rPr sz="1800" spc="-150" dirty="0">
                <a:latin typeface="Arial MT"/>
                <a:cs typeface="Tahoma"/>
              </a:rPr>
              <a:t> </a:t>
            </a:r>
            <a:r>
              <a:rPr sz="1800" spc="10" dirty="0">
                <a:latin typeface="Arial MT"/>
                <a:cs typeface="Tahoma"/>
              </a:rPr>
              <a:t>d</a:t>
            </a:r>
            <a:r>
              <a:rPr sz="1800" spc="5" dirty="0">
                <a:latin typeface="Arial MT"/>
                <a:cs typeface="Tahoma"/>
              </a:rPr>
              <a:t>i</a:t>
            </a:r>
            <a:r>
              <a:rPr sz="1800" spc="-5" dirty="0">
                <a:latin typeface="Arial MT"/>
                <a:cs typeface="Tahoma"/>
              </a:rPr>
              <a:t>r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spc="-5" dirty="0">
                <a:latin typeface="Arial MT"/>
                <a:cs typeface="Tahoma"/>
              </a:rPr>
              <a:t>c</a:t>
            </a:r>
            <a:r>
              <a:rPr sz="1800" dirty="0">
                <a:latin typeface="Arial MT"/>
                <a:cs typeface="Tahoma"/>
              </a:rPr>
              <a:t>t</a:t>
            </a:r>
            <a:r>
              <a:rPr sz="1800" spc="5" dirty="0">
                <a:latin typeface="Arial MT"/>
                <a:cs typeface="Tahoma"/>
              </a:rPr>
              <a:t>e</a:t>
            </a:r>
            <a:r>
              <a:rPr sz="1800" dirty="0">
                <a:latin typeface="Arial MT"/>
                <a:cs typeface="Tahoma"/>
              </a:rPr>
              <a:t>d</a:t>
            </a:r>
          </a:p>
          <a:p>
            <a:pPr marL="683260" lvl="1" indent="-143510">
              <a:lnSpc>
                <a:spcPts val="2125"/>
              </a:lnSpc>
              <a:buSzPct val="61111"/>
              <a:buFont typeface="Wingdings"/>
              <a:buChar char=""/>
              <a:tabLst>
                <a:tab pos="683260" algn="l"/>
              </a:tabLst>
            </a:pPr>
            <a:r>
              <a:rPr sz="1800" spc="-20" dirty="0">
                <a:latin typeface="Arial MT"/>
                <a:cs typeface="Tahoma"/>
              </a:rPr>
              <a:t>e.g.,</a:t>
            </a:r>
            <a:r>
              <a:rPr sz="1800" spc="-6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a</a:t>
            </a:r>
            <a:r>
              <a:rPr sz="1800" spc="-20" dirty="0">
                <a:latin typeface="Arial MT"/>
                <a:cs typeface="Tahoma"/>
              </a:rPr>
              <a:t> </a:t>
            </a:r>
            <a:r>
              <a:rPr sz="1800" spc="-5" dirty="0">
                <a:latin typeface="Arial MT"/>
                <a:cs typeface="Tahoma"/>
              </a:rPr>
              <a:t>graph</a:t>
            </a:r>
            <a:r>
              <a:rPr sz="1800" spc="-3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modeling</a:t>
            </a:r>
            <a:r>
              <a:rPr sz="1800" spc="-65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a</a:t>
            </a:r>
            <a:r>
              <a:rPr sz="1800" spc="-20" dirty="0">
                <a:latin typeface="Arial MT"/>
                <a:cs typeface="Tahoma"/>
              </a:rPr>
              <a:t> </a:t>
            </a:r>
            <a:r>
              <a:rPr sz="1800" spc="-5" dirty="0">
                <a:latin typeface="Arial MT"/>
                <a:cs typeface="Tahoma"/>
              </a:rPr>
              <a:t>city</a:t>
            </a:r>
            <a:r>
              <a:rPr sz="1800" spc="-40" dirty="0">
                <a:latin typeface="Arial MT"/>
                <a:cs typeface="Tahoma"/>
              </a:rPr>
              <a:t> </a:t>
            </a:r>
            <a:r>
              <a:rPr sz="1800" dirty="0">
                <a:latin typeface="Arial MT"/>
                <a:cs typeface="Tahoma"/>
              </a:rPr>
              <a:t>map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601" y="1691608"/>
            <a:ext cx="3285749" cy="46723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842515"/>
            <a:ext cx="7251700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  <a:tab pos="3711575" algn="l"/>
              </a:tabLst>
            </a:pPr>
            <a:r>
              <a:rPr sz="2400" spc="-5" dirty="0">
                <a:latin typeface="Tahoma"/>
                <a:cs typeface="Tahoma"/>
              </a:rPr>
              <a:t>End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vertices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(or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endpoints)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edge</a:t>
            </a:r>
            <a:endParaRPr sz="2400" dirty="0">
              <a:latin typeface="Tahoma"/>
              <a:cs typeface="Tahoma"/>
            </a:endParaRPr>
          </a:p>
          <a:p>
            <a:pPr marL="683260" lvl="1" indent="-143510">
              <a:lnSpc>
                <a:spcPts val="2420"/>
              </a:lnSpc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lang="en-US" sz="2400" dirty="0">
                <a:latin typeface="Tahoma"/>
                <a:cs typeface="Tahoma"/>
              </a:rPr>
              <a:t>  </a:t>
            </a:r>
            <a:r>
              <a:rPr sz="2400" dirty="0">
                <a:latin typeface="Tahoma"/>
                <a:cs typeface="Tahoma"/>
              </a:rPr>
              <a:t>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en</a:t>
            </a:r>
            <a:r>
              <a:rPr sz="2400" spc="-90" dirty="0">
                <a:latin typeface="Tahoma"/>
                <a:cs typeface="Tahoma"/>
              </a:rPr>
              <a:t>dp</a:t>
            </a:r>
            <a:r>
              <a:rPr sz="2400" spc="-75" dirty="0">
                <a:latin typeface="Tahoma"/>
                <a:cs typeface="Tahoma"/>
              </a:rPr>
              <a:t>o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5" dirty="0">
                <a:latin typeface="Tahoma"/>
                <a:cs typeface="Tahoma"/>
              </a:rPr>
              <a:t>n</a:t>
            </a:r>
            <a:r>
              <a:rPr sz="2400" spc="-50" dirty="0">
                <a:latin typeface="Tahoma"/>
                <a:cs typeface="Tahoma"/>
              </a:rPr>
              <a:t>t</a:t>
            </a:r>
            <a:r>
              <a:rPr sz="2400" spc="-45" dirty="0">
                <a:latin typeface="Tahoma"/>
                <a:cs typeface="Tahoma"/>
              </a:rPr>
              <a:t>s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Tahoma"/>
                <a:cs typeface="Tahoma"/>
              </a:rPr>
              <a:t>Edges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incident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vertex</a:t>
            </a:r>
            <a:endParaRPr sz="2400" dirty="0">
              <a:latin typeface="Tahoma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20"/>
              </a:spcBef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lang="en-US" sz="2400" dirty="0">
                <a:latin typeface="Tahoma"/>
                <a:cs typeface="Tahoma"/>
              </a:rPr>
              <a:t>  </a:t>
            </a:r>
            <a:r>
              <a:rPr sz="2400" dirty="0">
                <a:latin typeface="Tahoma"/>
                <a:cs typeface="Tahoma"/>
              </a:rPr>
              <a:t>a,</a:t>
            </a:r>
            <a:r>
              <a:rPr sz="2400" spc="-10" dirty="0">
                <a:latin typeface="Tahoma"/>
                <a:cs typeface="Tahoma"/>
              </a:rPr>
              <a:t> d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 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5" dirty="0">
                <a:latin typeface="Tahoma"/>
                <a:cs typeface="Tahoma"/>
              </a:rPr>
              <a:t>n</a:t>
            </a:r>
            <a:r>
              <a:rPr sz="2400" spc="-70" dirty="0">
                <a:latin typeface="Tahoma"/>
                <a:cs typeface="Tahoma"/>
              </a:rPr>
              <a:t>c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0" dirty="0">
                <a:latin typeface="Tahoma"/>
                <a:cs typeface="Tahoma"/>
              </a:rPr>
              <a:t>den</a:t>
            </a:r>
            <a:r>
              <a:rPr sz="2400" spc="-35" dirty="0">
                <a:latin typeface="Tahoma"/>
                <a:cs typeface="Tahoma"/>
              </a:rPr>
              <a:t>t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</a:t>
            </a:r>
          </a:p>
          <a:p>
            <a:pPr marL="241300" indent="-228600">
              <a:lnSpc>
                <a:spcPts val="24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ahoma"/>
                <a:cs typeface="Tahoma"/>
              </a:rPr>
              <a:t>Adjacent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vertices</a:t>
            </a:r>
            <a:endParaRPr lang="en-US" sz="2400" spc="-5" dirty="0">
              <a:latin typeface="Tahoma"/>
              <a:cs typeface="Tahoma"/>
            </a:endParaRPr>
          </a:p>
          <a:p>
            <a:pPr marL="812800" lvl="1" indent="-342900">
              <a:lnSpc>
                <a:spcPts val="2400"/>
              </a:lnSpc>
              <a:spcBef>
                <a:spcPts val="75"/>
              </a:spcBef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2400" dirty="0">
                <a:latin typeface="Tahoma"/>
                <a:cs typeface="Tahoma"/>
              </a:rPr>
              <a:t>u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and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v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are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adjacent</a:t>
            </a:r>
            <a:endParaRPr lang="en-US" sz="2400" dirty="0">
              <a:latin typeface="Tahoma"/>
              <a:cs typeface="Tahoma"/>
            </a:endParaRPr>
          </a:p>
          <a:p>
            <a:pPr marL="241300" indent="-228600">
              <a:lnSpc>
                <a:spcPts val="24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ahoma"/>
                <a:cs typeface="Tahoma"/>
              </a:rPr>
              <a:t>Degree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vertex</a:t>
            </a:r>
            <a:endParaRPr lang="en-US" sz="2400" dirty="0">
              <a:latin typeface="Tahoma"/>
              <a:cs typeface="Tahoma"/>
            </a:endParaRPr>
          </a:p>
          <a:p>
            <a:pPr marL="683260" lvl="1" indent="-143510">
              <a:lnSpc>
                <a:spcPts val="2520"/>
              </a:lnSpc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80" dirty="0">
                <a:latin typeface="Tahoma"/>
                <a:cs typeface="Tahoma"/>
              </a:rPr>
              <a:t>e</a:t>
            </a:r>
            <a:r>
              <a:rPr sz="2400" spc="-90" dirty="0">
                <a:latin typeface="Tahoma"/>
                <a:cs typeface="Tahoma"/>
              </a:rPr>
              <a:t>g</a:t>
            </a:r>
            <a:r>
              <a:rPr sz="2400" spc="-70" dirty="0">
                <a:latin typeface="Tahoma"/>
                <a:cs typeface="Tahoma"/>
              </a:rPr>
              <a:t>re</a:t>
            </a:r>
            <a:r>
              <a:rPr sz="2400" spc="-55" dirty="0">
                <a:latin typeface="Tahoma"/>
                <a:cs typeface="Tahoma"/>
              </a:rPr>
              <a:t>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5</a:t>
            </a: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ahoma"/>
                <a:cs typeface="Tahoma"/>
              </a:rPr>
              <a:t>Parallel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edges</a:t>
            </a:r>
            <a:endParaRPr sz="2400" dirty="0">
              <a:latin typeface="Tahoma"/>
              <a:cs typeface="Tahoma"/>
            </a:endParaRPr>
          </a:p>
          <a:p>
            <a:pPr marL="683260" lvl="1" indent="-143510">
              <a:lnSpc>
                <a:spcPct val="100000"/>
              </a:lnSpc>
              <a:spcBef>
                <a:spcPts val="20"/>
              </a:spcBef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sz="2400" dirty="0">
                <a:latin typeface="Tahoma"/>
                <a:cs typeface="Tahoma"/>
              </a:rPr>
              <a:t>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 a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p</a:t>
            </a:r>
            <a:r>
              <a:rPr sz="2400" spc="-70" dirty="0">
                <a:latin typeface="Tahoma"/>
                <a:cs typeface="Tahoma"/>
              </a:rPr>
              <a:t>a</a:t>
            </a:r>
            <a:r>
              <a:rPr sz="2400" spc="-90" dirty="0">
                <a:latin typeface="Tahoma"/>
                <a:cs typeface="Tahoma"/>
              </a:rPr>
              <a:t>r</a:t>
            </a:r>
            <a:r>
              <a:rPr sz="2400" spc="-70" dirty="0">
                <a:latin typeface="Tahoma"/>
                <a:cs typeface="Tahoma"/>
              </a:rPr>
              <a:t>a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35" dirty="0">
                <a:latin typeface="Tahoma"/>
                <a:cs typeface="Tahoma"/>
              </a:rPr>
              <a:t>l</a:t>
            </a:r>
            <a:r>
              <a:rPr sz="2400" spc="-75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l</a:t>
            </a:r>
            <a:r>
              <a:rPr sz="2400" spc="-22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e</a:t>
            </a:r>
            <a:r>
              <a:rPr sz="2400" spc="-95" dirty="0">
                <a:latin typeface="Tahoma"/>
                <a:cs typeface="Tahoma"/>
              </a:rPr>
              <a:t>dg</a:t>
            </a:r>
            <a:r>
              <a:rPr sz="2400" spc="-80" dirty="0">
                <a:latin typeface="Tahoma"/>
                <a:cs typeface="Tahoma"/>
              </a:rPr>
              <a:t>es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ts val="24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ahoma"/>
                <a:cs typeface="Tahoma"/>
              </a:rPr>
              <a:t>Self-loop</a:t>
            </a:r>
            <a:endParaRPr sz="2400" dirty="0">
              <a:latin typeface="Tahoma"/>
              <a:cs typeface="Tahoma"/>
            </a:endParaRPr>
          </a:p>
          <a:p>
            <a:pPr marL="683260" lvl="1" indent="-143510">
              <a:lnSpc>
                <a:spcPts val="2520"/>
              </a:lnSpc>
              <a:buSzPct val="60000"/>
              <a:buFont typeface="Wingdings"/>
              <a:buChar char=""/>
              <a:tabLst>
                <a:tab pos="683260" algn="l"/>
              </a:tabLst>
            </a:pPr>
            <a:r>
              <a:rPr sz="2400" dirty="0">
                <a:latin typeface="Tahoma"/>
                <a:cs typeface="Tahoma"/>
              </a:rPr>
              <a:t>j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self-loop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492" y="1666354"/>
            <a:ext cx="4634307" cy="41708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8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812035"/>
            <a:ext cx="8470900" cy="442877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5" dirty="0">
                <a:solidFill>
                  <a:srgbClr val="C00000"/>
                </a:solidFill>
                <a:latin typeface="Tahoma"/>
                <a:cs typeface="Tahoma"/>
              </a:rPr>
              <a:t>Out-degree</a:t>
            </a:r>
            <a:r>
              <a:rPr lang="en-US" sz="2400" spc="-15" dirty="0">
                <a:latin typeface="Tahoma"/>
                <a:cs typeface="Tahoma"/>
              </a:rPr>
              <a:t> : </a:t>
            </a:r>
            <a:r>
              <a:rPr sz="2400" spc="-10" dirty="0">
                <a:latin typeface="Tahoma"/>
                <a:cs typeface="Tahoma"/>
              </a:rPr>
              <a:t>Outgoing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edges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vertex</a:t>
            </a:r>
            <a:endParaRPr lang="en-US" sz="2400" dirty="0">
              <a:latin typeface="Tahoma"/>
              <a:cs typeface="Tahoma"/>
            </a:endParaRPr>
          </a:p>
          <a:p>
            <a:pPr marL="812800" lvl="1" indent="-342900">
              <a:spcBef>
                <a:spcPts val="315"/>
              </a:spcBef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sz="2400" spc="-5" dirty="0">
                <a:latin typeface="Tahoma"/>
                <a:cs typeface="Tahoma"/>
              </a:rPr>
              <a:t>(a,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b)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(a,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outgoing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edges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vertex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5" dirty="0">
                <a:solidFill>
                  <a:srgbClr val="C00000"/>
                </a:solidFill>
                <a:latin typeface="Tahoma"/>
                <a:cs typeface="Tahoma"/>
              </a:rPr>
              <a:t>In-degree </a:t>
            </a:r>
            <a:r>
              <a:rPr lang="en-US" sz="2400" spc="-15" dirty="0">
                <a:latin typeface="Tahoma"/>
                <a:cs typeface="Tahoma"/>
              </a:rPr>
              <a:t>: </a:t>
            </a:r>
            <a:r>
              <a:rPr sz="2400" spc="-10" dirty="0">
                <a:latin typeface="Tahoma"/>
                <a:cs typeface="Tahoma"/>
              </a:rPr>
              <a:t>Incoming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edges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vertex</a:t>
            </a:r>
            <a:endParaRPr lang="en-US" sz="2400" spc="-10" dirty="0">
              <a:latin typeface="Tahoma"/>
              <a:cs typeface="Tahoma"/>
            </a:endParaRPr>
          </a:p>
          <a:p>
            <a:pPr marL="812800" lvl="1" indent="-342900"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2400" spc="-10" dirty="0">
                <a:latin typeface="Tahoma"/>
                <a:cs typeface="Tahoma"/>
              </a:rPr>
              <a:t>(</a:t>
            </a:r>
            <a:r>
              <a:rPr lang="en-US" sz="2400" spc="-40" dirty="0">
                <a:latin typeface="Tahoma"/>
                <a:cs typeface="Tahoma"/>
              </a:rPr>
              <a:t>b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c</a:t>
            </a:r>
            <a:r>
              <a:rPr lang="en-US" sz="2400" spc="-10" dirty="0">
                <a:latin typeface="Tahoma"/>
                <a:cs typeface="Tahoma"/>
              </a:rPr>
              <a:t>)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(d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c</a:t>
            </a:r>
            <a:r>
              <a:rPr lang="en-US" sz="2400" dirty="0">
                <a:latin typeface="Tahoma"/>
                <a:cs typeface="Tahoma"/>
              </a:rPr>
              <a:t>)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a</a:t>
            </a:r>
            <a:r>
              <a:rPr lang="en-US" sz="2400" spc="-10" dirty="0">
                <a:latin typeface="Tahoma"/>
                <a:cs typeface="Tahoma"/>
              </a:rPr>
              <a:t>n</a:t>
            </a:r>
            <a:r>
              <a:rPr lang="en-US" sz="2400" dirty="0">
                <a:latin typeface="Tahoma"/>
                <a:cs typeface="Tahoma"/>
              </a:rPr>
              <a:t>d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(</a:t>
            </a:r>
            <a:r>
              <a:rPr lang="en-US" sz="2400" spc="-5" dirty="0">
                <a:latin typeface="Tahoma"/>
                <a:cs typeface="Tahoma"/>
              </a:rPr>
              <a:t>a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c</a:t>
            </a:r>
            <a:r>
              <a:rPr lang="en-US" sz="2400" dirty="0">
                <a:latin typeface="Tahoma"/>
                <a:cs typeface="Tahoma"/>
              </a:rPr>
              <a:t>)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a</a:t>
            </a:r>
            <a:r>
              <a:rPr lang="en-US" sz="2400" spc="-5" dirty="0">
                <a:latin typeface="Tahoma"/>
                <a:cs typeface="Tahoma"/>
              </a:rPr>
              <a:t>r</a:t>
            </a:r>
            <a:r>
              <a:rPr lang="en-US" sz="2400" dirty="0">
                <a:latin typeface="Tahoma"/>
                <a:cs typeface="Tahoma"/>
              </a:rPr>
              <a:t>e	</a:t>
            </a:r>
            <a:r>
              <a:rPr lang="en-US" sz="2400" spc="5" dirty="0">
                <a:latin typeface="Tahoma"/>
                <a:cs typeface="Tahoma"/>
              </a:rPr>
              <a:t>i</a:t>
            </a:r>
            <a:r>
              <a:rPr lang="en-US" sz="2400" spc="-5" dirty="0">
                <a:latin typeface="Tahoma"/>
                <a:cs typeface="Tahoma"/>
              </a:rPr>
              <a:t>n</a:t>
            </a:r>
            <a:r>
              <a:rPr lang="en-US" sz="2400" dirty="0">
                <a:latin typeface="Tahoma"/>
                <a:cs typeface="Tahoma"/>
              </a:rPr>
              <a:t>co</a:t>
            </a:r>
            <a:r>
              <a:rPr lang="en-US" sz="2400" spc="-5" dirty="0">
                <a:latin typeface="Tahoma"/>
                <a:cs typeface="Tahoma"/>
              </a:rPr>
              <a:t>m</a:t>
            </a:r>
            <a:r>
              <a:rPr lang="en-US" sz="2400" spc="5" dirty="0">
                <a:latin typeface="Tahoma"/>
                <a:cs typeface="Tahoma"/>
              </a:rPr>
              <a:t>i</a:t>
            </a:r>
            <a:r>
              <a:rPr lang="en-US" sz="2400" spc="-5" dirty="0">
                <a:latin typeface="Tahoma"/>
                <a:cs typeface="Tahoma"/>
              </a:rPr>
              <a:t>n</a:t>
            </a:r>
            <a:r>
              <a:rPr lang="en-US" sz="2400" dirty="0">
                <a:latin typeface="Tahoma"/>
                <a:cs typeface="Tahoma"/>
              </a:rPr>
              <a:t>g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e</a:t>
            </a:r>
            <a:r>
              <a:rPr lang="en-US" sz="2400" spc="-10" dirty="0">
                <a:latin typeface="Tahoma"/>
                <a:cs typeface="Tahoma"/>
              </a:rPr>
              <a:t>dg</a:t>
            </a:r>
            <a:r>
              <a:rPr lang="en-US" sz="2400" spc="-5" dirty="0">
                <a:latin typeface="Tahoma"/>
                <a:cs typeface="Tahoma"/>
              </a:rPr>
              <a:t>e</a:t>
            </a:r>
            <a:r>
              <a:rPr lang="en-US" sz="2400" dirty="0">
                <a:latin typeface="Tahoma"/>
                <a:cs typeface="Tahoma"/>
              </a:rPr>
              <a:t>s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of </a:t>
            </a:r>
            <a:r>
              <a:rPr lang="en-US" sz="2400" spc="-15" dirty="0">
                <a:latin typeface="Tahoma"/>
                <a:cs typeface="Tahoma"/>
              </a:rPr>
              <a:t>v</a:t>
            </a:r>
            <a:r>
              <a:rPr lang="en-US" sz="2400" spc="-5" dirty="0">
                <a:latin typeface="Tahoma"/>
                <a:cs typeface="Tahoma"/>
              </a:rPr>
              <a:t>e</a:t>
            </a:r>
            <a:r>
              <a:rPr lang="en-US" sz="2400" dirty="0">
                <a:latin typeface="Tahoma"/>
                <a:cs typeface="Tahoma"/>
              </a:rPr>
              <a:t>r</a:t>
            </a:r>
            <a:r>
              <a:rPr lang="en-US" sz="2400" spc="5" dirty="0">
                <a:latin typeface="Tahoma"/>
                <a:cs typeface="Tahoma"/>
              </a:rPr>
              <a:t>t</a:t>
            </a:r>
            <a:r>
              <a:rPr lang="en-US" sz="2400" spc="-5" dirty="0">
                <a:latin typeface="Tahoma"/>
                <a:cs typeface="Tahoma"/>
              </a:rPr>
              <a:t>e</a:t>
            </a:r>
            <a:r>
              <a:rPr lang="en-US" sz="2400" dirty="0">
                <a:latin typeface="Tahoma"/>
                <a:cs typeface="Tahoma"/>
              </a:rPr>
              <a:t>x</a:t>
            </a:r>
            <a:r>
              <a:rPr lang="en-US" sz="2400" spc="-16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c</a:t>
            </a:r>
          </a:p>
          <a:p>
            <a:pPr marL="469900" lvl="1">
              <a:spcBef>
                <a:spcPts val="95"/>
              </a:spcBef>
              <a:tabLst>
                <a:tab pos="240665" algn="l"/>
                <a:tab pos="241300" algn="l"/>
              </a:tabLst>
            </a:pPr>
            <a:endParaRPr lang="en-US"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latin typeface="Tahoma"/>
                <a:cs typeface="Tahoma"/>
              </a:rPr>
              <a:t>In-degree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vertex</a:t>
            </a:r>
            <a:endParaRPr lang="en-US" sz="2400" spc="-10" dirty="0">
              <a:latin typeface="Tahoma"/>
              <a:cs typeface="Tahoma"/>
            </a:endParaRPr>
          </a:p>
          <a:p>
            <a:pPr marL="143510" marR="4220845" lvl="1" indent="-143510" algn="r">
              <a:lnSpc>
                <a:spcPts val="2520"/>
              </a:lnSpc>
              <a:buSzPct val="60000"/>
              <a:buFont typeface="Wingdings"/>
              <a:buChar char=""/>
              <a:tabLst>
                <a:tab pos="143510" algn="l"/>
              </a:tabLst>
            </a:pPr>
            <a:r>
              <a:rPr lang="en-US" sz="2400" dirty="0">
                <a:latin typeface="Tahoma"/>
                <a:cs typeface="Tahoma"/>
              </a:rPr>
              <a:t>c </a:t>
            </a:r>
            <a:r>
              <a:rPr lang="en-US" sz="2400" spc="-10" dirty="0">
                <a:latin typeface="Tahoma"/>
                <a:cs typeface="Tahoma"/>
              </a:rPr>
              <a:t>h</a:t>
            </a:r>
            <a:r>
              <a:rPr lang="en-US" sz="2400" spc="-5" dirty="0">
                <a:latin typeface="Tahoma"/>
                <a:cs typeface="Tahoma"/>
              </a:rPr>
              <a:t>a</a:t>
            </a:r>
            <a:r>
              <a:rPr lang="en-US" sz="2400" dirty="0">
                <a:latin typeface="Tahoma"/>
                <a:cs typeface="Tahoma"/>
              </a:rPr>
              <a:t>s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i</a:t>
            </a:r>
            <a:r>
              <a:rPr lang="en-US" sz="2400" spc="-90" dirty="0">
                <a:latin typeface="Tahoma"/>
                <a:cs typeface="Tahoma"/>
              </a:rPr>
              <a:t>n</a:t>
            </a:r>
            <a:r>
              <a:rPr lang="en-US" sz="2400" spc="-30" dirty="0">
                <a:latin typeface="Tahoma"/>
                <a:cs typeface="Tahoma"/>
              </a:rPr>
              <a:t>-</a:t>
            </a:r>
            <a:r>
              <a:rPr lang="en-US" sz="2400" spc="-95" dirty="0">
                <a:latin typeface="Tahoma"/>
                <a:cs typeface="Tahoma"/>
              </a:rPr>
              <a:t>d</a:t>
            </a:r>
            <a:r>
              <a:rPr lang="en-US" sz="2400" spc="-85" dirty="0">
                <a:latin typeface="Tahoma"/>
                <a:cs typeface="Tahoma"/>
              </a:rPr>
              <a:t>e</a:t>
            </a:r>
            <a:r>
              <a:rPr lang="en-US" sz="2400" spc="-95" dirty="0">
                <a:latin typeface="Tahoma"/>
                <a:cs typeface="Tahoma"/>
              </a:rPr>
              <a:t>g</a:t>
            </a:r>
            <a:r>
              <a:rPr lang="en-US" sz="2400" spc="-75" dirty="0">
                <a:latin typeface="Tahoma"/>
                <a:cs typeface="Tahoma"/>
              </a:rPr>
              <a:t>re</a:t>
            </a:r>
            <a:r>
              <a:rPr lang="en-US" sz="2400" spc="-55" dirty="0">
                <a:latin typeface="Tahoma"/>
                <a:cs typeface="Tahoma"/>
              </a:rPr>
              <a:t>e</a:t>
            </a:r>
            <a:r>
              <a:rPr lang="en-US" sz="2400" spc="-19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3</a:t>
            </a:r>
          </a:p>
          <a:p>
            <a:pPr marL="143510" marR="4197985" lvl="1" indent="-143510" algn="r">
              <a:lnSpc>
                <a:spcPct val="100000"/>
              </a:lnSpc>
              <a:buSzPct val="60000"/>
              <a:buFont typeface="Wingdings"/>
              <a:buChar char=""/>
              <a:tabLst>
                <a:tab pos="143510" algn="l"/>
              </a:tabLst>
            </a:pPr>
            <a:r>
              <a:rPr lang="en-US" sz="2400" dirty="0">
                <a:latin typeface="Tahoma"/>
                <a:cs typeface="Tahoma"/>
              </a:rPr>
              <a:t>b</a:t>
            </a:r>
            <a:r>
              <a:rPr lang="en-US" sz="2400" spc="-10" dirty="0">
                <a:latin typeface="Tahoma"/>
                <a:cs typeface="Tahoma"/>
              </a:rPr>
              <a:t> h</a:t>
            </a:r>
            <a:r>
              <a:rPr lang="en-US" sz="2400" spc="-5" dirty="0">
                <a:latin typeface="Tahoma"/>
                <a:cs typeface="Tahoma"/>
              </a:rPr>
              <a:t>a</a:t>
            </a:r>
            <a:r>
              <a:rPr lang="en-US" sz="2400" dirty="0">
                <a:latin typeface="Tahoma"/>
                <a:cs typeface="Tahoma"/>
              </a:rPr>
              <a:t>s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i</a:t>
            </a:r>
            <a:r>
              <a:rPr lang="en-US" sz="2400" spc="-90" dirty="0">
                <a:latin typeface="Tahoma"/>
                <a:cs typeface="Tahoma"/>
              </a:rPr>
              <a:t>n</a:t>
            </a:r>
            <a:r>
              <a:rPr lang="en-US" sz="2400" spc="-30" dirty="0">
                <a:latin typeface="Tahoma"/>
                <a:cs typeface="Tahoma"/>
              </a:rPr>
              <a:t>-</a:t>
            </a:r>
            <a:r>
              <a:rPr lang="en-US" sz="2400" spc="-95" dirty="0">
                <a:latin typeface="Tahoma"/>
                <a:cs typeface="Tahoma"/>
              </a:rPr>
              <a:t>d</a:t>
            </a:r>
            <a:r>
              <a:rPr lang="en-US" sz="2400" spc="-85" dirty="0">
                <a:latin typeface="Tahoma"/>
                <a:cs typeface="Tahoma"/>
              </a:rPr>
              <a:t>e</a:t>
            </a:r>
            <a:r>
              <a:rPr lang="en-US" sz="2400" spc="-95" dirty="0">
                <a:latin typeface="Tahoma"/>
                <a:cs typeface="Tahoma"/>
              </a:rPr>
              <a:t>g</a:t>
            </a:r>
            <a:r>
              <a:rPr lang="en-US" sz="2400" spc="-75" dirty="0">
                <a:latin typeface="Tahoma"/>
                <a:cs typeface="Tahoma"/>
              </a:rPr>
              <a:t>re</a:t>
            </a:r>
            <a:r>
              <a:rPr lang="en-US" sz="2400" spc="-55" dirty="0">
                <a:latin typeface="Tahoma"/>
                <a:cs typeface="Tahoma"/>
              </a:rPr>
              <a:t>e</a:t>
            </a:r>
            <a:r>
              <a:rPr lang="en-US" sz="2400" spc="-19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1</a:t>
            </a:r>
          </a:p>
          <a:p>
            <a:pPr marL="143510" marR="4197985" lvl="1" indent="-143510" algn="r">
              <a:lnSpc>
                <a:spcPct val="100000"/>
              </a:lnSpc>
              <a:buSzPct val="60000"/>
              <a:buFont typeface="Wingdings"/>
              <a:buChar char=""/>
              <a:tabLst>
                <a:tab pos="143510" algn="l"/>
              </a:tabLst>
            </a:pPr>
            <a:endParaRPr lang="en-US"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latin typeface="Tahoma"/>
                <a:cs typeface="Tahoma"/>
              </a:rPr>
              <a:t>Out-degree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vertex</a:t>
            </a:r>
            <a:endParaRPr sz="2400" dirty="0">
              <a:latin typeface="Tahoma"/>
              <a:cs typeface="Tahoma"/>
            </a:endParaRPr>
          </a:p>
          <a:p>
            <a:pPr marL="143510" marR="4043045" lvl="1" indent="-143510" algn="r">
              <a:lnSpc>
                <a:spcPts val="2505"/>
              </a:lnSpc>
              <a:buSzPct val="60000"/>
              <a:buFont typeface="Wingdings"/>
              <a:buChar char=""/>
              <a:tabLst>
                <a:tab pos="14351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spc="-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o</a:t>
            </a:r>
            <a:r>
              <a:rPr sz="2400" spc="-90" dirty="0">
                <a:latin typeface="Tahoma"/>
                <a:cs typeface="Tahoma"/>
              </a:rPr>
              <a:t>u</a:t>
            </a:r>
            <a:r>
              <a:rPr sz="2400" spc="-55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-</a:t>
            </a:r>
            <a:r>
              <a:rPr sz="2400" spc="-95" dirty="0">
                <a:latin typeface="Tahoma"/>
                <a:cs typeface="Tahoma"/>
              </a:rPr>
              <a:t>d</a:t>
            </a:r>
            <a:r>
              <a:rPr sz="2400" spc="-85" dirty="0">
                <a:latin typeface="Tahoma"/>
                <a:cs typeface="Tahoma"/>
              </a:rPr>
              <a:t>e</a:t>
            </a:r>
            <a:r>
              <a:rPr sz="2400" spc="-95" dirty="0">
                <a:latin typeface="Tahoma"/>
                <a:cs typeface="Tahoma"/>
              </a:rPr>
              <a:t>g</a:t>
            </a:r>
            <a:r>
              <a:rPr sz="2400" spc="-75" dirty="0">
                <a:latin typeface="Tahoma"/>
                <a:cs typeface="Tahoma"/>
              </a:rPr>
              <a:t>re</a:t>
            </a:r>
            <a:r>
              <a:rPr sz="2400" spc="-55" dirty="0">
                <a:latin typeface="Tahoma"/>
                <a:cs typeface="Tahoma"/>
              </a:rPr>
              <a:t>e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</a:p>
          <a:p>
            <a:pPr marL="143510" marR="4037329" lvl="1" indent="-143510" algn="r">
              <a:lnSpc>
                <a:spcPts val="2510"/>
              </a:lnSpc>
              <a:buSzPct val="60000"/>
              <a:buFont typeface="Wingdings"/>
              <a:buChar char=""/>
              <a:tabLst>
                <a:tab pos="143510" algn="l"/>
              </a:tabLst>
            </a:pPr>
            <a:r>
              <a:rPr sz="2400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 h</a:t>
            </a:r>
            <a:r>
              <a:rPr sz="2400" spc="-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o</a:t>
            </a:r>
            <a:r>
              <a:rPr sz="2400" spc="-90" dirty="0">
                <a:latin typeface="Tahoma"/>
                <a:cs typeface="Tahoma"/>
              </a:rPr>
              <a:t>u</a:t>
            </a:r>
            <a:r>
              <a:rPr sz="2400" spc="-55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-</a:t>
            </a:r>
            <a:r>
              <a:rPr sz="2400" spc="-95" dirty="0">
                <a:latin typeface="Tahoma"/>
                <a:cs typeface="Tahoma"/>
              </a:rPr>
              <a:t>d</a:t>
            </a:r>
            <a:r>
              <a:rPr sz="2400" spc="-85" dirty="0">
                <a:latin typeface="Tahoma"/>
                <a:cs typeface="Tahoma"/>
              </a:rPr>
              <a:t>e</a:t>
            </a:r>
            <a:r>
              <a:rPr sz="2400" spc="-95" dirty="0">
                <a:latin typeface="Tahoma"/>
                <a:cs typeface="Tahoma"/>
              </a:rPr>
              <a:t>g</a:t>
            </a:r>
            <a:r>
              <a:rPr sz="2400" spc="-75" dirty="0">
                <a:latin typeface="Tahoma"/>
                <a:cs typeface="Tahoma"/>
              </a:rPr>
              <a:t>re</a:t>
            </a:r>
            <a:r>
              <a:rPr sz="2400" spc="-55" dirty="0">
                <a:latin typeface="Tahoma"/>
                <a:cs typeface="Tahoma"/>
              </a:rPr>
              <a:t>e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172" y="3810000"/>
            <a:ext cx="2797228" cy="27972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805939"/>
            <a:ext cx="7645400" cy="45634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20" dirty="0">
                <a:latin typeface="Arial MT"/>
                <a:cs typeface="Tahoma"/>
              </a:rPr>
              <a:t>Path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90"/>
              </a:spcBef>
              <a:buSzPct val="60000"/>
              <a:buFont typeface="Wingdings"/>
              <a:buChar char=""/>
              <a:tabLst>
                <a:tab pos="721360" algn="l"/>
                <a:tab pos="4439920" algn="l"/>
              </a:tabLst>
            </a:pPr>
            <a:r>
              <a:rPr sz="2200" spc="-5" dirty="0">
                <a:latin typeface="Arial MT"/>
                <a:cs typeface="Tahoma"/>
              </a:rPr>
              <a:t>sequence</a:t>
            </a:r>
            <a:r>
              <a:rPr sz="2200" spc="5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of</a:t>
            </a:r>
            <a:r>
              <a:rPr sz="2200" spc="25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alternating</a:t>
            </a:r>
            <a:r>
              <a:rPr sz="2200" spc="-204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vertices</a:t>
            </a:r>
            <a:r>
              <a:rPr lang="en-US" sz="2200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and</a:t>
            </a:r>
            <a:r>
              <a:rPr sz="2200" spc="-85" dirty="0">
                <a:latin typeface="Arial MT"/>
                <a:cs typeface="Tahoma"/>
              </a:rPr>
              <a:t> </a:t>
            </a:r>
            <a:r>
              <a:rPr sz="2200" spc="-10" dirty="0">
                <a:latin typeface="Arial MT"/>
                <a:cs typeface="Tahoma"/>
              </a:rPr>
              <a:t>edges</a:t>
            </a:r>
            <a:endParaRPr sz="22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120"/>
              </a:spcBef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200" spc="-5" dirty="0">
                <a:latin typeface="Arial MT"/>
                <a:cs typeface="Tahoma"/>
              </a:rPr>
              <a:t>begins</a:t>
            </a:r>
            <a:r>
              <a:rPr sz="2200" spc="-15" dirty="0">
                <a:latin typeface="Arial MT"/>
                <a:cs typeface="Tahoma"/>
              </a:rPr>
              <a:t> </a:t>
            </a:r>
            <a:r>
              <a:rPr sz="2200" spc="5" dirty="0">
                <a:latin typeface="Arial MT"/>
                <a:cs typeface="Tahoma"/>
              </a:rPr>
              <a:t>with</a:t>
            </a:r>
            <a:r>
              <a:rPr sz="2200" spc="-10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a</a:t>
            </a:r>
            <a:r>
              <a:rPr sz="2200" spc="-140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vertex</a:t>
            </a:r>
            <a:endParaRPr sz="22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95"/>
              </a:spcBef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200" spc="-5" dirty="0">
                <a:latin typeface="Arial MT"/>
                <a:cs typeface="Tahoma"/>
              </a:rPr>
              <a:t>ends</a:t>
            </a:r>
            <a:r>
              <a:rPr sz="2200" spc="-30" dirty="0">
                <a:latin typeface="Arial MT"/>
                <a:cs typeface="Tahoma"/>
              </a:rPr>
              <a:t> </a:t>
            </a:r>
            <a:r>
              <a:rPr sz="2200" spc="5" dirty="0">
                <a:latin typeface="Arial MT"/>
                <a:cs typeface="Tahoma"/>
              </a:rPr>
              <a:t>with</a:t>
            </a:r>
            <a:r>
              <a:rPr sz="2200" spc="-15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a</a:t>
            </a:r>
            <a:r>
              <a:rPr sz="2200" spc="-110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vertex</a:t>
            </a:r>
            <a:endParaRPr sz="22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90"/>
              </a:spcBef>
              <a:buSzPct val="60000"/>
              <a:buFont typeface="Wingdings"/>
              <a:buChar char=""/>
              <a:tabLst>
                <a:tab pos="721360" algn="l"/>
                <a:tab pos="3863975" algn="l"/>
              </a:tabLst>
            </a:pPr>
            <a:r>
              <a:rPr sz="2200" dirty="0">
                <a:latin typeface="Arial MT"/>
                <a:cs typeface="Tahoma"/>
              </a:rPr>
              <a:t>ea</a:t>
            </a:r>
            <a:r>
              <a:rPr sz="2200" spc="5" dirty="0">
                <a:latin typeface="Arial MT"/>
                <a:cs typeface="Tahoma"/>
              </a:rPr>
              <a:t>c</a:t>
            </a:r>
            <a:r>
              <a:rPr sz="2200" dirty="0">
                <a:latin typeface="Arial MT"/>
                <a:cs typeface="Tahoma"/>
              </a:rPr>
              <a:t>h</a:t>
            </a:r>
            <a:r>
              <a:rPr sz="2200" spc="-220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e</a:t>
            </a:r>
            <a:r>
              <a:rPr sz="2200" spc="-10" dirty="0">
                <a:latin typeface="Arial MT"/>
                <a:cs typeface="Tahoma"/>
              </a:rPr>
              <a:t>dg</a:t>
            </a:r>
            <a:r>
              <a:rPr sz="2200" dirty="0">
                <a:latin typeface="Arial MT"/>
                <a:cs typeface="Tahoma"/>
              </a:rPr>
              <a:t>e</a:t>
            </a:r>
            <a:r>
              <a:rPr sz="2200" spc="-5" dirty="0">
                <a:latin typeface="Arial MT"/>
                <a:cs typeface="Tahoma"/>
              </a:rPr>
              <a:t> </a:t>
            </a:r>
            <a:r>
              <a:rPr sz="2200" spc="10" dirty="0">
                <a:latin typeface="Arial MT"/>
                <a:cs typeface="Tahoma"/>
              </a:rPr>
              <a:t>i</a:t>
            </a:r>
            <a:r>
              <a:rPr sz="2200" dirty="0">
                <a:latin typeface="Arial MT"/>
                <a:cs typeface="Tahoma"/>
              </a:rPr>
              <a:t>s</a:t>
            </a:r>
            <a:r>
              <a:rPr sz="2200" spc="5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pr</a:t>
            </a:r>
            <a:r>
              <a:rPr sz="2200" dirty="0">
                <a:latin typeface="Arial MT"/>
                <a:cs typeface="Tahoma"/>
              </a:rPr>
              <a:t>e</a:t>
            </a:r>
            <a:r>
              <a:rPr sz="2200" spc="5" dirty="0">
                <a:latin typeface="Arial MT"/>
                <a:cs typeface="Tahoma"/>
              </a:rPr>
              <a:t>c</a:t>
            </a:r>
            <a:r>
              <a:rPr sz="2200" dirty="0">
                <a:latin typeface="Arial MT"/>
                <a:cs typeface="Tahoma"/>
              </a:rPr>
              <a:t>e</a:t>
            </a:r>
            <a:r>
              <a:rPr sz="2200" spc="-5" dirty="0">
                <a:latin typeface="Arial MT"/>
                <a:cs typeface="Tahoma"/>
              </a:rPr>
              <a:t>d</a:t>
            </a:r>
            <a:r>
              <a:rPr sz="2200" dirty="0">
                <a:latin typeface="Arial MT"/>
                <a:cs typeface="Tahoma"/>
              </a:rPr>
              <a:t>ed a</a:t>
            </a:r>
            <a:r>
              <a:rPr sz="2200" spc="-5" dirty="0">
                <a:latin typeface="Arial MT"/>
                <a:cs typeface="Tahoma"/>
              </a:rPr>
              <a:t>n</a:t>
            </a:r>
            <a:r>
              <a:rPr sz="2200" dirty="0">
                <a:latin typeface="Arial MT"/>
                <a:cs typeface="Tahoma"/>
              </a:rPr>
              <a:t>d</a:t>
            </a:r>
            <a:r>
              <a:rPr lang="en-US" sz="2200" dirty="0">
                <a:latin typeface="Arial MT"/>
                <a:cs typeface="Tahoma"/>
              </a:rPr>
              <a:t> </a:t>
            </a:r>
            <a:r>
              <a:rPr sz="2200" spc="-15" dirty="0">
                <a:latin typeface="Arial MT"/>
                <a:cs typeface="Tahoma"/>
              </a:rPr>
              <a:t>f</a:t>
            </a:r>
            <a:r>
              <a:rPr sz="2200" spc="5" dirty="0">
                <a:latin typeface="Arial MT"/>
                <a:cs typeface="Tahoma"/>
              </a:rPr>
              <a:t>o</a:t>
            </a:r>
            <a:r>
              <a:rPr sz="2200" spc="15" dirty="0">
                <a:latin typeface="Arial MT"/>
                <a:cs typeface="Tahoma"/>
              </a:rPr>
              <a:t>l</a:t>
            </a:r>
            <a:r>
              <a:rPr sz="2200" spc="10" dirty="0">
                <a:latin typeface="Arial MT"/>
                <a:cs typeface="Tahoma"/>
              </a:rPr>
              <a:t>l</a:t>
            </a:r>
            <a:r>
              <a:rPr sz="2200" spc="5" dirty="0">
                <a:latin typeface="Arial MT"/>
                <a:cs typeface="Tahoma"/>
              </a:rPr>
              <a:t>ow</a:t>
            </a:r>
            <a:r>
              <a:rPr sz="2200" dirty="0">
                <a:latin typeface="Arial MT"/>
                <a:cs typeface="Tahoma"/>
              </a:rPr>
              <a:t>ed</a:t>
            </a:r>
            <a:r>
              <a:rPr sz="2200" spc="5" dirty="0">
                <a:latin typeface="Arial MT"/>
                <a:cs typeface="Tahoma"/>
              </a:rPr>
              <a:t> </a:t>
            </a:r>
            <a:r>
              <a:rPr sz="2200" spc="-5" dirty="0">
                <a:latin typeface="Arial MT"/>
                <a:cs typeface="Tahoma"/>
              </a:rPr>
              <a:t>b</a:t>
            </a:r>
            <a:r>
              <a:rPr sz="2200" dirty="0">
                <a:latin typeface="Arial MT"/>
                <a:cs typeface="Tahoma"/>
              </a:rPr>
              <a:t>y</a:t>
            </a:r>
            <a:r>
              <a:rPr sz="2200" spc="10" dirty="0">
                <a:latin typeface="Arial MT"/>
                <a:cs typeface="Tahoma"/>
              </a:rPr>
              <a:t> it</a:t>
            </a:r>
            <a:r>
              <a:rPr sz="2200" dirty="0">
                <a:latin typeface="Arial MT"/>
                <a:cs typeface="Tahoma"/>
              </a:rPr>
              <a:t>s</a:t>
            </a:r>
            <a:r>
              <a:rPr lang="en-US" sz="2200" spc="-180" dirty="0">
                <a:latin typeface="Arial MT"/>
                <a:cs typeface="Tahoma"/>
              </a:rPr>
              <a:t> </a:t>
            </a:r>
            <a:r>
              <a:rPr sz="2200" dirty="0">
                <a:latin typeface="Arial MT"/>
                <a:cs typeface="Tahoma"/>
              </a:rPr>
              <a:t>en</a:t>
            </a:r>
            <a:r>
              <a:rPr sz="2200" spc="-5" dirty="0">
                <a:latin typeface="Arial MT"/>
                <a:cs typeface="Tahoma"/>
              </a:rPr>
              <a:t>dp</a:t>
            </a:r>
            <a:r>
              <a:rPr sz="2200" spc="5" dirty="0">
                <a:latin typeface="Arial MT"/>
                <a:cs typeface="Tahoma"/>
              </a:rPr>
              <a:t>o</a:t>
            </a:r>
            <a:r>
              <a:rPr sz="2200" spc="10" dirty="0">
                <a:latin typeface="Arial MT"/>
                <a:cs typeface="Tahoma"/>
              </a:rPr>
              <a:t>i</a:t>
            </a:r>
            <a:r>
              <a:rPr sz="2200" dirty="0">
                <a:latin typeface="Arial MT"/>
                <a:cs typeface="Tahoma"/>
              </a:rPr>
              <a:t>n</a:t>
            </a:r>
            <a:r>
              <a:rPr sz="2200" spc="10" dirty="0">
                <a:latin typeface="Arial MT"/>
                <a:cs typeface="Tahoma"/>
              </a:rPr>
              <a:t>t</a:t>
            </a:r>
            <a:r>
              <a:rPr sz="2200" dirty="0">
                <a:latin typeface="Arial MT"/>
                <a:cs typeface="Tahoma"/>
              </a:rPr>
              <a:t>s</a:t>
            </a:r>
          </a:p>
          <a:p>
            <a:pPr marL="2540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Tahoma"/>
              </a:rPr>
              <a:t>Simple</a:t>
            </a:r>
            <a:r>
              <a:rPr sz="2400" spc="-10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path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310"/>
              </a:spcBef>
              <a:buSzPct val="60000"/>
              <a:buFont typeface="Wingdings"/>
              <a:buChar char=""/>
              <a:tabLst>
                <a:tab pos="721360" algn="l"/>
                <a:tab pos="4577715" algn="l"/>
              </a:tabLst>
            </a:pPr>
            <a:r>
              <a:rPr sz="2400" dirty="0">
                <a:latin typeface="Arial MT"/>
                <a:cs typeface="Tahoma"/>
              </a:rPr>
              <a:t>path</a:t>
            </a:r>
            <a:r>
              <a:rPr sz="2400" spc="-5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such</a:t>
            </a:r>
            <a:r>
              <a:rPr sz="2400" spc="-4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that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spc="5" dirty="0">
                <a:latin typeface="Arial MT"/>
                <a:cs typeface="Tahoma"/>
              </a:rPr>
              <a:t>all</a:t>
            </a:r>
            <a:r>
              <a:rPr sz="2400" dirty="0">
                <a:latin typeface="Arial MT"/>
                <a:cs typeface="Tahoma"/>
              </a:rPr>
              <a:t> </a:t>
            </a:r>
            <a:r>
              <a:rPr sz="2400" spc="5" dirty="0">
                <a:latin typeface="Arial MT"/>
                <a:cs typeface="Tahoma"/>
              </a:rPr>
              <a:t>its</a:t>
            </a:r>
            <a:r>
              <a:rPr sz="2400" spc="-4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vertices</a:t>
            </a:r>
            <a:r>
              <a:rPr sz="2400" spc="-6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and</a:t>
            </a:r>
            <a:r>
              <a:rPr lang="en-US" sz="2400" spc="-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edges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are</a:t>
            </a:r>
            <a:r>
              <a:rPr sz="2400" spc="-10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distinct</a:t>
            </a:r>
          </a:p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Tahoma"/>
              </a:rPr>
              <a:t>Examples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95"/>
              </a:spcBef>
              <a:buClr>
                <a:srgbClr val="3F448B"/>
              </a:buClr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P</a:t>
            </a:r>
            <a:r>
              <a:rPr sz="2000" spc="22" baseline="-12820" dirty="0">
                <a:solidFill>
                  <a:srgbClr val="BD2C00"/>
                </a:solidFill>
                <a:latin typeface="Arial MT"/>
                <a:cs typeface="Tahoma"/>
              </a:rPr>
              <a:t>1</a:t>
            </a:r>
            <a:r>
              <a:rPr sz="2400" spc="-5" dirty="0">
                <a:solidFill>
                  <a:srgbClr val="BD2C00"/>
                </a:solidFill>
                <a:latin typeface="Arial MT"/>
                <a:cs typeface="Tahoma"/>
              </a:rPr>
              <a:t>=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(</a:t>
            </a:r>
            <a:r>
              <a:rPr sz="2400" spc="-275" dirty="0">
                <a:solidFill>
                  <a:srgbClr val="BD2C00"/>
                </a:solidFill>
                <a:latin typeface="Arial MT"/>
                <a:cs typeface="Tahoma"/>
              </a:rPr>
              <a:t>V</a:t>
            </a:r>
            <a:r>
              <a:rPr lang="en-US" sz="2400" spc="-27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,</a:t>
            </a:r>
            <a:r>
              <a:rPr sz="2400" spc="-114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spc="-35" dirty="0">
                <a:solidFill>
                  <a:srgbClr val="BD2C00"/>
                </a:solidFill>
                <a:latin typeface="Arial MT"/>
                <a:cs typeface="Tahoma"/>
              </a:rPr>
              <a:t>b</a:t>
            </a:r>
            <a:r>
              <a:rPr lang="en-US" sz="2400" spc="-3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,</a:t>
            </a:r>
            <a:r>
              <a:rPr sz="2400" spc="-2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X</a:t>
            </a:r>
            <a:r>
              <a:rPr lang="en-US" sz="2400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,</a:t>
            </a:r>
            <a:r>
              <a:rPr sz="2400" spc="-2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BD2C00"/>
                </a:solidFill>
                <a:latin typeface="Arial MT"/>
                <a:cs typeface="Tahoma"/>
              </a:rPr>
              <a:t>h</a:t>
            </a:r>
            <a:r>
              <a:rPr lang="en-US" sz="2400" spc="-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BD2C00"/>
                </a:solidFill>
                <a:latin typeface="Arial MT"/>
                <a:cs typeface="Tahoma"/>
              </a:rPr>
              <a:t>Z</a:t>
            </a:r>
            <a:r>
              <a:rPr sz="2400" dirty="0">
                <a:solidFill>
                  <a:srgbClr val="BD2C00"/>
                </a:solidFill>
                <a:latin typeface="Arial MT"/>
                <a:cs typeface="Tahoma"/>
              </a:rPr>
              <a:t>)</a:t>
            </a:r>
            <a:r>
              <a:rPr sz="2400" spc="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endParaRPr lang="en-US" sz="2400" spc="5" dirty="0">
              <a:solidFill>
                <a:srgbClr val="BD2C00"/>
              </a:solidFill>
              <a:latin typeface="Arial MT"/>
              <a:cs typeface="Tahoma"/>
            </a:endParaRPr>
          </a:p>
          <a:p>
            <a:pPr marL="577850" lvl="1">
              <a:lnSpc>
                <a:spcPct val="100000"/>
              </a:lnSpc>
              <a:spcBef>
                <a:spcPts val="95"/>
              </a:spcBef>
              <a:buClr>
                <a:srgbClr val="3F448B"/>
              </a:buClr>
              <a:buSzPct val="60000"/>
              <a:tabLst>
                <a:tab pos="721360" algn="l"/>
              </a:tabLst>
            </a:pPr>
            <a:r>
              <a:rPr lang="en-US" sz="2400" spc="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400" spc="10" dirty="0">
                <a:latin typeface="Arial MT"/>
                <a:cs typeface="Tahoma"/>
              </a:rPr>
              <a:t>i</a:t>
            </a:r>
            <a:r>
              <a:rPr sz="2400" dirty="0">
                <a:latin typeface="Arial MT"/>
                <a:cs typeface="Tahoma"/>
              </a:rPr>
              <a:t>s</a:t>
            </a:r>
            <a:r>
              <a:rPr sz="2400" spc="-2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</a:t>
            </a:r>
            <a:r>
              <a:rPr sz="2400" spc="-20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s</a:t>
            </a:r>
            <a:r>
              <a:rPr sz="2400" spc="10" dirty="0">
                <a:latin typeface="Arial MT"/>
                <a:cs typeface="Tahoma"/>
              </a:rPr>
              <a:t>i</a:t>
            </a:r>
            <a:r>
              <a:rPr sz="2400" dirty="0">
                <a:latin typeface="Arial MT"/>
                <a:cs typeface="Tahoma"/>
              </a:rPr>
              <a:t>m</a:t>
            </a:r>
            <a:r>
              <a:rPr sz="2400" spc="-5" dirty="0">
                <a:latin typeface="Arial MT"/>
                <a:cs typeface="Tahoma"/>
              </a:rPr>
              <a:t>p</a:t>
            </a:r>
            <a:r>
              <a:rPr sz="2400" spc="10" dirty="0">
                <a:latin typeface="Arial MT"/>
                <a:cs typeface="Tahoma"/>
              </a:rPr>
              <a:t>l</a:t>
            </a:r>
            <a:r>
              <a:rPr sz="2400" dirty="0">
                <a:latin typeface="Arial MT"/>
                <a:cs typeface="Tahoma"/>
              </a:rPr>
              <a:t>e</a:t>
            </a:r>
            <a:r>
              <a:rPr sz="2400" spc="-45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p</a:t>
            </a:r>
            <a:r>
              <a:rPr sz="2400" spc="5" dirty="0">
                <a:latin typeface="Arial MT"/>
                <a:cs typeface="Tahoma"/>
              </a:rPr>
              <a:t>a</a:t>
            </a:r>
            <a:r>
              <a:rPr sz="2400" spc="10" dirty="0">
                <a:latin typeface="Arial MT"/>
                <a:cs typeface="Tahoma"/>
              </a:rPr>
              <a:t>t</a:t>
            </a:r>
            <a:r>
              <a:rPr sz="2400" dirty="0">
                <a:latin typeface="Arial MT"/>
                <a:cs typeface="Tahoma"/>
              </a:rPr>
              <a:t>h</a:t>
            </a:r>
          </a:p>
          <a:p>
            <a:pPr marL="721360" lvl="1" indent="-143510">
              <a:lnSpc>
                <a:spcPct val="100000"/>
              </a:lnSpc>
              <a:spcBef>
                <a:spcPts val="95"/>
              </a:spcBef>
              <a:buClr>
                <a:srgbClr val="3F448B"/>
              </a:buClr>
              <a:buSzPct val="60000"/>
              <a:buFont typeface="Wingdings"/>
              <a:buChar char=""/>
              <a:tabLst>
                <a:tab pos="721360" algn="l"/>
              </a:tabLst>
            </a:pP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P</a:t>
            </a:r>
            <a:r>
              <a:rPr sz="2000" spc="22" baseline="-12820" dirty="0">
                <a:solidFill>
                  <a:srgbClr val="566F51"/>
                </a:solidFill>
                <a:latin typeface="Arial MT"/>
                <a:cs typeface="Tahoma"/>
              </a:rPr>
              <a:t>2</a:t>
            </a:r>
            <a:r>
              <a:rPr sz="2400" spc="-5" dirty="0">
                <a:solidFill>
                  <a:srgbClr val="566F51"/>
                </a:solidFill>
                <a:latin typeface="Arial MT"/>
                <a:cs typeface="Tahoma"/>
              </a:rPr>
              <a:t>=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(</a:t>
            </a:r>
            <a:r>
              <a:rPr sz="2400" spc="-15" dirty="0">
                <a:solidFill>
                  <a:srgbClr val="566F51"/>
                </a:solidFill>
                <a:latin typeface="Arial MT"/>
                <a:cs typeface="Tahoma"/>
              </a:rPr>
              <a:t>U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11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5" dirty="0">
                <a:solidFill>
                  <a:srgbClr val="566F51"/>
                </a:solidFill>
                <a:latin typeface="Arial MT"/>
                <a:cs typeface="Tahoma"/>
              </a:rPr>
              <a:t>c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1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275" dirty="0">
                <a:solidFill>
                  <a:srgbClr val="566F51"/>
                </a:solidFill>
                <a:latin typeface="Arial MT"/>
                <a:cs typeface="Tahoma"/>
              </a:rPr>
              <a:t>W</a:t>
            </a:r>
            <a:r>
              <a:rPr lang="en-US" sz="2400" spc="-27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566F51"/>
                </a:solidFill>
                <a:latin typeface="Arial MT"/>
                <a:cs typeface="Tahoma"/>
              </a:rPr>
              <a:t>e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X,</a:t>
            </a:r>
            <a:r>
              <a:rPr sz="2400" spc="-2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566F51"/>
                </a:solidFill>
                <a:latin typeface="Arial MT"/>
                <a:cs typeface="Tahoma"/>
              </a:rPr>
              <a:t>g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270" dirty="0">
                <a:solidFill>
                  <a:srgbClr val="566F51"/>
                </a:solidFill>
                <a:latin typeface="Arial MT"/>
                <a:cs typeface="Tahoma"/>
              </a:rPr>
              <a:t>Y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150" dirty="0">
                <a:solidFill>
                  <a:srgbClr val="566F51"/>
                </a:solidFill>
                <a:latin typeface="Arial MT"/>
                <a:cs typeface="Tahoma"/>
              </a:rPr>
              <a:t>f</a:t>
            </a:r>
            <a:r>
              <a:rPr lang="en-US" sz="2400" spc="-15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275" dirty="0">
                <a:solidFill>
                  <a:srgbClr val="566F51"/>
                </a:solidFill>
                <a:latin typeface="Arial MT"/>
                <a:cs typeface="Tahoma"/>
              </a:rPr>
              <a:t>W</a:t>
            </a:r>
            <a:r>
              <a:rPr lang="en-US" sz="2400" spc="-27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5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10" dirty="0">
                <a:solidFill>
                  <a:srgbClr val="566F51"/>
                </a:solidFill>
                <a:latin typeface="Arial MT"/>
                <a:cs typeface="Tahoma"/>
              </a:rPr>
              <a:t>d</a:t>
            </a:r>
            <a:r>
              <a:rPr lang="en-US" sz="2400" spc="-1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dirty="0">
                <a:solidFill>
                  <a:srgbClr val="566F51"/>
                </a:solidFill>
                <a:latin typeface="Arial MT"/>
                <a:cs typeface="Tahoma"/>
              </a:rPr>
              <a:t>,</a:t>
            </a:r>
            <a:r>
              <a:rPr sz="2400" spc="-20" dirty="0">
                <a:solidFill>
                  <a:srgbClr val="566F51"/>
                </a:solidFill>
                <a:latin typeface="Arial MT"/>
                <a:cs typeface="Tahoma"/>
              </a:rPr>
              <a:t> </a:t>
            </a:r>
            <a:r>
              <a:rPr sz="2400" spc="-5" dirty="0">
                <a:solidFill>
                  <a:srgbClr val="566F51"/>
                </a:solidFill>
                <a:latin typeface="Arial MT"/>
                <a:cs typeface="Tahoma"/>
              </a:rPr>
              <a:t>V)</a:t>
            </a:r>
            <a:endParaRPr lang="en-US" sz="2400" spc="-5" dirty="0">
              <a:solidFill>
                <a:srgbClr val="566F51"/>
              </a:solidFill>
              <a:latin typeface="Arial MT"/>
              <a:cs typeface="Tahoma"/>
            </a:endParaRPr>
          </a:p>
          <a:p>
            <a:pPr marL="577850" lvl="1">
              <a:lnSpc>
                <a:spcPct val="100000"/>
              </a:lnSpc>
              <a:spcBef>
                <a:spcPts val="95"/>
              </a:spcBef>
              <a:buClr>
                <a:srgbClr val="3F448B"/>
              </a:buClr>
              <a:buSzPct val="60000"/>
              <a:tabLst>
                <a:tab pos="721360" algn="l"/>
              </a:tabLst>
            </a:pPr>
            <a:r>
              <a:rPr lang="en-US" sz="2400" dirty="0">
                <a:latin typeface="Arial MT"/>
                <a:cs typeface="Tahoma"/>
              </a:rPr>
              <a:t> </a:t>
            </a:r>
            <a:r>
              <a:rPr sz="2400" spc="10" dirty="0">
                <a:latin typeface="Arial MT"/>
                <a:cs typeface="Tahoma"/>
              </a:rPr>
              <a:t>i</a:t>
            </a:r>
            <a:r>
              <a:rPr sz="2400" dirty="0">
                <a:latin typeface="Arial MT"/>
                <a:cs typeface="Tahoma"/>
              </a:rPr>
              <a:t>s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a</a:t>
            </a:r>
            <a:r>
              <a:rPr sz="2400" spc="10" dirty="0">
                <a:latin typeface="Arial MT"/>
                <a:cs typeface="Tahoma"/>
              </a:rPr>
              <a:t> </a:t>
            </a:r>
            <a:r>
              <a:rPr sz="2400" spc="-5" dirty="0">
                <a:latin typeface="Arial MT"/>
                <a:cs typeface="Tahoma"/>
              </a:rPr>
              <a:t>p</a:t>
            </a:r>
            <a:r>
              <a:rPr sz="2400" spc="5" dirty="0">
                <a:latin typeface="Arial MT"/>
                <a:cs typeface="Tahoma"/>
              </a:rPr>
              <a:t>a</a:t>
            </a:r>
            <a:r>
              <a:rPr sz="2400" spc="10" dirty="0">
                <a:latin typeface="Arial MT"/>
                <a:cs typeface="Tahoma"/>
              </a:rPr>
              <a:t>t</a:t>
            </a:r>
            <a:r>
              <a:rPr sz="2400" dirty="0">
                <a:latin typeface="Arial MT"/>
                <a:cs typeface="Tahoma"/>
              </a:rPr>
              <a:t>h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spc="10" dirty="0">
                <a:latin typeface="Arial MT"/>
                <a:cs typeface="Tahoma"/>
              </a:rPr>
              <a:t>t</a:t>
            </a:r>
            <a:r>
              <a:rPr sz="2400" dirty="0">
                <a:latin typeface="Arial MT"/>
                <a:cs typeface="Tahoma"/>
              </a:rPr>
              <a:t>h</a:t>
            </a:r>
            <a:r>
              <a:rPr sz="2400" spc="5" dirty="0">
                <a:latin typeface="Arial MT"/>
                <a:cs typeface="Tahoma"/>
              </a:rPr>
              <a:t>a</a:t>
            </a:r>
            <a:r>
              <a:rPr sz="2400" dirty="0">
                <a:latin typeface="Arial MT"/>
                <a:cs typeface="Tahoma"/>
              </a:rPr>
              <a:t>t</a:t>
            </a:r>
            <a:r>
              <a:rPr sz="2400" spc="10" dirty="0">
                <a:latin typeface="Arial MT"/>
                <a:cs typeface="Tahoma"/>
              </a:rPr>
              <a:t> i</a:t>
            </a:r>
            <a:r>
              <a:rPr sz="2400" dirty="0">
                <a:latin typeface="Arial MT"/>
                <a:cs typeface="Tahoma"/>
              </a:rPr>
              <a:t>s</a:t>
            </a:r>
            <a:r>
              <a:rPr sz="2400" spc="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n</a:t>
            </a:r>
            <a:r>
              <a:rPr sz="2400" spc="5" dirty="0">
                <a:latin typeface="Arial MT"/>
                <a:cs typeface="Tahoma"/>
              </a:rPr>
              <a:t>o</a:t>
            </a:r>
            <a:r>
              <a:rPr sz="2400" dirty="0">
                <a:latin typeface="Arial MT"/>
                <a:cs typeface="Tahoma"/>
              </a:rPr>
              <a:t>t</a:t>
            </a:r>
            <a:r>
              <a:rPr sz="2400" spc="-185" dirty="0">
                <a:latin typeface="Arial MT"/>
                <a:cs typeface="Tahoma"/>
              </a:rPr>
              <a:t> </a:t>
            </a:r>
            <a:r>
              <a:rPr sz="2400" dirty="0">
                <a:latin typeface="Arial MT"/>
                <a:cs typeface="Tahoma"/>
              </a:rPr>
              <a:t>s</a:t>
            </a:r>
            <a:r>
              <a:rPr sz="2400" spc="10" dirty="0">
                <a:latin typeface="Arial MT"/>
                <a:cs typeface="Tahoma"/>
              </a:rPr>
              <a:t>i</a:t>
            </a:r>
            <a:r>
              <a:rPr sz="2400" dirty="0">
                <a:latin typeface="Arial MT"/>
                <a:cs typeface="Tahoma"/>
              </a:rPr>
              <a:t>m</a:t>
            </a:r>
            <a:r>
              <a:rPr sz="2400" spc="-5" dirty="0">
                <a:latin typeface="Arial MT"/>
                <a:cs typeface="Tahoma"/>
              </a:rPr>
              <a:t>p</a:t>
            </a:r>
            <a:r>
              <a:rPr sz="2400" spc="10" dirty="0">
                <a:latin typeface="Arial MT"/>
                <a:cs typeface="Tahoma"/>
              </a:rPr>
              <a:t>l</a:t>
            </a:r>
            <a:r>
              <a:rPr sz="2400" dirty="0">
                <a:latin typeface="Arial MT"/>
                <a:cs typeface="Tahoma"/>
              </a:rPr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8265" y="1524000"/>
            <a:ext cx="3803735" cy="35818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806447"/>
            <a:ext cx="6959600" cy="453713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10" dirty="0">
                <a:latin typeface="Arial MT"/>
                <a:cs typeface="Tahoma"/>
              </a:rPr>
              <a:t>Cycle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04"/>
              </a:spcBef>
              <a:buSzPct val="62500"/>
              <a:buFont typeface="Wingdings"/>
              <a:buChar char=""/>
              <a:tabLst>
                <a:tab pos="721360" algn="l"/>
              </a:tabLst>
            </a:pPr>
            <a:r>
              <a:rPr sz="2000" dirty="0">
                <a:latin typeface="Arial MT"/>
                <a:cs typeface="Tahoma"/>
              </a:rPr>
              <a:t>A </a:t>
            </a:r>
            <a:r>
              <a:rPr sz="2000" spc="-5" dirty="0">
                <a:latin typeface="Arial MT"/>
                <a:cs typeface="Tahoma"/>
              </a:rPr>
              <a:t>c</a:t>
            </a:r>
            <a:r>
              <a:rPr sz="2000" spc="-10" dirty="0">
                <a:latin typeface="Arial MT"/>
                <a:cs typeface="Tahoma"/>
              </a:rPr>
              <a:t>y</a:t>
            </a:r>
            <a:r>
              <a:rPr sz="2000" spc="-5" dirty="0">
                <a:latin typeface="Arial MT"/>
                <a:cs typeface="Tahoma"/>
              </a:rPr>
              <a:t>cl</a:t>
            </a:r>
            <a:r>
              <a:rPr sz="2000" dirty="0">
                <a:latin typeface="Arial MT"/>
                <a:cs typeface="Tahoma"/>
              </a:rPr>
              <a:t>e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is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p</a:t>
            </a:r>
            <a:r>
              <a:rPr sz="2000" spc="-5" dirty="0">
                <a:latin typeface="Arial MT"/>
                <a:cs typeface="Tahoma"/>
              </a:rPr>
              <a:t>a</a:t>
            </a:r>
            <a:r>
              <a:rPr sz="2000" dirty="0">
                <a:latin typeface="Arial MT"/>
                <a:cs typeface="Tahoma"/>
              </a:rPr>
              <a:t>th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w</a:t>
            </a:r>
            <a:r>
              <a:rPr sz="2000" spc="-10" dirty="0">
                <a:latin typeface="Arial MT"/>
                <a:cs typeface="Tahoma"/>
              </a:rPr>
              <a:t>h</a:t>
            </a:r>
            <a:r>
              <a:rPr sz="2000" spc="5" dirty="0">
                <a:latin typeface="Arial MT"/>
                <a:cs typeface="Tahoma"/>
              </a:rPr>
              <a:t>o</a:t>
            </a:r>
            <a:r>
              <a:rPr sz="2000" spc="-5" dirty="0">
                <a:latin typeface="Arial MT"/>
                <a:cs typeface="Tahoma"/>
              </a:rPr>
              <a:t>s</a:t>
            </a:r>
            <a:r>
              <a:rPr sz="2000" dirty="0">
                <a:latin typeface="Arial MT"/>
                <a:cs typeface="Tahoma"/>
              </a:rPr>
              <a:t>e</a:t>
            </a:r>
            <a:r>
              <a:rPr sz="2000" spc="-5" dirty="0">
                <a:latin typeface="Arial MT"/>
                <a:cs typeface="Tahoma"/>
              </a:rPr>
              <a:t> s</a:t>
            </a:r>
            <a:r>
              <a:rPr sz="2000" dirty="0">
                <a:latin typeface="Arial MT"/>
                <a:cs typeface="Tahoma"/>
              </a:rPr>
              <a:t>t</a:t>
            </a:r>
            <a:r>
              <a:rPr sz="2000" spc="-5" dirty="0">
                <a:latin typeface="Arial MT"/>
                <a:cs typeface="Tahoma"/>
              </a:rPr>
              <a:t>ar</a:t>
            </a:r>
            <a:r>
              <a:rPr sz="2000" dirty="0">
                <a:latin typeface="Arial MT"/>
                <a:cs typeface="Tahoma"/>
              </a:rPr>
              <a:t>t</a:t>
            </a:r>
            <a:r>
              <a:rPr sz="2000" spc="-17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a</a:t>
            </a:r>
            <a:r>
              <a:rPr sz="2000" spc="-15" dirty="0">
                <a:latin typeface="Arial MT"/>
                <a:cs typeface="Tahoma"/>
              </a:rPr>
              <a:t>n</a:t>
            </a:r>
            <a:r>
              <a:rPr sz="2000" dirty="0">
                <a:latin typeface="Arial MT"/>
                <a:cs typeface="Tahoma"/>
              </a:rPr>
              <a:t>d 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e</a:t>
            </a:r>
            <a:r>
              <a:rPr sz="2000" spc="-15" dirty="0">
                <a:latin typeface="Arial MT"/>
                <a:cs typeface="Tahoma"/>
              </a:rPr>
              <a:t>n</a:t>
            </a:r>
            <a:r>
              <a:rPr sz="2000" dirty="0">
                <a:latin typeface="Arial MT"/>
                <a:cs typeface="Tahoma"/>
              </a:rPr>
              <a:t>d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v</a:t>
            </a:r>
            <a:r>
              <a:rPr sz="2000" spc="-5" dirty="0">
                <a:latin typeface="Arial MT"/>
                <a:cs typeface="Tahoma"/>
              </a:rPr>
              <a:t>er</a:t>
            </a:r>
            <a:r>
              <a:rPr sz="2000" dirty="0">
                <a:latin typeface="Arial MT"/>
                <a:cs typeface="Tahoma"/>
              </a:rPr>
              <a:t>t</a:t>
            </a:r>
            <a:r>
              <a:rPr sz="2000" spc="-5" dirty="0">
                <a:latin typeface="Arial MT"/>
                <a:cs typeface="Tahoma"/>
              </a:rPr>
              <a:t>ic</a:t>
            </a:r>
            <a:r>
              <a:rPr sz="2000" spc="-10" dirty="0">
                <a:latin typeface="Arial MT"/>
                <a:cs typeface="Tahoma"/>
              </a:rPr>
              <a:t>e</a:t>
            </a:r>
            <a:r>
              <a:rPr sz="2000" dirty="0">
                <a:latin typeface="Arial MT"/>
                <a:cs typeface="Tahoma"/>
              </a:rPr>
              <a:t>s</a:t>
            </a:r>
            <a:r>
              <a:rPr sz="2000" spc="-5" dirty="0">
                <a:latin typeface="Arial MT"/>
                <a:cs typeface="Tahoma"/>
              </a:rPr>
              <a:t> a</a:t>
            </a:r>
            <a:r>
              <a:rPr sz="2000" spc="-10" dirty="0">
                <a:latin typeface="Arial MT"/>
                <a:cs typeface="Tahoma"/>
              </a:rPr>
              <a:t>r</a:t>
            </a:r>
            <a:r>
              <a:rPr sz="2000" dirty="0">
                <a:latin typeface="Arial MT"/>
                <a:cs typeface="Tahoma"/>
              </a:rPr>
              <a:t>e</a:t>
            </a:r>
            <a:r>
              <a:rPr sz="2000" spc="-5" dirty="0">
                <a:latin typeface="Arial MT"/>
                <a:cs typeface="Tahoma"/>
              </a:rPr>
              <a:t> t</a:t>
            </a:r>
            <a:r>
              <a:rPr sz="2000" spc="-15" dirty="0">
                <a:latin typeface="Arial MT"/>
                <a:cs typeface="Tahoma"/>
              </a:rPr>
              <a:t>h</a:t>
            </a:r>
            <a:r>
              <a:rPr sz="2000" dirty="0">
                <a:latin typeface="Arial MT"/>
                <a:cs typeface="Tahoma"/>
              </a:rPr>
              <a:t>e</a:t>
            </a:r>
            <a:r>
              <a:rPr sz="2000" spc="-8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sa</a:t>
            </a:r>
            <a:r>
              <a:rPr sz="2000" spc="5" dirty="0">
                <a:latin typeface="Arial MT"/>
                <a:cs typeface="Tahoma"/>
              </a:rPr>
              <a:t>m</a:t>
            </a:r>
            <a:r>
              <a:rPr sz="2000" dirty="0">
                <a:latin typeface="Arial MT"/>
                <a:cs typeface="Tahoma"/>
              </a:rPr>
              <a:t>e</a:t>
            </a:r>
          </a:p>
          <a:p>
            <a:pPr marL="721360" lvl="1" indent="-143510">
              <a:lnSpc>
                <a:spcPct val="100000"/>
              </a:lnSpc>
              <a:spcBef>
                <a:spcPts val="170"/>
              </a:spcBef>
              <a:buSzPct val="62500"/>
              <a:buFont typeface="Wingdings"/>
              <a:buChar char=""/>
              <a:tabLst>
                <a:tab pos="721360" algn="l"/>
                <a:tab pos="4043045" algn="l"/>
              </a:tabLst>
            </a:pPr>
            <a:r>
              <a:rPr sz="2000" spc="-10" dirty="0">
                <a:latin typeface="Arial MT"/>
                <a:cs typeface="Tahoma"/>
              </a:rPr>
              <a:t>each</a:t>
            </a:r>
            <a:r>
              <a:rPr sz="2000" spc="-5" dirty="0">
                <a:latin typeface="Arial MT"/>
                <a:cs typeface="Tahoma"/>
              </a:rPr>
              <a:t> edge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is</a:t>
            </a:r>
            <a:r>
              <a:rPr sz="2000" spc="2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preceded</a:t>
            </a:r>
            <a:r>
              <a:rPr sz="200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and</a:t>
            </a:r>
            <a:r>
              <a:rPr sz="2000" spc="-8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followed</a:t>
            </a:r>
            <a:r>
              <a:rPr lang="en-US" sz="2000" spc="-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by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its</a:t>
            </a:r>
            <a:r>
              <a:rPr sz="2000" spc="-7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endpoints</a:t>
            </a:r>
            <a:endParaRPr dirty="0">
              <a:latin typeface="Arial MT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10" dirty="0">
                <a:latin typeface="Arial MT"/>
                <a:cs typeface="Tahoma"/>
              </a:rPr>
              <a:t>Simple</a:t>
            </a:r>
            <a:r>
              <a:rPr sz="2400" spc="-75" dirty="0">
                <a:latin typeface="Arial MT"/>
                <a:cs typeface="Tahoma"/>
              </a:rPr>
              <a:t> </a:t>
            </a:r>
            <a:r>
              <a:rPr sz="2400" spc="-10" dirty="0">
                <a:latin typeface="Arial MT"/>
                <a:cs typeface="Tahoma"/>
              </a:rPr>
              <a:t>cycle</a:t>
            </a:r>
            <a:endParaRPr sz="24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09"/>
              </a:spcBef>
              <a:buSzPct val="62500"/>
              <a:buFont typeface="Wingdings"/>
              <a:buChar char=""/>
              <a:tabLst>
                <a:tab pos="721360" algn="l"/>
                <a:tab pos="3670935" algn="l"/>
              </a:tabLst>
            </a:pPr>
            <a:r>
              <a:rPr sz="2000" dirty="0">
                <a:latin typeface="Arial MT"/>
                <a:cs typeface="Tahoma"/>
              </a:rPr>
              <a:t>A</a:t>
            </a:r>
            <a:r>
              <a:rPr sz="2000" spc="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cycle </a:t>
            </a:r>
            <a:r>
              <a:rPr sz="2000" dirty="0">
                <a:latin typeface="Arial MT"/>
                <a:cs typeface="Tahoma"/>
              </a:rPr>
              <a:t>is</a:t>
            </a:r>
            <a:r>
              <a:rPr sz="2000" spc="1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simple if</a:t>
            </a:r>
            <a:r>
              <a:rPr sz="2000" spc="1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each </a:t>
            </a:r>
            <a:r>
              <a:rPr sz="2000" spc="-5" dirty="0">
                <a:latin typeface="Arial MT"/>
                <a:cs typeface="Tahoma"/>
              </a:rPr>
              <a:t>edge</a:t>
            </a:r>
            <a:r>
              <a:rPr sz="2000" dirty="0">
                <a:latin typeface="Arial MT"/>
                <a:cs typeface="Tahoma"/>
              </a:rPr>
              <a:t> is</a:t>
            </a:r>
            <a:r>
              <a:rPr lang="en-US" sz="200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distinct</a:t>
            </a:r>
            <a:r>
              <a:rPr sz="2000" spc="-10" dirty="0">
                <a:latin typeface="Arial MT"/>
                <a:cs typeface="Tahoma"/>
              </a:rPr>
              <a:t> and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each</a:t>
            </a:r>
            <a:r>
              <a:rPr sz="2000" spc="-25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vertex</a:t>
            </a:r>
            <a:r>
              <a:rPr sz="2000" spc="-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is</a:t>
            </a:r>
            <a:r>
              <a:rPr sz="2000" spc="-5" dirty="0">
                <a:latin typeface="Arial MT"/>
                <a:cs typeface="Tahoma"/>
              </a:rPr>
              <a:t> distinct,</a:t>
            </a:r>
            <a:endParaRPr sz="20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85"/>
              </a:spcBef>
              <a:buSzPct val="62500"/>
              <a:buFont typeface="Wingdings"/>
              <a:buChar char=""/>
              <a:tabLst>
                <a:tab pos="721360" algn="l"/>
              </a:tabLst>
            </a:pPr>
            <a:r>
              <a:rPr sz="2000" spc="-10" dirty="0">
                <a:latin typeface="Arial MT"/>
                <a:cs typeface="Tahoma"/>
              </a:rPr>
              <a:t>except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for</a:t>
            </a:r>
            <a:r>
              <a:rPr sz="2000" spc="-10" dirty="0">
                <a:latin typeface="Arial MT"/>
                <a:cs typeface="Tahoma"/>
              </a:rPr>
              <a:t> the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first</a:t>
            </a:r>
            <a:r>
              <a:rPr sz="2000" spc="-10" dirty="0">
                <a:latin typeface="Arial MT"/>
                <a:cs typeface="Tahoma"/>
              </a:rPr>
              <a:t> and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the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last</a:t>
            </a:r>
            <a:r>
              <a:rPr sz="2000" spc="-7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one</a:t>
            </a:r>
          </a:p>
          <a:p>
            <a:pPr marL="254000" indent="-2286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800" spc="-10" dirty="0">
                <a:latin typeface="Arial MT"/>
                <a:cs typeface="Tahoma"/>
              </a:rPr>
              <a:t>Examples</a:t>
            </a:r>
            <a:endParaRPr sz="28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90"/>
              </a:spcBef>
              <a:buClr>
                <a:srgbClr val="3F448B"/>
              </a:buClr>
              <a:buSzPct val="62500"/>
              <a:buFont typeface="Wingdings"/>
              <a:buChar char=""/>
              <a:tabLst>
                <a:tab pos="721360" algn="l"/>
              </a:tabLst>
            </a:pPr>
            <a:r>
              <a:rPr sz="2000" spc="-45" dirty="0">
                <a:solidFill>
                  <a:srgbClr val="BD2C00"/>
                </a:solidFill>
                <a:latin typeface="Arial MT"/>
                <a:cs typeface="Tahoma"/>
              </a:rPr>
              <a:t>C</a:t>
            </a:r>
            <a:r>
              <a:rPr sz="2000" spc="-67" baseline="-10101" dirty="0">
                <a:solidFill>
                  <a:srgbClr val="BD2C00"/>
                </a:solidFill>
                <a:latin typeface="Arial MT"/>
                <a:cs typeface="Tahoma"/>
              </a:rPr>
              <a:t>1</a:t>
            </a:r>
            <a:r>
              <a:rPr sz="2000" spc="-45" dirty="0">
                <a:solidFill>
                  <a:srgbClr val="BD2C00"/>
                </a:solidFill>
                <a:latin typeface="Arial MT"/>
                <a:cs typeface="Tahoma"/>
              </a:rPr>
              <a:t>=(V,</a:t>
            </a:r>
            <a:r>
              <a:rPr sz="2000" spc="-10" dirty="0">
                <a:solidFill>
                  <a:srgbClr val="BD2C00"/>
                </a:solidFill>
                <a:latin typeface="Arial MT"/>
                <a:cs typeface="Tahoma"/>
              </a:rPr>
              <a:t> b,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 X,</a:t>
            </a:r>
            <a:r>
              <a:rPr sz="2000" spc="-1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dirty="0">
                <a:solidFill>
                  <a:srgbClr val="BD2C00"/>
                </a:solidFill>
                <a:latin typeface="Arial MT"/>
                <a:cs typeface="Tahoma"/>
              </a:rPr>
              <a:t>g,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-110" dirty="0">
                <a:solidFill>
                  <a:srgbClr val="BD2C00"/>
                </a:solidFill>
                <a:latin typeface="Arial MT"/>
                <a:cs typeface="Tahoma"/>
              </a:rPr>
              <a:t>Y,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-60" dirty="0">
                <a:solidFill>
                  <a:srgbClr val="BD2C00"/>
                </a:solidFill>
                <a:latin typeface="Arial MT"/>
                <a:cs typeface="Tahoma"/>
              </a:rPr>
              <a:t>f,</a:t>
            </a:r>
            <a:r>
              <a:rPr sz="2000" spc="-1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-114" dirty="0">
                <a:solidFill>
                  <a:srgbClr val="BD2C00"/>
                </a:solidFill>
                <a:latin typeface="Arial MT"/>
                <a:cs typeface="Tahoma"/>
              </a:rPr>
              <a:t>W,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 c,</a:t>
            </a:r>
            <a:r>
              <a:rPr sz="2000" spc="-1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U,</a:t>
            </a:r>
            <a:r>
              <a:rPr sz="2000" spc="5" dirty="0">
                <a:solidFill>
                  <a:srgbClr val="BD2C00"/>
                </a:solidFill>
                <a:latin typeface="Arial MT"/>
                <a:cs typeface="Tahoma"/>
              </a:rPr>
              <a:t> </a:t>
            </a:r>
            <a:r>
              <a:rPr sz="2000" spc="-5" dirty="0">
                <a:solidFill>
                  <a:srgbClr val="BD2C00"/>
                </a:solidFill>
                <a:latin typeface="Arial MT"/>
                <a:cs typeface="Tahoma"/>
              </a:rPr>
              <a:t>a, V)</a:t>
            </a:r>
            <a:endParaRPr sz="2000" dirty="0">
              <a:latin typeface="Arial MT"/>
              <a:cs typeface="Tahoma"/>
            </a:endParaRPr>
          </a:p>
          <a:p>
            <a:pPr marL="10909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Tahoma"/>
              </a:rPr>
              <a:t>is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simple</a:t>
            </a:r>
            <a:r>
              <a:rPr sz="2000" spc="-10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cycle</a:t>
            </a:r>
            <a:endParaRPr sz="2000" dirty="0">
              <a:latin typeface="Arial MT"/>
              <a:cs typeface="Tahoma"/>
            </a:endParaRPr>
          </a:p>
          <a:p>
            <a:pPr marL="721360" lvl="1" indent="-143510">
              <a:lnSpc>
                <a:spcPct val="100000"/>
              </a:lnSpc>
              <a:spcBef>
                <a:spcPts val="265"/>
              </a:spcBef>
              <a:buClr>
                <a:srgbClr val="3F448B"/>
              </a:buClr>
              <a:buSzPct val="62500"/>
              <a:buFont typeface="Wingdings"/>
              <a:buChar char=""/>
              <a:tabLst>
                <a:tab pos="721360" algn="l"/>
              </a:tabLst>
            </a:pPr>
            <a:r>
              <a:rPr sz="2000" spc="-45" dirty="0">
                <a:solidFill>
                  <a:srgbClr val="566F51"/>
                </a:solidFill>
                <a:latin typeface="Arial MT"/>
                <a:cs typeface="Tahoma"/>
              </a:rPr>
              <a:t>C</a:t>
            </a:r>
            <a:r>
              <a:rPr sz="2000" spc="-67" baseline="-10101" dirty="0">
                <a:solidFill>
                  <a:srgbClr val="566F51"/>
                </a:solidFill>
                <a:latin typeface="Arial MT"/>
                <a:cs typeface="Tahoma"/>
              </a:rPr>
              <a:t>2</a:t>
            </a:r>
            <a:r>
              <a:rPr sz="2000" spc="-45" dirty="0">
                <a:solidFill>
                  <a:srgbClr val="566F51"/>
                </a:solidFill>
                <a:latin typeface="Arial MT"/>
                <a:cs typeface="Tahoma"/>
              </a:rPr>
              <a:t>=(U,c,W,e,X,g,Y,f,W,d,V,a,U)</a:t>
            </a:r>
            <a:endParaRPr sz="2000" dirty="0">
              <a:latin typeface="Arial MT"/>
              <a:cs typeface="Tahoma"/>
            </a:endParaRPr>
          </a:p>
          <a:p>
            <a:pPr marL="108077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Arial MT"/>
                <a:cs typeface="Tahoma"/>
              </a:rPr>
              <a:t>is</a:t>
            </a:r>
            <a:r>
              <a:rPr sz="2000" spc="-11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a</a:t>
            </a:r>
            <a:r>
              <a:rPr sz="2000" spc="-10" dirty="0">
                <a:latin typeface="Arial MT"/>
                <a:cs typeface="Tahoma"/>
              </a:rPr>
              <a:t> cycle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that</a:t>
            </a:r>
            <a:r>
              <a:rPr sz="2000" spc="-1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is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not</a:t>
            </a:r>
            <a:r>
              <a:rPr sz="2000" spc="-80" dirty="0">
                <a:latin typeface="Arial MT"/>
                <a:cs typeface="Tahoma"/>
              </a:rPr>
              <a:t> </a:t>
            </a:r>
            <a:r>
              <a:rPr sz="2000" spc="-5" dirty="0">
                <a:latin typeface="Arial MT"/>
                <a:cs typeface="Tahoma"/>
              </a:rPr>
              <a:t>simple</a:t>
            </a:r>
            <a:endParaRPr sz="2000" dirty="0">
              <a:latin typeface="Arial MT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0" y="2667000"/>
            <a:ext cx="3568040" cy="36613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1507</Words>
  <Application>Microsoft Office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Symbol</vt:lpstr>
      <vt:lpstr>Tahoma</vt:lpstr>
      <vt:lpstr>Times New Roman</vt:lpstr>
      <vt:lpstr>Wingdings</vt:lpstr>
      <vt:lpstr>Office Theme</vt:lpstr>
      <vt:lpstr>PowerPoint Presentation</vt:lpstr>
      <vt:lpstr>What is a Graph?</vt:lpstr>
      <vt:lpstr>Applications</vt:lpstr>
      <vt:lpstr>What can we do with graph?</vt:lpstr>
      <vt:lpstr>Edge and Graph Types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Properties</vt:lpstr>
      <vt:lpstr>Graph Representation</vt:lpstr>
      <vt:lpstr>Graph Representations</vt:lpstr>
      <vt:lpstr>Adjacency Matrix Representation</vt:lpstr>
      <vt:lpstr>Adjacency Matrix Representation</vt:lpstr>
      <vt:lpstr>Adjacency Matrix Representation</vt:lpstr>
      <vt:lpstr>Adjacency Matrix Representation</vt:lpstr>
      <vt:lpstr>Adjacency List Representation</vt:lpstr>
      <vt:lpstr>Adjacency List Representation</vt:lpstr>
      <vt:lpstr>Asymptotic Perfromance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Saifur Rahman</cp:lastModifiedBy>
  <cp:revision>380</cp:revision>
  <dcterms:created xsi:type="dcterms:W3CDTF">2022-06-16T11:58:56Z</dcterms:created>
  <dcterms:modified xsi:type="dcterms:W3CDTF">2025-05-21T01:53:56Z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