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43" r:id="rId10"/>
    <p:sldId id="344" r:id="rId11"/>
    <p:sldId id="348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49" r:id="rId24"/>
    <p:sldId id="374" r:id="rId25"/>
    <p:sldId id="375" r:id="rId26"/>
    <p:sldId id="373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64" r:id="rId44"/>
    <p:sldId id="366" r:id="rId45"/>
    <p:sldId id="365" r:id="rId46"/>
    <p:sldId id="367" r:id="rId47"/>
    <p:sldId id="368" r:id="rId48"/>
    <p:sldId id="369" r:id="rId49"/>
    <p:sldId id="370" r:id="rId50"/>
    <p:sldId id="371" r:id="rId51"/>
    <p:sldId id="372" r:id="rId52"/>
    <p:sldId id="350" r:id="rId53"/>
    <p:sldId id="352" r:id="rId54"/>
    <p:sldId id="351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3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34776-4E1D-5056-2767-6685A0B9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BFS – Algorithm (Auxiliary Space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265714" y="3926444"/>
            <a:ext cx="37820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30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required auxiliary space: </a:t>
            </a:r>
          </a:p>
          <a:p>
            <a:r>
              <a:rPr lang="en-GB" dirty="0">
                <a:solidFill>
                  <a:srgbClr val="FF0000"/>
                </a:solidFill>
              </a:rPr>
              <a:t>O(V)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07D8EE-3212-7524-02D8-D0F94BD252AF}"/>
              </a:ext>
            </a:extLst>
          </p:cNvPr>
          <p:cNvCxnSpPr>
            <a:cxnSpLocks/>
          </p:cNvCxnSpPr>
          <p:nvPr/>
        </p:nvCxnSpPr>
        <p:spPr>
          <a:xfrm flipH="1">
            <a:off x="3480318" y="2725947"/>
            <a:ext cx="3386308" cy="703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C993-F3B9-ED73-2565-05CC0E775F42}"/>
              </a:ext>
            </a:extLst>
          </p:cNvPr>
          <p:cNvCxnSpPr>
            <a:cxnSpLocks/>
          </p:cNvCxnSpPr>
          <p:nvPr/>
        </p:nvCxnSpPr>
        <p:spPr>
          <a:xfrm flipH="1">
            <a:off x="3349690" y="2725947"/>
            <a:ext cx="3516936" cy="94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043849-B702-F95C-3053-126F4B15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86035B-88C1-F13C-6277-48E591E8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2F627-A208-A8FC-B4F1-5023A9D7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007153C-B8F5-C12A-984B-F13A3877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60D5E1-1F1E-DD3F-EF76-FE7A118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6B64BA-9FD8-02D8-3EFE-171E6B8C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DC604BF-011C-93DC-ABA5-A81E58CF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6A505-EE24-5004-3396-2A412766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0820-4B5A-C270-A5FE-99844D67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disconnected Graph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5340665" y="302211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GB" sz="9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B8318-977A-1C70-A9F3-E4186EE6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D19AB-2167-9EF9-4ECE-7ED06F1C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calculated the </a:t>
            </a:r>
            <a:r>
              <a:rPr lang="en-US" i="1" dirty="0">
                <a:solidFill>
                  <a:srgbClr val="FF0000"/>
                </a:solidFill>
              </a:rPr>
              <a:t>shortest-path distance</a:t>
            </a:r>
            <a:r>
              <a:rPr lang="en-US" dirty="0"/>
              <a:t> to the source node.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builds </a:t>
            </a:r>
            <a:r>
              <a:rPr lang="en-US" i="1" dirty="0">
                <a:solidFill>
                  <a:srgbClr val="FF0000"/>
                </a:solidFill>
              </a:rPr>
              <a:t>breadth-first spanning tree (forest)</a:t>
            </a:r>
            <a:r>
              <a:rPr lang="en-US" dirty="0"/>
              <a:t>, in which paths to root(s) represent shortest paths in 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Thus can use BFS to calculate shortest path from one vertex to another in O(V + E) time in an unweighted graph.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60BEA-E75F-7A78-5DC2-70CE7F9C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Depth-first search </a:t>
            </a:r>
            <a:r>
              <a:rPr lang="en-US" dirty="0"/>
              <a:t>is another strategy for exploring a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Depth first Search or Depth first traversal is a </a:t>
            </a:r>
            <a:r>
              <a:rPr lang="en-GB" dirty="0">
                <a:solidFill>
                  <a:srgbClr val="FF0000"/>
                </a:solidFill>
              </a:rPr>
              <a:t>recursive algorithm </a:t>
            </a:r>
            <a:r>
              <a:rPr lang="en-GB" dirty="0"/>
              <a:t>for searching all the vertices of a graph.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DFS employs a </a:t>
            </a:r>
            <a:r>
              <a:rPr lang="en-GB" dirty="0">
                <a:solidFill>
                  <a:srgbClr val="FF0000"/>
                </a:solidFill>
              </a:rPr>
              <a:t>backtracking technique</a:t>
            </a:r>
            <a:r>
              <a:rPr lang="en-GB" dirty="0"/>
              <a:t> for traversing graphs and trees.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4544-1DFA-C163-9F88-4FE37C66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9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DFS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</a:t>
                </a:r>
                <a:r>
                  <a:rPr lang="en-US"/>
                  <a:t>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AF2A03-3E76-2A47-A379-DD2F6AC9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8418786" y="3427668"/>
            <a:ext cx="914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D11EA0-74D6-3D66-2A1F-03C8EEB42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/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Running time: O(V*E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10A5E9-E3F5-4A64-720D-C1B3679E2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490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But, there is actually a tighter bound.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How many times will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DFS_visit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 actually be called?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8EF79-7F34-0FED-A446-EBDB1A4A3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9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So, running time of DFS = O(V+E)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188F4-9516-5DD9-D6D6-D9F105A10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(Space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Total required Auxiliary Space = O(V)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67F05-9324-D337-0213-73765CBC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8682F-C03A-7100-E6E9-4B70D68A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8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F6305-B69A-18B3-AE84-1392399E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32E2B-317A-25AB-DE21-C72BDAD5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D5545-215D-A170-88C5-91FED18B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3883E-BE53-D309-C0BA-55BFAD5A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4F4B4-D66B-623F-63FB-82940793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9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A0F5E-B05C-3F34-44DE-96D2629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32D3F-9CFE-4703-38B2-52A5BE0A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8C7D7-4A82-B093-F87F-E99D034D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6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96514-3B56-FBFF-D7C6-E34D3027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1C42-1E45-D73D-B52A-9B8E4171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7BD14-5C65-30C5-44A5-ECD26577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C6CCC-3E81-E4E7-7890-60F8AFAB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5875E-AD1A-BD87-FDF6-426CCA02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E4B46-64F0-F99D-1E8E-213E080D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4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6CFD-EE77-8EA1-0AFC-24EE073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7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ACBFE-8ACC-14DC-5D69-DAF42B32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FA638-E38B-7D9E-E16C-5E36ADB6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32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F713C-E860-28C7-0632-237DB58F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C3D16-C1EF-C6E9-62F4-538BFBC0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47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436EC-8BC1-520D-450E-25E0198F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1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Back Edge</a:t>
            </a:r>
            <a:r>
              <a:rPr lang="en-US" sz="2000" b="1" dirty="0"/>
              <a:t>: </a:t>
            </a:r>
            <a:r>
              <a:rPr lang="en-US" sz="2000" dirty="0"/>
              <a:t>from descendent to ancestor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3B5FA-CFE5-FCBC-761A-ACF910B2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16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Forward Edge</a:t>
            </a:r>
            <a:r>
              <a:rPr lang="en-US" sz="2000" b="1" dirty="0"/>
              <a:t>: </a:t>
            </a:r>
            <a:r>
              <a:rPr lang="en-US" sz="2000" dirty="0"/>
              <a:t>from ancestor to descendent</a:t>
            </a:r>
            <a:r>
              <a:rPr lang="en-US" sz="2000" b="1" dirty="0"/>
              <a:t> (not a tree edge though)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A018-5C75-E0A0-6453-843371F2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51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Cross Edge</a:t>
            </a:r>
            <a:r>
              <a:rPr lang="en-US" sz="2000" b="1" dirty="0"/>
              <a:t>: </a:t>
            </a:r>
            <a:r>
              <a:rPr lang="en-US" sz="2000" dirty="0"/>
              <a:t>between  trees or between subtrees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A795-4131-BD3E-8EC8-9E4D2415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D6387-B608-FBBD-B7A6-72CDC30C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20641" y="5326536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Edges 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Back edges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>Forward edges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Cross edges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31286" y="5779338"/>
            <a:ext cx="99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</a:t>
            </a:r>
            <a:r>
              <a:rPr lang="en-US" sz="2000" dirty="0"/>
              <a:t>tree and back edges are very important; some algorithms use forward and cross edges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F564A-8B6E-918F-B21B-2E7F943A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302844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8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Directed Acyclic Graphs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71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directed acyclic graph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DAG</a:t>
            </a:r>
            <a:r>
              <a:rPr lang="en-US" dirty="0"/>
              <a:t> is a directed graph with no directed cycles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8E67-8F9F-7629-61B1-75CA1150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3" y="2636587"/>
            <a:ext cx="7221733" cy="3523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E1371-BD80-7E92-D5D4-A5CE936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8244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topological sort</a:t>
            </a:r>
            <a:r>
              <a:rPr lang="en-US" dirty="0"/>
              <a:t> of a DAG 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A linear ordering of all vertices of the graph G such that vertex u comes before vertex v if (u, v) is an edge in 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DAG indicates precedence among events: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Events are graph vertices, edge from u to v means event u has precedence over even v.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Real-world example: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Course registration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Tasks for eating meal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0B8F6-627A-BD00-2C41-CB605456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Precedence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457282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Tasks that have to be done to eat breakfast: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Get glass, pour juice, get bowl, pour cereal, pour milk, get spoon, eat.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Certain evens must happen in a certain order (ex: get bowl before pouring milk)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For other evens, it doesn’t matter (ex: get bowl and get spoon)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708F1-4F37-2627-B160-BBDD5060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5" y="2090462"/>
            <a:ext cx="5449060" cy="3248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D5C804-D5E1-0775-45AB-A94C448F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Why Acyclic?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Why must directed graph by acyclic for the topological sort problem?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Otherwise, no way to order events linearly without violating a precedence constraint.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3ED1-E22A-60FC-7859-B3824688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7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Steps for finding the topological ordering of DAG: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Step-1:</a:t>
            </a:r>
            <a:r>
              <a:rPr lang="en-GB" dirty="0"/>
              <a:t> </a:t>
            </a:r>
            <a:r>
              <a:rPr lang="en-GB" b="1" dirty="0"/>
              <a:t>Compute in-degree</a:t>
            </a:r>
            <a:r>
              <a:rPr lang="en-GB" dirty="0"/>
              <a:t> for each of the vertices present in the DAG and initialize the count of visited nodes as 0;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Step-2: </a:t>
            </a:r>
            <a:r>
              <a:rPr lang="en-GB" dirty="0"/>
              <a:t>Add all </a:t>
            </a:r>
            <a:r>
              <a:rPr lang="en-GB" b="1" dirty="0"/>
              <a:t>vertices with in-degree equal 0 </a:t>
            </a:r>
            <a:r>
              <a:rPr lang="en-GB" dirty="0"/>
              <a:t>into a queue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Step-3: </a:t>
            </a:r>
            <a:r>
              <a:rPr lang="en-GB" dirty="0"/>
              <a:t>Remove a vertex from the queue and then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Increment count of visited nodes by 1;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Decrease in-degree by 1 for all its </a:t>
            </a:r>
            <a:r>
              <a:rPr lang="en-GB" dirty="0" err="1"/>
              <a:t>neighboring</a:t>
            </a:r>
            <a:r>
              <a:rPr lang="en-GB" dirty="0"/>
              <a:t> nodes;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If in-degree of a </a:t>
            </a:r>
            <a:r>
              <a:rPr lang="en-GB" dirty="0" err="1"/>
              <a:t>neighboring</a:t>
            </a:r>
            <a:r>
              <a:rPr lang="en-GB" dirty="0"/>
              <a:t> node is reduced to zero, then add it to the queue;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Step-4: </a:t>
            </a:r>
            <a:r>
              <a:rPr lang="en-GB" dirty="0"/>
              <a:t>Repeat Step-3 until </a:t>
            </a:r>
            <a:r>
              <a:rPr lang="en-GB" b="1" dirty="0"/>
              <a:t>the queue is empty;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 5: </a:t>
            </a:r>
            <a:r>
              <a:rPr lang="en-GB" dirty="0"/>
              <a:t>If count of visited nodes is not equal to the number of nodes in the graph then the topological sort is not possible for the given graph.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60EF9-8CB7-97F4-4D0D-E7ABC893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9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6BCC7F-895D-87A0-078E-2EC6C30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63404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16439"/>
              </p:ext>
            </p:extLst>
          </p:nvPr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E802A8-D896-C43B-6322-FC89823E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5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1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95696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8EE9E-5F98-9D3A-D440-7B9D7D3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3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91582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8678A-5EF7-BC77-4D19-0BCAD4DE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7E240-DC22-1DA6-30AD-B25125F3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3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328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97CBE-124F-F611-7C01-499EB9E7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8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4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937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097B0-EC83-34AE-BE11-185F0C0D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5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00000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A33F2-0B45-096B-EFF1-F554515B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8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 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3A323-157F-CFFA-F7E9-77A9DA48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9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07AA-41F6-462F-6C4A-E36AF0DA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0" y="1909129"/>
            <a:ext cx="4808380" cy="4289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E8EB-7CC0-62CA-E23D-93307884B275}"/>
              </a:ext>
            </a:extLst>
          </p:cNvPr>
          <p:cNvSpPr txBox="1"/>
          <p:nvPr/>
        </p:nvSpPr>
        <p:spPr>
          <a:xfrm>
            <a:off x="6241351" y="573709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6EEB7-9704-92B9-5635-A75BCA81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1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57492-86F3-D5FB-B164-EA2ECEB2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01" y="1302850"/>
            <a:ext cx="2072857" cy="1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EEFF-9CFF-CF48-03B2-A51980C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      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 </a:t>
                </a:r>
              </a:p>
              <a:p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blipFill>
                <a:blip r:embed="rId2"/>
                <a:stretch>
                  <a:fillRect l="-979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1">
            <a:extLst>
              <a:ext uri="{FF2B5EF4-FFF2-40B4-BE49-F238E27FC236}">
                <a16:creationId xmlns:a16="http://schemas.microsoft.com/office/drawing/2014/main" id="{B676F308-CB31-87DE-BD87-C5AD7D36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6" y="1679096"/>
            <a:ext cx="5409473" cy="47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A8A2E-C1D1-5053-0E95-9E18C364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Algorithm (Time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726664" y="3926444"/>
            <a:ext cx="3321117" cy="259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35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7EAA1-7E3B-5CCB-5F6A-E395C8A6BB35}"/>
              </a:ext>
            </a:extLst>
          </p:cNvPr>
          <p:cNvCxnSpPr>
            <a:cxnSpLocks/>
          </p:cNvCxnSpPr>
          <p:nvPr/>
        </p:nvCxnSpPr>
        <p:spPr>
          <a:xfrm flipH="1" flipV="1">
            <a:off x="4175185" y="4440235"/>
            <a:ext cx="3303917" cy="28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20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running time: </a:t>
            </a:r>
          </a:p>
          <a:p>
            <a:r>
              <a:rPr lang="en-GB" dirty="0">
                <a:solidFill>
                  <a:srgbClr val="FF0000"/>
                </a:solidFill>
              </a:rPr>
              <a:t>O(V + E)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0128D-ACDA-FB16-4A8C-90B9C1658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4252</TotalTime>
  <Words>3458</Words>
  <Application>Microsoft Office PowerPoint</Application>
  <PresentationFormat>Widescreen</PresentationFormat>
  <Paragraphs>1014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Bahnschrift</vt:lpstr>
      <vt:lpstr>Bell MT</vt:lpstr>
      <vt:lpstr>Calibri</vt:lpstr>
      <vt:lpstr>Cambria Math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BFS - Algorithm</vt:lpstr>
      <vt:lpstr>BFS – Algorithm (Time Complexity)</vt:lpstr>
      <vt:lpstr>BFS – Algorithm (Auxiliary Space Complexity)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BFS – disconnected Graph</vt:lpstr>
      <vt:lpstr>BFS – Properties</vt:lpstr>
      <vt:lpstr>Depth-First Search</vt:lpstr>
      <vt:lpstr>DFS - Algorithm</vt:lpstr>
      <vt:lpstr>DFS – Algorithm (Time complexity analysis)</vt:lpstr>
      <vt:lpstr>DFS – Algorithm (Time complexity analysis)</vt:lpstr>
      <vt:lpstr>DFS – Algorithm (Time complexity analysis)</vt:lpstr>
      <vt:lpstr>DFS – Algorithm (Time complexity analysis)</vt:lpstr>
      <vt:lpstr>DFS – Algorithm (Space complexity analysis)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Directed Acyclic Graphs</vt:lpstr>
      <vt:lpstr>Topological Sort</vt:lpstr>
      <vt:lpstr>Precedence Example</vt:lpstr>
      <vt:lpstr>Why Acyclic?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447</cp:revision>
  <dcterms:created xsi:type="dcterms:W3CDTF">2021-09-27T14:31:20Z</dcterms:created>
  <dcterms:modified xsi:type="dcterms:W3CDTF">2025-05-28T16:55:33Z</dcterms:modified>
</cp:coreProperties>
</file>