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82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79" r:id="rId27"/>
    <p:sldId id="28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7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3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4A5369-08B8-40A7-A5AC-6AD8E1F81DFF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F9DB5D-E10C-4367-ACD6-E8BBF8F0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6152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DB5D-E10C-4367-ACD6-E8BBF8F0CDC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57678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62E680-973E-8FD5-E3C5-BD57AD8A30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42F44B-B06F-5FD7-6011-EFD2F2AAAD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20A16D-404C-D63A-D8C3-EA22AD7BC3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5A3D0A-BF59-A626-94C5-DF8590AC30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DB5D-E10C-4367-ACD6-E8BBF8F0CDC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123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634D7E-A93F-9A16-3C62-0DAEA52BB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1C8E4F-A14E-DC1F-AB9D-9739452850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2E27C1-FB0C-A295-444C-7BA21AEBD5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4D9EA-AA78-7271-F7A0-1B01DACD07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DB5D-E10C-4367-ACD6-E8BBF8F0CDC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6872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F5D6C7-80D1-BB7F-9E92-91D012DC78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3FC565-D6CA-53B5-8515-B7768F2DE6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19F374-FC52-43DE-3744-D4B73AAD80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D87F1-F43E-4248-EFA4-77251D0E2D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DB5D-E10C-4367-ACD6-E8BBF8F0CDC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7007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A515F6-F90C-F5D6-5AD5-AA30A1CDCB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169CFB-8270-4CED-9FB6-E5F5123935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CAEC2E-D228-1FDD-7387-56EA51B89A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94FFC7-5BD4-836D-293C-55751C9EC6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DB5D-E10C-4367-ACD6-E8BBF8F0CDC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4800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4D2C9-14E6-241F-09AA-7BDE46AF3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899634-7463-98C3-B174-8E481949C7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6ED681-BD87-BF65-47D5-CC9201D5EC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561FFB-5754-53E8-3274-F7850487CC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DB5D-E10C-4367-ACD6-E8BBF8F0CDC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73876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4840EC-C219-6C70-11EB-BD9064901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16D1F4-DBBC-F505-D5AA-F38B01B6BC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7FCECD-8D57-5214-3E8F-57690F2CD8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637FFD-5B27-F2AA-5974-C79A06A921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DB5D-E10C-4367-ACD6-E8BBF8F0CDCA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19709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A0CD6A-F60A-36A3-4083-3F12A5A508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E8C1667-FBCC-EB29-B0B2-7C7BB3EB9D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82CFCE-5D5B-679A-10B9-7C04825882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52A64A-6648-7BDA-B64E-F24602CA31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DB5D-E10C-4367-ACD6-E8BBF8F0CDCA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4566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926A46-D109-A05B-0FC9-D058D1EEA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6249E8-240C-379F-836D-B29E9D060C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0C7F33-394C-DC7B-D3FA-640D3AA763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0FC43A-9A1F-CEB7-09E7-888E736537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DB5D-E10C-4367-ACD6-E8BBF8F0CDCA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90363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14A442-7708-7343-F480-96262C6EBE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3A4643-AE60-E6C4-BE7F-DCD7A0EE5B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2EF230-7A43-E3AB-7FEF-85C9C15631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DA4230-CB69-9811-2BA9-8B40ABDD2C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DB5D-E10C-4367-ACD6-E8BBF8F0CDCA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79440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FC9091-0AD9-9034-9E42-04019EB975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8D2FDE-4AF0-6288-FE94-4EC3E501A4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657688-092D-BD70-2F84-24D2BDA8B8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FDD227-1619-BF50-D24E-7DD270C4F3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DB5D-E10C-4367-ACD6-E8BBF8F0CDCA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378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88CDBF-F8E4-80E1-9CE3-2E1BCBA5F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F94C98-3956-659D-DEFB-E1904ACEF3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42BA8C-A305-E5E5-7354-2F94B0EE1C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33E7C6-0C82-99F6-0ECE-AC2E86CE0E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DB5D-E10C-4367-ACD6-E8BBF8F0CDC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1477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A8017E-C13B-C7EF-23C5-D5B24F9389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C21B9F-1333-A831-017B-0C7DFF6A38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184C6E-0713-FE57-7B19-6924507563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8F1F69-FBFA-AC0F-C362-E1FAF8E944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DB5D-E10C-4367-ACD6-E8BBF8F0CDCA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0856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03EC98-B8B7-2A8B-1BBE-E8DF7DA88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0E316A-0686-D03C-0589-9A2739EA2D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4C6497-E15F-504A-6D81-BF52342F8E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25A84-6EA4-FE4E-1703-B4FE1ED4FE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DB5D-E10C-4367-ACD6-E8BBF8F0CDCA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10544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7E8441-B3DE-AE66-7F4D-CFBD6984C6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8B85F7-CBC9-E8CF-DD1A-FB870969FF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D920A8-B4F8-1D11-4953-7F8E4F8537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F9706A-F349-8453-D945-60D04EAC1A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DB5D-E10C-4367-ACD6-E8BBF8F0CDCA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0664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C89526-DF60-FC37-A431-7B8D77DDAF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CF04C9-F73B-972D-FB61-F459F685CC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213295-980E-A5C8-7721-D35026C882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0B4689-3C6D-7362-B4A6-41F4703C85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DB5D-E10C-4367-ACD6-E8BBF8F0CDCA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98037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B9500E-CB8E-6D08-CBB8-32EAECDDE3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AD095B-571A-15A5-675C-594C0FCEF2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998314-3282-E3DC-508F-47D6E2E4B0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D913E4-F674-DD55-E042-25DA8A4084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DB5D-E10C-4367-ACD6-E8BBF8F0CDCA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1691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417F67-2B98-0764-50E2-2351F05B5B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D7BAFF-C9BE-355C-0D83-BC4761F132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919328-F4B6-03C3-DC38-8BE5BF484A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E8EE91-846D-D741-F874-F3D86906FC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DB5D-E10C-4367-ACD6-E8BBF8F0CDCA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4434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2A6F29-2E1E-8637-A4F0-11D318F4C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09F443-B393-508D-38A1-783948FD6B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7738D1-F631-4B11-62D8-3AB0F40C6C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794269-8DCD-A976-19EC-02B30E7D49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DB5D-E10C-4367-ACD6-E8BBF8F0CDCA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9256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39E6B5-E021-2128-2D8A-9900E67651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88A9A5-7952-7D34-3700-61159A7E4A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0950A6-542F-FEBB-FA12-8D0F1867F7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2C5E0-9288-F2DE-4163-5C952C06D3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DB5D-E10C-4367-ACD6-E8BBF8F0CDC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3574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626B58-7F03-CA2D-8C02-82200F1729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69238B-247E-5094-317F-3C9B1D8C81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54FC4E-4EB1-FB02-9C94-5F7D338A27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A5C4F-0C00-F5E2-FA14-D8DC1EFC84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DB5D-E10C-4367-ACD6-E8BBF8F0CDC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4813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1AD9F0-58EE-DF16-7404-DC45FB583B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3B2001-DF3C-6507-8A45-696DF9AB8E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0EF63C-FDDA-D52B-BDA9-DDE712A9E9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DB98C9-E938-E2F5-DF94-16E14FB9A8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DB5D-E10C-4367-ACD6-E8BBF8F0CDC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3898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DC5565-A4E2-29E6-C556-16D66B47F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D87201-6DFB-D444-8A35-4FDF9AB484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2A2978-6E7B-0F0F-1B26-3CEA4B1798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BB89BE-974D-13EB-0A9C-6FE80F9097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DB5D-E10C-4367-ACD6-E8BBF8F0CDC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764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C62140-916C-2324-64E9-4BB55515DF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AC625A-BAEA-7094-917D-071D002CB4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7EAEC7-7204-6097-800D-DE339C7763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3D6725-F926-C7C4-3F3D-99DFD4FEF0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DB5D-E10C-4367-ACD6-E8BBF8F0CDC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195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2204F3-D362-0F67-1839-0146F9DBCC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19756F-73F7-B466-20DB-E1910A62D1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C8D327-CF56-F563-356A-C1AC597BFD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AF8EE9-B5A9-CD63-114C-BA26313D7A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DB5D-E10C-4367-ACD6-E8BBF8F0CDC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9149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1EF9EE-F648-757B-2A4C-E13C02CB10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8FD556-6494-A5E5-6B10-23430AFD8F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04094C-8FD0-E5BA-C596-F84AF51E6A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1BD454-17F3-57A7-FF0D-B52B534B95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DB5D-E10C-4367-ACD6-E8BBF8F0CDC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8246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6EA2-220E-4618-A377-3CBECEBACC6C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0B4E-F15D-4F67-8D29-B22E29D010D7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545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6EA2-220E-4618-A377-3CBECEBACC6C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0B4E-F15D-4F67-8D29-B22E29D010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285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6EA2-220E-4618-A377-3CBECEBACC6C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0B4E-F15D-4F67-8D29-B22E29D010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244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6EA2-220E-4618-A377-3CBECEBACC6C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0B4E-F15D-4F67-8D29-B22E29D010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788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6EA2-220E-4618-A377-3CBECEBACC6C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0B4E-F15D-4F67-8D29-B22E29D010D7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295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6EA2-220E-4618-A377-3CBECEBACC6C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0B4E-F15D-4F67-8D29-B22E29D010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0668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6EA2-220E-4618-A377-3CBECEBACC6C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0B4E-F15D-4F67-8D29-B22E29D010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942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6EA2-220E-4618-A377-3CBECEBACC6C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0B4E-F15D-4F67-8D29-B22E29D010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576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6EA2-220E-4618-A377-3CBECEBACC6C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0B4E-F15D-4F67-8D29-B22E29D010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334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DF06EA2-220E-4618-A377-3CBECEBACC6C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1E0B4E-F15D-4F67-8D29-B22E29D010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2974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6EA2-220E-4618-A377-3CBECEBACC6C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0B4E-F15D-4F67-8D29-B22E29D010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28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DF06EA2-220E-4618-A377-3CBECEBACC6C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B1E0B4E-F15D-4F67-8D29-B22E29D010D7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204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aifur@cse.uiu.ac.bd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27EDA-2AEF-2BB5-7307-C1B23534F8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7200" dirty="0">
                <a:latin typeface="Bahnschrift SemiLight SemiConde" panose="020B0502040204020203" pitchFamily="34" charset="0"/>
              </a:rPr>
              <a:t>Algorithms: Greedy Method</a:t>
            </a:r>
            <a:br>
              <a:rPr lang="en-US" sz="7200" dirty="0">
                <a:latin typeface="Arial Narrow" panose="020B0606020202030204" pitchFamily="34" charset="0"/>
              </a:rPr>
            </a:br>
            <a:r>
              <a:rPr lang="en-US" sz="4000" dirty="0">
                <a:solidFill>
                  <a:srgbClr val="0070C0"/>
                </a:solidFill>
                <a:latin typeface="Arial Black" panose="020B0A04020102020204" pitchFamily="34" charset="0"/>
              </a:rPr>
              <a:t>Activity Selection Problem</a:t>
            </a:r>
            <a:endParaRPr lang="en-GB" sz="40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E95697-36D2-158A-9A70-BF8E192A61C1}"/>
              </a:ext>
            </a:extLst>
          </p:cNvPr>
          <p:cNvSpPr txBox="1"/>
          <p:nvPr/>
        </p:nvSpPr>
        <p:spPr>
          <a:xfrm>
            <a:off x="1335024" y="4581144"/>
            <a:ext cx="47609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Course Code: CSE-2217</a:t>
            </a:r>
          </a:p>
          <a:p>
            <a:r>
              <a:rPr lang="en-US" dirty="0"/>
              <a:t>Data Structure and Algorithms II</a:t>
            </a:r>
          </a:p>
          <a:p>
            <a:endParaRPr lang="en-US" dirty="0"/>
          </a:p>
          <a:p>
            <a:r>
              <a:rPr lang="en-US" dirty="0" err="1"/>
              <a:t>Lec</a:t>
            </a:r>
            <a:r>
              <a:rPr lang="en-US" dirty="0"/>
              <a:t> Saifur Rahman</a:t>
            </a:r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saifur@cse.uiu.ac.bd</a:t>
            </a:r>
            <a:endParaRPr lang="en-US" dirty="0"/>
          </a:p>
          <a:p>
            <a:r>
              <a:rPr lang="en-US" dirty="0"/>
              <a:t>Mobile: +8801303529289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5102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7A1F8C-DA43-50CD-7CC5-D001085C3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00506-E170-7A1A-DF4F-E27FC8F88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Arial Narrow" panose="020B0606020202030204" pitchFamily="34" charset="0"/>
              </a:rPr>
              <a:t>Interval Representation</a:t>
            </a:r>
            <a:endParaRPr lang="en-GB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C5294-0F66-29F2-CEDE-C4B20764A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503049" cy="40233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Here are a set of start and finish times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B7DBAE9-19C1-82DD-C71F-65D260034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04D835-6FD5-E9C8-05D2-FE9BB76F46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494" y="2499642"/>
            <a:ext cx="8145012" cy="15718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53CB28-6123-F039-223A-8AC9749227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286" y="4279631"/>
            <a:ext cx="3953427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424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94B6AD-B7DB-FD31-8FA2-4023CFCE30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F5C8D61-A486-2CB4-D144-BBE9715302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389" y="512009"/>
            <a:ext cx="7135221" cy="543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616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486040-7AE1-C665-2965-DAF0346B90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CBDA78-9143-425E-9630-CF6A15797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7345" y="197223"/>
            <a:ext cx="7557309" cy="60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923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9D41A4-D60E-2811-ACFC-0CFF534BB5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FCE462-AE69-90A1-940D-A2CF4B8C24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102" y="125506"/>
            <a:ext cx="7675228" cy="618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70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AC7914-7D85-29D1-E046-D61597DB1A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235086-18FB-60AA-568A-D9A99CE6AC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885" y="71716"/>
            <a:ext cx="7716229" cy="620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830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60108A-EF4D-1D45-C43F-4D233A923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76AB6-F25C-C6E9-62AA-BC260AEC5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Arial Narrow" panose="020B0606020202030204" pitchFamily="34" charset="0"/>
              </a:rPr>
              <a:t>Solving the Activity Selection Problem</a:t>
            </a:r>
            <a:endParaRPr lang="en-GB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4D240-F114-61BB-8D43-996D54052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503049" cy="40233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The greedy choice can be applied to find solutions (the maximum number of activities that can be performed) by using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Earliest finish time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Earliest start time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Shortest interval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2AC40A6-B687-5F80-B341-1B2A32291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30D0ED-9137-53EC-79BB-8C460C1F79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114" y="4287752"/>
            <a:ext cx="3439005" cy="18766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9CD002-875B-6122-9AE5-B32D0BAD0D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446" y="2861452"/>
            <a:ext cx="2619741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487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D65C1B-56FD-509E-6269-9756D996FC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B8842-6E87-AD36-38B0-241128500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Arial Narrow" panose="020B0606020202030204" pitchFamily="34" charset="0"/>
              </a:rPr>
              <a:t>Early Finish Greedy</a:t>
            </a:r>
            <a:endParaRPr lang="en-GB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3914D-E518-3027-0A24-2054BFF6A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503049" cy="40233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 Select the activity with the earliest finish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 Eliminate the activities that could not be scheduled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 Repeat!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5043480-92B6-F654-28CA-6A2B13EA0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244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F4BEBE-DD18-CBC0-BF92-9024590DD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2BAF98B-4DF1-B3E0-2336-8AB0DE143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262BE9-1898-82F6-F633-8753846233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626" y="0"/>
            <a:ext cx="7868748" cy="618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968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3C1EC5-120D-8278-1045-9B274AD86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5995B58-E8B6-C126-94F0-D0E27A20C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95B4D8-E329-C873-A56D-EAE129912C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389" y="33090"/>
            <a:ext cx="7859222" cy="610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22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53C7E-9A2A-08F1-576B-FCE5E58753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5571C55-AA55-6755-DD19-985D41BC8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74D7E3-1C76-10FA-ADB5-8437714AD9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915" y="158593"/>
            <a:ext cx="7840169" cy="603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318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3727E-677D-AEB7-AA14-0485AF07C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Arial Narrow" panose="020B0606020202030204" pitchFamily="34" charset="0"/>
              </a:rPr>
              <a:t>Greedy Algorithms: Principles</a:t>
            </a:r>
            <a:endParaRPr lang="en-GB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A9DA0-84BE-E0B3-2F99-E8EC646C8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020696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A </a:t>
            </a:r>
            <a:r>
              <a:rPr lang="en-US" sz="2400" dirty="0">
                <a:solidFill>
                  <a:srgbClr val="FF0000"/>
                </a:solidFill>
              </a:rPr>
              <a:t>greedy algorithm</a:t>
            </a:r>
            <a:r>
              <a:rPr lang="en-US" sz="2400" dirty="0"/>
              <a:t> always makes the choice that looks best at the moment.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A greedy algorithm works in phases.</a:t>
            </a:r>
            <a:br>
              <a:rPr lang="en-US" sz="2400" dirty="0"/>
            </a:br>
            <a:r>
              <a:rPr lang="en-US" sz="2400" dirty="0"/>
              <a:t>At each phase: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You take the </a:t>
            </a:r>
            <a:r>
              <a:rPr lang="en-US" sz="2400" dirty="0">
                <a:solidFill>
                  <a:srgbClr val="FF0000"/>
                </a:solidFill>
              </a:rPr>
              <a:t>best you can get right now</a:t>
            </a:r>
            <a:r>
              <a:rPr lang="en-US" sz="2400" dirty="0"/>
              <a:t>,</a:t>
            </a:r>
            <a:r>
              <a:rPr lang="en-GB" sz="2400" dirty="0"/>
              <a:t> without regard for future consequences.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/>
              <a:t>Your hope that by choosing a local optimum at each step, you will end up at a global optimum.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/>
              <a:t>For some problems, it works</a:t>
            </a:r>
            <a:endParaRPr lang="en-US" sz="2400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9DE87A0-4028-2F28-6625-FFC2689F9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FA82C1-81D3-C6CC-4653-C8EAC91750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036" y="2210859"/>
            <a:ext cx="2563905" cy="29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0226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381A05-5B1D-334B-7C5B-33CD8CFEA7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562DEFC-2975-89F4-9629-590B1BCD9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36C966-AE78-560A-1E74-E45BA38C14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205" y="161782"/>
            <a:ext cx="7811590" cy="606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8505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188E47-0092-8E67-8A2A-325475DFC5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EE718D1-063F-467B-1766-C04D20363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7C2B7C-2A75-667C-820B-B8BF723BCD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389" y="177465"/>
            <a:ext cx="7859222" cy="614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90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F2162F-4274-F84F-DD13-F214F6B371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A216CB6-8085-D7AC-7C30-7526EFE54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CADEB8-FA0B-146D-BAFB-CC774EFA7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915" y="160658"/>
            <a:ext cx="7840169" cy="610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8426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6C096D-3844-5BC3-DA35-2BF82974E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A5A33-D296-8B61-A5DF-1C675F9EF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Arial Narrow" panose="020B0606020202030204" pitchFamily="34" charset="0"/>
              </a:rPr>
              <a:t>Assuming activities are sorted by finish time</a:t>
            </a:r>
            <a:endParaRPr lang="en-GB" sz="44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1DCCE8E-163C-865D-7977-B8687EB94B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783" y="1882122"/>
            <a:ext cx="6012433" cy="4124231"/>
          </a:xfrm>
        </p:spPr>
      </p:pic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6D6707F-704F-3D76-5213-697C75F73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276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1C6073-93F3-8C46-9342-0F69FB3435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6D3E5-31A0-EC72-694A-4C2CDC65B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Arial Narrow" panose="020B0606020202030204" pitchFamily="34" charset="0"/>
              </a:rPr>
              <a:t>Why is it Greedy?</a:t>
            </a:r>
            <a:endParaRPr lang="en-GB" sz="44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2FDBE10-9621-E858-5D38-41B82A025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AAFB93-71BA-DB0E-3685-43D7D33E5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400" dirty="0"/>
              <a:t>Greedy in the sense that it leaves as much opportunity as possible for the remaining activities to be scheduled.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The greedy choice is the one that maximizes the amount of unscheduled time remaining.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We will show that this algorithm uses the following properties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The algorithm satisfies the greedy-choice property.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The problem has the optimal substructure property. 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1214761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983784-BF7F-2BE8-80DA-9BDC5CB71B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8B5DD-07F0-D300-A35C-4D756FE5E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Arial Narrow" panose="020B0606020202030204" pitchFamily="34" charset="0"/>
              </a:rPr>
              <a:t>Elements of Greedy Strategy</a:t>
            </a:r>
            <a:endParaRPr lang="en-GB" sz="44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3773037-AA0B-9035-288D-55A6D4EF5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C8017F-31FA-E39E-62F6-6288F97AE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A greedy algorithm makes a sequence of choices, each of the choices that seems best at the moment is chosen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NOT always produces an optimal solution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 Two ingredients that are exhibited by most problems that lend themselves to a greedy strategy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Greedy-choice property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Optimal substructure property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0478015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6175DF-4497-258B-AC21-5AB62D085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39BB9-B8DA-1827-6A20-067065ED2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Arial Narrow" panose="020B0606020202030204" pitchFamily="34" charset="0"/>
              </a:rPr>
              <a:t>Greedy-Choice Property</a:t>
            </a:r>
            <a:endParaRPr lang="en-GB" sz="44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DF45A79-78A6-40C6-FAAC-620B70F03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4217CD-850F-EF90-FF5C-6EF3FE589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A globally optimal solution can be arrived at by making a locally optimal (greedy) choice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 Make whatever choice seems best at the moment and then solve the sub-problem arising after the choice is made.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 The choice made by a greedy algorithm may depend on choices so far, but cannot depend on any future choices or on the solutions to sub-problems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 Of course, we must prove that a greedy choice at each step yields a globally optimal solution. </a:t>
            </a: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39664635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764D3B-614B-357A-279C-1C4B7BE1B3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A8F19-069D-E4FE-2C9F-A18F8887F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Arial Narrow" panose="020B0606020202030204" pitchFamily="34" charset="0"/>
              </a:rPr>
              <a:t>Optimal Substructure Property</a:t>
            </a:r>
            <a:endParaRPr lang="en-GB" sz="44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9C9FB99-03B2-5793-739C-8528E500F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41FDDC6-84E7-813D-2E68-7091C3971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600" dirty="0"/>
                  <a:t> A problem exhibits optimal substructure if an optimal solution to the problem contains within it optimal solutions to sub-problems.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 If an optimal solution A to S begins with activity 1, then A’ = A – {1} is optimal to S’ = {</a:t>
                </a:r>
                <a:r>
                  <a:rPr lang="en-US" sz="2400" dirty="0" err="1"/>
                  <a:t>i</a:t>
                </a:r>
                <a:r>
                  <a:rPr lang="en-US" sz="2400" dirty="0"/>
                  <a:t> </a:t>
                </a:r>
                <a:r>
                  <a:rPr lang="en-GB" sz="2400" b="0" i="0" dirty="0">
                    <a:solidFill>
                      <a:srgbClr val="111111"/>
                    </a:solidFill>
                    <a:effectLst/>
                    <a:latin typeface="Roboto" panose="02000000000000000000" pitchFamily="2" charset="0"/>
                  </a:rPr>
                  <a:t>∈ 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solidFill>
                              <a:srgbClr val="11111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11111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11111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111111"/>
                        </a:solidFill>
                        <a:effectLst/>
                        <a:latin typeface="Cambria Math" panose="02040503050406030204" pitchFamily="18" charset="0"/>
                      </a:rPr>
                      <m:t> ≥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11111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11111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111111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}</a:t>
                </a:r>
                <a:endParaRPr lang="en-GB" sz="24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41FDDC6-84E7-813D-2E68-7091C3971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818" t="-2273" r="-1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57C69E09-BE87-0150-23BE-BADFEF767A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406" y="3429000"/>
            <a:ext cx="7389188" cy="267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660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BC013D-9258-ACAB-03F0-3DC718E713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1CE46-4F80-ED80-D839-E15FFF95D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Arial Narrow" panose="020B0606020202030204" pitchFamily="34" charset="0"/>
              </a:rPr>
              <a:t>The Activity Selection Problem</a:t>
            </a:r>
            <a:endParaRPr lang="en-GB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970D8F-E733-AF6B-08D1-2809269AD5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845734"/>
                <a:ext cx="10503049" cy="402336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0070C0"/>
                    </a:solidFill>
                  </a:rPr>
                  <a:t>Input: A set of activities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400" b="0" dirty="0">
                  <a:solidFill>
                    <a:srgbClr val="0070C0"/>
                  </a:solidFill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2200" dirty="0"/>
                  <a:t> Each activity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has a start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and a finish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/>
                  <a:t>, where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0≤</m:t>
                    </m:r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i="1" dirty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&lt; ∞</m:t>
                    </m:r>
                  </m:oMath>
                </a14:m>
                <a:r>
                  <a:rPr lang="en-US" sz="2200" dirty="0"/>
                  <a:t>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2200" dirty="0"/>
                  <a:t> If selected, activity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takes place during the half-open time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"/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sz="22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/>
                  <a:t> Two activities are </a:t>
                </a:r>
                <a:r>
                  <a:rPr lang="en-US" sz="2400" dirty="0">
                    <a:solidFill>
                      <a:srgbClr val="FF0000"/>
                    </a:solidFill>
                  </a:rPr>
                  <a:t>compatible</a:t>
                </a:r>
                <a:r>
                  <a:rPr lang="en-US" sz="2400" dirty="0"/>
                  <a:t> if and only if their intervals do not overlap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0070C0"/>
                    </a:solidFill>
                  </a:rPr>
                  <a:t>Output: a maximum-size subset of mutually compatible activities.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970D8F-E733-AF6B-08D1-2809269AD5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845734"/>
                <a:ext cx="10503049" cy="4023360"/>
              </a:xfrm>
              <a:blipFill>
                <a:blip r:embed="rId3"/>
                <a:stretch>
                  <a:fillRect l="-16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A920BF9-1A26-F8E3-78AE-511C98E3A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050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355D0A-C74A-F35C-75F7-CE1270FA1D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8D9A5-2B34-AAAB-236B-AAC259E32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Arial Narrow" panose="020B0606020202030204" pitchFamily="34" charset="0"/>
              </a:rPr>
              <a:t>The Activity Selection Problem</a:t>
            </a:r>
            <a:endParaRPr lang="en-GB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B73675-A112-5BDC-1989-42758EC206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845734"/>
                <a:ext cx="10503049" cy="402336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Formally:</a:t>
                </a:r>
                <a:endParaRPr lang="en-US" sz="2400" dirty="0">
                  <a:solidFill>
                    <a:srgbClr val="0070C0"/>
                  </a:solidFill>
                </a:endParaRPr>
              </a:p>
              <a:p>
                <a:pPr lvl="1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sz="2200" dirty="0">
                    <a:solidFill>
                      <a:srgbClr val="0070C0"/>
                    </a:solidFill>
                  </a:rPr>
                  <a:t> </a:t>
                </a:r>
                <a:r>
                  <a:rPr lang="en-US" sz="2200" dirty="0">
                    <a:solidFill>
                      <a:schemeClr val="tx1"/>
                    </a:solidFill>
                  </a:rPr>
                  <a:t>Given a set S of n activities</a:t>
                </a:r>
                <a:br>
                  <a:rPr lang="en-US" sz="220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start time of activity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i</a:t>
                </a:r>
                <a:br>
                  <a:rPr lang="en-US" sz="220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finish time of activity I</a:t>
                </a:r>
              </a:p>
              <a:p>
                <a:pPr lvl="1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sz="2200" dirty="0">
                    <a:solidFill>
                      <a:schemeClr val="tx1"/>
                    </a:solidFill>
                  </a:rPr>
                  <a:t>Find max-size subset A of compatible activities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B73675-A112-5BDC-1989-42758EC206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845734"/>
                <a:ext cx="10503049" cy="4023360"/>
              </a:xfrm>
              <a:blipFill>
                <a:blip r:embed="rId3"/>
                <a:stretch>
                  <a:fillRect l="-1625" t="-12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9210B0B-2DA4-D982-05A0-FD29B8CA8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3252C8-25FD-E8F7-ADE8-3D05E429F7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218" y="3857414"/>
            <a:ext cx="7659169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945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D90D17-4D52-D09A-1164-308EBE08D0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E3183-44F3-3D1A-322A-CF8BF61DD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Arial Narrow" panose="020B0606020202030204" pitchFamily="34" charset="0"/>
              </a:rPr>
              <a:t>The Activity Selection Problem</a:t>
            </a:r>
            <a:endParaRPr lang="en-GB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106242-214A-32AC-5E1C-B917BCE9E6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845734"/>
                <a:ext cx="10503049" cy="402336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Formally:</a:t>
                </a:r>
                <a:endParaRPr lang="en-US" sz="2400" dirty="0">
                  <a:solidFill>
                    <a:srgbClr val="0070C0"/>
                  </a:solidFill>
                </a:endParaRPr>
              </a:p>
              <a:p>
                <a:pPr lvl="1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sz="2200" dirty="0">
                    <a:solidFill>
                      <a:srgbClr val="0070C0"/>
                    </a:solidFill>
                  </a:rPr>
                  <a:t> </a:t>
                </a:r>
                <a:r>
                  <a:rPr lang="en-US" sz="2200" dirty="0">
                    <a:solidFill>
                      <a:schemeClr val="tx1"/>
                    </a:solidFill>
                  </a:rPr>
                  <a:t>Given a set S of n activities</a:t>
                </a:r>
                <a:br>
                  <a:rPr lang="en-US" sz="220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start time of activity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i</a:t>
                </a:r>
                <a:br>
                  <a:rPr lang="en-US" sz="220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finish time of activity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i</a:t>
                </a:r>
                <a:endParaRPr lang="en-US" sz="2200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sz="2200" dirty="0">
                    <a:solidFill>
                      <a:schemeClr val="tx1"/>
                    </a:solidFill>
                  </a:rPr>
                  <a:t>Find max-size subset A of compatible activities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106242-214A-32AC-5E1C-B917BCE9E6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845734"/>
                <a:ext cx="10503049" cy="4023360"/>
              </a:xfrm>
              <a:blipFill>
                <a:blip r:embed="rId3"/>
                <a:stretch>
                  <a:fillRect l="-1625" t="-12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DC9F15B-0F7F-D9E9-8298-FA089DEF8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06F199-E93D-E229-689B-9C0D2E181C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095" y="4068618"/>
            <a:ext cx="7271810" cy="190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775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D32DB0-5192-F5CD-F2DD-4E17D0DB61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31EEE-F544-2636-71F3-AD2BB90D8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Arial Narrow" panose="020B0606020202030204" pitchFamily="34" charset="0"/>
              </a:rPr>
              <a:t>The Activity Selection Problem</a:t>
            </a:r>
            <a:endParaRPr lang="en-GB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6008E-5AC7-8A45-E603-A73E83A78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503049" cy="40233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Here are a set of start and finish times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 What is the maximum number of activities that can be completed?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A958B5E-5E98-F9CB-D8A8-A02ADA7B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4DD12F-0DF4-38E1-C39C-DA72B99C39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494" y="2499642"/>
            <a:ext cx="8145012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514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257C4E-DB80-1BDD-0390-10990766A2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E3FA6-2836-3731-654E-94DB1FA37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Arial Narrow" panose="020B0606020202030204" pitchFamily="34" charset="0"/>
              </a:rPr>
              <a:t>The Activity Selection Problem</a:t>
            </a:r>
            <a:endParaRPr lang="en-GB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788F1B-B6C0-EE89-3A77-92F52795EB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845734"/>
                <a:ext cx="10503049" cy="402336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Here are a set of start and finish times</a:t>
                </a:r>
              </a:p>
              <a:p>
                <a:pPr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 What is the maximum number of activities that can be completed?</a:t>
                </a:r>
              </a:p>
              <a:p>
                <a:pPr lvl="1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solidFill>
                      <a:schemeClr val="tx1"/>
                    </a:solidFill>
                  </a:rPr>
                  <a:t>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} can be completed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788F1B-B6C0-EE89-3A77-92F52795EB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845734"/>
                <a:ext cx="10503049" cy="4023360"/>
              </a:xfrm>
              <a:blipFill>
                <a:blip r:embed="rId3"/>
                <a:stretch>
                  <a:fillRect l="-1625" t="-12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1A192F2-722C-6E98-CD56-2F49D5B94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6256A2-5E01-26A1-4890-E7DECECB65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803" y="2495725"/>
            <a:ext cx="6984394" cy="136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48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2C8275-F1D4-F343-BEF1-E757684D0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D193-6323-7562-14EE-D69C29E9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Arial Narrow" panose="020B0606020202030204" pitchFamily="34" charset="0"/>
              </a:rPr>
              <a:t>The Activity Selection Problem</a:t>
            </a:r>
            <a:endParaRPr lang="en-GB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B6EEBA-2903-9EB5-089E-4A73348A3D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845734"/>
                <a:ext cx="10503049" cy="402336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Here are a set of start and finish times</a:t>
                </a:r>
              </a:p>
              <a:p>
                <a:pPr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 What is the maximum number of activities that can be completed?</a:t>
                </a:r>
              </a:p>
              <a:p>
                <a:pPr lvl="1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solidFill>
                      <a:schemeClr val="tx1"/>
                    </a:solidFill>
                  </a:rPr>
                  <a:t>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} can be completed</a:t>
                </a:r>
              </a:p>
              <a:p>
                <a:pPr lvl="1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solidFill>
                      <a:schemeClr val="tx1"/>
                    </a:solidFill>
                  </a:rPr>
                  <a:t>But so can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which is a larger set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B6EEBA-2903-9EB5-089E-4A73348A3D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845734"/>
                <a:ext cx="10503049" cy="4023360"/>
              </a:xfrm>
              <a:blipFill>
                <a:blip r:embed="rId3"/>
                <a:stretch>
                  <a:fillRect l="-1625" t="-12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A1CF8FB-BF84-36E6-DB92-093A45B2B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F92361-90F7-0F8F-D6E7-83A6F55A08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889" y="2328051"/>
            <a:ext cx="8040222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394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771-7D2B-EFF2-E6F1-8D4AA26F1E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34F3F-4D89-377F-4006-D53DF5F6C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Arial Narrow" panose="020B0606020202030204" pitchFamily="34" charset="0"/>
              </a:rPr>
              <a:t>The Activity Selection Problem</a:t>
            </a:r>
            <a:endParaRPr lang="en-GB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1A1D9F-77C9-2F4F-2AEC-D01366872B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845734"/>
                <a:ext cx="10503049" cy="402336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Here are a set of start and finish times</a:t>
                </a:r>
              </a:p>
              <a:p>
                <a:pPr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 What is the maximum number of activities that can be completed?</a:t>
                </a:r>
              </a:p>
              <a:p>
                <a:pPr lvl="1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solidFill>
                      <a:schemeClr val="tx1"/>
                    </a:solidFill>
                  </a:rPr>
                  <a:t>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} can be completed</a:t>
                </a:r>
              </a:p>
              <a:p>
                <a:pPr lvl="1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solidFill>
                      <a:schemeClr val="tx1"/>
                    </a:solidFill>
                  </a:rPr>
                  <a:t>But so can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which is a larger set</a:t>
                </a:r>
              </a:p>
              <a:p>
                <a:pPr lvl="1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solidFill>
                      <a:schemeClr val="tx1"/>
                    </a:solidFill>
                  </a:rPr>
                  <a:t>But it is not unique, consider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en-US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}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1A1D9F-77C9-2F4F-2AEC-D01366872B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845734"/>
                <a:ext cx="10503049" cy="4023360"/>
              </a:xfrm>
              <a:blipFill>
                <a:blip r:embed="rId3"/>
                <a:stretch>
                  <a:fillRect l="-1625" t="-12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DB07254-226E-BAA4-B888-CEBC15992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904DDF-72A0-8318-FAED-CBB6DA7614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789" y="2247454"/>
            <a:ext cx="8459381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74610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212</TotalTime>
  <Words>894</Words>
  <Application>Microsoft Office PowerPoint</Application>
  <PresentationFormat>Widescreen</PresentationFormat>
  <Paragraphs>143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Arial Black</vt:lpstr>
      <vt:lpstr>Arial Narrow</vt:lpstr>
      <vt:lpstr>Bahnschrift SemiLight SemiConde</vt:lpstr>
      <vt:lpstr>Calibri</vt:lpstr>
      <vt:lpstr>Calibri Light</vt:lpstr>
      <vt:lpstr>Cambria Math</vt:lpstr>
      <vt:lpstr>Roboto</vt:lpstr>
      <vt:lpstr>Wingdings</vt:lpstr>
      <vt:lpstr>Retrospect</vt:lpstr>
      <vt:lpstr>Algorithms: Greedy Method Activity Selection Problem</vt:lpstr>
      <vt:lpstr>Greedy Algorithms: Principles</vt:lpstr>
      <vt:lpstr>The Activity Selection Problem</vt:lpstr>
      <vt:lpstr>The Activity Selection Problem</vt:lpstr>
      <vt:lpstr>The Activity Selection Problem</vt:lpstr>
      <vt:lpstr>The Activity Selection Problem</vt:lpstr>
      <vt:lpstr>The Activity Selection Problem</vt:lpstr>
      <vt:lpstr>The Activity Selection Problem</vt:lpstr>
      <vt:lpstr>The Activity Selection Problem</vt:lpstr>
      <vt:lpstr>Interval Representation</vt:lpstr>
      <vt:lpstr>PowerPoint Presentation</vt:lpstr>
      <vt:lpstr>PowerPoint Presentation</vt:lpstr>
      <vt:lpstr>PowerPoint Presentation</vt:lpstr>
      <vt:lpstr>PowerPoint Presentation</vt:lpstr>
      <vt:lpstr>Solving the Activity Selection Problem</vt:lpstr>
      <vt:lpstr>Early Finish Greedy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Assuming activities are sorted by finish time</vt:lpstr>
      <vt:lpstr>Why is it Greedy?</vt:lpstr>
      <vt:lpstr>Elements of Greedy Strategy</vt:lpstr>
      <vt:lpstr>Greedy-Choice Property</vt:lpstr>
      <vt:lpstr>Optimal Substructure Property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Saifur Rahman</dc:creator>
  <cp:lastModifiedBy>Saifur Rahman</cp:lastModifiedBy>
  <cp:revision>7</cp:revision>
  <dcterms:created xsi:type="dcterms:W3CDTF">2024-11-04T18:28:31Z</dcterms:created>
  <dcterms:modified xsi:type="dcterms:W3CDTF">2025-03-22T22:49:21Z</dcterms:modified>
</cp:coreProperties>
</file>