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97" r:id="rId4"/>
    <p:sldId id="298" r:id="rId5"/>
    <p:sldId id="299" r:id="rId6"/>
    <p:sldId id="300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70" r:id="rId1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116CA-0A70-40BB-8610-1DAEACA66E11}" v="21" dt="2022-07-02T05:56:17.7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5AAEE-6760-4F70-A9B6-24EFD2ECC488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E9660-2EBF-40DC-BB03-C9A2DDC2C08F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844A-6BE4-4A6F-8E5F-789B8F6828D5}" type="datetime1">
              <a:rPr lang="en-US" smtClean="0"/>
              <a:t>3/20/2025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CB92A-2DF7-4066-9E23-594ECE17DC4E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E9EE-D89B-44BA-B6C3-768DF3694C25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0F954-5599-492B-870B-5B69553526C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2671814"/>
            <a:ext cx="8305800" cy="279563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6000" b="1" spc="-11" dirty="0">
                <a:solidFill>
                  <a:schemeClr val="bg1"/>
                </a:solidFill>
                <a:ea typeface="+mn-lt"/>
                <a:cs typeface="+mn-lt"/>
              </a:rPr>
              <a:t>Sorting Algorithms –II</a:t>
            </a:r>
          </a:p>
          <a:p>
            <a:pPr algn="ctr"/>
            <a:r>
              <a:rPr lang="en-US" sz="6000" b="1" spc="-11" dirty="0">
                <a:solidFill>
                  <a:schemeClr val="bg1"/>
                </a:solidFill>
                <a:ea typeface="+mn-lt"/>
                <a:cs typeface="+mn-lt"/>
              </a:rPr>
              <a:t>Quick Sort</a:t>
            </a:r>
            <a:endParaRPr lang="en-US" sz="6000" dirty="0">
              <a:solidFill>
                <a:schemeClr val="bg1"/>
              </a:solidFill>
            </a:endParaRPr>
          </a:p>
          <a:p>
            <a:pPr marL="12700">
              <a:spcBef>
                <a:spcPts val="100"/>
              </a:spcBef>
            </a:pPr>
            <a:endParaRPr lang="en-US" sz="6000" b="1" spc="-1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832" y="4019619"/>
            <a:ext cx="7699375" cy="117724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endParaRPr lang="en-US" sz="3600" dirty="0">
              <a:latin typeface="Arial"/>
              <a:cs typeface="Arial"/>
            </a:endParaRPr>
          </a:p>
          <a:p>
            <a:pPr marL="12700">
              <a:spcBef>
                <a:spcPts val="2560"/>
              </a:spcBef>
            </a:pPr>
            <a:r>
              <a:rPr lang="en-US" sz="1800" spc="-5" dirty="0">
                <a:solidFill>
                  <a:srgbClr val="2388DB"/>
                </a:solidFill>
                <a:latin typeface="Arial MT"/>
                <a:cs typeface="Arial MT"/>
              </a:rPr>
              <a:t>Instructor : Shekh. </a:t>
            </a:r>
            <a:r>
              <a:rPr lang="en-US" spc="-5" dirty="0">
                <a:solidFill>
                  <a:srgbClr val="2388DB"/>
                </a:solidFill>
                <a:latin typeface="Arial MT"/>
                <a:cs typeface="Arial MT"/>
              </a:rPr>
              <a:t>Md. Saifur Rahman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98088" y="6491807"/>
            <a:ext cx="260351" cy="192360"/>
          </a:xfrm>
        </p:spPr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 dirty="0"/>
              <a:t>saifur@cse.uiu.ac.bd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065" marR="5080">
              <a:lnSpc>
                <a:spcPts val="5190"/>
              </a:lnSpc>
              <a:spcBef>
                <a:spcPts val="290"/>
              </a:spcBef>
            </a:pPr>
            <a:r>
              <a:rPr spc="40" dirty="0"/>
              <a:t>Quick</a:t>
            </a:r>
            <a:r>
              <a:rPr spc="70" dirty="0"/>
              <a:t> </a:t>
            </a:r>
            <a:r>
              <a:rPr spc="155" dirty="0"/>
              <a:t>Sort </a:t>
            </a:r>
            <a:r>
              <a:rPr spc="-1315" dirty="0"/>
              <a:t> </a:t>
            </a:r>
            <a:r>
              <a:rPr dirty="0"/>
              <a:t>(Partition)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6360" y="1772724"/>
            <a:ext cx="9616440" cy="247247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400" spc="-55" dirty="0">
                <a:latin typeface="Times New Roman"/>
                <a:cs typeface="Times New Roman"/>
              </a:rPr>
              <a:t>Clearly,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take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place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ourier New"/>
                <a:cs typeface="Courier New"/>
              </a:rPr>
              <a:t>partition()</a:t>
            </a:r>
            <a:r>
              <a:rPr sz="2400" spc="-20" dirty="0">
                <a:latin typeface="Times New Roman"/>
                <a:cs typeface="Times New Roman"/>
              </a:rPr>
              <a:t>function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4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Rearranges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subarrays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place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10" dirty="0">
                <a:latin typeface="Times New Roman"/>
                <a:cs typeface="Times New Roman"/>
              </a:rPr>
              <a:t>End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result:</a:t>
            </a:r>
            <a:endParaRPr sz="2400" dirty="0">
              <a:latin typeface="Times New Roman"/>
              <a:cs typeface="Times New Roman"/>
            </a:endParaRPr>
          </a:p>
          <a:p>
            <a:pPr marL="489584">
              <a:lnSpc>
                <a:spcPct val="100000"/>
              </a:lnSpc>
              <a:spcBef>
                <a:spcPts val="300"/>
              </a:spcBef>
            </a:pPr>
            <a:r>
              <a:rPr sz="2400" spc="-204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rr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ys</a:t>
            </a:r>
          </a:p>
          <a:p>
            <a:pPr marL="489584">
              <a:lnSpc>
                <a:spcPct val="100000"/>
              </a:lnSpc>
              <a:spcBef>
                <a:spcPts val="225"/>
              </a:spcBef>
            </a:pP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valu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" dirty="0" err="1">
                <a:latin typeface="Times New Roman"/>
                <a:cs typeface="Times New Roman"/>
              </a:rPr>
              <a:t>s</a:t>
            </a:r>
            <a:r>
              <a:rPr sz="2400" dirty="0" err="1">
                <a:latin typeface="Times New Roman"/>
                <a:cs typeface="Times New Roman"/>
              </a:rPr>
              <a:t>ub</a:t>
            </a:r>
            <a:r>
              <a:rPr sz="2400" spc="-5" dirty="0" err="1">
                <a:latin typeface="Times New Roman"/>
                <a:cs typeface="Times New Roman"/>
              </a:rPr>
              <a:t>a</a:t>
            </a:r>
            <a:r>
              <a:rPr sz="2400" spc="50" dirty="0" err="1">
                <a:latin typeface="Times New Roman"/>
                <a:cs typeface="Times New Roman"/>
              </a:rPr>
              <a:t>r</a:t>
            </a:r>
            <a:r>
              <a:rPr sz="2400" spc="-40" dirty="0" err="1">
                <a:latin typeface="Times New Roman"/>
                <a:cs typeface="Times New Roman"/>
              </a:rPr>
              <a:t>r</a:t>
            </a:r>
            <a:r>
              <a:rPr sz="2400" dirty="0" err="1">
                <a:latin typeface="Times New Roman"/>
                <a:cs typeface="Times New Roman"/>
              </a:rPr>
              <a:t>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Lucida Sans Unicode"/>
                <a:cs typeface="Lucida Sans Unicode"/>
              </a:rPr>
              <a:t>|</a:t>
            </a:r>
            <a:r>
              <a:rPr lang="en-US"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pivo</a:t>
            </a:r>
            <a:r>
              <a:rPr lang="en-US"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t </a:t>
            </a:r>
            <a:r>
              <a:rPr lang="en-US" sz="2400" dirty="0">
                <a:latin typeface="Lucida Sans Unicode"/>
                <a:cs typeface="Lucida Sans Unicode"/>
              </a:rPr>
              <a:t>|</a:t>
            </a:r>
            <a:r>
              <a:rPr sz="2400" spc="-375" dirty="0">
                <a:latin typeface="Lucida Sans Unicode"/>
                <a:cs typeface="Lucida Sans Unicode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valu</a:t>
            </a:r>
            <a:r>
              <a:rPr sz="2400" spc="-2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2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eco</a:t>
            </a:r>
            <a:r>
              <a:rPr sz="2400" spc="4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subarray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  <a:tab pos="7574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Return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inde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“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pivo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”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elemen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separatin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th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	</a:t>
            </a:r>
            <a:r>
              <a:rPr sz="2400" spc="-20" dirty="0">
                <a:latin typeface="Times New Roman"/>
                <a:cs typeface="Times New Roman"/>
              </a:rPr>
              <a:t>subarrays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142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40" dirty="0"/>
              <a:t>Quick</a:t>
            </a:r>
            <a:r>
              <a:rPr spc="75" dirty="0"/>
              <a:t> </a:t>
            </a:r>
            <a:r>
              <a:rPr spc="155" dirty="0"/>
              <a:t>Sort </a:t>
            </a:r>
            <a:r>
              <a:rPr spc="-1315" dirty="0"/>
              <a:t> </a:t>
            </a:r>
            <a:r>
              <a:rPr spc="80" dirty="0"/>
              <a:t>(Analysis)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6360" y="1797741"/>
            <a:ext cx="5650230" cy="164083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400" i="1" spc="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will</a:t>
            </a:r>
            <a:r>
              <a:rPr sz="2400" i="1" spc="-7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be</a:t>
            </a:r>
            <a:r>
              <a:rPr sz="2400" i="1" spc="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400" i="1" spc="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worst</a:t>
            </a:r>
            <a:r>
              <a:rPr sz="2400" i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case</a:t>
            </a:r>
            <a:r>
              <a:rPr sz="2400" i="1" spc="3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400" i="1" spc="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algorithm?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15" dirty="0">
                <a:latin typeface="Times New Roman"/>
                <a:cs typeface="Times New Roman"/>
              </a:rPr>
              <a:t>Partition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always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unbalanced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What</a:t>
            </a:r>
            <a:r>
              <a:rPr sz="2400" i="1" spc="9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will</a:t>
            </a:r>
            <a:r>
              <a:rPr sz="2400" i="1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033CC"/>
                </a:solidFill>
                <a:latin typeface="Times New Roman"/>
                <a:cs typeface="Times New Roman"/>
              </a:rPr>
              <a:t>be</a:t>
            </a:r>
            <a:r>
              <a:rPr sz="2400" i="1" spc="1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400" i="1" spc="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best</a:t>
            </a:r>
            <a:r>
              <a:rPr sz="2400" i="1" spc="10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40" dirty="0">
                <a:solidFill>
                  <a:srgbClr val="0033CC"/>
                </a:solidFill>
                <a:latin typeface="Times New Roman"/>
                <a:cs typeface="Times New Roman"/>
              </a:rPr>
              <a:t>case</a:t>
            </a:r>
            <a:r>
              <a:rPr sz="2400" i="1" spc="1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for</a:t>
            </a:r>
            <a:r>
              <a:rPr sz="2400" i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sz="2400" i="1" spc="1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algorithm?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15" dirty="0">
                <a:latin typeface="Times New Roman"/>
                <a:cs typeface="Times New Roman"/>
              </a:rPr>
              <a:t>Partition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perfectly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balanced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6360" y="4336726"/>
            <a:ext cx="5631815" cy="162813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Which</a:t>
            </a:r>
            <a:r>
              <a:rPr sz="2400" i="1" spc="-70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216721"/>
                </a:solidFill>
                <a:latin typeface="Times New Roman"/>
                <a:cs typeface="Times New Roman"/>
              </a:rPr>
              <a:t>is</a:t>
            </a: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16721"/>
                </a:solidFill>
                <a:latin typeface="Times New Roman"/>
                <a:cs typeface="Times New Roman"/>
              </a:rPr>
              <a:t>more</a:t>
            </a:r>
            <a:r>
              <a:rPr sz="2400" i="1" spc="-85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likely?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almost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balanced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400" i="1" spc="-175" dirty="0">
                <a:solidFill>
                  <a:srgbClr val="216721"/>
                </a:solidFill>
                <a:latin typeface="Times New Roman"/>
                <a:cs typeface="Times New Roman"/>
              </a:rPr>
              <a:t>W</a:t>
            </a:r>
            <a:r>
              <a:rPr sz="2400" i="1" spc="-40" dirty="0">
                <a:solidFill>
                  <a:srgbClr val="216721"/>
                </a:solidFill>
                <a:latin typeface="Times New Roman"/>
                <a:cs typeface="Times New Roman"/>
              </a:rPr>
              <a:t>il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l</a:t>
            </a:r>
            <a:r>
              <a:rPr sz="2400" i="1" spc="-80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16721"/>
                </a:solidFill>
                <a:latin typeface="Times New Roman"/>
                <a:cs typeface="Times New Roman"/>
              </a:rPr>
              <a:t>an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y</a:t>
            </a:r>
            <a:r>
              <a:rPr sz="2400" i="1" spc="60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particula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r</a:t>
            </a:r>
            <a:r>
              <a:rPr sz="2400" i="1" spc="-35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16721"/>
                </a:solidFill>
                <a:latin typeface="Times New Roman"/>
                <a:cs typeface="Times New Roman"/>
              </a:rPr>
              <a:t>inpu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t</a:t>
            </a:r>
            <a:r>
              <a:rPr sz="2400" i="1" spc="140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elici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t</a:t>
            </a:r>
            <a:r>
              <a:rPr sz="2400" i="1" spc="-55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216721"/>
                </a:solidFill>
                <a:latin typeface="Times New Roman"/>
                <a:cs typeface="Times New Roman"/>
              </a:rPr>
              <a:t>th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e</a:t>
            </a:r>
            <a:r>
              <a:rPr sz="2400" i="1" spc="45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216721"/>
                </a:solidFill>
                <a:latin typeface="Times New Roman"/>
                <a:cs typeface="Times New Roman"/>
              </a:rPr>
              <a:t>wors</a:t>
            </a:r>
            <a:r>
              <a:rPr sz="2400" i="1" dirty="0">
                <a:solidFill>
                  <a:srgbClr val="216721"/>
                </a:solidFill>
                <a:latin typeface="Times New Roman"/>
                <a:cs typeface="Times New Roman"/>
              </a:rPr>
              <a:t>t</a:t>
            </a:r>
            <a:r>
              <a:rPr sz="2400" i="1" spc="85" dirty="0">
                <a:solidFill>
                  <a:srgbClr val="216721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216721"/>
                </a:solidFill>
                <a:latin typeface="Times New Roman"/>
                <a:cs typeface="Times New Roman"/>
              </a:rPr>
              <a:t>case?</a:t>
            </a:r>
            <a:endParaRPr sz="2400" dirty="0">
              <a:latin typeface="Times New Roman"/>
              <a:cs typeface="Times New Roman"/>
            </a:endParaRPr>
          </a:p>
          <a:p>
            <a:pPr marL="247015" indent="-178435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47015" algn="l"/>
              </a:tabLst>
            </a:pPr>
            <a:r>
              <a:rPr sz="2400" spc="-310" dirty="0">
                <a:latin typeface="Times New Roman"/>
                <a:cs typeface="Times New Roman"/>
              </a:rPr>
              <a:t>Y</a:t>
            </a:r>
            <a:r>
              <a:rPr sz="2400" spc="-4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l</a:t>
            </a:r>
            <a:r>
              <a:rPr sz="2400" spc="-15" dirty="0">
                <a:latin typeface="Times New Roman"/>
                <a:cs typeface="Times New Roman"/>
              </a:rPr>
              <a:t>rea</a:t>
            </a:r>
            <a:r>
              <a:rPr sz="2400" spc="-20" dirty="0">
                <a:latin typeface="Times New Roman"/>
                <a:cs typeface="Times New Roman"/>
              </a:rPr>
              <a:t>d</a:t>
            </a:r>
            <a:r>
              <a:rPr sz="2400" spc="-10" dirty="0">
                <a:latin typeface="Times New Roman"/>
                <a:cs typeface="Times New Roman"/>
              </a:rPr>
              <a:t>y-s</a:t>
            </a:r>
            <a:r>
              <a:rPr sz="2400" spc="-1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4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npu</a:t>
            </a:r>
            <a:r>
              <a:rPr sz="2400" dirty="0">
                <a:latin typeface="Times New Roman"/>
                <a:cs typeface="Times New Roman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21874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9" y="196324"/>
            <a:ext cx="10778067" cy="64947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345"/>
              </a:spcBef>
            </a:pPr>
            <a:r>
              <a:rPr spc="40" dirty="0"/>
              <a:t>Quick</a:t>
            </a:r>
            <a:r>
              <a:rPr spc="-114" dirty="0"/>
              <a:t> </a:t>
            </a:r>
            <a:r>
              <a:rPr spc="55" dirty="0"/>
              <a:t>Sort:</a:t>
            </a:r>
            <a:r>
              <a:rPr spc="355" dirty="0"/>
              <a:t> </a:t>
            </a:r>
            <a:r>
              <a:rPr spc="90" dirty="0"/>
              <a:t>Worst</a:t>
            </a:r>
            <a:r>
              <a:rPr spc="-80" dirty="0"/>
              <a:t> </a:t>
            </a:r>
            <a:r>
              <a:rPr spc="120" dirty="0"/>
              <a:t>case</a:t>
            </a:r>
            <a:r>
              <a:rPr spc="-20" dirty="0"/>
              <a:t> </a:t>
            </a:r>
            <a:r>
              <a:rPr spc="105" dirty="0"/>
              <a:t>running </a:t>
            </a:r>
            <a:r>
              <a:rPr spc="-1310" dirty="0"/>
              <a:t> </a:t>
            </a:r>
            <a:r>
              <a:rPr dirty="0"/>
              <a:t>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861774"/>
          </a:xfrm>
        </p:spPr>
        <p:txBody>
          <a:bodyPr/>
          <a:lstStyle/>
          <a:p>
            <a:r>
              <a:rPr lang="en-US" spc="-1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recurrenc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55" dirty="0">
                <a:solidFill>
                  <a:srgbClr val="FF0000"/>
                </a:solidFill>
                <a:latin typeface="Times New Roman"/>
                <a:cs typeface="Times New Roman"/>
              </a:rPr>
              <a:t>worst-cas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e </a:t>
            </a:r>
            <a:r>
              <a:rPr lang="en-US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runnin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tim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spc="-25" dirty="0">
                <a:latin typeface="Times New Roman"/>
                <a:cs typeface="Times New Roman"/>
              </a:rPr>
              <a:t>is  </a:t>
            </a:r>
            <a:r>
              <a:rPr lang="en-US" spc="-15" dirty="0">
                <a:latin typeface="Times New Roman"/>
                <a:cs typeface="Times New Roman"/>
              </a:rPr>
              <a:t>[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Partition</a:t>
            </a:r>
            <a:r>
              <a:rPr lang="en-US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lang="en-US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lang="en-US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unbalanced</a:t>
            </a:r>
            <a:r>
              <a:rPr lang="en-US" spc="-15" dirty="0">
                <a:latin typeface="Times New Roman"/>
                <a:cs typeface="Times New Roman"/>
              </a:rPr>
              <a:t>]</a:t>
            </a:r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2997200"/>
            <a:ext cx="6241856" cy="289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6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40" dirty="0"/>
              <a:t>Quick</a:t>
            </a:r>
            <a:r>
              <a:rPr spc="170" dirty="0"/>
              <a:t> </a:t>
            </a:r>
            <a:r>
              <a:rPr spc="55" dirty="0"/>
              <a:t>Sort:</a:t>
            </a:r>
            <a:r>
              <a:rPr spc="165" dirty="0"/>
              <a:t> </a:t>
            </a:r>
            <a:r>
              <a:rPr spc="120" dirty="0"/>
              <a:t>Best</a:t>
            </a:r>
            <a:r>
              <a:rPr spc="30" dirty="0"/>
              <a:t> </a:t>
            </a:r>
            <a:r>
              <a:rPr spc="120" dirty="0"/>
              <a:t>case</a:t>
            </a:r>
            <a:r>
              <a:rPr spc="-70" dirty="0"/>
              <a:t> </a:t>
            </a:r>
            <a:r>
              <a:rPr spc="105" dirty="0"/>
              <a:t>running </a:t>
            </a:r>
            <a:r>
              <a:rPr spc="-1310" dirty="0"/>
              <a:t> </a:t>
            </a:r>
            <a:r>
              <a:rPr dirty="0"/>
              <a:t>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1292662"/>
          </a:xfrm>
        </p:spPr>
        <p:txBody>
          <a:bodyPr/>
          <a:lstStyle/>
          <a:p>
            <a:r>
              <a:rPr lang="en-US" spc="-1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recurrenc</a:t>
            </a:r>
            <a:r>
              <a:rPr lang="en-US" dirty="0">
                <a:latin typeface="Times New Roman"/>
                <a:cs typeface="Times New Roman"/>
              </a:rPr>
              <a:t>e 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</a:t>
            </a:r>
            <a:r>
              <a:rPr lang="en-US" dirty="0">
                <a:latin typeface="Times New Roman"/>
                <a:cs typeface="Times New Roman"/>
              </a:rPr>
              <a:t>r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th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FF0000"/>
                </a:solidFill>
                <a:latin typeface="Times New Roman"/>
                <a:cs typeface="Times New Roman"/>
              </a:rPr>
              <a:t>best-cas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lang="en-US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runnin</a:t>
            </a:r>
            <a:r>
              <a:rPr lang="en-US" dirty="0">
                <a:latin typeface="Times New Roman"/>
                <a:cs typeface="Times New Roman"/>
              </a:rPr>
              <a:t>g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5" dirty="0">
                <a:latin typeface="Times New Roman"/>
                <a:cs typeface="Times New Roman"/>
              </a:rPr>
              <a:t>tim</a:t>
            </a:r>
            <a:r>
              <a:rPr lang="en-US" dirty="0">
                <a:latin typeface="Times New Roman"/>
                <a:cs typeface="Times New Roman"/>
              </a:rPr>
              <a:t>e</a:t>
            </a:r>
            <a:r>
              <a:rPr lang="en-US" spc="-1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T(</a:t>
            </a:r>
            <a:r>
              <a:rPr lang="en-US" i="1" dirty="0">
                <a:latin typeface="Times New Roman"/>
                <a:cs typeface="Times New Roman"/>
              </a:rPr>
              <a:t>n</a:t>
            </a:r>
            <a:r>
              <a:rPr lang="en-US" dirty="0">
                <a:latin typeface="Times New Roman"/>
                <a:cs typeface="Times New Roman"/>
              </a:rPr>
              <a:t>) </a:t>
            </a:r>
            <a:r>
              <a:rPr lang="en-US" spc="-25" dirty="0">
                <a:latin typeface="Times New Roman"/>
                <a:cs typeface="Times New Roman"/>
              </a:rPr>
              <a:t>is  </a:t>
            </a:r>
            <a:r>
              <a:rPr lang="en-US" spc="-15" dirty="0">
                <a:latin typeface="Times New Roman"/>
                <a:cs typeface="Times New Roman"/>
              </a:rPr>
              <a:t>[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Partition</a:t>
            </a:r>
            <a:r>
              <a:rPr lang="en-US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0" dirty="0">
                <a:solidFill>
                  <a:srgbClr val="0000FF"/>
                </a:solidFill>
                <a:latin typeface="Times New Roman"/>
                <a:cs typeface="Times New Roman"/>
              </a:rPr>
              <a:t>is</a:t>
            </a:r>
            <a:r>
              <a:rPr lang="en-US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always</a:t>
            </a:r>
            <a:r>
              <a:rPr lang="en-US" spc="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pc="-15" dirty="0">
                <a:solidFill>
                  <a:srgbClr val="0000FF"/>
                </a:solidFill>
                <a:latin typeface="Times New Roman"/>
                <a:cs typeface="Times New Roman"/>
              </a:rPr>
              <a:t>balanced</a:t>
            </a:r>
            <a:r>
              <a:rPr lang="en-US" spc="-15" dirty="0">
                <a:latin typeface="Times New Roman"/>
                <a:cs typeface="Times New Roman"/>
              </a:rPr>
              <a:t>]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5762871" cy="30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3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40" dirty="0"/>
              <a:t>Quick</a:t>
            </a:r>
            <a:r>
              <a:rPr spc="140" dirty="0"/>
              <a:t> </a:t>
            </a:r>
            <a:r>
              <a:rPr spc="55" dirty="0"/>
              <a:t>Sort:</a:t>
            </a:r>
            <a:r>
              <a:rPr spc="130" dirty="0"/>
              <a:t> </a:t>
            </a:r>
            <a:r>
              <a:rPr spc="120" dirty="0"/>
              <a:t>Running </a:t>
            </a:r>
            <a:r>
              <a:rPr spc="-1310" dirty="0"/>
              <a:t> </a:t>
            </a:r>
            <a:r>
              <a:rPr spc="-40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841500"/>
            <a:ext cx="49149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1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40" dirty="0"/>
              <a:t>Quick</a:t>
            </a:r>
            <a:r>
              <a:rPr spc="70" dirty="0"/>
              <a:t> </a:t>
            </a:r>
            <a:r>
              <a:rPr spc="45" dirty="0"/>
              <a:t>Sort: </a:t>
            </a:r>
            <a:r>
              <a:rPr spc="-1315" dirty="0"/>
              <a:t> </a:t>
            </a:r>
            <a:r>
              <a:rPr spc="18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6969" y="1734186"/>
            <a:ext cx="10778067" cy="4636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36550">
              <a:lnSpc>
                <a:spcPct val="131200"/>
              </a:lnSpc>
              <a:spcBef>
                <a:spcPts val="100"/>
              </a:spcBef>
              <a:tabLst>
                <a:tab pos="6827520" algn="l"/>
              </a:tabLst>
            </a:pPr>
            <a:r>
              <a:rPr spc="-50" dirty="0"/>
              <a:t>Th</a:t>
            </a:r>
            <a:r>
              <a:rPr dirty="0"/>
              <a:t>e</a:t>
            </a:r>
            <a:r>
              <a:rPr spc="65" dirty="0"/>
              <a:t> </a:t>
            </a:r>
            <a:r>
              <a:rPr spc="-10" dirty="0"/>
              <a:t>rea</a:t>
            </a:r>
            <a:r>
              <a:rPr dirty="0"/>
              <a:t>l</a:t>
            </a:r>
            <a:r>
              <a:rPr spc="-20" dirty="0"/>
              <a:t> </a:t>
            </a:r>
            <a:r>
              <a:rPr spc="-10" dirty="0"/>
              <a:t>liabilit</a:t>
            </a:r>
            <a:r>
              <a:rPr dirty="0"/>
              <a:t>y</a:t>
            </a:r>
            <a:r>
              <a:rPr spc="-105" dirty="0"/>
              <a:t> </a:t>
            </a:r>
            <a:r>
              <a:rPr spc="-50" dirty="0"/>
              <a:t>o</a:t>
            </a:r>
            <a:r>
              <a:rPr dirty="0"/>
              <a:t>f</a:t>
            </a:r>
            <a:r>
              <a:rPr spc="70" dirty="0"/>
              <a:t> </a:t>
            </a:r>
            <a:r>
              <a:rPr spc="-15" dirty="0"/>
              <a:t>quicksor</a:t>
            </a:r>
            <a:r>
              <a:rPr dirty="0"/>
              <a:t>t</a:t>
            </a:r>
            <a:r>
              <a:rPr spc="-45" dirty="0"/>
              <a:t> </a:t>
            </a:r>
            <a:r>
              <a:rPr spc="-50" dirty="0"/>
              <a:t>i</a:t>
            </a:r>
            <a:r>
              <a:rPr dirty="0"/>
              <a:t>s</a:t>
            </a:r>
            <a:r>
              <a:rPr spc="35" dirty="0"/>
              <a:t> </a:t>
            </a:r>
            <a:r>
              <a:rPr spc="-10" dirty="0"/>
              <a:t>tha</a:t>
            </a:r>
            <a:r>
              <a:rPr dirty="0"/>
              <a:t>t</a:t>
            </a:r>
            <a:r>
              <a:rPr spc="-75" dirty="0"/>
              <a:t> </a:t>
            </a:r>
            <a:r>
              <a:rPr spc="-50" dirty="0"/>
              <a:t>i</a:t>
            </a:r>
            <a:r>
              <a:rPr dirty="0"/>
              <a:t>t</a:t>
            </a:r>
            <a:r>
              <a:rPr spc="65" dirty="0"/>
              <a:t> </a:t>
            </a:r>
            <a:r>
              <a:rPr spc="-50" dirty="0"/>
              <a:t>run</a:t>
            </a:r>
            <a:r>
              <a:rPr dirty="0"/>
              <a:t>s</a:t>
            </a:r>
            <a:r>
              <a:rPr spc="-100" dirty="0"/>
              <a:t> </a:t>
            </a:r>
            <a:r>
              <a:rPr spc="-50" dirty="0"/>
              <a:t>i</a:t>
            </a:r>
            <a:r>
              <a:rPr dirty="0"/>
              <a:t>n</a:t>
            </a:r>
            <a:r>
              <a:rPr spc="245" dirty="0"/>
              <a:t> </a:t>
            </a:r>
            <a:r>
              <a:rPr i="1" spc="-5" dirty="0">
                <a:latin typeface="Times New Roman"/>
                <a:cs typeface="Times New Roman"/>
              </a:rPr>
              <a:t>O</a:t>
            </a:r>
            <a:r>
              <a:rPr spc="-5" dirty="0"/>
              <a:t>(</a:t>
            </a:r>
            <a:r>
              <a:rPr i="1" spc="-5" dirty="0">
                <a:latin typeface="Times New Roman"/>
                <a:cs typeface="Times New Roman"/>
              </a:rPr>
              <a:t>n</a:t>
            </a:r>
            <a:r>
              <a:rPr sz="2325" baseline="17921" dirty="0"/>
              <a:t>2</a:t>
            </a:r>
            <a:r>
              <a:rPr sz="2400" dirty="0"/>
              <a:t>)</a:t>
            </a:r>
            <a:r>
              <a:rPr sz="2400" spc="-5" dirty="0"/>
              <a:t> </a:t>
            </a:r>
            <a:r>
              <a:rPr sz="2400" spc="-50" dirty="0"/>
              <a:t>o</a:t>
            </a:r>
            <a:r>
              <a:rPr sz="2400" dirty="0"/>
              <a:t>n	</a:t>
            </a:r>
            <a:r>
              <a:rPr sz="2400" spc="-10" dirty="0"/>
              <a:t>already-sorte</a:t>
            </a:r>
            <a:r>
              <a:rPr sz="2400" dirty="0"/>
              <a:t>d</a:t>
            </a:r>
            <a:r>
              <a:rPr sz="2400" spc="-85" dirty="0"/>
              <a:t> </a:t>
            </a:r>
            <a:r>
              <a:rPr sz="2400" spc="-50" dirty="0"/>
              <a:t>input  </a:t>
            </a:r>
            <a:r>
              <a:rPr sz="2400" spc="-105" dirty="0"/>
              <a:t>Two</a:t>
            </a:r>
            <a:r>
              <a:rPr sz="2400" spc="30" dirty="0"/>
              <a:t> </a:t>
            </a:r>
            <a:r>
              <a:rPr sz="2400" spc="-20" dirty="0"/>
              <a:t>solutions:</a:t>
            </a:r>
            <a:endParaRPr sz="2400" dirty="0">
              <a:latin typeface="Times New Roman"/>
              <a:cs typeface="Times New Roman"/>
            </a:endParaRPr>
          </a:p>
          <a:p>
            <a:pPr marL="285115" indent="-178435">
              <a:lnSpc>
                <a:spcPct val="100000"/>
              </a:lnSpc>
              <a:spcBef>
                <a:spcPts val="300"/>
              </a:spcBef>
              <a:buSzPct val="60416"/>
              <a:buFont typeface="Lucida Sans Unicode"/>
              <a:buChar char="■"/>
              <a:tabLst>
                <a:tab pos="285115" algn="l"/>
              </a:tabLst>
            </a:pPr>
            <a:r>
              <a:rPr i="1" spc="-45" dirty="0">
                <a:solidFill>
                  <a:srgbClr val="CC0000"/>
                </a:solidFill>
                <a:latin typeface="Times New Roman"/>
                <a:cs typeface="Times New Roman"/>
              </a:rPr>
              <a:t>Randomize</a:t>
            </a:r>
            <a:r>
              <a:rPr i="1" spc="2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the</a:t>
            </a:r>
            <a:r>
              <a:rPr i="1" spc="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input</a:t>
            </a:r>
            <a:r>
              <a:rPr i="1" spc="1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array,</a:t>
            </a:r>
            <a:r>
              <a:rPr i="1" spc="-9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pc="-55" dirty="0"/>
              <a:t>OR</a:t>
            </a:r>
          </a:p>
          <a:p>
            <a:pPr marL="285115" indent="-178435">
              <a:lnSpc>
                <a:spcPct val="100000"/>
              </a:lnSpc>
              <a:spcBef>
                <a:spcPts val="300"/>
              </a:spcBef>
              <a:buSzPct val="60416"/>
              <a:buFont typeface="Lucida Sans Unicode"/>
              <a:buChar char="■"/>
              <a:tabLst>
                <a:tab pos="285115" algn="l"/>
              </a:tabLst>
            </a:pPr>
            <a:r>
              <a:rPr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Pick</a:t>
            </a:r>
            <a:r>
              <a:rPr i="1" spc="-7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15" dirty="0">
                <a:solidFill>
                  <a:srgbClr val="CC0000"/>
                </a:solidFill>
                <a:latin typeface="Times New Roman"/>
                <a:cs typeface="Times New Roman"/>
              </a:rPr>
              <a:t>random</a:t>
            </a:r>
            <a:r>
              <a:rPr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pivot</a:t>
            </a:r>
            <a:r>
              <a:rPr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element</a:t>
            </a: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Lucida Sans Unicode"/>
              <a:buChar char="■"/>
            </a:pPr>
            <a:endParaRPr sz="34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How</a:t>
            </a:r>
            <a:r>
              <a:rPr i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i="1" spc="-15" dirty="0">
                <a:solidFill>
                  <a:srgbClr val="0033CC"/>
                </a:solidFill>
                <a:latin typeface="Times New Roman"/>
                <a:cs typeface="Times New Roman"/>
              </a:rPr>
              <a:t>will</a:t>
            </a:r>
            <a:r>
              <a:rPr i="1" spc="-8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i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these</a:t>
            </a:r>
            <a:r>
              <a:rPr i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i="1" spc="-20" dirty="0">
                <a:solidFill>
                  <a:srgbClr val="0033CC"/>
                </a:solidFill>
                <a:latin typeface="Times New Roman"/>
                <a:cs typeface="Times New Roman"/>
              </a:rPr>
              <a:t>solve</a:t>
            </a:r>
            <a:r>
              <a:rPr i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the</a:t>
            </a:r>
            <a:r>
              <a:rPr i="1" spc="1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i="1" spc="-35" dirty="0">
                <a:solidFill>
                  <a:srgbClr val="0033CC"/>
                </a:solidFill>
                <a:latin typeface="Times New Roman"/>
                <a:cs typeface="Times New Roman"/>
              </a:rPr>
              <a:t>problem?</a:t>
            </a:r>
          </a:p>
          <a:p>
            <a:pPr marL="285115" indent="-17780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85115" algn="l"/>
                <a:tab pos="7506334" algn="l"/>
              </a:tabLst>
            </a:pPr>
            <a:r>
              <a:rPr spc="-25" dirty="0"/>
              <a:t>By</a:t>
            </a:r>
            <a:r>
              <a:rPr spc="30" dirty="0"/>
              <a:t> </a:t>
            </a:r>
            <a:r>
              <a:rPr spc="-20" dirty="0"/>
              <a:t>ensuring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15" dirty="0"/>
              <a:t> </a:t>
            </a:r>
            <a:r>
              <a:rPr spc="-5" dirty="0"/>
              <a:t>no</a:t>
            </a:r>
            <a:r>
              <a:rPr spc="-40" dirty="0"/>
              <a:t> </a:t>
            </a:r>
            <a:r>
              <a:rPr spc="-15" dirty="0"/>
              <a:t>particular</a:t>
            </a:r>
            <a:r>
              <a:rPr spc="-40" dirty="0"/>
              <a:t> </a:t>
            </a:r>
            <a:r>
              <a:rPr spc="-15" dirty="0"/>
              <a:t>input</a:t>
            </a:r>
            <a:r>
              <a:rPr spc="-50" dirty="0"/>
              <a:t> </a:t>
            </a:r>
            <a:r>
              <a:rPr spc="-10" dirty="0"/>
              <a:t>can</a:t>
            </a:r>
            <a:r>
              <a:rPr spc="-15" dirty="0"/>
              <a:t> </a:t>
            </a:r>
            <a:r>
              <a:rPr spc="-5" dirty="0"/>
              <a:t>be</a:t>
            </a:r>
            <a:r>
              <a:rPr spc="-35" dirty="0"/>
              <a:t> </a:t>
            </a:r>
            <a:r>
              <a:rPr spc="-10" dirty="0"/>
              <a:t>chosen</a:t>
            </a:r>
            <a:r>
              <a:rPr spc="-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spc="-15" dirty="0"/>
              <a:t>make</a:t>
            </a:r>
            <a:r>
              <a:rPr lang="en-US" spc="-15" dirty="0"/>
              <a:t> </a:t>
            </a:r>
            <a:r>
              <a:rPr spc="-10" dirty="0"/>
              <a:t>quick-sort</a:t>
            </a:r>
            <a:r>
              <a:rPr spc="-90" dirty="0"/>
              <a:t> </a:t>
            </a:r>
            <a:r>
              <a:rPr dirty="0"/>
              <a:t>run</a:t>
            </a:r>
            <a:r>
              <a:rPr spc="-55" dirty="0"/>
              <a:t> </a:t>
            </a:r>
            <a:r>
              <a:rPr spc="-30" dirty="0"/>
              <a:t>in</a:t>
            </a:r>
            <a:r>
              <a:rPr lang="en-US" spc="-30" dirty="0"/>
              <a:t> </a:t>
            </a:r>
            <a:r>
              <a:rPr i="1" dirty="0">
                <a:latin typeface="Times New Roman"/>
                <a:cs typeface="Times New Roman"/>
              </a:rPr>
              <a:t>O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sz="2325" baseline="17921" dirty="0"/>
              <a:t>2</a:t>
            </a:r>
            <a:r>
              <a:rPr sz="2400" dirty="0"/>
              <a:t>)</a:t>
            </a:r>
            <a:r>
              <a:rPr sz="2400" spc="-60" dirty="0"/>
              <a:t> </a:t>
            </a:r>
            <a:r>
              <a:rPr sz="2400" spc="-25" dirty="0"/>
              <a:t>time</a:t>
            </a:r>
            <a:endParaRPr sz="2400" dirty="0">
              <a:latin typeface="Times New Roman"/>
              <a:cs typeface="Times New Roman"/>
            </a:endParaRPr>
          </a:p>
          <a:p>
            <a:pPr marL="285115" indent="-177800">
              <a:lnSpc>
                <a:spcPts val="2820"/>
              </a:lnSpc>
              <a:spcBef>
                <a:spcPts val="355"/>
              </a:spcBef>
              <a:buClr>
                <a:srgbClr val="CC0000"/>
              </a:buClr>
              <a:buSzPct val="60416"/>
              <a:buFont typeface="Lucida Sans Unicode"/>
              <a:buChar char="■"/>
              <a:tabLst>
                <a:tab pos="285115" algn="l"/>
                <a:tab pos="6905625" algn="l"/>
              </a:tabLst>
            </a:pPr>
            <a:r>
              <a:rPr spc="-25" dirty="0"/>
              <a:t>Assuming</a:t>
            </a:r>
            <a:r>
              <a:rPr spc="-45" dirty="0"/>
              <a:t> random</a:t>
            </a:r>
            <a:r>
              <a:rPr spc="215" dirty="0"/>
              <a:t> </a:t>
            </a:r>
            <a:r>
              <a:rPr spc="-10" dirty="0"/>
              <a:t>input,</a:t>
            </a:r>
            <a:r>
              <a:rPr spc="-30" dirty="0"/>
              <a:t> </a:t>
            </a:r>
            <a:r>
              <a:rPr spc="-15" dirty="0"/>
              <a:t>average-case</a:t>
            </a:r>
            <a:r>
              <a:rPr spc="-20" dirty="0"/>
              <a:t> </a:t>
            </a:r>
            <a:r>
              <a:rPr spc="-15" dirty="0"/>
              <a:t>running</a:t>
            </a:r>
            <a:r>
              <a:rPr spc="-65" dirty="0"/>
              <a:t> </a:t>
            </a:r>
            <a:r>
              <a:rPr spc="-15" dirty="0"/>
              <a:t>time</a:t>
            </a:r>
            <a:r>
              <a:rPr spc="-70" dirty="0"/>
              <a:t> </a:t>
            </a:r>
            <a:r>
              <a:rPr spc="-10" dirty="0"/>
              <a:t>is	</a:t>
            </a:r>
            <a:r>
              <a:rPr spc="-15" dirty="0"/>
              <a:t>much</a:t>
            </a:r>
            <a:r>
              <a:rPr spc="-90" dirty="0"/>
              <a:t> </a:t>
            </a:r>
            <a:r>
              <a:rPr spc="-15" dirty="0"/>
              <a:t>closer</a:t>
            </a:r>
            <a:r>
              <a:rPr spc="-8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i="1" dirty="0">
                <a:latin typeface="Times New Roman"/>
                <a:cs typeface="Times New Roman"/>
              </a:rPr>
              <a:t>O</a:t>
            </a:r>
            <a:r>
              <a:rPr dirty="0"/>
              <a:t>(</a:t>
            </a:r>
            <a:r>
              <a:rPr i="1" dirty="0" err="1">
                <a:latin typeface="Times New Roman"/>
                <a:cs typeface="Times New Roman"/>
              </a:rPr>
              <a:t>n</a:t>
            </a:r>
            <a:r>
              <a:rPr spc="-10" dirty="0" err="1"/>
              <a:t>log</a:t>
            </a:r>
            <a:r>
              <a:rPr spc="-45" dirty="0"/>
              <a:t> 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)</a:t>
            </a:r>
            <a:r>
              <a:rPr spc="-15" dirty="0"/>
              <a:t> </a:t>
            </a:r>
            <a:r>
              <a:rPr spc="-10" dirty="0"/>
              <a:t>than</a:t>
            </a:r>
            <a:r>
              <a:rPr spc="-85" dirty="0"/>
              <a:t> </a:t>
            </a:r>
            <a:r>
              <a:rPr i="1" spc="-15" dirty="0">
                <a:latin typeface="Times New Roman"/>
                <a:cs typeface="Times New Roman"/>
              </a:rPr>
              <a:t>O</a:t>
            </a:r>
            <a:r>
              <a:rPr spc="-15" dirty="0"/>
              <a:t>(</a:t>
            </a:r>
            <a:r>
              <a:rPr i="1" spc="-15" dirty="0">
                <a:latin typeface="Times New Roman"/>
                <a:cs typeface="Times New Roman"/>
              </a:rPr>
              <a:t>n</a:t>
            </a:r>
            <a:r>
              <a:rPr sz="2325" spc="-22" baseline="17921" dirty="0"/>
              <a:t>2</a:t>
            </a:r>
            <a:r>
              <a:rPr sz="2400" spc="-15" dirty="0"/>
              <a:t>)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7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546C-FFF8-027D-C16D-33B0687C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3152001"/>
            <a:ext cx="8083550" cy="55399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6A212-82A9-775A-C17E-BFF287713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3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276600"/>
            <a:ext cx="10778067" cy="553998"/>
          </a:xfrm>
        </p:spPr>
        <p:txBody>
          <a:bodyPr/>
          <a:lstStyle/>
          <a:p>
            <a:r>
              <a:rPr lang="en-US" dirty="0"/>
              <a:t>Divide &amp; Conquer (revisited)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5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6842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Divide-and-Conquer</a:t>
            </a:r>
            <a:r>
              <a:rPr sz="4400" spc="-114" dirty="0"/>
              <a:t> </a:t>
            </a:r>
            <a:r>
              <a:rPr sz="4400" spc="-45" dirty="0"/>
              <a:t>Technique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838200" y="1825625"/>
            <a:ext cx="10515600" cy="4270375"/>
          </a:xfrm>
          <a:custGeom>
            <a:avLst/>
            <a:gdLst/>
            <a:ahLst/>
            <a:cxnLst/>
            <a:rect l="l" t="t" r="r" b="b"/>
            <a:pathLst>
              <a:path w="10515600" h="3235325">
                <a:moveTo>
                  <a:pt x="0" y="0"/>
                </a:moveTo>
                <a:lnTo>
                  <a:pt x="10515600" y="0"/>
                </a:lnTo>
                <a:lnTo>
                  <a:pt x="10515600" y="3234860"/>
                </a:lnTo>
                <a:lnTo>
                  <a:pt x="0" y="3234860"/>
                </a:lnTo>
                <a:lnTo>
                  <a:pt x="0" y="0"/>
                </a:lnTo>
                <a:close/>
              </a:path>
            </a:pathLst>
          </a:custGeom>
          <a:ln w="121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9330" y="2141220"/>
            <a:ext cx="7164070" cy="342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ts val="2350"/>
              </a:lnSpc>
              <a:spcBef>
                <a:spcPts val="100"/>
              </a:spcBef>
              <a:buClr>
                <a:srgbClr val="0033CC"/>
              </a:buClr>
              <a:buSzPct val="75000"/>
              <a:buFont typeface="Wingdings"/>
              <a:buChar char=""/>
              <a:tabLst>
                <a:tab pos="183515" algn="l"/>
              </a:tabLst>
            </a:pPr>
            <a:r>
              <a:rPr sz="2000" spc="-15" dirty="0">
                <a:solidFill>
                  <a:srgbClr val="CC0000"/>
                </a:solidFill>
                <a:latin typeface="Arial MT"/>
                <a:cs typeface="Times New Roman"/>
              </a:rPr>
              <a:t>Divide-and-Conquer</a:t>
            </a:r>
            <a:r>
              <a:rPr sz="2000" spc="-3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is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general</a:t>
            </a:r>
            <a:r>
              <a:rPr sz="2000" spc="44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algorithm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design</a:t>
            </a:r>
            <a:r>
              <a:rPr sz="2000" spc="10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paradigm:</a:t>
            </a:r>
            <a:endParaRPr sz="2000" dirty="0">
              <a:latin typeface="Arial MT"/>
              <a:cs typeface="Times New Roman"/>
            </a:endParaRPr>
          </a:p>
          <a:p>
            <a:pPr marL="584200" lvl="1" indent="-342900">
              <a:lnSpc>
                <a:spcPts val="2350"/>
              </a:lnSpc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000" spc="-15" dirty="0">
                <a:solidFill>
                  <a:srgbClr val="CC0000"/>
                </a:solidFill>
                <a:latin typeface="Arial MT"/>
                <a:cs typeface="Times New Roman"/>
              </a:rPr>
              <a:t>Divide</a:t>
            </a:r>
            <a:r>
              <a:rPr sz="2000" spc="-3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problem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into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number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of</a:t>
            </a:r>
            <a:r>
              <a:rPr sz="2000" spc="45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subproblems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that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are</a:t>
            </a:r>
            <a:r>
              <a:rPr sz="2000" spc="20" dirty="0">
                <a:latin typeface="Arial MT"/>
                <a:cs typeface="Times New Roman"/>
              </a:rPr>
              <a:t> </a:t>
            </a:r>
            <a:r>
              <a:rPr sz="2000" spc="-130" dirty="0">
                <a:latin typeface="Arial MT"/>
                <a:cs typeface="Times New Roman"/>
              </a:rPr>
              <a:t>smaller</a:t>
            </a:r>
            <a:endParaRPr sz="2000" dirty="0">
              <a:latin typeface="Arial MT"/>
              <a:cs typeface="Times New Roman"/>
            </a:endParaRPr>
          </a:p>
          <a:p>
            <a:pPr marL="829945" indent="-342900">
              <a:lnSpc>
                <a:spcPts val="2005"/>
              </a:lnSpc>
              <a:spcBef>
                <a:spcPts val="95"/>
              </a:spcBef>
              <a:buFont typeface="Courier New" pitchFamily="49" charset="0"/>
              <a:buChar char="o"/>
            </a:pPr>
            <a:r>
              <a:rPr sz="2000" spc="-15" dirty="0">
                <a:latin typeface="Arial MT"/>
                <a:cs typeface="Times New Roman"/>
              </a:rPr>
              <a:t>instances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of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same</a:t>
            </a:r>
            <a:r>
              <a:rPr sz="2000" spc="8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problem</a:t>
            </a:r>
            <a:endParaRPr sz="2000" dirty="0">
              <a:latin typeface="Arial MT"/>
              <a:cs typeface="Times New Roman"/>
            </a:endParaRPr>
          </a:p>
          <a:p>
            <a:pPr marL="584200" lvl="1" indent="-342900">
              <a:lnSpc>
                <a:spcPts val="1895"/>
              </a:lnSpc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000" spc="-20" dirty="0">
                <a:solidFill>
                  <a:srgbClr val="CC0000"/>
                </a:solidFill>
                <a:latin typeface="Arial MT"/>
                <a:cs typeface="Times New Roman"/>
              </a:rPr>
              <a:t>Conquer</a:t>
            </a:r>
            <a:r>
              <a:rPr sz="2000" spc="-3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subproblems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by </a:t>
            </a:r>
            <a:r>
              <a:rPr sz="2000" spc="-20" dirty="0">
                <a:latin typeface="Arial MT"/>
                <a:cs typeface="Times New Roman"/>
              </a:rPr>
              <a:t>solving  </a:t>
            </a:r>
            <a:r>
              <a:rPr sz="2000" spc="-15" dirty="0">
                <a:latin typeface="Arial MT"/>
                <a:cs typeface="Times New Roman"/>
              </a:rPr>
              <a:t>them recursively</a:t>
            </a:r>
            <a:endParaRPr sz="2000" dirty="0">
              <a:latin typeface="Arial MT"/>
              <a:cs typeface="Times New Roman"/>
            </a:endParaRPr>
          </a:p>
          <a:p>
            <a:pPr marL="584200" lvl="1" indent="-342900">
              <a:lnSpc>
                <a:spcPts val="2290"/>
              </a:lnSpc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000" spc="-20" dirty="0">
                <a:solidFill>
                  <a:srgbClr val="CC0000"/>
                </a:solidFill>
                <a:latin typeface="Arial MT"/>
                <a:cs typeface="Times New Roman"/>
              </a:rPr>
              <a:t>Combine</a:t>
            </a:r>
            <a:r>
              <a:rPr sz="2000" spc="-3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solutions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to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47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subproblems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into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solution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for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lang="en-US" sz="2000" spc="-280" dirty="0">
                <a:latin typeface="Arial MT"/>
                <a:cs typeface="Times New Roman"/>
              </a:rPr>
              <a:t>the</a:t>
            </a:r>
            <a:endParaRPr sz="2000" dirty="0">
              <a:latin typeface="Arial MT"/>
              <a:cs typeface="Times New Roman"/>
            </a:endParaRPr>
          </a:p>
          <a:p>
            <a:pPr marL="832484" indent="-342900">
              <a:lnSpc>
                <a:spcPct val="100000"/>
              </a:lnSpc>
              <a:buFont typeface="Courier New" pitchFamily="49" charset="0"/>
              <a:buChar char="o"/>
            </a:pPr>
            <a:r>
              <a:rPr sz="2000" spc="-15" dirty="0">
                <a:latin typeface="Arial MT"/>
                <a:cs typeface="Times New Roman"/>
              </a:rPr>
              <a:t>original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problem</a:t>
            </a:r>
            <a:endParaRPr sz="20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SzPct val="75000"/>
              <a:buFont typeface="Wingdings"/>
              <a:buChar char=""/>
              <a:tabLst>
                <a:tab pos="183515" algn="l"/>
              </a:tabLst>
            </a:pPr>
            <a:r>
              <a:rPr sz="2000" dirty="0">
                <a:latin typeface="Arial MT"/>
                <a:cs typeface="Times New Roman"/>
              </a:rPr>
              <a:t>The</a:t>
            </a:r>
            <a:r>
              <a:rPr sz="2000" spc="-5" dirty="0">
                <a:latin typeface="Arial MT"/>
                <a:cs typeface="Times New Roman"/>
              </a:rPr>
              <a:t> base case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for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the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recursion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are</a:t>
            </a:r>
            <a:r>
              <a:rPr sz="2000" spc="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subproblems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of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constant</a:t>
            </a:r>
            <a:r>
              <a:rPr sz="2000" spc="10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size</a:t>
            </a:r>
            <a:endParaRPr sz="20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SzPct val="75000"/>
              <a:buFont typeface="Wingdings"/>
              <a:buChar char=""/>
              <a:tabLst>
                <a:tab pos="183515" algn="l"/>
              </a:tabLst>
            </a:pPr>
            <a:r>
              <a:rPr sz="2000" spc="-20" dirty="0">
                <a:latin typeface="Arial MT"/>
                <a:cs typeface="Times New Roman"/>
              </a:rPr>
              <a:t>Analysis</a:t>
            </a:r>
            <a:r>
              <a:rPr sz="2000" spc="-4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can</a:t>
            </a:r>
            <a:r>
              <a:rPr sz="2000" dirty="0">
                <a:latin typeface="Arial MT"/>
                <a:cs typeface="Times New Roman"/>
              </a:rPr>
              <a:t> be </a:t>
            </a:r>
            <a:r>
              <a:rPr sz="2000" spc="-15" dirty="0">
                <a:latin typeface="Arial MT"/>
                <a:cs typeface="Times New Roman"/>
              </a:rPr>
              <a:t>done</a:t>
            </a:r>
            <a:r>
              <a:rPr sz="2000" spc="-5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using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Arial MT"/>
                <a:cs typeface="Times New Roman"/>
              </a:rPr>
              <a:t>recurrence</a:t>
            </a:r>
            <a:r>
              <a:rPr sz="2000" b="1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b="1" spc="-20" dirty="0">
                <a:solidFill>
                  <a:srgbClr val="CC0000"/>
                </a:solidFill>
                <a:latin typeface="Arial MT"/>
                <a:cs typeface="Times New Roman"/>
              </a:rPr>
              <a:t>equations</a:t>
            </a:r>
            <a:endParaRPr sz="2000" dirty="0">
              <a:latin typeface="Arial MT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0126" y="2584232"/>
            <a:ext cx="2476869" cy="13036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3276600"/>
            <a:ext cx="10778067" cy="553998"/>
          </a:xfrm>
        </p:spPr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98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17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Divide-and-Conquer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1905000"/>
            <a:ext cx="6934200" cy="4495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379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Merge</a:t>
            </a:r>
            <a:r>
              <a:rPr sz="4400" spc="-5" dirty="0"/>
              <a:t> Sort </a:t>
            </a:r>
            <a:r>
              <a:rPr sz="4400" dirty="0"/>
              <a:t>and</a:t>
            </a:r>
            <a:r>
              <a:rPr sz="4400" spc="-5" dirty="0"/>
              <a:t> Quick</a:t>
            </a:r>
            <a:r>
              <a:rPr sz="4400" spc="-10" dirty="0"/>
              <a:t> </a:t>
            </a:r>
            <a:r>
              <a:rPr sz="4400" spc="-5" dirty="0"/>
              <a:t>Sort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190625" y="2046732"/>
            <a:ext cx="9629775" cy="368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3515" algn="l"/>
              </a:tabLst>
            </a:pPr>
            <a:r>
              <a:rPr sz="2400" spc="-45" dirty="0">
                <a:latin typeface="Arial MT"/>
                <a:cs typeface="Times New Roman"/>
              </a:rPr>
              <a:t>Two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well-known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sorting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algorithms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adopt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this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divide-and-conquer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strategy</a:t>
            </a:r>
            <a:endParaRPr sz="2400" dirty="0">
              <a:latin typeface="Arial M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buSzPct val="75000"/>
              <a:buFont typeface="Wingdings"/>
              <a:buChar char=""/>
              <a:tabLst>
                <a:tab pos="183515" algn="l"/>
              </a:tabLst>
            </a:pPr>
            <a:r>
              <a:rPr sz="2400" spc="-15" dirty="0">
                <a:solidFill>
                  <a:srgbClr val="C00000"/>
                </a:solidFill>
                <a:latin typeface="Arial MT"/>
                <a:cs typeface="Times New Roman"/>
              </a:rPr>
              <a:t>Merge</a:t>
            </a:r>
            <a:r>
              <a:rPr sz="2400" spc="-70" dirty="0">
                <a:solidFill>
                  <a:srgbClr val="C00000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Times New Roman"/>
              </a:rPr>
              <a:t>sort</a:t>
            </a:r>
            <a:endParaRPr sz="2400" dirty="0">
              <a:solidFill>
                <a:srgbClr val="C00000"/>
              </a:solidFill>
              <a:latin typeface="Arial MT"/>
              <a:cs typeface="Times New Roman"/>
            </a:endParaRPr>
          </a:p>
          <a:p>
            <a:pPr marL="584200" lvl="1" indent="-342900">
              <a:lnSpc>
                <a:spcPts val="2100"/>
              </a:lnSpc>
              <a:spcBef>
                <a:spcPts val="100"/>
              </a:spcBef>
              <a:buClr>
                <a:srgbClr val="CC0000"/>
              </a:buClr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400" spc="-25" dirty="0">
                <a:latin typeface="Arial MT"/>
                <a:cs typeface="Times New Roman"/>
              </a:rPr>
              <a:t>Divide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step</a:t>
            </a:r>
            <a:r>
              <a:rPr sz="240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is</a:t>
            </a:r>
            <a:r>
              <a:rPr sz="2400" spc="-6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trivial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– </a:t>
            </a:r>
            <a:r>
              <a:rPr sz="2400" spc="-15" dirty="0">
                <a:latin typeface="Arial MT"/>
                <a:cs typeface="Times New Roman"/>
              </a:rPr>
              <a:t>just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split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 </a:t>
            </a:r>
            <a:r>
              <a:rPr sz="2400" spc="-30" dirty="0">
                <a:latin typeface="Arial MT"/>
                <a:cs typeface="Times New Roman"/>
              </a:rPr>
              <a:t>list</a:t>
            </a:r>
            <a:r>
              <a:rPr sz="2400" spc="-7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into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two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equal</a:t>
            </a:r>
            <a:r>
              <a:rPr sz="2400" spc="25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parts</a:t>
            </a:r>
            <a:r>
              <a:rPr lang="en-US" sz="2400" dirty="0">
                <a:latin typeface="Arial MT"/>
                <a:cs typeface="Times New Roman"/>
              </a:rPr>
              <a:t>.</a:t>
            </a:r>
            <a:endParaRPr sz="2400" dirty="0">
              <a:latin typeface="Arial MT"/>
              <a:cs typeface="Times New Roman"/>
            </a:endParaRPr>
          </a:p>
          <a:p>
            <a:pPr marL="584200" lvl="1" indent="-342900">
              <a:lnSpc>
                <a:spcPts val="2100"/>
              </a:lnSpc>
              <a:buClr>
                <a:srgbClr val="CC0000"/>
              </a:buClr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400" spc="-50" dirty="0">
                <a:latin typeface="Arial MT"/>
                <a:cs typeface="Times New Roman"/>
              </a:rPr>
              <a:t>Work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is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carried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out </a:t>
            </a:r>
            <a:r>
              <a:rPr sz="2400" spc="-20" dirty="0">
                <a:latin typeface="Arial MT"/>
                <a:cs typeface="Times New Roman"/>
              </a:rPr>
              <a:t>in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 </a:t>
            </a:r>
            <a:r>
              <a:rPr sz="2400" spc="-10" dirty="0">
                <a:latin typeface="Arial MT"/>
                <a:cs typeface="Times New Roman"/>
              </a:rPr>
              <a:t>conquer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step</a:t>
            </a:r>
            <a:r>
              <a:rPr sz="240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by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merging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two</a:t>
            </a:r>
            <a:r>
              <a:rPr sz="2400" spc="1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sorted</a:t>
            </a:r>
            <a:r>
              <a:rPr sz="2400" spc="-65" dirty="0">
                <a:latin typeface="Arial MT"/>
                <a:cs typeface="Times New Roman"/>
              </a:rPr>
              <a:t> </a:t>
            </a:r>
            <a:r>
              <a:rPr sz="2400" spc="-30" dirty="0">
                <a:latin typeface="Arial MT"/>
                <a:cs typeface="Times New Roman"/>
              </a:rPr>
              <a:t>lists</a:t>
            </a:r>
            <a:r>
              <a:rPr lang="en-US" sz="2400" spc="-30" dirty="0">
                <a:latin typeface="Arial MT"/>
                <a:cs typeface="Times New Roman"/>
              </a:rPr>
              <a:t>.</a:t>
            </a:r>
            <a:endParaRPr sz="2400" dirty="0">
              <a:latin typeface="Arial MT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Wingdings"/>
              <a:buChar char="■"/>
            </a:pPr>
            <a:endParaRPr sz="28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"/>
              <a:tabLst>
                <a:tab pos="183515" algn="l"/>
              </a:tabLst>
            </a:pPr>
            <a:r>
              <a:rPr sz="2400" spc="-15" dirty="0">
                <a:solidFill>
                  <a:srgbClr val="C00000"/>
                </a:solidFill>
                <a:latin typeface="Arial MT"/>
                <a:cs typeface="Times New Roman"/>
              </a:rPr>
              <a:t>Quick</a:t>
            </a:r>
            <a:r>
              <a:rPr sz="2400" spc="-30" dirty="0">
                <a:solidFill>
                  <a:srgbClr val="C00000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 MT"/>
                <a:cs typeface="Times New Roman"/>
              </a:rPr>
              <a:t>sort</a:t>
            </a:r>
            <a:endParaRPr sz="2400" dirty="0">
              <a:solidFill>
                <a:srgbClr val="C00000"/>
              </a:solidFill>
              <a:latin typeface="Arial MT"/>
              <a:cs typeface="Times New Roman"/>
            </a:endParaRPr>
          </a:p>
          <a:p>
            <a:pPr marL="584200" lvl="1" indent="-342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400" spc="-50" dirty="0">
                <a:latin typeface="Arial MT"/>
                <a:cs typeface="Times New Roman"/>
              </a:rPr>
              <a:t>Work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is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carri</a:t>
            </a:r>
            <a:r>
              <a:rPr lang="en-US" sz="2400" spc="-15" dirty="0">
                <a:latin typeface="Arial MT"/>
                <a:cs typeface="Times New Roman"/>
              </a:rPr>
              <a:t>e</a:t>
            </a:r>
            <a:r>
              <a:rPr sz="2400" spc="-15" dirty="0">
                <a:latin typeface="Arial MT"/>
                <a:cs typeface="Times New Roman"/>
              </a:rPr>
              <a:t>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out </a:t>
            </a:r>
            <a:r>
              <a:rPr sz="2400" spc="-20" dirty="0">
                <a:latin typeface="Arial MT"/>
                <a:cs typeface="Times New Roman"/>
              </a:rPr>
              <a:t>in</a:t>
            </a:r>
            <a:r>
              <a:rPr sz="2400" spc="-5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 </a:t>
            </a:r>
            <a:r>
              <a:rPr sz="2400" spc="-20" dirty="0">
                <a:latin typeface="Arial MT"/>
                <a:cs typeface="Times New Roman"/>
              </a:rPr>
              <a:t>divide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step</a:t>
            </a:r>
            <a:r>
              <a:rPr sz="240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using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pivot</a:t>
            </a:r>
            <a:r>
              <a:rPr sz="2400" spc="30" dirty="0">
                <a:latin typeface="Arial MT"/>
                <a:cs typeface="Times New Roman"/>
              </a:rPr>
              <a:t> </a:t>
            </a:r>
            <a:r>
              <a:rPr sz="2400" spc="-30" dirty="0">
                <a:latin typeface="Arial MT"/>
                <a:cs typeface="Times New Roman"/>
              </a:rPr>
              <a:t>element</a:t>
            </a:r>
            <a:r>
              <a:rPr lang="en-US" sz="2400" spc="-30" dirty="0">
                <a:latin typeface="Arial MT"/>
                <a:cs typeface="Times New Roman"/>
              </a:rPr>
              <a:t>.</a:t>
            </a:r>
            <a:endParaRPr sz="2400" dirty="0">
              <a:latin typeface="Arial MT"/>
              <a:cs typeface="Times New Roman"/>
            </a:endParaRPr>
          </a:p>
          <a:p>
            <a:pPr marL="584200" lvl="1" indent="-342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SzPct val="65000"/>
              <a:buFont typeface="Courier New" pitchFamily="49" charset="0"/>
              <a:buChar char="o"/>
              <a:tabLst>
                <a:tab pos="384810" algn="l"/>
              </a:tabLst>
            </a:pPr>
            <a:r>
              <a:rPr sz="2400" spc="-10" dirty="0">
                <a:latin typeface="Arial MT"/>
                <a:cs typeface="Times New Roman"/>
              </a:rPr>
              <a:t>Conquer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step</a:t>
            </a:r>
            <a:r>
              <a:rPr sz="2400" spc="-20" dirty="0">
                <a:latin typeface="Arial MT"/>
                <a:cs typeface="Times New Roman"/>
              </a:rPr>
              <a:t> is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trivial</a:t>
            </a:r>
            <a:r>
              <a:rPr lang="en-US" sz="2400" spc="-20" dirty="0">
                <a:latin typeface="Arial MT"/>
                <a:cs typeface="Times New Roman"/>
              </a:rPr>
              <a:t>.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5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585272"/>
            <a:ext cx="3200402" cy="7040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20" dirty="0"/>
              <a:t>Quick </a:t>
            </a:r>
            <a:r>
              <a:rPr spc="155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9013" y="1813712"/>
            <a:ext cx="8535670" cy="711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15" dirty="0">
                <a:latin typeface="Times New Roman"/>
                <a:cs typeface="Times New Roman"/>
              </a:rPr>
              <a:t>Another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divide-and-conquer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algorithm</a:t>
            </a:r>
            <a:endParaRPr sz="2000" dirty="0">
              <a:latin typeface="Times New Roman"/>
              <a:cs typeface="Times New Roman"/>
            </a:endParaRPr>
          </a:p>
          <a:p>
            <a:pPr marL="225425" indent="-15557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2500"/>
              <a:buFont typeface="Lucida Sans Unicode"/>
              <a:buChar char="■"/>
              <a:tabLst>
                <a:tab pos="225425" algn="l"/>
              </a:tabLst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array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A[</a:t>
            </a:r>
            <a:r>
              <a:rPr sz="2000" i="1" spc="-10" dirty="0">
                <a:latin typeface="Times New Roman"/>
                <a:cs typeface="Times New Roman"/>
              </a:rPr>
              <a:t>p..r</a:t>
            </a:r>
            <a:r>
              <a:rPr sz="2000" spc="-10" dirty="0">
                <a:latin typeface="Times New Roman"/>
                <a:cs typeface="Times New Roman"/>
              </a:rPr>
              <a:t>]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partitioned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into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non-empty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subarrays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</a:t>
            </a:r>
            <a:r>
              <a:rPr sz="2000" i="1" spc="-5" dirty="0">
                <a:latin typeface="Times New Roman"/>
                <a:cs typeface="Times New Roman"/>
              </a:rPr>
              <a:t>p..q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A[</a:t>
            </a:r>
            <a:r>
              <a:rPr sz="2000" i="1" spc="-90" dirty="0">
                <a:latin typeface="Times New Roman"/>
                <a:cs typeface="Times New Roman"/>
              </a:rPr>
              <a:t>q</a:t>
            </a:r>
            <a:r>
              <a:rPr sz="2000" spc="-90" dirty="0">
                <a:latin typeface="Times New Roman"/>
                <a:cs typeface="Times New Roman"/>
              </a:rPr>
              <a:t>+1..</a:t>
            </a:r>
            <a:r>
              <a:rPr sz="2000" i="1" spc="-90" dirty="0">
                <a:latin typeface="Times New Roman"/>
                <a:cs typeface="Times New Roman"/>
              </a:rPr>
              <a:t>r</a:t>
            </a:r>
            <a:r>
              <a:rPr sz="2000" spc="-9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30663" y="2717629"/>
          <a:ext cx="4110987" cy="46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41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17340" y="3155528"/>
            <a:ext cx="156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Tahoma"/>
                <a:cs typeface="Tahoma"/>
              </a:rPr>
              <a:t>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0105" y="3155528"/>
            <a:ext cx="1708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latin typeface="Tahoma"/>
                <a:cs typeface="Tahoma"/>
              </a:rPr>
              <a:t>q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47051" y="3168671"/>
            <a:ext cx="68166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ahoma"/>
                <a:cs typeface="Tahoma"/>
              </a:rPr>
              <a:t>q+</a:t>
            </a:r>
            <a:r>
              <a:rPr lang="en-US" sz="1800" spc="-30" dirty="0">
                <a:latin typeface="Tahoma"/>
                <a:cs typeface="Tahoma"/>
              </a:rPr>
              <a:t>1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2213" y="3155528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05081" y="3669645"/>
          <a:ext cx="3667759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670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0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936885" y="3669645"/>
          <a:ext cx="3677919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1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CC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960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732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30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923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3100" y="3810000"/>
            <a:ext cx="396073" cy="38010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37563" y="4850264"/>
            <a:ext cx="8291195" cy="1054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400"/>
              </a:spcBef>
            </a:pPr>
            <a:r>
              <a:rPr sz="2000" spc="-15" dirty="0">
                <a:latin typeface="Times New Roman"/>
                <a:cs typeface="Times New Roman"/>
              </a:rPr>
              <a:t>Invariant: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elements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A[</a:t>
            </a:r>
            <a:r>
              <a:rPr sz="2000" i="1" spc="-5" dirty="0">
                <a:latin typeface="Times New Roman"/>
                <a:cs typeface="Times New Roman"/>
              </a:rPr>
              <a:t>p..q</a:t>
            </a:r>
            <a:r>
              <a:rPr sz="2000" spc="-5" dirty="0">
                <a:latin typeface="Times New Roman"/>
                <a:cs typeface="Times New Roman"/>
              </a:rPr>
              <a:t>]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less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elements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A[</a:t>
            </a:r>
            <a:r>
              <a:rPr sz="2000" i="1" spc="-15" dirty="0">
                <a:latin typeface="Times New Roman"/>
                <a:cs typeface="Times New Roman"/>
              </a:rPr>
              <a:t>q</a:t>
            </a:r>
            <a:r>
              <a:rPr sz="2000" spc="-15" dirty="0">
                <a:latin typeface="Times New Roman"/>
                <a:cs typeface="Times New Roman"/>
              </a:rPr>
              <a:t>+1..</a:t>
            </a:r>
            <a:r>
              <a:rPr sz="2000" i="1" spc="-1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68275" indent="-155575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2500"/>
              <a:buFont typeface="Lucida Sans Unicode"/>
              <a:buChar char="■"/>
              <a:tabLst>
                <a:tab pos="168275" algn="l"/>
              </a:tabLst>
            </a:pP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subarrays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are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recursively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calls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quicksort</a:t>
            </a:r>
            <a:endParaRPr sz="200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SzPct val="62500"/>
              <a:buFont typeface="Lucida Sans Unicode"/>
              <a:buChar char="■"/>
              <a:tabLst>
                <a:tab pos="167640" algn="l"/>
              </a:tabLst>
            </a:pPr>
            <a:r>
              <a:rPr sz="2000" spc="-25" dirty="0">
                <a:latin typeface="Times New Roman"/>
                <a:cs typeface="Times New Roman"/>
              </a:rPr>
              <a:t>Unlike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merge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sort, no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combining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step: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subarrays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form</a:t>
            </a:r>
            <a:r>
              <a:rPr sz="2000" spc="-25" dirty="0">
                <a:latin typeface="Times New Roman"/>
                <a:cs typeface="Times New Roman"/>
              </a:rPr>
              <a:t> an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already-sorted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array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795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290"/>
              </a:spcBef>
            </a:pPr>
            <a:r>
              <a:rPr spc="20" dirty="0"/>
              <a:t>Quick </a:t>
            </a:r>
            <a:r>
              <a:rPr spc="155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969" y="1752600"/>
            <a:ext cx="6477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6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600" y="660400"/>
            <a:ext cx="8354931" cy="55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35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Words>527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Courier New</vt:lpstr>
      <vt:lpstr>Lucida Sans Unicode</vt:lpstr>
      <vt:lpstr>Tahoma</vt:lpstr>
      <vt:lpstr>Times New Roman</vt:lpstr>
      <vt:lpstr>Wingdings</vt:lpstr>
      <vt:lpstr>Office Theme</vt:lpstr>
      <vt:lpstr>PowerPoint Presentation</vt:lpstr>
      <vt:lpstr>Divide &amp; Conquer (revisited)</vt:lpstr>
      <vt:lpstr>Divide-and-Conquer Technique</vt:lpstr>
      <vt:lpstr>Quick Sort</vt:lpstr>
      <vt:lpstr>Divide-and-Conquer</vt:lpstr>
      <vt:lpstr>Merge Sort and Quick Sort</vt:lpstr>
      <vt:lpstr>Quick Sort</vt:lpstr>
      <vt:lpstr>Quick Sort</vt:lpstr>
      <vt:lpstr>PowerPoint Presentation</vt:lpstr>
      <vt:lpstr>Quick Sort  (Partition)</vt:lpstr>
      <vt:lpstr>Quick Sort  (Analysis)</vt:lpstr>
      <vt:lpstr>Quick Sort: Worst case running  time</vt:lpstr>
      <vt:lpstr>Quick Sort: Best case running  time</vt:lpstr>
      <vt:lpstr>Quick Sort: Running  Time</vt:lpstr>
      <vt:lpstr>Quick Sort: 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Saifur Rahman</cp:lastModifiedBy>
  <cp:revision>157</cp:revision>
  <dcterms:created xsi:type="dcterms:W3CDTF">2022-06-16T11:58:56Z</dcterms:created>
  <dcterms:modified xsi:type="dcterms:W3CDTF">2025-03-20T00:45:51Z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