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92" r:id="rId5"/>
    <p:sldId id="293" r:id="rId6"/>
    <p:sldId id="294" r:id="rId7"/>
    <p:sldId id="295" r:id="rId8"/>
    <p:sldId id="296" r:id="rId9"/>
    <p:sldId id="299" r:id="rId10"/>
    <p:sldId id="303" r:id="rId11"/>
    <p:sldId id="300" r:id="rId12"/>
    <p:sldId id="301" r:id="rId13"/>
    <p:sldId id="297" r:id="rId14"/>
    <p:sldId id="3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222D27-C745-DCE2-E1FA-E2DFE4C5C5AD}" v="46" dt="2023-03-01T14:07:51.605"/>
    <p1510:client id="{D0749517-E927-CA77-1328-E786C81CD12B}" v="220" dt="2023-03-01T14:29:21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D2BB-3506-E4A5-0502-CEA8330C0E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C95216-975A-CD08-FC75-4ABCC4040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C529-8C81-895D-7347-D83AB9A23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37A1D-BE0C-3EB3-2CE2-C81F491CA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69113-FB46-869A-15CB-FDFF07680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106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69D2-B05D-D9DD-0D9E-1908EF438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6A1A1C-9628-F764-C9FA-E94AB74E6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FCFDE-4F81-FE12-E19D-E43A49457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78B07-389D-F626-4D6E-78AB47A47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B4C87-BA94-D0BD-37A2-7E76D0731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368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D085CC-DE84-996D-DFCF-F3ADAD528C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73C947-5894-3709-B4AC-127C0A3434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0CC84-9288-706F-5F70-83E69204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39FD1-E3D2-1BA9-CEB3-9A033BC8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9D48-FE90-86FB-C15B-494D59B3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088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4C455-E77A-FD68-A027-AC636FF1B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8CC7B-F700-C070-3926-EA369A8FB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CCABC-D55E-FE38-F208-16891A42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880B4-6073-D19D-9A50-A850D9BED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0413B4-68A5-8D59-B499-2F00674C4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419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B13BF-9B83-37AC-C104-2C398B593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86443-4330-A1B1-B749-2803F868D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968B9-4B4F-672C-0823-E3854FE8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8904B-7804-C9BE-2671-82C75430E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51D3D-3FB4-F408-5B84-F2A76B166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4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7A35-DE00-7A80-CC00-3D024DC2B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A56AA-B078-4423-7A93-2A422AACD1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4A304E-AFF3-8546-E967-AB426EB6A2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A435E-C153-5E9F-00B4-874F92B18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2D663-D51A-755E-D924-CDC54E2C1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DB03-CD9E-4EE9-66D8-755141B01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33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EDB26-DBF0-69FD-9D78-3F4664CC0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ED74A-2239-009B-2939-38ABAF3275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50A8CE-51F4-E7AC-208A-531E28A19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1C2642-5098-E2E3-154F-877FF60079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14691C-14EC-3D16-38A8-5237D52CCF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DC9F79-3FF5-CFF2-46F5-E57D77BD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C474A3-01BA-859A-26EB-ECE92A5D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724E6B-E001-82CE-1F15-58127D873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436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E718-F4A1-001B-0E37-B59C654D5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963A2C-A1D3-3A17-07E5-81B6288B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F1D16-124B-9AA7-B14E-B839CE9C8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7FA7A-7CDD-9514-E9F9-FC4D125D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53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FE9873-1127-6769-E15A-5D3EB3AA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1BFB77-7685-107C-20DD-F02D1C11E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BBFAF-E36E-209C-22B7-0A4172CC0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6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0B043-56C0-E4FF-7042-DCD5835BC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12E22-327A-C36E-808A-DE8144F8D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DC268-F76A-27D3-2376-D9E312EBB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40E58-DC5C-AFD6-4753-0CC6A6B2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1B42D5-2ADA-5987-A571-FEDE8A4D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1E0CA9-23C0-E12E-66A6-80FB1AAB7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88D8-17BD-D348-50BF-FC7E1A1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AAE64F-926B-078B-FB43-E80FE4B18F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5F858A-1607-FCEF-8A71-EDC613A324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32871-F4DB-4167-70CA-FF8EC6D03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133DD-70DE-5597-C8BC-764D9741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15E11-1B4D-E31A-F93A-E85683A0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37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59D26E-E77C-7A25-E7B3-78B32425C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DF16E-5440-3E63-BD65-B4A9F918F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E4BAE-DAD5-3583-B62F-7EF7369C11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BA1B1-2F99-4812-8EE7-72A17929DDC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0E42E-C4DB-FF3D-24D8-1369DC9DED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330A-8DF9-DA89-F4E0-B1A70C8D6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596AA-A108-4C07-A2C9-317202669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35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ED06AC-5BDA-B2CE-6050-846A09D5F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99431" y="2288856"/>
            <a:ext cx="6420125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  </a:t>
            </a:r>
            <a:r>
              <a:rPr lang="en-US" sz="7200" b="1" dirty="0">
                <a:solidFill>
                  <a:srgbClr val="08080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</a:t>
            </a:r>
            <a:endParaRPr lang="en-US" sz="3600" b="1" dirty="0">
              <a:solidFill>
                <a:srgbClr val="08080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4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62E28-61D8-1181-3C05-639280D758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BC77F4-BF82-7668-3E6C-1C5352048D89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B18B9D-E75F-83DE-3F42-10F62D6417B6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2408D8-DEB9-D3DC-34E0-41AEFCDDDA7E}"/>
              </a:ext>
            </a:extLst>
          </p:cNvPr>
          <p:cNvSpPr txBox="1"/>
          <p:nvPr/>
        </p:nvSpPr>
        <p:spPr>
          <a:xfrm>
            <a:off x="7552985" y="6369398"/>
            <a:ext cx="43268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u="sng" dirty="0">
                <a:latin typeface="Times New Roman"/>
                <a:cs typeface="Times New Roman"/>
              </a:rPr>
              <a:t>Reference: Sadiku_Exercise_Problem_3.53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E301B12E-5BB2-AB57-7698-0AC34615736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1" r="9161" b="2206"/>
          <a:stretch/>
        </p:blipFill>
        <p:spPr>
          <a:xfrm>
            <a:off x="3454401" y="1057347"/>
            <a:ext cx="5768180" cy="510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F74B36-9129-4022-4E1D-89BC2E46C712}"/>
              </a:ext>
            </a:extLst>
          </p:cNvPr>
          <p:cNvSpPr txBox="1"/>
          <p:nvPr/>
        </p:nvSpPr>
        <p:spPr>
          <a:xfrm>
            <a:off x="486832" y="1006593"/>
            <a:ext cx="4212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"/>
                <a:ea typeface="+mn-lt"/>
                <a:cs typeface="+mn-lt"/>
              </a:rPr>
              <a:t>Find the mesh currents.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42666891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3218-37A6-109E-EFCB-E06057B468DD}"/>
              </a:ext>
            </a:extLst>
          </p:cNvPr>
          <p:cNvSpPr txBox="1"/>
          <p:nvPr/>
        </p:nvSpPr>
        <p:spPr>
          <a:xfrm>
            <a:off x="1764782" y="997186"/>
            <a:ext cx="7128461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ea typeface="+mn-lt"/>
                <a:cs typeface="+mn-lt"/>
              </a:rPr>
              <a:t>Calculate the currents through all the resistors using mesh analysis method and find vo.</a:t>
            </a:r>
            <a:endParaRPr lang="en-US" b="1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7" name="Picture 7" descr="Diagram, schematic&#10;&#10;Description automatically generated">
            <a:extLst>
              <a:ext uri="{FF2B5EF4-FFF2-40B4-BE49-F238E27FC236}">
                <a16:creationId xmlns:a16="http://schemas.microsoft.com/office/drawing/2014/main" id="{F2426DBA-45C7-8D88-F805-CF994A1208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12" r="11416" b="5242"/>
          <a:stretch/>
        </p:blipFill>
        <p:spPr>
          <a:xfrm>
            <a:off x="3189933" y="1821772"/>
            <a:ext cx="5621099" cy="44232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E71023-4359-2D6A-B1F9-2BF6EF4AE3A9}"/>
              </a:ext>
            </a:extLst>
          </p:cNvPr>
          <p:cNvSpPr txBox="1"/>
          <p:nvPr/>
        </p:nvSpPr>
        <p:spPr>
          <a:xfrm>
            <a:off x="5246982" y="216370"/>
            <a:ext cx="23048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Times New Roman"/>
                <a:cs typeface="Calibri"/>
              </a:rPr>
              <a:t>Summer 2022</a:t>
            </a:r>
            <a:endParaRPr lang="en-US" sz="2800" b="1" i="1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949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184731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0E3218-37A6-109E-EFCB-E06057B468DD}"/>
              </a:ext>
            </a:extLst>
          </p:cNvPr>
          <p:cNvSpPr txBox="1"/>
          <p:nvPr/>
        </p:nvSpPr>
        <p:spPr>
          <a:xfrm>
            <a:off x="1764782" y="997186"/>
            <a:ext cx="839846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Times New Roman"/>
                <a:ea typeface="+mn-lt"/>
                <a:cs typeface="+mn-lt"/>
              </a:rPr>
              <a:t>(a) Determine the currents in all resistors using Mesh Analysis. 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400" dirty="0">
                <a:latin typeface="Times New Roman"/>
                <a:ea typeface="+mn-lt"/>
                <a:cs typeface="+mn-lt"/>
              </a:rPr>
              <a:t>(b) Determine the power absorbed the in R1 resistor.</a:t>
            </a:r>
            <a:r>
              <a:rPr lang="en-US" sz="2400" dirty="0">
                <a:ea typeface="+mn-lt"/>
                <a:cs typeface="+mn-lt"/>
              </a:rPr>
              <a:t> </a:t>
            </a:r>
            <a:endParaRPr lang="en-US"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71023-4359-2D6A-B1F9-2BF6EF4AE3A9}"/>
              </a:ext>
            </a:extLst>
          </p:cNvPr>
          <p:cNvSpPr txBox="1"/>
          <p:nvPr/>
        </p:nvSpPr>
        <p:spPr>
          <a:xfrm>
            <a:off x="5246982" y="216370"/>
            <a:ext cx="230481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latin typeface="Times New Roman"/>
                <a:cs typeface="Calibri"/>
              </a:rPr>
              <a:t>Fall</a:t>
            </a:r>
            <a:r>
              <a:rPr lang="en-US" sz="2800" b="1" dirty="0">
                <a:solidFill>
                  <a:srgbClr val="FF0000"/>
                </a:solidFill>
                <a:latin typeface="Times New Roman"/>
                <a:cs typeface="Calibri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latin typeface="Times New Roman"/>
                <a:cs typeface="Calibri"/>
              </a:rPr>
              <a:t>2022</a:t>
            </a:r>
            <a:endParaRPr lang="en-US" sz="2800" b="1" i="1" dirty="0">
              <a:solidFill>
                <a:srgbClr val="FF0000"/>
              </a:solidFill>
              <a:latin typeface="Times New Roman"/>
            </a:endParaRPr>
          </a:p>
        </p:txBody>
      </p:sp>
      <p:pic>
        <p:nvPicPr>
          <p:cNvPr id="4" name="Picture 8" descr="Diagram&#10;&#10;Description automatically generated">
            <a:extLst>
              <a:ext uri="{FF2B5EF4-FFF2-40B4-BE49-F238E27FC236}">
                <a16:creationId xmlns:a16="http://schemas.microsoft.com/office/drawing/2014/main" id="{E6BE2504-E5A7-5974-8424-D06DE7930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5734" y="2027044"/>
            <a:ext cx="6280384" cy="412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123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4352474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u="sng">
                <a:latin typeface="Times New Roman"/>
                <a:cs typeface="Times New Roman"/>
              </a:rPr>
              <a:t>Reference: Nilsson_Exercise_Problem_4.37</a:t>
            </a: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BF79A76-0DE0-ADFF-2ECA-15D5BD87C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6549" y="1317658"/>
            <a:ext cx="7710309" cy="48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320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b="1" i="1" u="sng" dirty="0">
              <a:latin typeface="Times New Roman"/>
              <a:cs typeface="Times New Roman"/>
            </a:endParaRPr>
          </a:p>
        </p:txBody>
      </p:sp>
      <p:pic>
        <p:nvPicPr>
          <p:cNvPr id="5" name="Picture 6" descr="Diagram, schematic&#10;&#10;Description automatically generated">
            <a:extLst>
              <a:ext uri="{FF2B5EF4-FFF2-40B4-BE49-F238E27FC236}">
                <a16:creationId xmlns:a16="http://schemas.microsoft.com/office/drawing/2014/main" id="{096EB5A1-BE52-7E4C-C64E-9A7A9258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214" y="2180118"/>
            <a:ext cx="8199495" cy="3297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7DAA69-F943-65F4-4176-62DF89E5B84F}"/>
              </a:ext>
            </a:extLst>
          </p:cNvPr>
          <p:cNvSpPr txBox="1"/>
          <p:nvPr/>
        </p:nvSpPr>
        <p:spPr>
          <a:xfrm>
            <a:off x="618536" y="1373482"/>
            <a:ext cx="4212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"/>
                <a:ea typeface="+mn-lt"/>
                <a:cs typeface="+mn-lt"/>
              </a:rPr>
              <a:t>Find the mesh currents.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32103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CCCD6-25F7-0043-8FBB-DE8981AE756F}"/>
              </a:ext>
            </a:extLst>
          </p:cNvPr>
          <p:cNvSpPr txBox="1"/>
          <p:nvPr/>
        </p:nvSpPr>
        <p:spPr>
          <a:xfrm>
            <a:off x="2088859" y="612396"/>
            <a:ext cx="7675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AD3BD1-9E29-AB51-908E-524D9005D66D}"/>
              </a:ext>
            </a:extLst>
          </p:cNvPr>
          <p:cNvSpPr txBox="1"/>
          <p:nvPr/>
        </p:nvSpPr>
        <p:spPr>
          <a:xfrm>
            <a:off x="1627465" y="498931"/>
            <a:ext cx="79070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 and Mesh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7D06E8-15CA-8A5E-7E87-8DB06A26E624}"/>
              </a:ext>
            </a:extLst>
          </p:cNvPr>
          <p:cNvSpPr txBox="1"/>
          <p:nvPr/>
        </p:nvSpPr>
        <p:spPr>
          <a:xfrm>
            <a:off x="1435190" y="1903224"/>
            <a:ext cx="33975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Loop: 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closed path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507BA2-180F-FF47-F35B-D627F87DB987}"/>
              </a:ext>
            </a:extLst>
          </p:cNvPr>
          <p:cNvSpPr/>
          <p:nvPr/>
        </p:nvSpPr>
        <p:spPr>
          <a:xfrm>
            <a:off x="274320" y="381564"/>
            <a:ext cx="11643360" cy="63068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48CA16-94AF-1DA3-9CEC-E6F53099684B}"/>
              </a:ext>
            </a:extLst>
          </p:cNvPr>
          <p:cNvSpPr txBox="1"/>
          <p:nvPr/>
        </p:nvSpPr>
        <p:spPr>
          <a:xfrm>
            <a:off x="1379313" y="2630398"/>
            <a:ext cx="9195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mesh is a loop which does not contain any other loops within it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F9F2A27-8099-ECB9-0ECB-6A88CC96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259" y="3551523"/>
            <a:ext cx="5347481" cy="25391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1DE80-6157-1DDA-3DBE-98A83A3A1100}"/>
              </a:ext>
            </a:extLst>
          </p:cNvPr>
          <p:cNvSpPr txBox="1"/>
          <p:nvPr/>
        </p:nvSpPr>
        <p:spPr>
          <a:xfrm>
            <a:off x="8490858" y="3765938"/>
            <a:ext cx="34268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figure, paths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abefa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bcdeb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meshes, but path </a:t>
            </a:r>
            <a:r>
              <a:rPr lang="en-US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abcdefa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not a mash</a:t>
            </a:r>
          </a:p>
        </p:txBody>
      </p:sp>
    </p:spTree>
    <p:extLst>
      <p:ext uri="{BB962C8B-B14F-4D97-AF65-F5344CB8AC3E}">
        <p14:creationId xmlns:p14="http://schemas.microsoft.com/office/powerpoint/2010/main" val="411424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C5CCCD6-25F7-0043-8FBB-DE8981AE756F}"/>
              </a:ext>
            </a:extLst>
          </p:cNvPr>
          <p:cNvSpPr txBox="1"/>
          <p:nvPr/>
        </p:nvSpPr>
        <p:spPr>
          <a:xfrm>
            <a:off x="2088859" y="612396"/>
            <a:ext cx="76759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18E951-09D0-D562-78A4-E586B4205EB6}"/>
              </a:ext>
            </a:extLst>
          </p:cNvPr>
          <p:cNvSpPr txBox="1"/>
          <p:nvPr/>
        </p:nvSpPr>
        <p:spPr>
          <a:xfrm>
            <a:off x="4308267" y="540106"/>
            <a:ext cx="2808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92D3AD-8B58-5100-CB6B-18D177853243}"/>
              </a:ext>
            </a:extLst>
          </p:cNvPr>
          <p:cNvSpPr txBox="1"/>
          <p:nvPr/>
        </p:nvSpPr>
        <p:spPr>
          <a:xfrm>
            <a:off x="3660395" y="1189701"/>
            <a:ext cx="5863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: Finding the mesh Currents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0B6360B-4D79-D5C8-CD6A-898401AE3D0C}"/>
              </a:ext>
            </a:extLst>
          </p:cNvPr>
          <p:cNvSpPr/>
          <p:nvPr/>
        </p:nvSpPr>
        <p:spPr>
          <a:xfrm>
            <a:off x="274320" y="381564"/>
            <a:ext cx="11643360" cy="630687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E2161B-6663-3A98-71F0-B253276D7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636" y="2012421"/>
            <a:ext cx="9997706" cy="365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2568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8746FA-C61B-C0EB-C53B-4A2F3464961E}"/>
              </a:ext>
            </a:extLst>
          </p:cNvPr>
          <p:cNvSpPr txBox="1"/>
          <p:nvPr/>
        </p:nvSpPr>
        <p:spPr>
          <a:xfrm>
            <a:off x="7552985" y="636939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Sadiku_Example_3.5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2741-9E02-6D7F-3514-1BF7EB0A71B0}"/>
              </a:ext>
            </a:extLst>
          </p:cNvPr>
          <p:cNvSpPr txBox="1"/>
          <p:nvPr/>
        </p:nvSpPr>
        <p:spPr>
          <a:xfrm>
            <a:off x="1361661" y="1235291"/>
            <a:ext cx="90306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circuit in Fig , find the branch currents I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using mesh analysis.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651DB6-725A-6221-46C6-7DFBBD112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3152" y="2220176"/>
            <a:ext cx="5145695" cy="36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31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2741-9E02-6D7F-3514-1BF7EB0A71B0}"/>
              </a:ext>
            </a:extLst>
          </p:cNvPr>
          <p:cNvSpPr txBox="1"/>
          <p:nvPr/>
        </p:nvSpPr>
        <p:spPr>
          <a:xfrm>
            <a:off x="1361661" y="1235291"/>
            <a:ext cx="9030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current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circuit of Fig.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3313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Sadiku_Example_3.6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E3D387-9DF7-8213-8F20-B4CB55A72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432" y="2220176"/>
            <a:ext cx="5391150" cy="3724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1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F2741-9E02-6D7F-3514-1BF7EB0A71B0}"/>
              </a:ext>
            </a:extLst>
          </p:cNvPr>
          <p:cNvSpPr txBox="1"/>
          <p:nvPr/>
        </p:nvSpPr>
        <p:spPr>
          <a:xfrm>
            <a:off x="1361661" y="1235291"/>
            <a:ext cx="9030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analysis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current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circuit of Fig. below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Sadiku_Practice_Problem_3.6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F1C98-9866-7BCA-619A-CD30CBA3B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1823" y="2102943"/>
            <a:ext cx="5993113" cy="351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82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Sadiku_Exercise_Problem_3.41</a:t>
            </a: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4B6477-A5A8-EB6C-29DD-5248E3C8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299" y="1195387"/>
            <a:ext cx="6403119" cy="487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742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Math Problem Practice: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4326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Reference: Sadiku_Exercise_Problem_3.43</a:t>
            </a: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5C1D73-676D-DCC8-F333-F5D85310F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3670" y="1085891"/>
            <a:ext cx="7070532" cy="519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491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FDED398-D82B-E2DB-7756-66C498908A61}"/>
              </a:ext>
            </a:extLst>
          </p:cNvPr>
          <p:cNvSpPr txBox="1"/>
          <p:nvPr/>
        </p:nvSpPr>
        <p:spPr>
          <a:xfrm>
            <a:off x="373710" y="333954"/>
            <a:ext cx="6605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Mash Analysis with Current Sources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5414D1-ED9A-DB13-F9DF-95EF0C02DBF8}"/>
              </a:ext>
            </a:extLst>
          </p:cNvPr>
          <p:cNvSpPr/>
          <p:nvPr/>
        </p:nvSpPr>
        <p:spPr>
          <a:xfrm>
            <a:off x="174929" y="857174"/>
            <a:ext cx="11643360" cy="551222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6F9F60-A0D6-DE1B-4AD0-BF6268C72E61}"/>
              </a:ext>
            </a:extLst>
          </p:cNvPr>
          <p:cNvSpPr txBox="1"/>
          <p:nvPr/>
        </p:nvSpPr>
        <p:spPr>
          <a:xfrm>
            <a:off x="7552985" y="6369398"/>
            <a:ext cx="4326826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i="1" u="sng" dirty="0">
                <a:latin typeface="Times New Roman"/>
                <a:cs typeface="Times New Roman"/>
              </a:rPr>
              <a:t>Reference: Sadiku_Exercise_Problem_3.53</a:t>
            </a:r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i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B0CA0FB3-E02A-BD32-6F39-8CE0D1C2F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71" r="9161" b="2206"/>
          <a:stretch/>
        </p:blipFill>
        <p:spPr>
          <a:xfrm>
            <a:off x="3454401" y="1057347"/>
            <a:ext cx="5768180" cy="51060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10E3218-37A6-109E-EFCB-E06057B468DD}"/>
              </a:ext>
            </a:extLst>
          </p:cNvPr>
          <p:cNvSpPr txBox="1"/>
          <p:nvPr/>
        </p:nvSpPr>
        <p:spPr>
          <a:xfrm>
            <a:off x="486832" y="1006593"/>
            <a:ext cx="421216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"/>
                <a:ea typeface="+mn-lt"/>
                <a:cs typeface="+mn-lt"/>
              </a:rPr>
              <a:t>Find the mesh currents.</a:t>
            </a:r>
            <a:endParaRPr lang="en-US" sz="2400" dirty="0">
              <a:latin typeface="Times"/>
              <a:cs typeface="Times"/>
            </a:endParaRPr>
          </a:p>
        </p:txBody>
      </p:sp>
    </p:spTree>
    <p:extLst>
      <p:ext uri="{BB962C8B-B14F-4D97-AF65-F5344CB8AC3E}">
        <p14:creationId xmlns:p14="http://schemas.microsoft.com/office/powerpoint/2010/main" val="1613544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278</Words>
  <Application>Microsoft Office PowerPoint</Application>
  <PresentationFormat>Widescreen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</vt:lpstr>
      <vt:lpstr>Times New Roman</vt:lpstr>
      <vt:lpstr>Office Theme</vt:lpstr>
      <vt:lpstr>  Mesh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Mesh Analysis</dc:title>
  <dc:creator>1606117 - Rifat Bin Rashid</dc:creator>
  <cp:lastModifiedBy>Saifur Rahman</cp:lastModifiedBy>
  <cp:revision>76</cp:revision>
  <dcterms:created xsi:type="dcterms:W3CDTF">2023-02-24T16:42:05Z</dcterms:created>
  <dcterms:modified xsi:type="dcterms:W3CDTF">2024-12-03T19:39:42Z</dcterms:modified>
</cp:coreProperties>
</file>