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0" r:id="rId17"/>
    <p:sldId id="281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2" autoAdjust="0"/>
    <p:restoredTop sz="94660"/>
  </p:normalViewPr>
  <p:slideViewPr>
    <p:cSldViewPr>
      <p:cViewPr varScale="1">
        <p:scale>
          <a:sx n="59" d="100"/>
          <a:sy n="59" d="100"/>
        </p:scale>
        <p:origin x="78" y="10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78628" y="1240358"/>
            <a:ext cx="2634742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619245" y="3529965"/>
            <a:ext cx="4953508" cy="94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3156"/>
            <a:ext cx="762000" cy="60655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7619" y="3153156"/>
            <a:ext cx="754379" cy="606552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3156"/>
            <a:ext cx="762000" cy="60655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7619" y="3153156"/>
            <a:ext cx="754379" cy="6065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75840" y="970915"/>
            <a:ext cx="8640318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8550" y="2051050"/>
            <a:ext cx="9961880" cy="3705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mailto:minhajul@cse.uiu.ac.bd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533144"/>
            <a:ext cx="12192000" cy="3851275"/>
            <a:chOff x="0" y="1533144"/>
            <a:chExt cx="12192000" cy="3851275"/>
          </a:xfrm>
        </p:grpSpPr>
        <p:sp>
          <p:nvSpPr>
            <p:cNvPr id="4" name="object 4"/>
            <p:cNvSpPr/>
            <p:nvPr/>
          </p:nvSpPr>
          <p:spPr>
            <a:xfrm>
              <a:off x="2328672" y="1540764"/>
              <a:ext cx="7543800" cy="3836035"/>
            </a:xfrm>
            <a:custGeom>
              <a:avLst/>
              <a:gdLst/>
              <a:ahLst/>
              <a:cxnLst/>
              <a:rect l="l" t="t" r="r" b="b"/>
              <a:pathLst>
                <a:path w="7543800" h="3836035">
                  <a:moveTo>
                    <a:pt x="0" y="3835908"/>
                  </a:moveTo>
                  <a:lnTo>
                    <a:pt x="7543800" y="3835908"/>
                  </a:lnTo>
                  <a:lnTo>
                    <a:pt x="7543800" y="0"/>
                  </a:lnTo>
                  <a:lnTo>
                    <a:pt x="0" y="0"/>
                  </a:lnTo>
                  <a:lnTo>
                    <a:pt x="0" y="3835908"/>
                  </a:lnTo>
                  <a:close/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47060"/>
              <a:ext cx="2461260" cy="6126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36835" y="3147060"/>
              <a:ext cx="2455164" cy="61264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92907" y="3521964"/>
              <a:ext cx="6816090" cy="0"/>
            </a:xfrm>
            <a:custGeom>
              <a:avLst/>
              <a:gdLst/>
              <a:ahLst/>
              <a:cxnLst/>
              <a:rect l="l" t="t" r="r" b="b"/>
              <a:pathLst>
                <a:path w="6816090">
                  <a:moveTo>
                    <a:pt x="0" y="0"/>
                  </a:moveTo>
                  <a:lnTo>
                    <a:pt x="6815709" y="0"/>
                  </a:lnTo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71876" y="2491816"/>
            <a:ext cx="60566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330" dirty="0">
                <a:solidFill>
                  <a:srgbClr val="252525"/>
                </a:solidFill>
                <a:latin typeface="Cambria"/>
                <a:cs typeface="Cambria"/>
              </a:rPr>
              <a:t>Representation</a:t>
            </a:r>
            <a:r>
              <a:rPr sz="5400" spc="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5400" spc="-30" dirty="0">
                <a:solidFill>
                  <a:srgbClr val="252525"/>
                </a:solidFill>
                <a:latin typeface="Cambria"/>
                <a:cs typeface="Cambria"/>
              </a:rPr>
              <a:t>of</a:t>
            </a:r>
            <a:r>
              <a:rPr sz="5400" spc="-8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5400" spc="-315" dirty="0">
                <a:solidFill>
                  <a:srgbClr val="252525"/>
                </a:solidFill>
                <a:latin typeface="Cambria"/>
                <a:cs typeface="Cambria"/>
              </a:rPr>
              <a:t>Data</a:t>
            </a:r>
            <a:endParaRPr sz="54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ubTitle" idx="4"/>
          </p:nvPr>
        </p:nvSpPr>
        <p:spPr>
          <a:xfrm>
            <a:off x="3619245" y="3529965"/>
            <a:ext cx="4953508" cy="890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1869" marR="5080" indent="-975994">
              <a:lnSpc>
                <a:spcPct val="143800"/>
              </a:lnSpc>
              <a:spcBef>
                <a:spcPts val="100"/>
              </a:spcBef>
            </a:pPr>
            <a:r>
              <a:rPr sz="2100" spc="-20" dirty="0">
                <a:latin typeface="Times New Roman"/>
                <a:cs typeface="Times New Roman"/>
              </a:rPr>
              <a:t>CSE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60" dirty="0">
                <a:latin typeface="Times New Roman"/>
                <a:cs typeface="Times New Roman"/>
              </a:rPr>
              <a:t>1110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–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Introduction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Computer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45" dirty="0">
                <a:latin typeface="Times New Roman"/>
                <a:cs typeface="Times New Roman"/>
              </a:rPr>
              <a:t>Systems </a:t>
            </a:r>
            <a:r>
              <a:rPr sz="2100" spc="-10" dirty="0">
                <a:latin typeface="Times New Roman"/>
                <a:cs typeface="Times New Roman"/>
              </a:rPr>
              <a:t>Course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imes New Roman"/>
                <a:cs typeface="Times New Roman"/>
              </a:rPr>
              <a:t>teacher:</a:t>
            </a:r>
            <a:r>
              <a:rPr lang="en-US" sz="2100" spc="-40" dirty="0">
                <a:latin typeface="Times New Roman"/>
                <a:cs typeface="Times New Roman"/>
              </a:rPr>
              <a:t> Saifur Rahman</a:t>
            </a: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19683"/>
            <a:ext cx="12192000" cy="5819140"/>
            <a:chOff x="0" y="519683"/>
            <a:chExt cx="12192000" cy="5819140"/>
          </a:xfrm>
        </p:grpSpPr>
        <p:sp>
          <p:nvSpPr>
            <p:cNvPr id="3" name="object 3"/>
            <p:cNvSpPr/>
            <p:nvPr/>
          </p:nvSpPr>
          <p:spPr>
            <a:xfrm>
              <a:off x="2013204" y="3710939"/>
              <a:ext cx="8163559" cy="0"/>
            </a:xfrm>
            <a:custGeom>
              <a:avLst/>
              <a:gdLst/>
              <a:ahLst/>
              <a:cxnLst/>
              <a:rect l="l" t="t" r="r" b="b"/>
              <a:pathLst>
                <a:path w="8163559">
                  <a:moveTo>
                    <a:pt x="0" y="0"/>
                  </a:moveTo>
                  <a:lnTo>
                    <a:pt x="8163433" y="0"/>
                  </a:lnTo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500" y="519683"/>
              <a:ext cx="10287000" cy="581863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5805" y="2801238"/>
            <a:ext cx="1578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0" dirty="0"/>
              <a:t>Images</a:t>
            </a:r>
            <a:endParaRPr sz="4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E9ECF-6CE8-0456-18BF-3EB572821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489" y="6297151"/>
            <a:ext cx="3585022" cy="6355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3204" y="3710940"/>
            <a:ext cx="8163559" cy="0"/>
          </a:xfrm>
          <a:custGeom>
            <a:avLst/>
            <a:gdLst/>
            <a:ahLst/>
            <a:cxnLst/>
            <a:rect l="l" t="t" r="r" b="b"/>
            <a:pathLst>
              <a:path w="8163559">
                <a:moveTo>
                  <a:pt x="0" y="0"/>
                </a:moveTo>
                <a:lnTo>
                  <a:pt x="8163433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16148" y="2129993"/>
            <a:ext cx="6753225" cy="136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5990" marR="5080" indent="-923925">
              <a:lnSpc>
                <a:spcPct val="100000"/>
              </a:lnSpc>
              <a:spcBef>
                <a:spcPts val="105"/>
              </a:spcBef>
              <a:tabLst>
                <a:tab pos="3850640" algn="l"/>
              </a:tabLst>
            </a:pPr>
            <a:r>
              <a:rPr sz="4400" dirty="0"/>
              <a:t>How</a:t>
            </a:r>
            <a:r>
              <a:rPr sz="4400" spc="-190" dirty="0"/>
              <a:t> </a:t>
            </a:r>
            <a:r>
              <a:rPr sz="4400" dirty="0"/>
              <a:t>does</a:t>
            </a:r>
            <a:r>
              <a:rPr sz="4400" spc="-185" dirty="0"/>
              <a:t> </a:t>
            </a:r>
            <a:r>
              <a:rPr sz="4400" dirty="0"/>
              <a:t>a</a:t>
            </a:r>
            <a:r>
              <a:rPr sz="4400" spc="-185" dirty="0"/>
              <a:t> </a:t>
            </a:r>
            <a:r>
              <a:rPr sz="4400" spc="-10" dirty="0"/>
              <a:t>computer</a:t>
            </a:r>
            <a:r>
              <a:rPr sz="4400" spc="-204" dirty="0"/>
              <a:t> </a:t>
            </a:r>
            <a:r>
              <a:rPr sz="4400" spc="-50" dirty="0"/>
              <a:t>show</a:t>
            </a:r>
            <a:r>
              <a:rPr sz="4400" spc="-185" dirty="0"/>
              <a:t> </a:t>
            </a:r>
            <a:r>
              <a:rPr sz="4400" spc="-25" dirty="0"/>
              <a:t>its </a:t>
            </a:r>
            <a:r>
              <a:rPr sz="4400" dirty="0"/>
              <a:t>contents</a:t>
            </a:r>
            <a:r>
              <a:rPr sz="4400" spc="-165" dirty="0"/>
              <a:t> </a:t>
            </a:r>
            <a:r>
              <a:rPr sz="4400" dirty="0"/>
              <a:t>in</a:t>
            </a:r>
            <a:r>
              <a:rPr sz="4400" spc="-150" dirty="0"/>
              <a:t> </a:t>
            </a:r>
            <a:r>
              <a:rPr sz="4400" spc="-50" dirty="0"/>
              <a:t>a</a:t>
            </a:r>
            <a:r>
              <a:rPr sz="4400" dirty="0"/>
              <a:t>	</a:t>
            </a:r>
            <a:r>
              <a:rPr sz="4400" spc="-10" dirty="0"/>
              <a:t>monitor?</a:t>
            </a:r>
            <a:endParaRPr sz="4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6446C-359D-767A-2090-0C0B5C6F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89" y="6297151"/>
            <a:ext cx="3585022" cy="6355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9508" y="1240358"/>
            <a:ext cx="63404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63110" algn="l"/>
              </a:tabLst>
            </a:pPr>
            <a:r>
              <a:rPr sz="4400" spc="-160" dirty="0"/>
              <a:t>Basic</a:t>
            </a:r>
            <a:r>
              <a:rPr sz="4400" spc="-114" dirty="0"/>
              <a:t> </a:t>
            </a:r>
            <a:r>
              <a:rPr sz="4400" spc="-75" dirty="0"/>
              <a:t>mechanism</a:t>
            </a:r>
            <a:r>
              <a:rPr sz="4400" spc="-160" dirty="0"/>
              <a:t> </a:t>
            </a:r>
            <a:r>
              <a:rPr sz="4400" spc="-25" dirty="0"/>
              <a:t>of</a:t>
            </a:r>
            <a:r>
              <a:rPr sz="4400" dirty="0"/>
              <a:t>	</a:t>
            </a:r>
            <a:r>
              <a:rPr sz="4400" spc="-10" dirty="0"/>
              <a:t>monitor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8905875" cy="248031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monitor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contains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lot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1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small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blocks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named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 pixels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(picture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elements)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Each</a:t>
            </a:r>
            <a:r>
              <a:rPr sz="24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pixel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illuminated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some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color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pixels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so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small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cannot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separate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others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How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many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pixels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there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projector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screen?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105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Hint: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What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resolution</a:t>
            </a:r>
            <a:r>
              <a:rPr sz="20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spc="1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screen?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F5907-9EE9-D881-B946-BB7737D49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89" y="6297151"/>
            <a:ext cx="3585022" cy="6355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36650" y="2051050"/>
          <a:ext cx="9875503" cy="3705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66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0990" y="1240358"/>
            <a:ext cx="3970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dirty="0"/>
              <a:t>Drawing</a:t>
            </a:r>
            <a:r>
              <a:rPr sz="4400" spc="-145" dirty="0"/>
              <a:t> </a:t>
            </a:r>
            <a:r>
              <a:rPr sz="4400" dirty="0"/>
              <a:t>an</a:t>
            </a:r>
            <a:r>
              <a:rPr sz="4400" spc="-145" dirty="0"/>
              <a:t> </a:t>
            </a:r>
            <a:r>
              <a:rPr sz="4400" spc="-114" dirty="0"/>
              <a:t>image</a:t>
            </a:r>
            <a:endParaRPr sz="4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1AEC6-CB50-7411-A061-66A1D881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89" y="6297151"/>
            <a:ext cx="3585022" cy="6355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3204" y="3710940"/>
            <a:ext cx="8163559" cy="0"/>
          </a:xfrm>
          <a:custGeom>
            <a:avLst/>
            <a:gdLst/>
            <a:ahLst/>
            <a:cxnLst/>
            <a:rect l="l" t="t" r="r" b="b"/>
            <a:pathLst>
              <a:path w="8163559">
                <a:moveTo>
                  <a:pt x="0" y="0"/>
                </a:moveTo>
                <a:lnTo>
                  <a:pt x="8163433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0048" y="2801238"/>
            <a:ext cx="5311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How</a:t>
            </a:r>
            <a:r>
              <a:rPr sz="4400" spc="-95" dirty="0"/>
              <a:t> </a:t>
            </a:r>
            <a:r>
              <a:rPr sz="4400" dirty="0"/>
              <a:t>to</a:t>
            </a:r>
            <a:r>
              <a:rPr sz="4400" spc="-80" dirty="0"/>
              <a:t> </a:t>
            </a:r>
            <a:r>
              <a:rPr sz="4400" spc="-10" dirty="0"/>
              <a:t>represent</a:t>
            </a:r>
            <a:r>
              <a:rPr sz="4400" spc="-90" dirty="0"/>
              <a:t> </a:t>
            </a:r>
            <a:r>
              <a:rPr sz="4400" spc="-65" dirty="0"/>
              <a:t>color?</a:t>
            </a:r>
            <a:endParaRPr sz="4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148FD-D6D4-5572-F7B4-A9EB86AC5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89" y="6297151"/>
            <a:ext cx="3585022" cy="63552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7021" y="1240358"/>
            <a:ext cx="34582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dirty="0"/>
              <a:t>Coloring</a:t>
            </a:r>
            <a:r>
              <a:rPr sz="4400" spc="-145" dirty="0"/>
              <a:t> </a:t>
            </a:r>
            <a:r>
              <a:rPr sz="4400" dirty="0"/>
              <a:t>a</a:t>
            </a:r>
            <a:r>
              <a:rPr sz="4400" spc="-165" dirty="0"/>
              <a:t> </a:t>
            </a:r>
            <a:r>
              <a:rPr sz="4400" spc="-120" dirty="0"/>
              <a:t>pixel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467627"/>
            <a:ext cx="7169784" cy="3354704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65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Remember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physics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class?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40"/>
              </a:spcBef>
              <a:buClr>
                <a:srgbClr val="83992A"/>
              </a:buClr>
              <a:buSzPct val="113157"/>
              <a:buFont typeface="Arial MT"/>
              <a:buChar char="•"/>
              <a:tabLst>
                <a:tab pos="756285" algn="l"/>
              </a:tabLst>
            </a:pPr>
            <a:r>
              <a:rPr sz="1900" spc="-10" dirty="0">
                <a:solidFill>
                  <a:srgbClr val="252525"/>
                </a:solidFill>
                <a:latin typeface="Times New Roman"/>
                <a:cs typeface="Times New Roman"/>
              </a:rPr>
              <a:t>Colors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25"/>
              </a:spcBef>
              <a:buClr>
                <a:srgbClr val="83992A"/>
              </a:buClr>
              <a:buSzPct val="113157"/>
              <a:buFont typeface="Arial MT"/>
              <a:buChar char="•"/>
              <a:tabLst>
                <a:tab pos="756285" algn="l"/>
              </a:tabLst>
            </a:pPr>
            <a:r>
              <a:rPr sz="1900" spc="-70" dirty="0">
                <a:solidFill>
                  <a:srgbClr val="252525"/>
                </a:solidFill>
                <a:latin typeface="Times New Roman"/>
                <a:cs typeface="Times New Roman"/>
              </a:rPr>
              <a:t>Basic</a:t>
            </a:r>
            <a:r>
              <a:rPr sz="19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Times New Roman"/>
                <a:cs typeface="Times New Roman"/>
              </a:rPr>
              <a:t>colors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35"/>
              </a:spcBef>
              <a:buClr>
                <a:srgbClr val="83992A"/>
              </a:buClr>
              <a:buSzPct val="113157"/>
              <a:buFont typeface="Arial MT"/>
              <a:buChar char="•"/>
              <a:tabLst>
                <a:tab pos="756285" algn="l"/>
              </a:tabLst>
            </a:pPr>
            <a:r>
              <a:rPr sz="1900" dirty="0">
                <a:solidFill>
                  <a:srgbClr val="252525"/>
                </a:solidFill>
                <a:latin typeface="Times New Roman"/>
                <a:cs typeface="Times New Roman"/>
              </a:rPr>
              <a:t>How</a:t>
            </a:r>
            <a:r>
              <a:rPr sz="19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252525"/>
                </a:solidFill>
                <a:latin typeface="Times New Roman"/>
                <a:cs typeface="Times New Roman"/>
              </a:rPr>
              <a:t>many</a:t>
            </a:r>
            <a:r>
              <a:rPr sz="19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35" dirty="0">
                <a:solidFill>
                  <a:srgbClr val="252525"/>
                </a:solidFill>
                <a:latin typeface="Times New Roman"/>
                <a:cs typeface="Times New Roman"/>
              </a:rPr>
              <a:t>basic</a:t>
            </a:r>
            <a:r>
              <a:rPr sz="19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Times New Roman"/>
                <a:cs typeface="Times New Roman"/>
              </a:rPr>
              <a:t>colors?</a:t>
            </a:r>
            <a:endParaRPr sz="19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85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Every</a:t>
            </a:r>
            <a:r>
              <a:rPr sz="22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pixel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has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three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color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components</a:t>
            </a: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–</a:t>
            </a:r>
            <a:r>
              <a:rPr sz="22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Red,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Green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Blue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40"/>
              </a:spcBef>
              <a:buClr>
                <a:srgbClr val="83992A"/>
              </a:buClr>
              <a:buSzPct val="113157"/>
              <a:buFont typeface="Arial MT"/>
              <a:buChar char="•"/>
              <a:tabLst>
                <a:tab pos="756285" algn="l"/>
              </a:tabLst>
            </a:pPr>
            <a:r>
              <a:rPr sz="1900" dirty="0">
                <a:solidFill>
                  <a:srgbClr val="252525"/>
                </a:solidFill>
                <a:latin typeface="Times New Roman"/>
                <a:cs typeface="Times New Roman"/>
              </a:rPr>
              <a:t>1</a:t>
            </a:r>
            <a:r>
              <a:rPr sz="19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40" dirty="0">
                <a:solidFill>
                  <a:srgbClr val="252525"/>
                </a:solidFill>
                <a:latin typeface="Times New Roman"/>
                <a:cs typeface="Times New Roman"/>
              </a:rPr>
              <a:t>byte</a:t>
            </a:r>
            <a:r>
              <a:rPr sz="19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252525"/>
                </a:solidFill>
                <a:latin typeface="Times New Roman"/>
                <a:cs typeface="Times New Roman"/>
              </a:rPr>
              <a:t>space</a:t>
            </a:r>
            <a:r>
              <a:rPr sz="19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1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252525"/>
                </a:solidFill>
                <a:latin typeface="Times New Roman"/>
                <a:cs typeface="Times New Roman"/>
              </a:rPr>
              <a:t>each</a:t>
            </a:r>
            <a:r>
              <a:rPr sz="19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252525"/>
                </a:solidFill>
                <a:latin typeface="Times New Roman"/>
                <a:cs typeface="Times New Roman"/>
              </a:rPr>
              <a:t>color</a:t>
            </a:r>
            <a:r>
              <a:rPr sz="19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252525"/>
                </a:solidFill>
                <a:latin typeface="Times New Roman"/>
                <a:cs typeface="Times New Roman"/>
              </a:rPr>
              <a:t>–</a:t>
            </a:r>
            <a:r>
              <a:rPr sz="1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252525"/>
                </a:solidFill>
                <a:latin typeface="Times New Roman"/>
                <a:cs typeface="Times New Roman"/>
              </a:rPr>
              <a:t>3</a:t>
            </a:r>
            <a:r>
              <a:rPr sz="19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45" dirty="0">
                <a:solidFill>
                  <a:srgbClr val="252525"/>
                </a:solidFill>
                <a:latin typeface="Times New Roman"/>
                <a:cs typeface="Times New Roman"/>
              </a:rPr>
              <a:t>bytes</a:t>
            </a:r>
            <a:r>
              <a:rPr sz="19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1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35" dirty="0">
                <a:solidFill>
                  <a:srgbClr val="252525"/>
                </a:solidFill>
                <a:latin typeface="Times New Roman"/>
                <a:cs typeface="Times New Roman"/>
              </a:rPr>
              <a:t>each</a:t>
            </a:r>
            <a:r>
              <a:rPr sz="19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Times New Roman"/>
                <a:cs typeface="Times New Roman"/>
              </a:rPr>
              <a:t>pixel</a:t>
            </a:r>
            <a:endParaRPr sz="19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85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These</a:t>
            </a:r>
            <a:r>
              <a:rPr sz="22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colors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mixed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get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95" dirty="0">
                <a:solidFill>
                  <a:srgbClr val="252525"/>
                </a:solidFill>
                <a:latin typeface="Times New Roman"/>
                <a:cs typeface="Times New Roman"/>
              </a:rPr>
              <a:t>all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2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colors</a:t>
            </a:r>
            <a:endParaRPr sz="22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869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24</a:t>
            </a:r>
            <a:r>
              <a:rPr sz="22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bit</a:t>
            </a:r>
            <a:r>
              <a:rPr sz="2200" spc="-1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color</a:t>
            </a:r>
            <a:r>
              <a:rPr sz="22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scheme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01D7B-6E7E-9D49-121F-375C168E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89" y="6297151"/>
            <a:ext cx="3585022" cy="6355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DAF36-DE9D-A8DB-91C0-A1890AB5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32AF05-43CA-433A-BC12-73702104C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16" y="914400"/>
            <a:ext cx="9527367" cy="502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98B8A4-8CFD-6317-C4F1-B9FCF97D9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489" y="6297151"/>
            <a:ext cx="3585022" cy="63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2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7D15B-B81B-64B5-2227-7CD618A87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E976B7-48E9-4E92-FFFD-8C848DAB0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38200"/>
            <a:ext cx="9753600" cy="52296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F1606B-3AA9-0596-3845-054C2D723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489" y="6297151"/>
            <a:ext cx="3585022" cy="63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7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01980"/>
            <a:ext cx="12192000" cy="5654040"/>
            <a:chOff x="0" y="601980"/>
            <a:chExt cx="12192000" cy="5654040"/>
          </a:xfrm>
        </p:grpSpPr>
        <p:sp>
          <p:nvSpPr>
            <p:cNvPr id="4" name="object 4"/>
            <p:cNvSpPr/>
            <p:nvPr/>
          </p:nvSpPr>
          <p:spPr>
            <a:xfrm>
              <a:off x="608076" y="609600"/>
              <a:ext cx="10972800" cy="5638800"/>
            </a:xfrm>
            <a:custGeom>
              <a:avLst/>
              <a:gdLst/>
              <a:ahLst/>
              <a:cxnLst/>
              <a:rect l="l" t="t" r="r" b="b"/>
              <a:pathLst>
                <a:path w="10972800" h="5638800">
                  <a:moveTo>
                    <a:pt x="0" y="5638800"/>
                  </a:moveTo>
                  <a:lnTo>
                    <a:pt x="10972800" y="5638800"/>
                  </a:lnTo>
                  <a:lnTo>
                    <a:pt x="109728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53156"/>
              <a:ext cx="762000" cy="6065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7619" y="3153156"/>
              <a:ext cx="754379" cy="606552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36650" y="2051050"/>
          <a:ext cx="9875503" cy="3705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66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83992A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83992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78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70197" y="1240358"/>
            <a:ext cx="44532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99260" algn="l"/>
              </a:tabLst>
            </a:pPr>
            <a:r>
              <a:rPr sz="4400" spc="-170" dirty="0"/>
              <a:t>Size</a:t>
            </a:r>
            <a:r>
              <a:rPr sz="4400" spc="-80" dirty="0"/>
              <a:t> </a:t>
            </a:r>
            <a:r>
              <a:rPr sz="4400" spc="-25" dirty="0"/>
              <a:t>of</a:t>
            </a:r>
            <a:r>
              <a:rPr sz="4400" dirty="0"/>
              <a:t>	an</a:t>
            </a:r>
            <a:r>
              <a:rPr sz="4400" spc="-135" dirty="0"/>
              <a:t> </a:t>
            </a:r>
            <a:r>
              <a:rPr sz="4400" spc="-125" dirty="0"/>
              <a:t>image</a:t>
            </a:r>
            <a:r>
              <a:rPr sz="4400" spc="-130" dirty="0"/>
              <a:t> </a:t>
            </a:r>
            <a:r>
              <a:rPr sz="4400" spc="-120" dirty="0"/>
              <a:t>file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1237894" y="5965952"/>
            <a:ext cx="2491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imes New Roman"/>
                <a:cs typeface="Times New Roman"/>
              </a:rPr>
              <a:t>Image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file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resolution: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24x10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58229" y="5965952"/>
            <a:ext cx="1091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imes New Roman"/>
                <a:cs typeface="Times New Roman"/>
              </a:rPr>
              <a:t>File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size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80" dirty="0">
                <a:latin typeface="Times New Roman"/>
                <a:cs typeface="Times New Roman"/>
              </a:rPr>
              <a:t>=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?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4C8269-53EC-064E-DB4D-51E7097D9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3489" y="6297151"/>
            <a:ext cx="3585022" cy="6355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0197" y="1240358"/>
            <a:ext cx="44532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99260" algn="l"/>
              </a:tabLst>
            </a:pPr>
            <a:r>
              <a:rPr sz="4400" spc="-170" dirty="0"/>
              <a:t>Size</a:t>
            </a:r>
            <a:r>
              <a:rPr sz="4400" spc="-80" dirty="0"/>
              <a:t> </a:t>
            </a:r>
            <a:r>
              <a:rPr sz="4400" spc="-25" dirty="0"/>
              <a:t>of</a:t>
            </a:r>
            <a:r>
              <a:rPr sz="4400" dirty="0"/>
              <a:t>	an</a:t>
            </a:r>
            <a:r>
              <a:rPr sz="4400" spc="-135" dirty="0"/>
              <a:t> </a:t>
            </a:r>
            <a:r>
              <a:rPr sz="4400" spc="-125" dirty="0"/>
              <a:t>image</a:t>
            </a:r>
            <a:r>
              <a:rPr sz="4400" spc="-130" dirty="0"/>
              <a:t> </a:t>
            </a:r>
            <a:r>
              <a:rPr sz="4400" spc="-120" dirty="0"/>
              <a:t>file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3808729" cy="203644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Image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resolution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40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24x10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Total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number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2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pixels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40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240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3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bytes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each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pixel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Total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size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40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240x3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40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720B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4025F-7B7B-AB20-ADEF-2ECB56329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89" y="6297151"/>
            <a:ext cx="3585022" cy="6355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1980"/>
            <a:ext cx="12192000" cy="5654040"/>
            <a:chOff x="0" y="601980"/>
            <a:chExt cx="12192000" cy="5654040"/>
          </a:xfrm>
        </p:grpSpPr>
        <p:sp>
          <p:nvSpPr>
            <p:cNvPr id="3" name="object 3"/>
            <p:cNvSpPr/>
            <p:nvPr/>
          </p:nvSpPr>
          <p:spPr>
            <a:xfrm>
              <a:off x="2013204" y="3710940"/>
              <a:ext cx="8163559" cy="0"/>
            </a:xfrm>
            <a:custGeom>
              <a:avLst/>
              <a:gdLst/>
              <a:ahLst/>
              <a:cxnLst/>
              <a:rect l="l" t="t" r="r" b="b"/>
              <a:pathLst>
                <a:path w="8163559">
                  <a:moveTo>
                    <a:pt x="0" y="0"/>
                  </a:moveTo>
                  <a:lnTo>
                    <a:pt x="8163433" y="0"/>
                  </a:lnTo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008" y="717804"/>
              <a:ext cx="10539984" cy="542239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093970" y="2801238"/>
            <a:ext cx="2003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0" dirty="0">
                <a:solidFill>
                  <a:srgbClr val="252525"/>
                </a:solidFill>
                <a:latin typeface="Times New Roman"/>
                <a:cs typeface="Times New Roman"/>
              </a:rPr>
              <a:t>Text</a:t>
            </a:r>
            <a:r>
              <a:rPr sz="4400" spc="-1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4400" spc="-130" dirty="0">
                <a:solidFill>
                  <a:srgbClr val="252525"/>
                </a:solidFill>
                <a:latin typeface="Times New Roman"/>
                <a:cs typeface="Times New Roman"/>
              </a:rPr>
              <a:t>files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6409" y="3855466"/>
            <a:ext cx="1056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Or,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texts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F31342-B36A-3517-D15B-CD7260887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489" y="6297151"/>
            <a:ext cx="3585022" cy="63552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z="4400" spc="-110" dirty="0"/>
              <a:t>Try</a:t>
            </a:r>
            <a:r>
              <a:rPr sz="4400" spc="-160" dirty="0"/>
              <a:t> </a:t>
            </a:r>
            <a:r>
              <a:rPr sz="4400" spc="-105" dirty="0"/>
              <a:t>yourself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20113" y="2563113"/>
            <a:ext cx="7895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99385" algn="l"/>
                <a:tab pos="4958080" algn="l"/>
              </a:tabLst>
            </a:pPr>
            <a:r>
              <a:rPr sz="2800" spc="-25" dirty="0">
                <a:solidFill>
                  <a:srgbClr val="252525"/>
                </a:solidFill>
                <a:latin typeface="Times New Roman"/>
                <a:cs typeface="Times New Roman"/>
              </a:rPr>
              <a:t>What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60" dirty="0">
                <a:solidFill>
                  <a:srgbClr val="252525"/>
                </a:solidFill>
                <a:latin typeface="Times New Roman"/>
                <a:cs typeface="Times New Roman"/>
              </a:rPr>
              <a:t>size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dirty="0">
                <a:solidFill>
                  <a:srgbClr val="252525"/>
                </a:solidFill>
                <a:latin typeface="Times New Roman"/>
                <a:cs typeface="Times New Roman"/>
              </a:rPr>
              <a:t>	an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image</a:t>
            </a:r>
            <a:r>
              <a:rPr sz="28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file </a:t>
            </a:r>
            <a:r>
              <a:rPr sz="2800" spc="-2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2800" spc="-30" dirty="0">
                <a:solidFill>
                  <a:srgbClr val="252525"/>
                </a:solidFill>
                <a:latin typeface="Times New Roman"/>
                <a:cs typeface="Times New Roman"/>
              </a:rPr>
              <a:t>resolution</a:t>
            </a:r>
            <a:r>
              <a:rPr sz="28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1000x800?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C3C97-BF51-CD3D-5404-3D5FAE576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89" y="6297151"/>
            <a:ext cx="3585022" cy="63552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983" y="2421636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z="4400" spc="-110" dirty="0"/>
              <a:t>Try</a:t>
            </a:r>
            <a:r>
              <a:rPr sz="4400" spc="-160" dirty="0"/>
              <a:t> </a:t>
            </a:r>
            <a:r>
              <a:rPr sz="4400" spc="-105" dirty="0"/>
              <a:t>yourself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20113" y="2563113"/>
            <a:ext cx="90760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552190" algn="l"/>
                <a:tab pos="4721225" algn="l"/>
                <a:tab pos="6827520" algn="l"/>
              </a:tabLst>
            </a:pPr>
            <a:r>
              <a:rPr sz="2800" dirty="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image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file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252525"/>
                </a:solidFill>
                <a:latin typeface="Times New Roman"/>
                <a:cs typeface="Times New Roman"/>
              </a:rPr>
              <a:t>contains</a:t>
            </a:r>
            <a:r>
              <a:rPr sz="28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flag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Bangladesh.</a:t>
            </a:r>
            <a:r>
              <a:rPr sz="28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252525"/>
                </a:solidFill>
                <a:latin typeface="Times New Roman"/>
                <a:cs typeface="Times New Roman"/>
              </a:rPr>
              <a:t>If</a:t>
            </a:r>
            <a:r>
              <a:rPr sz="2800" dirty="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its</a:t>
            </a:r>
            <a:r>
              <a:rPr sz="2800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40" dirty="0">
                <a:solidFill>
                  <a:srgbClr val="252525"/>
                </a:solidFill>
                <a:latin typeface="Times New Roman"/>
                <a:cs typeface="Times New Roman"/>
              </a:rPr>
              <a:t>width</a:t>
            </a:r>
            <a:r>
              <a:rPr sz="2800" spc="-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1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1500 </a:t>
            </a:r>
            <a:r>
              <a:rPr sz="2800" spc="-105" dirty="0">
                <a:solidFill>
                  <a:srgbClr val="252525"/>
                </a:solidFill>
                <a:latin typeface="Times New Roman"/>
                <a:cs typeface="Times New Roman"/>
              </a:rPr>
              <a:t>pixels,</a:t>
            </a:r>
            <a:r>
              <a:rPr sz="28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52525"/>
                </a:solidFill>
                <a:latin typeface="Times New Roman"/>
                <a:cs typeface="Times New Roman"/>
              </a:rPr>
              <a:t>what</a:t>
            </a:r>
            <a:r>
              <a:rPr sz="28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8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8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60" dirty="0">
                <a:solidFill>
                  <a:srgbClr val="252525"/>
                </a:solidFill>
                <a:latin typeface="Times New Roman"/>
                <a:cs typeface="Times New Roman"/>
              </a:rPr>
              <a:t>size</a:t>
            </a:r>
            <a:r>
              <a:rPr sz="28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800" dirty="0">
                <a:solidFill>
                  <a:srgbClr val="252525"/>
                </a:solidFill>
                <a:latin typeface="Times New Roman"/>
                <a:cs typeface="Times New Roman"/>
              </a:rPr>
              <a:t>	the</a:t>
            </a:r>
            <a:r>
              <a:rPr sz="28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52525"/>
                </a:solidFill>
                <a:latin typeface="Times New Roman"/>
                <a:cs typeface="Times New Roman"/>
              </a:rPr>
              <a:t>file?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76E8B-8B82-D384-CD9D-C9E77F4F6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89" y="6297151"/>
            <a:ext cx="3585022" cy="63552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1980"/>
            <a:ext cx="12192000" cy="5654040"/>
            <a:chOff x="0" y="601980"/>
            <a:chExt cx="12192000" cy="5654040"/>
          </a:xfrm>
        </p:grpSpPr>
        <p:sp>
          <p:nvSpPr>
            <p:cNvPr id="3" name="object 3"/>
            <p:cNvSpPr/>
            <p:nvPr/>
          </p:nvSpPr>
          <p:spPr>
            <a:xfrm>
              <a:off x="2013204" y="3710940"/>
              <a:ext cx="8163559" cy="0"/>
            </a:xfrm>
            <a:custGeom>
              <a:avLst/>
              <a:gdLst/>
              <a:ahLst/>
              <a:cxnLst/>
              <a:rect l="l" t="t" r="r" b="b"/>
              <a:pathLst>
                <a:path w="8163559">
                  <a:moveTo>
                    <a:pt x="0" y="0"/>
                  </a:moveTo>
                  <a:lnTo>
                    <a:pt x="8163433" y="0"/>
                  </a:lnTo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651" y="737616"/>
              <a:ext cx="10902696" cy="538276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27141" y="2801238"/>
            <a:ext cx="1535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5" dirty="0">
                <a:solidFill>
                  <a:srgbClr val="FFFFFF"/>
                </a:solidFill>
              </a:rPr>
              <a:t>Videos</a:t>
            </a:r>
            <a:endParaRPr sz="4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D27B3-C7AC-895C-4312-4A6C907E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489" y="6297151"/>
            <a:ext cx="3585022" cy="63552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9109" y="1240358"/>
            <a:ext cx="3574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What</a:t>
            </a:r>
            <a:r>
              <a:rPr sz="4400" spc="-229" dirty="0"/>
              <a:t> </a:t>
            </a:r>
            <a:r>
              <a:rPr sz="4400" spc="-65" dirty="0"/>
              <a:t>is</a:t>
            </a:r>
            <a:r>
              <a:rPr sz="4400" spc="-210" dirty="0"/>
              <a:t> </a:t>
            </a:r>
            <a:r>
              <a:rPr sz="4400" dirty="0"/>
              <a:t>a</a:t>
            </a:r>
            <a:r>
              <a:rPr sz="4400" spc="-210" dirty="0"/>
              <a:t> </a:t>
            </a:r>
            <a:r>
              <a:rPr sz="4400" spc="-110" dirty="0"/>
              <a:t>video?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4349750" cy="144970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Video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40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Motion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picture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40" dirty="0">
                <a:solidFill>
                  <a:srgbClr val="252525"/>
                </a:solidFill>
                <a:latin typeface="Times New Roman"/>
                <a:cs typeface="Times New Roman"/>
              </a:rPr>
              <a:t>+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audio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Motion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picture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40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Lots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2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pictures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105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mean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really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really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lot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5ADC8-0426-2920-4554-31C3E17EE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89" y="6297151"/>
            <a:ext cx="3585022" cy="63552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778" rIns="0" bIns="0" rtlCol="0">
            <a:spAutoFit/>
          </a:bodyPr>
          <a:lstStyle/>
          <a:p>
            <a:pPr marL="2445385">
              <a:lnSpc>
                <a:spcPct val="100000"/>
              </a:lnSpc>
              <a:spcBef>
                <a:spcPts val="105"/>
              </a:spcBef>
            </a:pPr>
            <a:r>
              <a:rPr sz="4400" spc="-75" dirty="0"/>
              <a:t>Video</a:t>
            </a:r>
            <a:r>
              <a:rPr sz="4400" spc="-185" dirty="0"/>
              <a:t> </a:t>
            </a:r>
            <a:r>
              <a:rPr sz="4400" spc="-120" dirty="0"/>
              <a:t>file</a:t>
            </a:r>
            <a:r>
              <a:rPr sz="4400" spc="-155" dirty="0"/>
              <a:t> </a:t>
            </a:r>
            <a:r>
              <a:rPr sz="4400" spc="-10" dirty="0"/>
              <a:t>format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459799"/>
            <a:ext cx="7559675" cy="190627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3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Every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video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contains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frame</a:t>
            </a:r>
            <a:r>
              <a:rPr sz="2400" spc="-10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rate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11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Number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spc="2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252525"/>
                </a:solidFill>
                <a:latin typeface="Times New Roman"/>
                <a:cs typeface="Times New Roman"/>
              </a:rPr>
              <a:t>frames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per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second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08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756285" algn="l"/>
              </a:tabLst>
            </a:pP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video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frame</a:t>
            </a:r>
            <a:r>
              <a:rPr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rate</a:t>
            </a:r>
            <a:r>
              <a:rPr sz="20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24</a:t>
            </a: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fps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contains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24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still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52525"/>
                </a:solidFill>
                <a:latin typeface="Times New Roman"/>
                <a:cs typeface="Times New Roman"/>
              </a:rPr>
              <a:t>pictures</a:t>
            </a:r>
            <a:r>
              <a:rPr sz="20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every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second</a:t>
            </a: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5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Each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picture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size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calculated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per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previous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slides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DD958-3EEC-927A-61C6-77EF4CEAB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89" y="6297151"/>
            <a:ext cx="3585022" cy="63552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878" y="1240358"/>
            <a:ext cx="1957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0" dirty="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8357870" cy="203644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15-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minute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video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has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resolution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1920x1080,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frame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rate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24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fps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Size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2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each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frame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40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1920x1080x3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40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6220800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bytes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Total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number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2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frames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40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(15x60)x24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40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21600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Total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size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40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6220800x21600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40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134369280000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bytes</a:t>
            </a:r>
            <a:r>
              <a:rPr sz="24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240" dirty="0">
                <a:solidFill>
                  <a:srgbClr val="252525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125.14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45" dirty="0">
                <a:solidFill>
                  <a:srgbClr val="252525"/>
                </a:solidFill>
                <a:latin typeface="Times New Roman"/>
                <a:cs typeface="Times New Roman"/>
              </a:rPr>
              <a:t>GB!!!!!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7D322-5BF9-79A6-88C8-E8EE2A75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89" y="6297151"/>
            <a:ext cx="3585022" cy="63552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8405" marR="5080" indent="-2463165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spc="-120" dirty="0"/>
              <a:t> </a:t>
            </a:r>
            <a:r>
              <a:rPr spc="-10" dirty="0"/>
              <a:t>come</a:t>
            </a:r>
            <a:r>
              <a:rPr spc="-114" dirty="0"/>
              <a:t> </a:t>
            </a:r>
            <a:r>
              <a:rPr spc="-75" dirty="0"/>
              <a:t>your</a:t>
            </a:r>
            <a:r>
              <a:rPr spc="-125" dirty="0"/>
              <a:t> </a:t>
            </a:r>
            <a:r>
              <a:rPr spc="-120" dirty="0"/>
              <a:t>3-</a:t>
            </a:r>
            <a:r>
              <a:rPr dirty="0"/>
              <a:t>hour</a:t>
            </a:r>
            <a:r>
              <a:rPr spc="-105" dirty="0"/>
              <a:t> </a:t>
            </a:r>
            <a:r>
              <a:rPr spc="-130" dirty="0"/>
              <a:t>Avengers</a:t>
            </a:r>
            <a:r>
              <a:rPr spc="-120" dirty="0"/>
              <a:t> </a:t>
            </a:r>
            <a:r>
              <a:rPr spc="-10" dirty="0"/>
              <a:t>Endgame </a:t>
            </a:r>
            <a:r>
              <a:rPr spc="-130" dirty="0"/>
              <a:t>weighs</a:t>
            </a:r>
            <a:r>
              <a:rPr spc="-120" dirty="0"/>
              <a:t> </a:t>
            </a:r>
            <a:r>
              <a:rPr spc="-85" dirty="0"/>
              <a:t>only</a:t>
            </a:r>
            <a:r>
              <a:rPr spc="-160" dirty="0"/>
              <a:t> </a:t>
            </a:r>
            <a:r>
              <a:rPr dirty="0"/>
              <a:t>4</a:t>
            </a:r>
            <a:r>
              <a:rPr spc="-150" dirty="0"/>
              <a:t> </a:t>
            </a:r>
            <a:r>
              <a:rPr spc="-25" dirty="0"/>
              <a:t>GB?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4441190" cy="100584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Compression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2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images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Compression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2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changes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frames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38B7-B86F-E926-1979-730EB0921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89" y="6297151"/>
            <a:ext cx="3585022" cy="6355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7602" y="1240358"/>
            <a:ext cx="1800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5" dirty="0"/>
              <a:t>Text</a:t>
            </a:r>
            <a:r>
              <a:rPr sz="4400" spc="-180" dirty="0"/>
              <a:t> </a:t>
            </a:r>
            <a:r>
              <a:rPr sz="4400" spc="-130" dirty="0"/>
              <a:t>file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482657"/>
            <a:ext cx="5372100" cy="334010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7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text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file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collection</a:t>
            </a:r>
            <a:r>
              <a:rPr sz="20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000" spc="1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characters</a:t>
            </a: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9085" algn="l"/>
              </a:tabLst>
            </a:pP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Any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Times New Roman"/>
                <a:cs typeface="Times New Roman"/>
              </a:rPr>
              <a:t>symbol</a:t>
            </a:r>
            <a:r>
              <a:rPr sz="20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20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sz="20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written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sz="2000" spc="-60" dirty="0">
                <a:solidFill>
                  <a:srgbClr val="252525"/>
                </a:solidFill>
                <a:latin typeface="Times New Roman"/>
                <a:cs typeface="Times New Roman"/>
              </a:rPr>
              <a:t> called </a:t>
            </a:r>
            <a:r>
              <a:rPr sz="200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character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25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756285" algn="l"/>
              </a:tabLst>
            </a:pP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Letters</a:t>
            </a:r>
            <a:endParaRPr sz="17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05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756285" algn="l"/>
              </a:tabLst>
            </a:pP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Digits</a:t>
            </a:r>
            <a:endParaRPr sz="17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05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756285" algn="l"/>
              </a:tabLst>
            </a:pP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Punctuation</a:t>
            </a:r>
            <a:r>
              <a:rPr sz="17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252525"/>
                </a:solidFill>
                <a:latin typeface="Times New Roman"/>
                <a:cs typeface="Times New Roman"/>
              </a:rPr>
              <a:t>marks</a:t>
            </a:r>
            <a:endParaRPr sz="17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05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756285" algn="l"/>
              </a:tabLst>
            </a:pPr>
            <a:r>
              <a:rPr sz="1700" spc="-70" dirty="0">
                <a:solidFill>
                  <a:srgbClr val="252525"/>
                </a:solidFill>
                <a:latin typeface="Times New Roman"/>
                <a:cs typeface="Times New Roman"/>
              </a:rPr>
              <a:t>Special</a:t>
            </a:r>
            <a:r>
              <a:rPr sz="1700" spc="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characters</a:t>
            </a:r>
            <a:endParaRPr sz="17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05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756285" algn="l"/>
              </a:tabLst>
            </a:pP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Whitespaces!</a:t>
            </a:r>
            <a:endParaRPr sz="17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05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756285" algn="l"/>
              </a:tabLst>
            </a:pPr>
            <a:r>
              <a:rPr sz="1700" dirty="0">
                <a:solidFill>
                  <a:srgbClr val="252525"/>
                </a:solidFill>
                <a:latin typeface="Times New Roman"/>
                <a:cs typeface="Times New Roman"/>
              </a:rPr>
              <a:t>New</a:t>
            </a:r>
            <a:r>
              <a:rPr sz="17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lines!!</a:t>
            </a:r>
            <a:endParaRPr sz="17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05"/>
              </a:spcBef>
              <a:buClr>
                <a:srgbClr val="83992A"/>
              </a:buClr>
              <a:buSzPct val="114705"/>
              <a:buFont typeface="Arial MT"/>
              <a:buChar char="•"/>
              <a:tabLst>
                <a:tab pos="756285" algn="l"/>
              </a:tabLst>
            </a:pPr>
            <a:r>
              <a:rPr sz="1700" dirty="0">
                <a:solidFill>
                  <a:srgbClr val="252525"/>
                </a:solidFill>
                <a:latin typeface="Times New Roman"/>
                <a:cs typeface="Times New Roman"/>
              </a:rPr>
              <a:t>Even</a:t>
            </a:r>
            <a:r>
              <a:rPr sz="17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252525"/>
                </a:solidFill>
                <a:latin typeface="Times New Roman"/>
                <a:cs typeface="Times New Roman"/>
              </a:rPr>
              <a:t>table</a:t>
            </a:r>
            <a:r>
              <a:rPr sz="17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252525"/>
                </a:solidFill>
                <a:latin typeface="Times New Roman"/>
                <a:cs typeface="Times New Roman"/>
              </a:rPr>
              <a:t>borders!!!!</a:t>
            </a:r>
            <a:endParaRPr sz="170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1765E-E441-1017-0CF2-C7DA9AB4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89" y="6297151"/>
            <a:ext cx="3585022" cy="6355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778" rIns="0" bIns="0" rtlCol="0">
            <a:spAutoFit/>
          </a:bodyPr>
          <a:lstStyle/>
          <a:p>
            <a:pPr marL="721360">
              <a:lnSpc>
                <a:spcPct val="100000"/>
              </a:lnSpc>
              <a:spcBef>
                <a:spcPts val="105"/>
              </a:spcBef>
            </a:pPr>
            <a:r>
              <a:rPr sz="4400" spc="-75" dirty="0"/>
              <a:t>Representing</a:t>
            </a:r>
            <a:r>
              <a:rPr sz="4400" spc="-175" dirty="0"/>
              <a:t> </a:t>
            </a:r>
            <a:r>
              <a:rPr sz="4400" spc="-65" dirty="0"/>
              <a:t>characters</a:t>
            </a:r>
            <a:r>
              <a:rPr sz="4400" spc="-190" dirty="0"/>
              <a:t> </a:t>
            </a:r>
            <a:r>
              <a:rPr sz="4400" dirty="0"/>
              <a:t>in</a:t>
            </a:r>
            <a:r>
              <a:rPr sz="4400" spc="-185" dirty="0"/>
              <a:t> </a:t>
            </a:r>
            <a:r>
              <a:rPr sz="4400" spc="-35" dirty="0"/>
              <a:t>binary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8999220" cy="188722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Every</a:t>
            </a:r>
            <a:r>
              <a:rPr sz="2400" spc="-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character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has</a:t>
            </a:r>
            <a:r>
              <a:rPr sz="24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its</a:t>
            </a: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own</a:t>
            </a:r>
            <a:r>
              <a:rPr sz="2400" spc="-11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unique</a:t>
            </a:r>
            <a:r>
              <a:rPr sz="2400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binary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code</a:t>
            </a:r>
            <a:endParaRPr sz="2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When</a:t>
            </a:r>
            <a:r>
              <a:rPr sz="2400" spc="-1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write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text,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computer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stores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these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binary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codes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exact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order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2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our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writing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Can</a:t>
            </a:r>
            <a:r>
              <a:rPr sz="2400" spc="-1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code</a:t>
            </a:r>
            <a:r>
              <a:rPr sz="2400" spc="-11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characters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wish?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34C7A-41EF-4C02-53C8-225D6AD9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89" y="6297151"/>
            <a:ext cx="3585022" cy="6355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778" rIns="0" bIns="0" rtlCol="0">
            <a:spAutoFit/>
          </a:bodyPr>
          <a:lstStyle/>
          <a:p>
            <a:pPr marL="3034665">
              <a:lnSpc>
                <a:spcPct val="100000"/>
              </a:lnSpc>
              <a:spcBef>
                <a:spcPts val="105"/>
              </a:spcBef>
            </a:pPr>
            <a:r>
              <a:rPr sz="4400" spc="-80" dirty="0"/>
              <a:t>ASCII</a:t>
            </a:r>
            <a:r>
              <a:rPr sz="4400" spc="-175" dirty="0"/>
              <a:t> </a:t>
            </a:r>
            <a:r>
              <a:rPr sz="4400" spc="-20" dirty="0"/>
              <a:t>code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480043"/>
            <a:ext cx="6199505" cy="334264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5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spc="-5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merican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tandard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ode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nformation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nterchange</a:t>
            </a:r>
            <a:endParaRPr sz="22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86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Used</a:t>
            </a:r>
            <a:r>
              <a:rPr sz="22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2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represent</a:t>
            </a:r>
            <a:r>
              <a:rPr sz="22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English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Roman</a:t>
            </a: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characters</a:t>
            </a:r>
            <a:endParaRPr sz="22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865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spc="-100" dirty="0">
                <a:solidFill>
                  <a:srgbClr val="252525"/>
                </a:solidFill>
                <a:latin typeface="Times New Roman"/>
                <a:cs typeface="Times New Roman"/>
              </a:rPr>
              <a:t>Size:</a:t>
            </a:r>
            <a:r>
              <a:rPr sz="22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7</a:t>
            </a:r>
            <a:r>
              <a:rPr sz="22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Times New Roman"/>
                <a:cs typeface="Times New Roman"/>
              </a:rPr>
              <a:t>bits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45"/>
              </a:spcBef>
              <a:buClr>
                <a:srgbClr val="83992A"/>
              </a:buClr>
              <a:buSzPct val="113157"/>
              <a:buFont typeface="Arial MT"/>
              <a:buChar char="•"/>
              <a:tabLst>
                <a:tab pos="756285" algn="l"/>
              </a:tabLst>
            </a:pPr>
            <a:r>
              <a:rPr sz="1900" dirty="0">
                <a:solidFill>
                  <a:srgbClr val="252525"/>
                </a:solidFill>
                <a:latin typeface="Times New Roman"/>
                <a:cs typeface="Times New Roman"/>
              </a:rPr>
              <a:t>How</a:t>
            </a:r>
            <a:r>
              <a:rPr sz="19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252525"/>
                </a:solidFill>
                <a:latin typeface="Times New Roman"/>
                <a:cs typeface="Times New Roman"/>
              </a:rPr>
              <a:t>many</a:t>
            </a:r>
            <a:r>
              <a:rPr sz="19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252525"/>
                </a:solidFill>
                <a:latin typeface="Times New Roman"/>
                <a:cs typeface="Times New Roman"/>
              </a:rPr>
              <a:t>total</a:t>
            </a:r>
            <a:r>
              <a:rPr sz="19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Times New Roman"/>
                <a:cs typeface="Times New Roman"/>
              </a:rPr>
              <a:t>characters?</a:t>
            </a:r>
            <a:endParaRPr sz="19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850"/>
              </a:spcBef>
              <a:buClr>
                <a:srgbClr val="83992A"/>
              </a:buClr>
              <a:buSzPct val="113636"/>
              <a:buFont typeface="Arial MT"/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252525"/>
                </a:solidFill>
                <a:latin typeface="Times New Roman"/>
                <a:cs typeface="Times New Roman"/>
              </a:rPr>
              <a:t>Extended</a:t>
            </a:r>
            <a:r>
              <a:rPr sz="2200" spc="-1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Times New Roman"/>
                <a:cs typeface="Times New Roman"/>
              </a:rPr>
              <a:t>ASCII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40"/>
              </a:spcBef>
              <a:buClr>
                <a:srgbClr val="83992A"/>
              </a:buClr>
              <a:buSzPct val="113157"/>
              <a:buFont typeface="Arial MT"/>
              <a:buChar char="•"/>
              <a:tabLst>
                <a:tab pos="756285" algn="l"/>
              </a:tabLst>
            </a:pPr>
            <a:r>
              <a:rPr sz="1900" dirty="0">
                <a:solidFill>
                  <a:srgbClr val="252525"/>
                </a:solidFill>
                <a:latin typeface="Times New Roman"/>
                <a:cs typeface="Times New Roman"/>
              </a:rPr>
              <a:t>8</a:t>
            </a:r>
            <a:r>
              <a:rPr sz="19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252525"/>
                </a:solidFill>
                <a:latin typeface="Times New Roman"/>
                <a:cs typeface="Times New Roman"/>
              </a:rPr>
              <a:t>bits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30"/>
              </a:spcBef>
              <a:buClr>
                <a:srgbClr val="83992A"/>
              </a:buClr>
              <a:buSzPct val="113157"/>
              <a:buFont typeface="Arial MT"/>
              <a:buChar char="•"/>
              <a:tabLst>
                <a:tab pos="756285" algn="l"/>
              </a:tabLst>
            </a:pPr>
            <a:r>
              <a:rPr sz="1900" spc="-10" dirty="0">
                <a:solidFill>
                  <a:srgbClr val="252525"/>
                </a:solidFill>
                <a:latin typeface="Times New Roman"/>
                <a:cs typeface="Times New Roman"/>
              </a:rPr>
              <a:t>First</a:t>
            </a:r>
            <a:r>
              <a:rPr sz="1900" spc="-10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45" dirty="0">
                <a:solidFill>
                  <a:srgbClr val="252525"/>
                </a:solidFill>
                <a:latin typeface="Times New Roman"/>
                <a:cs typeface="Times New Roman"/>
              </a:rPr>
              <a:t>128</a:t>
            </a:r>
            <a:r>
              <a:rPr sz="19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Times New Roman"/>
                <a:cs typeface="Times New Roman"/>
              </a:rPr>
              <a:t>codes</a:t>
            </a:r>
            <a:r>
              <a:rPr sz="19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19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30" dirty="0">
                <a:solidFill>
                  <a:srgbClr val="252525"/>
                </a:solidFill>
                <a:latin typeface="Times New Roman"/>
                <a:cs typeface="Times New Roman"/>
              </a:rPr>
              <a:t>same</a:t>
            </a:r>
            <a:r>
              <a:rPr sz="19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19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Times New Roman"/>
                <a:cs typeface="Times New Roman"/>
              </a:rPr>
              <a:t>ASCII</a:t>
            </a:r>
            <a:endParaRPr sz="19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830"/>
              </a:spcBef>
              <a:buClr>
                <a:srgbClr val="83992A"/>
              </a:buClr>
              <a:buSzPct val="113157"/>
              <a:buFont typeface="Arial MT"/>
              <a:buChar char="•"/>
              <a:tabLst>
                <a:tab pos="756285" algn="l"/>
              </a:tabLst>
            </a:pPr>
            <a:r>
              <a:rPr sz="19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1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45" dirty="0">
                <a:solidFill>
                  <a:srgbClr val="252525"/>
                </a:solidFill>
                <a:latin typeface="Times New Roman"/>
                <a:cs typeface="Times New Roman"/>
              </a:rPr>
              <a:t>remaining</a:t>
            </a:r>
            <a:r>
              <a:rPr sz="19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Times New Roman"/>
                <a:cs typeface="Times New Roman"/>
              </a:rPr>
              <a:t>codes</a:t>
            </a:r>
            <a:r>
              <a:rPr sz="19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Times New Roman"/>
                <a:cs typeface="Times New Roman"/>
              </a:rPr>
              <a:t>represent</a:t>
            </a:r>
            <a:r>
              <a:rPr sz="19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40" dirty="0">
                <a:solidFill>
                  <a:srgbClr val="252525"/>
                </a:solidFill>
                <a:latin typeface="Times New Roman"/>
                <a:cs typeface="Times New Roman"/>
              </a:rPr>
              <a:t>even</a:t>
            </a:r>
            <a:r>
              <a:rPr sz="19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252525"/>
                </a:solidFill>
                <a:latin typeface="Times New Roman"/>
                <a:cs typeface="Times New Roman"/>
              </a:rPr>
              <a:t>more</a:t>
            </a:r>
            <a:r>
              <a:rPr sz="19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252525"/>
                </a:solidFill>
                <a:latin typeface="Times New Roman"/>
                <a:cs typeface="Times New Roman"/>
              </a:rPr>
              <a:t>characters</a:t>
            </a:r>
            <a:endParaRPr sz="190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0F03C-1ED8-C6B3-61E9-A10B1936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89" y="6297151"/>
            <a:ext cx="3585022" cy="6355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9383" y="656844"/>
            <a:ext cx="8333232" cy="55443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A54D7F-7CC9-1774-5DF9-D9DA1D1F7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489" y="6297151"/>
            <a:ext cx="3585022" cy="6355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29393" y="6011976"/>
            <a:ext cx="568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Times New Roman"/>
                <a:cs typeface="Times New Roman"/>
              </a:rPr>
              <a:t>4/27/2022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6011976"/>
            <a:ext cx="11887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Times New Roman"/>
                <a:cs typeface="Times New Roman"/>
                <a:hlinkClick r:id="rId2"/>
              </a:rPr>
              <a:t>minhajul@cse.uiu.ac.bd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32769" y="6011976"/>
            <a:ext cx="850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5880" y="1269491"/>
            <a:ext cx="9584436" cy="4087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57FDA8-18EF-11FE-9189-C123147F5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489" y="6297151"/>
            <a:ext cx="3585022" cy="6355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778" rIns="0" bIns="0" rtlCol="0">
            <a:spAutoFit/>
          </a:bodyPr>
          <a:lstStyle/>
          <a:p>
            <a:pPr marL="3399154">
              <a:lnSpc>
                <a:spcPct val="100000"/>
              </a:lnSpc>
              <a:spcBef>
                <a:spcPts val="105"/>
              </a:spcBef>
            </a:pPr>
            <a:r>
              <a:rPr sz="4400" spc="-55" dirty="0"/>
              <a:t>Unicode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74394" y="2476047"/>
            <a:ext cx="8941435" cy="292227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standard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code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contains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characters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vast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 variety</a:t>
            </a:r>
            <a:r>
              <a:rPr sz="2400" spc="-7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sz="2400" spc="21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Times New Roman"/>
                <a:cs typeface="Times New Roman"/>
              </a:rPr>
              <a:t>languages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Usually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1</a:t>
            </a:r>
            <a:r>
              <a:rPr sz="2400" spc="-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6</a:t>
            </a:r>
            <a:r>
              <a:rPr sz="2400" spc="-2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bytes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105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756285" algn="l"/>
              </a:tabLst>
            </a:pPr>
            <a:r>
              <a:rPr sz="2000" spc="-80" dirty="0">
                <a:solidFill>
                  <a:srgbClr val="252525"/>
                </a:solidFill>
                <a:latin typeface="Times New Roman"/>
                <a:cs typeface="Times New Roman"/>
              </a:rPr>
              <a:t>Variable</a:t>
            </a:r>
            <a:r>
              <a:rPr sz="2000" spc="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size!!!</a:t>
            </a: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5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Texts</a:t>
            </a:r>
            <a:r>
              <a:rPr sz="2400" spc="-9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252525"/>
                </a:solidFill>
                <a:latin typeface="Times New Roman"/>
                <a:cs typeface="Times New Roman"/>
              </a:rPr>
              <a:t>we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Times New Roman"/>
                <a:cs typeface="Times New Roman"/>
              </a:rPr>
              <a:t>see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nowadays</a:t>
            </a:r>
            <a:r>
              <a:rPr sz="24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52525"/>
                </a:solidFill>
                <a:latin typeface="Times New Roman"/>
                <a:cs typeface="Times New Roman"/>
              </a:rPr>
              <a:t>usually</a:t>
            </a:r>
            <a:r>
              <a:rPr sz="2400" spc="-5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Unicode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first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252525"/>
                </a:solidFill>
                <a:latin typeface="Times New Roman"/>
                <a:cs typeface="Times New Roman"/>
              </a:rPr>
              <a:t>256</a:t>
            </a:r>
            <a:r>
              <a:rPr sz="2400" spc="-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characters</a:t>
            </a:r>
            <a:r>
              <a:rPr sz="2400" spc="-6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252525"/>
                </a:solidFill>
                <a:latin typeface="Times New Roman"/>
                <a:cs typeface="Times New Roman"/>
              </a:rPr>
              <a:t>same</a:t>
            </a:r>
            <a:r>
              <a:rPr sz="2400" spc="-8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sz="2400" spc="-7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Times New Roman"/>
                <a:cs typeface="Times New Roman"/>
              </a:rPr>
              <a:t>ASCII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105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756285" algn="l"/>
              </a:tabLst>
            </a:pPr>
            <a:r>
              <a:rPr sz="2000" spc="-70" dirty="0">
                <a:solidFill>
                  <a:srgbClr val="252525"/>
                </a:solidFill>
                <a:latin typeface="Times New Roman"/>
                <a:cs typeface="Times New Roman"/>
              </a:rPr>
              <a:t>Backward</a:t>
            </a:r>
            <a:r>
              <a:rPr sz="2000" spc="-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Times New Roman"/>
                <a:cs typeface="Times New Roman"/>
              </a:rPr>
              <a:t>compatibility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F1238-1E09-041A-DC8B-6F802F7BD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89" y="6297151"/>
            <a:ext cx="3585022" cy="6355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6494" rIns="0" bIns="0" rtlCol="0">
            <a:spAutoFit/>
          </a:bodyPr>
          <a:lstStyle/>
          <a:p>
            <a:pPr marL="1856739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onsolas"/>
                <a:cs typeface="Consolas"/>
              </a:rPr>
              <a:t>Once</a:t>
            </a:r>
            <a:r>
              <a:rPr sz="4400" spc="-70" dirty="0">
                <a:latin typeface="Consolas"/>
                <a:cs typeface="Consolas"/>
              </a:rPr>
              <a:t> </a:t>
            </a:r>
            <a:r>
              <a:rPr sz="4400" dirty="0">
                <a:latin typeface="Consolas"/>
                <a:cs typeface="Consolas"/>
              </a:rPr>
              <a:t>upon</a:t>
            </a:r>
            <a:r>
              <a:rPr sz="4400" spc="-70" dirty="0">
                <a:latin typeface="Consolas"/>
                <a:cs typeface="Consolas"/>
              </a:rPr>
              <a:t> </a:t>
            </a:r>
            <a:r>
              <a:rPr sz="4400" dirty="0">
                <a:latin typeface="Consolas"/>
                <a:cs typeface="Consolas"/>
              </a:rPr>
              <a:t>a</a:t>
            </a:r>
            <a:r>
              <a:rPr sz="4400" spc="-65" dirty="0">
                <a:latin typeface="Consolas"/>
                <a:cs typeface="Consolas"/>
              </a:rPr>
              <a:t> </a:t>
            </a:r>
            <a:r>
              <a:rPr sz="4400" spc="-20" dirty="0">
                <a:latin typeface="Consolas"/>
                <a:cs typeface="Consolas"/>
              </a:rPr>
              <a:t>time</a:t>
            </a:r>
            <a:endParaRPr sz="4400">
              <a:latin typeface="Consolas"/>
              <a:cs typeface="Consola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84679" y="2628338"/>
          <a:ext cx="7468869" cy="1918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2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865">
                <a:tc>
                  <a:txBody>
                    <a:bodyPr/>
                    <a:lstStyle/>
                    <a:p>
                      <a:pPr marR="44450" algn="ctr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O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6370" algn="ctr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 algn="ctr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_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R="45085" algn="ctr">
                        <a:lnSpc>
                          <a:spcPts val="2360"/>
                        </a:lnSpc>
                      </a:pPr>
                      <a:r>
                        <a:rPr sz="2400" spc="-1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01001111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ts val="2360"/>
                        </a:lnSpc>
                      </a:pPr>
                      <a:r>
                        <a:rPr sz="2400" spc="-1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01101110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60"/>
                        </a:lnSpc>
                      </a:pPr>
                      <a:r>
                        <a:rPr sz="2400" spc="-1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01100011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2360"/>
                        </a:lnSpc>
                      </a:pPr>
                      <a:r>
                        <a:rPr sz="2400" spc="-1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01100101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ts val="2360"/>
                        </a:lnSpc>
                      </a:pPr>
                      <a:r>
                        <a:rPr sz="2400" spc="-1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00100000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R="4445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spc="-5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u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8318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spc="-5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p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16637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spc="-5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o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793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spc="-5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spc="-5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_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 marR="45085" algn="ctr">
                        <a:lnSpc>
                          <a:spcPts val="2360"/>
                        </a:lnSpc>
                      </a:pPr>
                      <a:r>
                        <a:rPr sz="2400" spc="-1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01110101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 algn="ctr">
                        <a:lnSpc>
                          <a:spcPts val="2360"/>
                        </a:lnSpc>
                      </a:pPr>
                      <a:r>
                        <a:rPr sz="2400" spc="-1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01110000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360"/>
                        </a:lnSpc>
                      </a:pPr>
                      <a:r>
                        <a:rPr sz="2400" spc="-1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01101111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2360"/>
                        </a:lnSpc>
                      </a:pPr>
                      <a:r>
                        <a:rPr sz="2400" spc="-1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01101110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0" algn="ctr">
                        <a:lnSpc>
                          <a:spcPts val="2360"/>
                        </a:lnSpc>
                      </a:pPr>
                      <a:r>
                        <a:rPr sz="2400" spc="-1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00100000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spc="-5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400" spc="-5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_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42107" y="4573343"/>
          <a:ext cx="5955665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1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 gridSpan="2">
                  <a:txBody>
                    <a:bodyPr/>
                    <a:lstStyle/>
                    <a:p>
                      <a:pPr marL="1546860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01100001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00100000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855">
                <a:tc>
                  <a:txBody>
                    <a:bodyPr/>
                    <a:lstStyle/>
                    <a:p>
                      <a:pPr marR="21336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400" spc="-5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L="16637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400" spc="-5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i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L="163195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400" spc="-5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m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95250" marB="0"/>
                </a:tc>
                <a:tc>
                  <a:txBody>
                    <a:bodyPr/>
                    <a:lstStyle/>
                    <a:p>
                      <a:pPr marL="209550" algn="ctr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400" spc="-5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e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952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31750">
                        <a:lnSpc>
                          <a:spcPts val="2360"/>
                        </a:lnSpc>
                      </a:pPr>
                      <a:r>
                        <a:rPr sz="2400" spc="-1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01110100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360"/>
                        </a:lnSpc>
                      </a:pPr>
                      <a:r>
                        <a:rPr sz="2400" spc="-1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01101001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2360"/>
                        </a:lnSpc>
                      </a:pPr>
                      <a:r>
                        <a:rPr sz="2400" spc="-1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01101101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360"/>
                        </a:lnSpc>
                      </a:pPr>
                      <a:r>
                        <a:rPr sz="2400" spc="-10" dirty="0">
                          <a:solidFill>
                            <a:srgbClr val="252525"/>
                          </a:solidFill>
                          <a:latin typeface="Consolas"/>
                          <a:cs typeface="Consolas"/>
                        </a:rPr>
                        <a:t>01100101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4237242-E3CC-0EF9-AF9F-A76563C94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489" y="6297151"/>
            <a:ext cx="3585022" cy="6355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566</Words>
  <Application>Microsoft Office PowerPoint</Application>
  <PresentationFormat>Widescreen</PresentationFormat>
  <Paragraphs>119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 MT</vt:lpstr>
      <vt:lpstr>Calibri</vt:lpstr>
      <vt:lpstr>Cambria</vt:lpstr>
      <vt:lpstr>Consolas</vt:lpstr>
      <vt:lpstr>Times New Roman</vt:lpstr>
      <vt:lpstr>Office Theme</vt:lpstr>
      <vt:lpstr>PowerPoint Presentation</vt:lpstr>
      <vt:lpstr>PowerPoint Presentation</vt:lpstr>
      <vt:lpstr>Text file</vt:lpstr>
      <vt:lpstr>Representing characters in binary</vt:lpstr>
      <vt:lpstr>ASCII code</vt:lpstr>
      <vt:lpstr>PowerPoint Presentation</vt:lpstr>
      <vt:lpstr>PowerPoint Presentation</vt:lpstr>
      <vt:lpstr>Unicode</vt:lpstr>
      <vt:lpstr>Once upon a time</vt:lpstr>
      <vt:lpstr>Images</vt:lpstr>
      <vt:lpstr>How does a computer show its contents in a monitor?</vt:lpstr>
      <vt:lpstr>Basic mechanism of monitor</vt:lpstr>
      <vt:lpstr>Drawing an image</vt:lpstr>
      <vt:lpstr>How to represent color?</vt:lpstr>
      <vt:lpstr>Coloring a pixel</vt:lpstr>
      <vt:lpstr>PowerPoint Presentation</vt:lpstr>
      <vt:lpstr>PowerPoint Presentation</vt:lpstr>
      <vt:lpstr>Size of an image file</vt:lpstr>
      <vt:lpstr>Size of an image file</vt:lpstr>
      <vt:lpstr>Try yourself</vt:lpstr>
      <vt:lpstr>Try yourself</vt:lpstr>
      <vt:lpstr>Videos</vt:lpstr>
      <vt:lpstr>What is a video?</vt:lpstr>
      <vt:lpstr>Video file format</vt:lpstr>
      <vt:lpstr>Example</vt:lpstr>
      <vt:lpstr>How come your 3-hour Avengers Endgame weighs only 4 GB?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Data</dc:title>
  <dc:creator>Minhajul Bashir</dc:creator>
  <cp:lastModifiedBy>Saifur Rahman</cp:lastModifiedBy>
  <cp:revision>1</cp:revision>
  <dcterms:created xsi:type="dcterms:W3CDTF">2025-03-11T01:04:39Z</dcterms:created>
  <dcterms:modified xsi:type="dcterms:W3CDTF">2025-03-11T01:15:55Z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2025-03-11T00:00:00Z</vt:filetime>
  </property>
  <property fmtid="{D5CDD505-2E9C-101B-9397-08002B2CF9AE}" pid="5" name="Producer">
    <vt:lpwstr>Microsoft® PowerPoint® 2016</vt:lpwstr>
  </property>
</Properties>
</file>