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1"/>
  </p:notesMasterIdLst>
  <p:sldIdLst>
    <p:sldId id="29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Helvetica Neue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15AA3-6F0F-4792-A832-D26F703F6141}">
  <a:tblStyle styleId="{B6015AA3-6F0F-4792-A832-D26F703F6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8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f3397a7a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4f3397a7a0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4f3397a7a0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3397a7a0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4f3397a7a0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f3397a7a0_2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4f3397a7a0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f3397a7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f3397a7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3397a7a0_2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f3397a7a0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f3397a7a0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4f3397a7a0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3397a7a0_2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4f3397a7a0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f3397a7a0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4f3397a7a0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f3397a7a0_2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4f3397a7a0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3397a7a0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4f3397a7a0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f3397a7a0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4f3397a7a0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f3397a7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4f3397a7a0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4f3397a7a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f3397a7a0_2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4f3397a7a0_2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f3397a7a0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4f3397a7a0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f3397a7a0_2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4f3397a7a0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f3397a7a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f3397a7a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3397a7a0_2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24f3397a7a0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f3397a7a0_2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4f3397a7a0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f3397a7a0_2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24f3397a7a0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f3397a7a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f3397a7a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f3397a7a0_2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24f3397a7a0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f3397a7a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f3397a7a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3397a7a0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4f3397a7a0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4f3397a7a0_2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f3397a7a0_2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4f3397a7a0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f3397a7a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f3397a7a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f3397a7a0_2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4f3397a7a0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f3397a7a0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24f3397a7a0_2_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4f3397a7a0_2_2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f3397a7a0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24f3397a7a0_2_3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symbolic constant is a name that substitutes for a sequence of characters.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characters may represent  a numeric constant, a character constant or a string constant.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Thus, a symbolic constant allows a name to appear in place of a numeric constant, a character constant or a string.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a program is compiled, each occurrence of a symbolic constant is replaced by its corresponding character sequence.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4f3397a7a0_2_3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4f3397a7a0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24f3397a7a0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symbolic constant is a name that substitutes for a sequence of characters.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characters may represent  a numeric constant, a character constant or a string constant.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Thus, a symbolic constant allows a name to appear in place of a numeric constant, a character constant or a string.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a program is compiled, each occurrence of a symbolic constant is replaced by its corresponding character sequence.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4f3397a7a0_2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f3397a7a0_2_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4f3397a7a0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f3397a7a0_2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4f3397a7a0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3397a7a0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4f3397a7a0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4f3397a7a0_2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f3397a7a0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f3397a7a0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4f3397a7a0_2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f3397a7a0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4f3397a7a0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4f3397a7a0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f3397a7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f3397a7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f3397a7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f3397a7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f3397a7a0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4f3397a7a0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45FFEF-AAEC-AF54-46DA-4682BF6D2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Introduction to C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136231-6500-D7EA-10AC-E198D8EA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247298"/>
            <a:ext cx="3020772" cy="1060542"/>
          </a:xfrm>
        </p:spPr>
        <p:txBody>
          <a:bodyPr>
            <a:noAutofit/>
          </a:bodyPr>
          <a:lstStyle/>
          <a:p>
            <a:pPr algn="l"/>
            <a:r>
              <a:rPr lang="en-US" sz="1400" dirty="0"/>
              <a:t>Shekh. Md. Saifur Rahman</a:t>
            </a:r>
          </a:p>
          <a:p>
            <a:pPr algn="l"/>
            <a:r>
              <a:rPr lang="en-US" sz="1400" dirty="0"/>
              <a:t>Lecturer, Dept. of CSE</a:t>
            </a:r>
          </a:p>
          <a:p>
            <a:pPr algn="l"/>
            <a:r>
              <a:rPr lang="en-US" sz="1400" dirty="0"/>
              <a:t>United International University</a:t>
            </a:r>
          </a:p>
          <a:p>
            <a:pPr algn="l"/>
            <a:r>
              <a:rPr lang="en-US" sz="1400" dirty="0"/>
              <a:t>Email: saifur@cse.uiu.ac.bd</a:t>
            </a:r>
          </a:p>
        </p:txBody>
      </p:sp>
      <p:sp>
        <p:nvSpPr>
          <p:cNvPr id="5" name="Google Shape;130;p25">
            <a:extLst>
              <a:ext uri="{FF2B5EF4-FFF2-40B4-BE49-F238E27FC236}">
                <a16:creationId xmlns:a16="http://schemas.microsoft.com/office/drawing/2014/main" id="{C662445F-92F4-6549-047C-F8E91739F9A2}"/>
              </a:ext>
            </a:extLst>
          </p:cNvPr>
          <p:cNvSpPr txBox="1">
            <a:spLocks/>
          </p:cNvSpPr>
          <p:nvPr/>
        </p:nvSpPr>
        <p:spPr>
          <a:xfrm>
            <a:off x="4023360" y="3308258"/>
            <a:ext cx="4747980" cy="54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Courtesy: Tasmin </a:t>
            </a:r>
            <a:r>
              <a:rPr lang="en-US" dirty="0" err="1"/>
              <a:t>Sanjida</a:t>
            </a:r>
            <a:r>
              <a:rPr lang="en-US" dirty="0"/>
              <a:t> Mam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 b="1"/>
              <a:t>Variable and Variable Declaration</a:t>
            </a:r>
            <a:endParaRPr sz="3000" b="1"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 Variable is a </a:t>
            </a:r>
            <a:r>
              <a:rPr lang="en" sz="2100" dirty="0">
                <a:solidFill>
                  <a:srgbClr val="FF0000"/>
                </a:solidFill>
              </a:rPr>
              <a:t>named memory location</a:t>
            </a:r>
            <a:r>
              <a:rPr lang="en" sz="2100" dirty="0"/>
              <a:t> that can hold various values.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 All variables </a:t>
            </a:r>
            <a:r>
              <a:rPr lang="en" sz="2100" dirty="0">
                <a:solidFill>
                  <a:srgbClr val="FF0000"/>
                </a:solidFill>
              </a:rPr>
              <a:t>must be declared</a:t>
            </a:r>
            <a:r>
              <a:rPr lang="en" sz="2100" dirty="0"/>
              <a:t> before they can be used.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When we declare a variable, we tell the compiler what type of variable is being used.</a:t>
            </a:r>
            <a:endParaRPr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 A declaration associates a group of variables with a </a:t>
            </a:r>
            <a:r>
              <a:rPr lang="en" sz="2100" dirty="0">
                <a:solidFill>
                  <a:srgbClr val="FF0000"/>
                </a:solidFill>
              </a:rPr>
              <a:t>specific data type.</a:t>
            </a:r>
            <a:endParaRPr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CB5240B-2D1B-9C2A-306C-00814B87264B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/>
              <a:t>C’s Basic Data Type</a:t>
            </a:r>
            <a:endParaRPr b="1"/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1050136" y="1214436"/>
          <a:ext cx="7578275" cy="3058420"/>
        </p:xfrm>
        <a:graphic>
          <a:graphicData uri="http://schemas.openxmlformats.org/drawingml/2006/table">
            <a:tbl>
              <a:tblPr firstRow="1" bandRow="1">
                <a:noFill/>
                <a:tableStyleId>{B6015AA3-6F0F-4792-A832-D26F703F6141}</a:tableStyleId>
              </a:tblPr>
              <a:tblGrid>
                <a:gridCol w="307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/>
                        <a:t>Type</a:t>
                      </a:r>
                      <a:endParaRPr sz="21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Keyword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format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Specifier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Memory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Requirements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data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%c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Signed whole numbers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%d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Times New Roman"/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or 4 Byte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Floating-point numbers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%f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Double-precision floating-point number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%lf</a:t>
                      </a:r>
                      <a:endParaRPr sz="21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 Byte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valueless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void</a:t>
                      </a: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21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CBA3185-9550-5315-97B2-66F059EBE18D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1912546" y="296630"/>
            <a:ext cx="6683765" cy="72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How to Declare Variables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985838" y="1085850"/>
            <a:ext cx="685742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To declare a variable, use this general form:</a:t>
            </a:r>
            <a:endParaRPr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" sz="2700" i="1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type var-name;</a:t>
            </a:r>
            <a:endParaRPr dirty="0">
              <a:solidFill>
                <a:schemeClr val="accent5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" sz="2700" dirty="0">
                <a:latin typeface="Calibri"/>
                <a:ea typeface="Calibri"/>
                <a:cs typeface="Calibri"/>
                <a:sym typeface="Calibri"/>
              </a:rPr>
              <a:t>In C, a variable declaration is a statement and it must end in a semicolon (;).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 dirty="0"/>
              <a:t>             </a:t>
            </a:r>
            <a:r>
              <a:rPr lang="en" sz="3000" dirty="0">
                <a:solidFill>
                  <a:schemeClr val="accent5"/>
                </a:solidFill>
              </a:rPr>
              <a:t>datatype  variable_name ;</a:t>
            </a:r>
            <a:endParaRPr sz="3000" dirty="0">
              <a:solidFill>
                <a:schemeClr val="accent5"/>
              </a:solidFill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 dirty="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A550F5D-6CBE-BEAF-A884-C89D979192A8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 rotWithShape="1">
          <a:blip r:embed="rId3">
            <a:alphaModFix/>
          </a:blip>
          <a:srcRect t="18066"/>
          <a:stretch/>
        </p:blipFill>
        <p:spPr>
          <a:xfrm>
            <a:off x="2017138" y="336949"/>
            <a:ext cx="5109724" cy="3377801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7A5C7DE0-BE80-2E61-95F3-8FE7FEF1029A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</a:t>
            </a:r>
            <a:endParaRPr sz="3600" b="1"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Variables  consist  of  </a:t>
            </a:r>
            <a:r>
              <a:rPr lang="en" sz="2100" b="1"/>
              <a:t>letters and  digits, in any order</a:t>
            </a:r>
            <a:r>
              <a:rPr lang="en" sz="2100"/>
              <a:t>,  except that </a:t>
            </a:r>
            <a:r>
              <a:rPr lang="en" sz="2100">
                <a:solidFill>
                  <a:srgbClr val="FF0000"/>
                </a:solidFill>
              </a:rPr>
              <a:t>the first character must be  a letter.  </a:t>
            </a:r>
            <a:endParaRPr sz="2100">
              <a:solidFill>
                <a:srgbClr val="FF0000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Both upper-and lowercase letters are permitted, though common usage favors the use of lowercase letters for most types of variables. 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Upper- and  lowercase  letters  are </a:t>
            </a:r>
            <a:r>
              <a:rPr lang="en" sz="2100">
                <a:solidFill>
                  <a:srgbClr val="FF0000"/>
                </a:solidFill>
              </a:rPr>
              <a:t>not interchangeable  </a:t>
            </a:r>
            <a:r>
              <a:rPr lang="en" sz="2100"/>
              <a:t>(i.e.,  an  uppercase  letter is not equivalent to the corresponding lowercase letter.)  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AF04D3B-E640-A1F0-C0DA-42A0D521E112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The underscore character (_) can also be included, and is considered to be a letter.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An underscore is often used in the middle of an variable.  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A variable may also begin with an underscore, though this is </a:t>
            </a:r>
            <a:r>
              <a:rPr lang="en" sz="2100">
                <a:solidFill>
                  <a:srgbClr val="FF0000"/>
                </a:solidFill>
              </a:rPr>
              <a:t>rarely done in practice.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27CA1C8-5087-EAAF-29C9-DF2D60B93216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Case-sensitive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100" b="1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are not same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As a rule, an identifier should contain enough characters so that its meaning is readily apparent.  </a:t>
            </a:r>
            <a:endParaRPr sz="21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On the other hand, an excessive number of characters should be avoided.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258" name="Google Shape;25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22A7DA7-E95C-02B2-5C7E-49701D4CCD11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1708946" y="71598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Variable (Cont.)</a:t>
            </a:r>
            <a:endParaRPr sz="3600" b="1"/>
          </a:p>
        </p:txBody>
      </p:sp>
      <p:sp>
        <p:nvSpPr>
          <p:cNvPr id="264" name="Google Shape;264;p42"/>
          <p:cNvSpPr/>
          <p:nvPr/>
        </p:nvSpPr>
        <p:spPr>
          <a:xfrm>
            <a:off x="3758870" y="2261419"/>
            <a:ext cx="1843088" cy="1318018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2"/>
          <p:cNvSpPr/>
          <p:nvPr/>
        </p:nvSpPr>
        <p:spPr>
          <a:xfrm>
            <a:off x="6560515" y="1241134"/>
            <a:ext cx="2293144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letter of alphabet (A-Z, a-z)</a:t>
            </a:r>
            <a:endParaRPr sz="1100"/>
          </a:p>
        </p:txBody>
      </p:sp>
      <p:sp>
        <p:nvSpPr>
          <p:cNvPr id="266" name="Google Shape;266;p42"/>
          <p:cNvSpPr/>
          <p:nvPr/>
        </p:nvSpPr>
        <p:spPr>
          <a:xfrm rot="-1436727">
            <a:off x="5354049" y="1768219"/>
            <a:ext cx="1072678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7063475" y="2722295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Digits (0-9)</a:t>
            </a:r>
            <a:endParaRPr sz="1100"/>
          </a:p>
        </p:txBody>
      </p:sp>
      <p:sp>
        <p:nvSpPr>
          <p:cNvPr id="268" name="Google Shape;268;p42"/>
          <p:cNvSpPr/>
          <p:nvPr/>
        </p:nvSpPr>
        <p:spPr>
          <a:xfrm>
            <a:off x="5747136" y="2860719"/>
            <a:ext cx="1072678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364333" y="4053872"/>
            <a:ext cx="2458520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start a variable name with digit</a:t>
            </a:r>
            <a:endParaRPr sz="1100"/>
          </a:p>
        </p:txBody>
      </p:sp>
      <p:sp>
        <p:nvSpPr>
          <p:cNvPr id="270" name="Google Shape;270;p42"/>
          <p:cNvSpPr/>
          <p:nvPr/>
        </p:nvSpPr>
        <p:spPr>
          <a:xfrm rot="8975509">
            <a:off x="2960430" y="3673823"/>
            <a:ext cx="89154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2"/>
          <p:cNvSpPr/>
          <p:nvPr/>
        </p:nvSpPr>
        <p:spPr>
          <a:xfrm rot="2144057">
            <a:off x="5300426" y="3793074"/>
            <a:ext cx="1321492" cy="21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6635524" y="4298884"/>
            <a:ext cx="1966569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 (_)</a:t>
            </a:r>
            <a:endParaRPr sz="1100"/>
          </a:p>
        </p:txBody>
      </p:sp>
      <p:sp>
        <p:nvSpPr>
          <p:cNvPr id="273" name="Google Shape;273;p42"/>
          <p:cNvSpPr/>
          <p:nvPr/>
        </p:nvSpPr>
        <p:spPr>
          <a:xfrm>
            <a:off x="364333" y="2553296"/>
            <a:ext cx="2458520" cy="80367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first character must be  a letter</a:t>
            </a:r>
            <a:endParaRPr sz="1100"/>
          </a:p>
        </p:txBody>
      </p:sp>
      <p:sp>
        <p:nvSpPr>
          <p:cNvPr id="274" name="Google Shape;274;p42"/>
          <p:cNvSpPr/>
          <p:nvPr/>
        </p:nvSpPr>
        <p:spPr>
          <a:xfrm rot="10800000">
            <a:off x="2987006" y="2780072"/>
            <a:ext cx="61722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225028" y="1312668"/>
            <a:ext cx="2597824" cy="6498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Use any keyword</a:t>
            </a:r>
            <a:endParaRPr sz="1100"/>
          </a:p>
        </p:txBody>
      </p:sp>
      <p:sp>
        <p:nvSpPr>
          <p:cNvPr id="276" name="Google Shape;276;p42"/>
          <p:cNvSpPr/>
          <p:nvPr/>
        </p:nvSpPr>
        <p:spPr>
          <a:xfrm rot="-9383598">
            <a:off x="2894766" y="2058081"/>
            <a:ext cx="891540" cy="1888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3409898" y="688070"/>
            <a:ext cx="2597824" cy="64981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not Use blank space</a:t>
            </a:r>
            <a:endParaRPr sz="1100"/>
          </a:p>
        </p:txBody>
      </p:sp>
      <p:sp>
        <p:nvSpPr>
          <p:cNvPr id="278" name="Google Shape;278;p42"/>
          <p:cNvSpPr/>
          <p:nvPr/>
        </p:nvSpPr>
        <p:spPr>
          <a:xfrm rot="-5400000">
            <a:off x="4305187" y="1635168"/>
            <a:ext cx="694835" cy="2517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41639DD-8CE5-471B-5BE0-E3689DD995F0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Is it Valid Variable Name?</a:t>
            </a:r>
            <a:endParaRPr sz="3600" b="1"/>
          </a:p>
        </p:txBody>
      </p:sp>
      <p:sp>
        <p:nvSpPr>
          <p:cNvPr id="285" name="Google Shape;285;p43"/>
          <p:cNvSpPr/>
          <p:nvPr/>
        </p:nvSpPr>
        <p:spPr>
          <a:xfrm>
            <a:off x="1255606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1241662" y="2395396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6578708" y="1178946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6" y="1226938"/>
            <a:ext cx="835819" cy="69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5" y="227997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>
            <a:off x="1255606" y="3276984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apon123</a:t>
            </a:r>
            <a:endParaRPr sz="1100"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43274" y="3161564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/>
          <p:nvPr/>
        </p:nvSpPr>
        <p:spPr>
          <a:xfrm>
            <a:off x="1255606" y="425924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_sojeb_1</a:t>
            </a:r>
            <a:endParaRPr sz="1100"/>
          </a:p>
        </p:txBody>
      </p:sp>
      <p:pic>
        <p:nvPicPr>
          <p:cNvPr id="293" name="Google Shape;293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3311126" y="416347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/>
          <p:nvPr/>
        </p:nvSpPr>
        <p:spPr>
          <a:xfrm>
            <a:off x="4626770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1joty</a:t>
            </a:r>
            <a:endParaRPr sz="1100"/>
          </a:p>
        </p:txBody>
      </p:sp>
      <p:sp>
        <p:nvSpPr>
          <p:cNvPr id="295" name="Google Shape;295;p43"/>
          <p:cNvSpPr/>
          <p:nvPr/>
        </p:nvSpPr>
        <p:spPr>
          <a:xfrm>
            <a:off x="6578708" y="2060534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4626770" y="2162557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joty-5</a:t>
            </a:r>
            <a:endParaRPr sz="1100"/>
          </a:p>
        </p:txBody>
      </p:sp>
      <p:sp>
        <p:nvSpPr>
          <p:cNvPr id="297" name="Google Shape;297;p43"/>
          <p:cNvSpPr/>
          <p:nvPr/>
        </p:nvSpPr>
        <p:spPr>
          <a:xfrm>
            <a:off x="4675424" y="3276984"/>
            <a:ext cx="2923487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this_is_a_long_name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7952527" y="3162019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/>
          <p:nvPr/>
        </p:nvSpPr>
        <p:spPr>
          <a:xfrm>
            <a:off x="4626770" y="4308606"/>
            <a:ext cx="1781174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VaReNdRa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3">
            <a:alphaModFix/>
          </a:blip>
          <a:srcRect l="19880" t="-158" r="12701"/>
          <a:stretch/>
        </p:blipFill>
        <p:spPr>
          <a:xfrm>
            <a:off x="6714438" y="4193186"/>
            <a:ext cx="835819" cy="6965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97774A5-B175-01A9-2B2F-24D1A9FCFE6C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Is it Valid Variable Name?</a:t>
            </a:r>
            <a:endParaRPr sz="3600" b="1"/>
          </a:p>
        </p:txBody>
      </p:sp>
      <p:sp>
        <p:nvSpPr>
          <p:cNvPr id="307" name="Google Shape;307;p44"/>
          <p:cNvSpPr/>
          <p:nvPr/>
        </p:nvSpPr>
        <p:spPr>
          <a:xfrm>
            <a:off x="1255606" y="1280969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4th</a:t>
            </a:r>
            <a:endParaRPr sz="1100"/>
          </a:p>
        </p:txBody>
      </p:sp>
      <p:sp>
        <p:nvSpPr>
          <p:cNvPr id="308" name="Google Shape;308;p44"/>
          <p:cNvSpPr/>
          <p:nvPr/>
        </p:nvSpPr>
        <p:spPr>
          <a:xfrm>
            <a:off x="3207545" y="2126003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1255606" y="2228026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“x”</a:t>
            </a:r>
            <a:endParaRPr sz="1100"/>
          </a:p>
        </p:txBody>
      </p:sp>
      <p:sp>
        <p:nvSpPr>
          <p:cNvPr id="310" name="Google Shape;310;p44"/>
          <p:cNvSpPr/>
          <p:nvPr/>
        </p:nvSpPr>
        <p:spPr>
          <a:xfrm>
            <a:off x="3207545" y="3007591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1255606" y="3109614"/>
            <a:ext cx="1639993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Order-no</a:t>
            </a:r>
            <a:endParaRPr sz="1100"/>
          </a:p>
        </p:txBody>
      </p:sp>
      <p:sp>
        <p:nvSpPr>
          <p:cNvPr id="312" name="Google Shape;312;p44"/>
          <p:cNvSpPr/>
          <p:nvPr/>
        </p:nvSpPr>
        <p:spPr>
          <a:xfrm>
            <a:off x="3265289" y="1209015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3207545" y="4051385"/>
            <a:ext cx="803672" cy="632222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925286" y="4153409"/>
            <a:ext cx="1970314" cy="46567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variable</a:t>
            </a:r>
            <a:endParaRPr sz="1100"/>
          </a:p>
        </p:txBody>
      </p:sp>
      <p:sp>
        <p:nvSpPr>
          <p:cNvPr id="315" name="Google Shape;315;p44"/>
          <p:cNvSpPr/>
          <p:nvPr/>
        </p:nvSpPr>
        <p:spPr>
          <a:xfrm>
            <a:off x="4267200" y="1216356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character must be letter</a:t>
            </a:r>
            <a:endParaRPr sz="1100"/>
          </a:p>
        </p:txBody>
      </p:sp>
      <p:sp>
        <p:nvSpPr>
          <p:cNvPr id="316" name="Google Shape;316;p44"/>
          <p:cNvSpPr/>
          <p:nvPr/>
        </p:nvSpPr>
        <p:spPr>
          <a:xfrm>
            <a:off x="4272641" y="2144753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(“)</a:t>
            </a:r>
            <a:endParaRPr sz="1100"/>
          </a:p>
        </p:txBody>
      </p:sp>
      <p:sp>
        <p:nvSpPr>
          <p:cNvPr id="317" name="Google Shape;317;p44"/>
          <p:cNvSpPr/>
          <p:nvPr/>
        </p:nvSpPr>
        <p:spPr>
          <a:xfrm>
            <a:off x="4267199" y="3109614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(-)</a:t>
            </a:r>
            <a:endParaRPr sz="1100"/>
          </a:p>
        </p:txBody>
      </p:sp>
      <p:sp>
        <p:nvSpPr>
          <p:cNvPr id="318" name="Google Shape;318;p44"/>
          <p:cNvSpPr/>
          <p:nvPr/>
        </p:nvSpPr>
        <p:spPr>
          <a:xfrm>
            <a:off x="4272642" y="4094767"/>
            <a:ext cx="4757057" cy="54894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characters (blank space)</a:t>
            </a:r>
            <a:endParaRPr sz="110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B2CBBDC-F9A2-B2D1-8376-5D818364D73C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230116" y="362913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 dirty="0"/>
              <a:t>What is C Programming Language</a:t>
            </a:r>
            <a:endParaRPr sz="3600" b="1"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en" sz="2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programming language is:</a:t>
            </a:r>
            <a:endParaRPr dirty="0"/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programming language</a:t>
            </a:r>
            <a:endParaRPr sz="21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Popular, simple, and flexible to use</a:t>
            </a:r>
            <a:endParaRPr sz="21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3600" lvl="2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programming language</a:t>
            </a:r>
            <a:endParaRPr dirty="0"/>
          </a:p>
          <a:p>
            <a:pPr marL="520700" lvl="1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BF3D1A7-99AD-EFCC-299A-0E0271A17DEA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Identifiers</a:t>
            </a:r>
            <a:endParaRPr sz="3600" b="1"/>
          </a:p>
        </p:txBody>
      </p:sp>
      <p:sp>
        <p:nvSpPr>
          <p:cNvPr id="325" name="Google Shape;325;p45"/>
          <p:cNvSpPr txBox="1">
            <a:spLocks noGrp="1"/>
          </p:cNvSpPr>
          <p:nvPr>
            <p:ph type="body" idx="1"/>
          </p:nvPr>
        </p:nvSpPr>
        <p:spPr>
          <a:xfrm>
            <a:off x="782240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Identifiers are names  that  are  given  to  various  program  elements,  such as variables,  functions  and  arrays.    </a:t>
            </a:r>
            <a:endParaRPr sz="2100"/>
          </a:p>
          <a:p>
            <a:pPr marL="177800" lvl="0" indent="-381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326" name="Google Shape;326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0C880B6-337E-54EF-79A7-05D783EF7B28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Keywords</a:t>
            </a:r>
            <a:endParaRPr sz="3600" b="1"/>
          </a:p>
        </p:txBody>
      </p:sp>
      <p:sp>
        <p:nvSpPr>
          <p:cNvPr id="332" name="Google Shape;332;p4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There are certain reserved words, called Keywords, that have standard, predefined meaning in C</a:t>
            </a:r>
            <a:endParaRPr/>
          </a:p>
          <a:p>
            <a:pPr marL="177800" lvl="0" indent="-171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Can be used only for their intended purpose</a:t>
            </a:r>
            <a:endParaRPr/>
          </a:p>
          <a:p>
            <a:pPr marL="177800" lvl="0" indent="-171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Can't use as identifiers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333" name="Google Shape;333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23DD3A7-BC9D-B6F3-C63F-5AA0C67A8137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Keywords</a:t>
            </a:r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l="11849" t="14037" r="15083" b="9177"/>
          <a:stretch/>
        </p:blipFill>
        <p:spPr>
          <a:xfrm>
            <a:off x="206828" y="1092992"/>
            <a:ext cx="6705601" cy="396193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4">
            <a:alphaModFix/>
          </a:blip>
          <a:srcRect l="11213" t="19108" r="10707" b="46031"/>
          <a:stretch/>
        </p:blipFill>
        <p:spPr>
          <a:xfrm>
            <a:off x="1326970" y="2952354"/>
            <a:ext cx="7619169" cy="191254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42" name="Google Shape;342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2111144-649F-E53F-4EC7-4CE91752E569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Expressions</a:t>
            </a:r>
            <a:endParaRPr sz="3600" b="1"/>
          </a:p>
        </p:txBody>
      </p:sp>
      <p:sp>
        <p:nvSpPr>
          <p:cNvPr id="348" name="Google Shape;348;p48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An expression is a combination of operators and operands.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C expressions follow the rule of algebra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graphicFrame>
        <p:nvGraphicFramePr>
          <p:cNvPr id="349" name="Google Shape;349;p48"/>
          <p:cNvGraphicFramePr/>
          <p:nvPr/>
        </p:nvGraphicFramePr>
        <p:xfrm>
          <a:off x="1665514" y="2771319"/>
          <a:ext cx="6389875" cy="1768000"/>
        </p:xfrm>
        <a:graphic>
          <a:graphicData uri="http://schemas.openxmlformats.org/drawingml/2006/table">
            <a:tbl>
              <a:tblPr firstRow="1" bandRow="1">
                <a:noFill/>
                <a:tableStyleId>{B6015AA3-6F0F-4792-A832-D26F703F6141}</a:tableStyleId>
              </a:tblPr>
              <a:tblGrid>
                <a:gridCol w="269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Expression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Operator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Arithmetic Expression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+, -, *, /, %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Logical Expression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AND, OR, NOT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/>
                        <a:t>Relational</a:t>
                      </a:r>
                      <a:endParaRPr sz="18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4191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/>
                        <a:t>==, !=, &lt;, &gt;, &lt;=, &gt;=</a:t>
                      </a:r>
                      <a:endParaRPr sz="1800" b="1" u="none" strike="noStrike" cap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8725125-1150-7518-2DFF-292B9D086BBB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50" y="438150"/>
            <a:ext cx="53149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325" y="2780225"/>
            <a:ext cx="25717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 txBox="1"/>
          <p:nvPr/>
        </p:nvSpPr>
        <p:spPr>
          <a:xfrm>
            <a:off x="6446725" y="2029625"/>
            <a:ext cx="220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57EF84C-1E86-AD6C-7BB0-E1B7E259F41A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1944694" y="261255"/>
            <a:ext cx="6683765" cy="61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Assign value to variable</a:t>
            </a:r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1"/>
          </p:nvPr>
        </p:nvSpPr>
        <p:spPr>
          <a:xfrm>
            <a:off x="1480455" y="1085850"/>
            <a:ext cx="7441916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assign a value to a variable, put its name to the left of an equal sign (=).</a:t>
            </a:r>
            <a:endParaRPr/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Put the variable you want to give the variable to the right of the equal sign.</a:t>
            </a:r>
            <a:endParaRPr/>
          </a:p>
          <a:p>
            <a:pPr marL="177800" lvl="0" indent="-177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is a statement, so end with a ‘;’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0"/>
          <p:cNvSpPr/>
          <p:nvPr/>
        </p:nvSpPr>
        <p:spPr>
          <a:xfrm>
            <a:off x="3526970" y="3439886"/>
            <a:ext cx="1698171" cy="892628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1251855" y="3439886"/>
            <a:ext cx="1774372" cy="1012371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5720549" y="3439886"/>
            <a:ext cx="1774372" cy="1012371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7671758" y="4005943"/>
            <a:ext cx="495409" cy="446314"/>
          </a:xfrm>
          <a:prstGeom prst="rect">
            <a:avLst/>
          </a:prstGeom>
          <a:solidFill>
            <a:srgbClr val="ACB8CA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9EEDEED-FED5-90F3-6F2F-FC615DB895B8}"/>
              </a:ext>
            </a:extLst>
          </p:cNvPr>
          <p:cNvSpPr txBox="1">
            <a:spLocks/>
          </p:cNvSpPr>
          <p:nvPr/>
        </p:nvSpPr>
        <p:spPr>
          <a:xfrm>
            <a:off x="3229736" y="4776788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 l="1" t="-1" r="-2919" b="4868"/>
          <a:stretch/>
        </p:blipFill>
        <p:spPr>
          <a:xfrm>
            <a:off x="150019" y="273803"/>
            <a:ext cx="9165431" cy="436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 rotWithShape="1">
          <a:blip r:embed="rId4">
            <a:alphaModFix/>
          </a:blip>
          <a:srcRect r="31029" b="62654"/>
          <a:stretch/>
        </p:blipFill>
        <p:spPr>
          <a:xfrm>
            <a:off x="3985276" y="1803500"/>
            <a:ext cx="5008705" cy="165794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62983A7-4B6D-EAB1-2ACF-0687222B07B7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Input Numbers From Keyboard</a:t>
            </a:r>
            <a:endParaRPr sz="3600" b="1"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 There are several methods</a:t>
            </a:r>
            <a:endParaRPr sz="21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dirty="0"/>
              <a:t> The easiest is – </a:t>
            </a:r>
            <a:r>
              <a:rPr lang="en" sz="2100" b="1" dirty="0"/>
              <a:t>scanf() </a:t>
            </a:r>
            <a:r>
              <a:rPr lang="en" sz="2100" dirty="0"/>
              <a:t>function.</a:t>
            </a:r>
            <a:endParaRPr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u="sng" dirty="0">
                <a:solidFill>
                  <a:schemeClr val="hlink"/>
                </a:solidFill>
              </a:rPr>
              <a:t>Input from Keyboard</a:t>
            </a: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dirty="0"/>
          </a:p>
        </p:txBody>
      </p:sp>
      <p:sp>
        <p:nvSpPr>
          <p:cNvPr id="384" name="Google Shape;384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02BCF69-3422-7FC7-5956-F227347FAA1E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1863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350" y="3433164"/>
            <a:ext cx="3024250" cy="84356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/>
        </p:nvSpPr>
        <p:spPr>
          <a:xfrm>
            <a:off x="6770675" y="2715225"/>
            <a:ext cx="191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8054EE1-F2C4-9F4C-3B75-02303C3A0D03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/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l="14860" t="2133" r="26909" b="23461"/>
          <a:stretch/>
        </p:blipFill>
        <p:spPr>
          <a:xfrm>
            <a:off x="1614487" y="102393"/>
            <a:ext cx="5915025" cy="425223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7A64E5-8788-1FC9-7DE4-1D53AC1E43A8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794672" y="339493"/>
            <a:ext cx="66837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Structure of C Program</a:t>
            </a:r>
            <a:endParaRPr sz="3600" b="1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 program basically consists of the following parts: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Preprocessor Commands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 &amp; Expressions</a:t>
            </a:r>
            <a:endParaRPr/>
          </a:p>
          <a:p>
            <a:pPr marL="863600" lvl="2" indent="-141446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Comments</a:t>
            </a:r>
            <a:endParaRPr/>
          </a:p>
          <a:p>
            <a:pPr marL="520700" lvl="1" indent="-38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907DE4C-C670-A83A-9E38-358566064B82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146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676" y="2379651"/>
            <a:ext cx="4662700" cy="12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5"/>
          <p:cNvSpPr txBox="1"/>
          <p:nvPr/>
        </p:nvSpPr>
        <p:spPr>
          <a:xfrm>
            <a:off x="4748250" y="1484825"/>
            <a:ext cx="307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091B02C-A066-B550-E87D-6686EECEE66E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Escape Sequences</a:t>
            </a:r>
            <a:endParaRPr sz="3600" b="1"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There are certain characters in C when they are preceded by a backslash (\) they will have special meaning.</a:t>
            </a:r>
            <a:endParaRPr/>
          </a:p>
          <a:p>
            <a:pPr marL="177800" lvl="0" indent="-17145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They are used to represent like newline (\n) or tab (\t). </a:t>
            </a:r>
            <a:endParaRPr sz="2100"/>
          </a:p>
        </p:txBody>
      </p:sp>
      <p:sp>
        <p:nvSpPr>
          <p:cNvPr id="413" name="Google Shape;413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53719E-1F85-9C06-A8C4-F580900D31C1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9582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425" y="3036600"/>
            <a:ext cx="255270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/>
          <p:nvPr/>
        </p:nvSpPr>
        <p:spPr>
          <a:xfrm>
            <a:off x="5545425" y="1925250"/>
            <a:ext cx="307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C4B181A-51A9-8415-1251-50029482474C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1694461" y="-25741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Escape Sequences</a:t>
            </a:r>
            <a:endParaRPr sz="3600" b="1"/>
          </a:p>
        </p:txBody>
      </p:sp>
      <p:sp>
        <p:nvSpPr>
          <p:cNvPr id="426" name="Google Shape;426;p58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27" name="Google Shape;427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3730" y="756173"/>
            <a:ext cx="2968495" cy="38348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77F5D4DC-C1FF-D29A-E425-93A801E5F339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Defining Constants</a:t>
            </a:r>
            <a:endParaRPr/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There are two simple ways in C to define constants:</a:t>
            </a:r>
            <a:endParaRPr/>
          </a:p>
          <a:p>
            <a:pPr marL="6477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/>
              <a:t>Using </a:t>
            </a:r>
            <a:r>
              <a:rPr lang="en" sz="2100" b="1" i="1">
                <a:solidFill>
                  <a:srgbClr val="0070C0"/>
                </a:solidFill>
              </a:rPr>
              <a:t>#define </a:t>
            </a:r>
            <a:r>
              <a:rPr lang="en" sz="2100" i="1"/>
              <a:t>preprocessor.</a:t>
            </a:r>
            <a:endParaRPr/>
          </a:p>
          <a:p>
            <a:pPr marL="6477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/>
              <a:t>Using </a:t>
            </a:r>
            <a:r>
              <a:rPr lang="en" sz="2100" b="1" i="1">
                <a:solidFill>
                  <a:srgbClr val="0070C0"/>
                </a:solidFill>
              </a:rPr>
              <a:t>const</a:t>
            </a:r>
            <a:r>
              <a:rPr lang="en" sz="2100"/>
              <a:t> </a:t>
            </a:r>
            <a:r>
              <a:rPr lang="en" sz="2100" i="1"/>
              <a:t>keyword.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60B1E5E-4ED7-DECC-5AE5-B5BBB3DD82B9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Using </a:t>
            </a:r>
            <a:r>
              <a:rPr lang="en" sz="3600" b="1">
                <a:solidFill>
                  <a:srgbClr val="0070C0"/>
                </a:solidFill>
              </a:rPr>
              <a:t>#define </a:t>
            </a:r>
            <a:r>
              <a:rPr lang="en" sz="3600" b="1"/>
              <a:t>preprocessor</a:t>
            </a:r>
            <a:endParaRPr sz="3600" b="1"/>
          </a:p>
        </p:txBody>
      </p:sp>
      <p:sp>
        <p:nvSpPr>
          <p:cNvPr id="443" name="Google Shape;443;p60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 Following is the form to use #define preprocessor to define a constant: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Symbolic constants are usually defined at the beginning of a program. 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44" name="Google Shape;444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445" name="Google Shape;445;p60"/>
          <p:cNvPicPr preferRelativeResize="0"/>
          <p:nvPr/>
        </p:nvPicPr>
        <p:blipFill rotWithShape="1">
          <a:blip r:embed="rId3">
            <a:alphaModFix/>
          </a:blip>
          <a:srcRect l="1771" t="10061" b="9284"/>
          <a:stretch/>
        </p:blipFill>
        <p:spPr>
          <a:xfrm>
            <a:off x="1424353" y="2215661"/>
            <a:ext cx="3998741" cy="643597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6" name="Google Shape;446;p60"/>
          <p:cNvSpPr txBox="1"/>
          <p:nvPr/>
        </p:nvSpPr>
        <p:spPr>
          <a:xfrm>
            <a:off x="764582" y="4032914"/>
            <a:ext cx="3814559" cy="5886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constant</a:t>
            </a:r>
            <a:endParaRPr sz="1100"/>
          </a:p>
          <a:p>
            <a:pPr marL="254000" marR="0" lvl="0" indent="-247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any valid identifier name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60"/>
          <p:cNvCxnSpPr/>
          <p:nvPr/>
        </p:nvCxnSpPr>
        <p:spPr>
          <a:xfrm flipH="1">
            <a:off x="2608704" y="2722727"/>
            <a:ext cx="815020" cy="1310186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8" name="Google Shape;448;p60"/>
          <p:cNvCxnSpPr/>
          <p:nvPr/>
        </p:nvCxnSpPr>
        <p:spPr>
          <a:xfrm>
            <a:off x="2763670" y="2722727"/>
            <a:ext cx="1508760" cy="0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9" name="Google Shape;449;p60"/>
          <p:cNvSpPr txBox="1"/>
          <p:nvPr/>
        </p:nvSpPr>
        <p:spPr>
          <a:xfrm>
            <a:off x="4885851" y="4032914"/>
            <a:ext cx="3937426" cy="5886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value</a:t>
            </a:r>
            <a:endParaRPr sz="1100"/>
          </a:p>
          <a:p>
            <a:pPr marL="254000" marR="0" lvl="0" indent="-247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character/numeric/string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60"/>
          <p:cNvCxnSpPr/>
          <p:nvPr/>
        </p:nvCxnSpPr>
        <p:spPr>
          <a:xfrm>
            <a:off x="4885851" y="2722727"/>
            <a:ext cx="1528013" cy="1310186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1" name="Google Shape;451;p60"/>
          <p:cNvCxnSpPr/>
          <p:nvPr/>
        </p:nvCxnSpPr>
        <p:spPr>
          <a:xfrm>
            <a:off x="4445168" y="2722727"/>
            <a:ext cx="822960" cy="0"/>
          </a:xfrm>
          <a:prstGeom prst="straightConnector1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object 5">
            <a:extLst>
              <a:ext uri="{FF2B5EF4-FFF2-40B4-BE49-F238E27FC236}">
                <a16:creationId xmlns:a16="http://schemas.microsoft.com/office/drawing/2014/main" id="{693F212A-F7EA-34CE-AE4A-6630CB922A4D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Using </a:t>
            </a:r>
            <a:r>
              <a:rPr lang="en" sz="3600" b="1">
                <a:solidFill>
                  <a:srgbClr val="0070C0"/>
                </a:solidFill>
              </a:rPr>
              <a:t>#define </a:t>
            </a:r>
            <a:r>
              <a:rPr lang="en" sz="3600" b="1"/>
              <a:t>preprocessor</a:t>
            </a:r>
            <a:endParaRPr sz="3600" b="1"/>
          </a:p>
        </p:txBody>
      </p:sp>
      <p:sp>
        <p:nvSpPr>
          <p:cNvPr id="458" name="Google Shape;458;p61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459" name="Google Shape;459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60" name="Google Shape;460;p61"/>
          <p:cNvPicPr preferRelativeResize="0"/>
          <p:nvPr/>
        </p:nvPicPr>
        <p:blipFill rotWithShape="1">
          <a:blip r:embed="rId3">
            <a:alphaModFix/>
          </a:blip>
          <a:srcRect l="1771" t="10061" b="9284"/>
          <a:stretch/>
        </p:blipFill>
        <p:spPr>
          <a:xfrm>
            <a:off x="2756054" y="1239094"/>
            <a:ext cx="3998741" cy="643597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1" name="Google Shape;46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1383" y="2197428"/>
            <a:ext cx="3062350" cy="47761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2" name="Google Shape;462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4773" y="2197428"/>
            <a:ext cx="3088211" cy="47761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3" name="Google Shape;463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4773" y="2870886"/>
            <a:ext cx="3797326" cy="456821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4" name="Google Shape;464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8993" y="2892827"/>
            <a:ext cx="3544740" cy="418924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5" name="Google Shape;465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68453" y="3593801"/>
            <a:ext cx="4373943" cy="438490"/>
          </a:xfrm>
          <a:prstGeom prst="rect">
            <a:avLst/>
          </a:prstGeom>
          <a:noFill/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284E3A11-9549-5299-8311-60415780701F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Symbolic Constants</a:t>
            </a:r>
            <a:endParaRPr sz="3600" b="1"/>
          </a:p>
        </p:txBody>
      </p:sp>
      <p:sp>
        <p:nvSpPr>
          <p:cNvPr id="471" name="Google Shape;471;p62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472" name="Google Shape;472;p62"/>
          <p:cNvPicPr preferRelativeResize="0"/>
          <p:nvPr/>
        </p:nvPicPr>
        <p:blipFill rotWithShape="1">
          <a:blip r:embed="rId3">
            <a:alphaModFix/>
          </a:blip>
          <a:srcRect r="32598" b="31001"/>
          <a:stretch/>
        </p:blipFill>
        <p:spPr>
          <a:xfrm>
            <a:off x="1266995" y="181786"/>
            <a:ext cx="6610010" cy="398063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60EA411-9EC2-02FE-5333-24D384CE8324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/>
          </a:p>
        </p:txBody>
      </p:sp>
      <p:sp>
        <p:nvSpPr>
          <p:cNvPr id="479" name="Google Shape;479;p63"/>
          <p:cNvSpPr txBox="1">
            <a:spLocks noGrp="1"/>
          </p:cNvSpPr>
          <p:nvPr>
            <p:ph type="body" idx="1"/>
          </p:nvPr>
        </p:nvSpPr>
        <p:spPr>
          <a:xfrm>
            <a:off x="1114425" y="1328738"/>
            <a:ext cx="784383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480" name="Google Shape;480;p63"/>
          <p:cNvPicPr preferRelativeResize="0"/>
          <p:nvPr/>
        </p:nvPicPr>
        <p:blipFill rotWithShape="1">
          <a:blip r:embed="rId3">
            <a:alphaModFix/>
          </a:blip>
          <a:srcRect l="34160" t="11854" r="32375" b="21477"/>
          <a:stretch/>
        </p:blipFill>
        <p:spPr>
          <a:xfrm>
            <a:off x="2569027" y="0"/>
            <a:ext cx="4193723" cy="476726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79D03E8-230B-8126-10FB-B119FE7050F9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696701" y="111181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Structure of C Program</a:t>
            </a:r>
            <a:endParaRPr sz="3600" b="1"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66" y="1031251"/>
            <a:ext cx="6572186" cy="35842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8"/>
          <p:cNvSpPr txBox="1"/>
          <p:nvPr/>
        </p:nvSpPr>
        <p:spPr>
          <a:xfrm>
            <a:off x="4267200" y="1099461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Preprocessor Commands</a:t>
            </a:r>
            <a:endParaRPr sz="1100"/>
          </a:p>
        </p:txBody>
      </p:sp>
      <p:sp>
        <p:nvSpPr>
          <p:cNvPr id="156" name="Google Shape;156;p28"/>
          <p:cNvSpPr txBox="1"/>
          <p:nvPr/>
        </p:nvSpPr>
        <p:spPr>
          <a:xfrm>
            <a:off x="2303376" y="1867118"/>
            <a:ext cx="3352800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2548305" y="2998270"/>
            <a:ext cx="2197867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 Function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750972" y="3737006"/>
            <a:ext cx="2287611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End of Program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642944" y="2605855"/>
            <a:ext cx="2227485" cy="3924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Comment</a:t>
            </a:r>
            <a:endParaRPr sz="2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2DDA96B-55D1-7D0F-D84F-72162D4888B2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Preprocessor Commands</a:t>
            </a:r>
            <a:endParaRPr sz="3600" b="1"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745141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These commands tells the compiler to do preprocessing before doing actual compilation. </a:t>
            </a:r>
            <a:endParaRPr sz="2100"/>
          </a:p>
          <a:p>
            <a:pPr marL="520700" lvl="1" indent="-17145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Like </a:t>
            </a:r>
            <a:r>
              <a:rPr lang="en" sz="2100" b="1"/>
              <a:t>#include &lt;stdio.h&gt;</a:t>
            </a:r>
            <a:r>
              <a:rPr lang="en" sz="2100"/>
              <a:t> is a preprocessor command which tells a C compiler to include </a:t>
            </a:r>
            <a:r>
              <a:rPr lang="en" sz="2100" b="1">
                <a:solidFill>
                  <a:srgbClr val="FF0000"/>
                </a:solidFill>
              </a:rPr>
              <a:t>stdio.h</a:t>
            </a:r>
            <a:r>
              <a:rPr lang="en" sz="2100"/>
              <a:t> file before going to actual compilation. 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99A7FEA-64BD-B734-B208-82C40CD7FBF7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Functions</a:t>
            </a:r>
            <a:endParaRPr sz="3600" b="1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745141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Functions are main building blocks of any C Program. </a:t>
            </a:r>
            <a:endParaRPr sz="2100"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Every C Program will have one or more functions and </a:t>
            </a:r>
            <a:r>
              <a:rPr lang="en" sz="2100" b="1">
                <a:solidFill>
                  <a:srgbClr val="FF0000"/>
                </a:solidFill>
              </a:rPr>
              <a:t>there is one mandatory function which is called main() function. </a:t>
            </a:r>
            <a:endParaRPr sz="2100" b="1">
              <a:solidFill>
                <a:srgbClr val="FF0000"/>
              </a:solidFill>
            </a:endParaRPr>
          </a:p>
          <a:p>
            <a:pPr marL="520700" lvl="1" indent="-635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>
              <a:solidFill>
                <a:srgbClr val="FF0000"/>
              </a:solidFill>
            </a:endParaRPr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The C Programming language </a:t>
            </a:r>
            <a:r>
              <a:rPr lang="en" sz="2100">
                <a:solidFill>
                  <a:srgbClr val="FF0000"/>
                </a:solidFill>
              </a:rPr>
              <a:t>provides a set of built-in functions. </a:t>
            </a:r>
            <a:endParaRPr sz="2100">
              <a:solidFill>
                <a:srgbClr val="FF0000"/>
              </a:solidFill>
            </a:endParaRPr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In the above example printf() is a C built-in function which is used to print anything on the screen. 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AF90AC3-F1F9-4A63-6ABB-BF63D89BD53C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1794672" y="339494"/>
            <a:ext cx="6683765" cy="75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1"/>
              <a:t>Comments</a:t>
            </a:r>
            <a:endParaRPr sz="3600" b="1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98859" y="1328738"/>
            <a:ext cx="8549198" cy="35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71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Comments are used to give additional useful information inside a C Program. </a:t>
            </a:r>
            <a:endParaRPr sz="2100"/>
          </a:p>
          <a:p>
            <a:pPr marL="520700" lvl="1" indent="-1714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All the comments will be put inside /*...*/ as given in the example above. </a:t>
            </a:r>
            <a:endParaRPr sz="2100"/>
          </a:p>
          <a:p>
            <a:pPr marL="520700" lvl="1" indent="-17145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2100"/>
              <a:t>A comment can span through multiple lines.</a:t>
            </a: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2090057" y="3825818"/>
            <a:ext cx="3820886" cy="34624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comment for multiple line */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090057" y="4328145"/>
            <a:ext cx="3820886" cy="34624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single line comment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9CC7DF9-E827-80CB-38DE-FEE21AD632EE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Some Basic Functions</a:t>
            </a:r>
            <a:endParaRPr u="sng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printf();  // to print anything in C</a:t>
            </a:r>
            <a:endParaRPr sz="3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/>
              <a:t>scanf();  // to take input from user</a:t>
            </a:r>
            <a:endParaRPr sz="30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B99AE4D-8038-6FF1-B435-62895CE2251B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66275"/>
            <a:ext cx="8343900" cy="4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525" y="3322041"/>
            <a:ext cx="2371725" cy="16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58F63EBF-89EA-951C-6560-F3B667397DAF}"/>
              </a:ext>
            </a:extLst>
          </p:cNvPr>
          <p:cNvSpPr txBox="1">
            <a:spLocks/>
          </p:cNvSpPr>
          <p:nvPr/>
        </p:nvSpPr>
        <p:spPr>
          <a:xfrm>
            <a:off x="3229736" y="4767263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1614</Words>
  <Application>Microsoft Office PowerPoint</Application>
  <PresentationFormat>On-screen Show (16:9)</PresentationFormat>
  <Paragraphs>344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Helvetica Neue</vt:lpstr>
      <vt:lpstr>Noto Sans Symbols</vt:lpstr>
      <vt:lpstr>Courier New</vt:lpstr>
      <vt:lpstr>Arial</vt:lpstr>
      <vt:lpstr>Times New Roman</vt:lpstr>
      <vt:lpstr>Simple Light</vt:lpstr>
      <vt:lpstr>Office Theme</vt:lpstr>
      <vt:lpstr>Introduction to C</vt:lpstr>
      <vt:lpstr>What is C Programming Language</vt:lpstr>
      <vt:lpstr>Structure of C Program</vt:lpstr>
      <vt:lpstr>Structure of C Program</vt:lpstr>
      <vt:lpstr>Preprocessor Commands</vt:lpstr>
      <vt:lpstr>Functions</vt:lpstr>
      <vt:lpstr>Comments</vt:lpstr>
      <vt:lpstr>Some Basic Functions</vt:lpstr>
      <vt:lpstr>PowerPoint Presentation</vt:lpstr>
      <vt:lpstr>Variable and Variable Declaration</vt:lpstr>
      <vt:lpstr>C’s Basic Data Type</vt:lpstr>
      <vt:lpstr>How to Declare Variables</vt:lpstr>
      <vt:lpstr>PowerPoint Presentation</vt:lpstr>
      <vt:lpstr>Variable</vt:lpstr>
      <vt:lpstr>Variable (cont.)</vt:lpstr>
      <vt:lpstr>Variable (cont.)</vt:lpstr>
      <vt:lpstr>Variable (Cont.)</vt:lpstr>
      <vt:lpstr>Is it Valid Variable Name?</vt:lpstr>
      <vt:lpstr>Is it Valid Variable Name?</vt:lpstr>
      <vt:lpstr>Identifiers</vt:lpstr>
      <vt:lpstr>Keywords</vt:lpstr>
      <vt:lpstr>Keywords</vt:lpstr>
      <vt:lpstr>Expressions</vt:lpstr>
      <vt:lpstr>PowerPoint Presentation</vt:lpstr>
      <vt:lpstr>Assign value to variable</vt:lpstr>
      <vt:lpstr>PowerPoint Presentation</vt:lpstr>
      <vt:lpstr>Input Numbers From Keyboard</vt:lpstr>
      <vt:lpstr>PowerPoint Presentation</vt:lpstr>
      <vt:lpstr>PowerPoint Presentation</vt:lpstr>
      <vt:lpstr>PowerPoint Presentation</vt:lpstr>
      <vt:lpstr>Escape Sequences</vt:lpstr>
      <vt:lpstr>PowerPoint Presentation</vt:lpstr>
      <vt:lpstr>Escape Sequences</vt:lpstr>
      <vt:lpstr>Defining Constants</vt:lpstr>
      <vt:lpstr>Using #define preprocessor</vt:lpstr>
      <vt:lpstr>Using #define preprocessor</vt:lpstr>
      <vt:lpstr>Symbolic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HP</dc:creator>
  <cp:lastModifiedBy>Saifur Rahman</cp:lastModifiedBy>
  <cp:revision>5</cp:revision>
  <dcterms:modified xsi:type="dcterms:W3CDTF">2025-03-11T01:32:53Z</dcterms:modified>
</cp:coreProperties>
</file>