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6"/>
  </p:notesMasterIdLst>
  <p:sldIdLst>
    <p:sldId id="256" r:id="rId2"/>
    <p:sldId id="257" r:id="rId3"/>
    <p:sldId id="282" r:id="rId4"/>
    <p:sldId id="283" r:id="rId5"/>
    <p:sldId id="284" r:id="rId6"/>
    <p:sldId id="285" r:id="rId7"/>
    <p:sldId id="286" r:id="rId8"/>
    <p:sldId id="287" r:id="rId9"/>
    <p:sldId id="288" r:id="rId10"/>
    <p:sldId id="293" r:id="rId11"/>
    <p:sldId id="289" r:id="rId12"/>
    <p:sldId id="291" r:id="rId13"/>
    <p:sldId id="290" r:id="rId14"/>
    <p:sldId id="292" r:id="rId15"/>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612" userDrawn="1">
          <p15:clr>
            <a:srgbClr val="A4A3A4"/>
          </p15:clr>
        </p15:guide>
        <p15:guide id="3" orient="horz" pos="5816" userDrawn="1">
          <p15:clr>
            <a:srgbClr val="A4A3A4"/>
          </p15:clr>
        </p15:guide>
        <p15:guide id="4" orient="horz" pos="3468" userDrawn="1">
          <p15:clr>
            <a:srgbClr val="A4A3A4"/>
          </p15:clr>
        </p15:guide>
        <p15:guide id="5" orient="horz" pos="35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F3"/>
    <a:srgbClr val="FFA100"/>
    <a:srgbClr val="FFB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p:cViewPr varScale="1">
        <p:scale>
          <a:sx n="39" d="100"/>
          <a:sy n="39" d="100"/>
        </p:scale>
        <p:origin x="174" y="60"/>
      </p:cViewPr>
      <p:guideLst>
        <p:guide orient="horz" pos="344"/>
        <p:guide pos="612"/>
        <p:guide orient="horz" pos="5816"/>
        <p:guide orient="horz" pos="3468"/>
        <p:guide orient="horz" pos="356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04.01.2021</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1/4/2021</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1/4/2021</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1/4/2021</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1/4/2021</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1/4/2021</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1/4/2021</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1/4/2021</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0571956" y="241300"/>
            <a:ext cx="5600198" cy="580928"/>
          </a:xfrm>
          <a:prstGeom prst="rect">
            <a:avLst/>
          </a:prstGeom>
          <a:noFill/>
        </p:spPr>
        <p:txBody>
          <a:bodyPr vert="horz" wrap="square" lIns="0" tIns="87630" rIns="0" bIns="0" rtlCol="0">
            <a:spAutoFit/>
          </a:bodyPr>
          <a:lstStyle/>
          <a:p>
            <a:pPr marL="406400">
              <a:spcBef>
                <a:spcPts val="690"/>
              </a:spcBef>
            </a:pPr>
            <a:r>
              <a:rPr sz="3200" spc="-5" dirty="0">
                <a:solidFill>
                  <a:srgbClr val="FFFFFF"/>
                </a:solidFill>
                <a:cs typeface="Source Sans Pro Light"/>
              </a:rPr>
              <a:t>Grade: </a:t>
            </a:r>
            <a:r>
              <a:rPr lang="cs-CZ" sz="3200" spc="-5" dirty="0">
                <a:solidFill>
                  <a:srgbClr val="FFFFFF"/>
                </a:solidFill>
                <a:cs typeface="Source Sans Pro Light"/>
              </a:rPr>
              <a:t>9 - 12</a:t>
            </a:r>
            <a:endParaRPr sz="3200" dirty="0">
              <a:cs typeface="Source Sans Pro Light"/>
            </a:endParaRPr>
          </a:p>
        </p:txBody>
      </p:sp>
      <p:sp>
        <p:nvSpPr>
          <p:cNvPr id="7" name="object 7"/>
          <p:cNvSpPr txBox="1"/>
          <p:nvPr/>
        </p:nvSpPr>
        <p:spPr>
          <a:xfrm>
            <a:off x="15601156" y="317500"/>
            <a:ext cx="2785059" cy="505267"/>
          </a:xfrm>
          <a:prstGeom prst="rect">
            <a:avLst/>
          </a:prstGeom>
        </p:spPr>
        <p:txBody>
          <a:bodyPr vert="horz" wrap="square" lIns="0" tIns="12700" rIns="0" bIns="0" rtlCol="0">
            <a:spAutoFit/>
          </a:bodyPr>
          <a:lstStyle/>
          <a:p>
            <a:pPr marL="12700">
              <a:spcBef>
                <a:spcPts val="100"/>
              </a:spcBef>
            </a:pPr>
            <a:r>
              <a:rPr sz="3200" spc="-15" dirty="0">
                <a:solidFill>
                  <a:srgbClr val="FFFFFF"/>
                </a:solidFill>
                <a:cs typeface="Source Sans Pro Light"/>
              </a:rPr>
              <a:t>CCSS,</a:t>
            </a:r>
            <a:r>
              <a:rPr sz="3200" spc="-55" dirty="0">
                <a:solidFill>
                  <a:srgbClr val="FFFFFF"/>
                </a:solidFill>
                <a:cs typeface="Source Sans Pro Light"/>
              </a:rPr>
              <a:t> </a:t>
            </a:r>
            <a:r>
              <a:rPr sz="3200" spc="5" dirty="0">
                <a:solidFill>
                  <a:srgbClr val="FFFFFF"/>
                </a:solidFill>
                <a:cs typeface="Source Sans Pro Light"/>
              </a:rPr>
              <a:t>NGSS</a:t>
            </a:r>
            <a:endParaRPr sz="3200" dirty="0">
              <a:cs typeface="Source Sans Pro Light"/>
            </a:endParaRPr>
          </a:p>
        </p:txBody>
      </p:sp>
      <p:sp>
        <p:nvSpPr>
          <p:cNvPr id="8" name="object 8"/>
          <p:cNvSpPr/>
          <p:nvPr/>
        </p:nvSpPr>
        <p:spPr>
          <a:xfrm>
            <a:off x="0" y="3975100"/>
            <a:ext cx="19010313" cy="6945503"/>
          </a:xfrm>
          <a:prstGeom prst="rect">
            <a:avLst/>
          </a:prstGeom>
          <a:blipFill>
            <a:blip r:embed="rId3" cstate="print"/>
            <a:stretch>
              <a:fillRect/>
            </a:stretch>
          </a:blipFill>
        </p:spPr>
        <p:txBody>
          <a:bodyPr wrap="square" lIns="0" tIns="0" rIns="0" bIns="0" rtlCol="0"/>
          <a:lstStyle/>
          <a:p>
            <a:endParaRPr dirty="0"/>
          </a:p>
        </p:txBody>
      </p:sp>
      <p:sp>
        <p:nvSpPr>
          <p:cNvPr id="18" name="object 18"/>
          <p:cNvSpPr txBox="1"/>
          <p:nvPr/>
        </p:nvSpPr>
        <p:spPr>
          <a:xfrm>
            <a:off x="0" y="2872887"/>
            <a:ext cx="10177264" cy="2610971"/>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cs-CZ" sz="7200" spc="-5" dirty="0">
                <a:solidFill>
                  <a:srgbClr val="00318B"/>
                </a:solidFill>
                <a:cs typeface="Source Sans Pro"/>
              </a:rPr>
              <a:t>Capstone Project</a:t>
            </a:r>
            <a:endParaRPr lang="en-NZ" sz="7200" spc="-5" dirty="0">
              <a:solidFill>
                <a:srgbClr val="00318B"/>
              </a:solidFill>
              <a:cs typeface="Source Sans Pro"/>
            </a:endParaRPr>
          </a:p>
          <a:p>
            <a:pPr marL="1223010" marR="5080" indent="-1210945" algn="ctr">
              <a:lnSpc>
                <a:spcPct val="100000"/>
              </a:lnSpc>
              <a:spcBef>
                <a:spcPts val="100"/>
              </a:spcBef>
            </a:pPr>
            <a:r>
              <a:rPr lang="en-NZ" sz="4800" spc="-5" dirty="0">
                <a:solidFill>
                  <a:schemeClr val="accent6">
                    <a:lumMod val="75000"/>
                  </a:schemeClr>
                </a:solidFill>
                <a:cs typeface="Source Sans Pro"/>
              </a:rPr>
              <a:t>Opening a Pakistani Restaurant in Karachi, Pakistan</a:t>
            </a:r>
            <a:endParaRPr lang="cs-CZ" sz="4800" spc="-5" dirty="0">
              <a:solidFill>
                <a:schemeClr val="accent6">
                  <a:lumMod val="75000"/>
                </a:schemeClr>
              </a:solidFill>
              <a:cs typeface="Source Sans Pro"/>
            </a:endParaRPr>
          </a:p>
        </p:txBody>
      </p:sp>
      <p:sp>
        <p:nvSpPr>
          <p:cNvPr id="19" name="object 19"/>
          <p:cNvSpPr/>
          <p:nvPr/>
        </p:nvSpPr>
        <p:spPr>
          <a:xfrm flipV="1">
            <a:off x="894556" y="5346699"/>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
        <p:nvSpPr>
          <p:cNvPr id="20" name="object 20"/>
          <p:cNvSpPr txBox="1"/>
          <p:nvPr/>
        </p:nvSpPr>
        <p:spPr>
          <a:xfrm>
            <a:off x="1608234" y="5834583"/>
            <a:ext cx="7888372" cy="751488"/>
          </a:xfrm>
          <a:prstGeom prst="rect">
            <a:avLst/>
          </a:prstGeom>
        </p:spPr>
        <p:txBody>
          <a:bodyPr vert="horz" wrap="square" lIns="0" tIns="12700" rIns="0" bIns="0" rtlCol="0">
            <a:spAutoFit/>
          </a:bodyPr>
          <a:lstStyle/>
          <a:p>
            <a:pPr marL="12700" algn="ctr">
              <a:lnSpc>
                <a:spcPct val="100000"/>
              </a:lnSpc>
              <a:spcBef>
                <a:spcPts val="100"/>
              </a:spcBef>
            </a:pPr>
            <a:r>
              <a:rPr lang="en-US" sz="4800" b="1" dirty="0">
                <a:cs typeface="Source Sans Pro Light"/>
              </a:rPr>
              <a:t>Saifal Talpur</a:t>
            </a:r>
          </a:p>
        </p:txBody>
      </p:sp>
      <p:sp>
        <p:nvSpPr>
          <p:cNvPr id="17" name="object 7">
            <a:extLst>
              <a:ext uri="{FF2B5EF4-FFF2-40B4-BE49-F238E27FC236}">
                <a16:creationId xmlns:a16="http://schemas.microsoft.com/office/drawing/2014/main" id="{93BA457E-B063-41F9-B784-C8F4E6A77ED3}"/>
              </a:ext>
            </a:extLst>
          </p:cNvPr>
          <p:cNvSpPr/>
          <p:nvPr/>
        </p:nvSpPr>
        <p:spPr>
          <a:xfrm>
            <a:off x="10648156" y="2374900"/>
            <a:ext cx="6585327" cy="6934200"/>
          </a:xfrm>
          <a:prstGeom prst="rect">
            <a:avLst/>
          </a:prstGeom>
          <a:blipFill>
            <a:blip r:embed="rId4" cstate="print"/>
            <a:stretch>
              <a:fillRect/>
            </a:stretch>
          </a:blipFill>
        </p:spPr>
        <p:txBody>
          <a:bodyPr wrap="square" lIns="0" tIns="0" rIns="0" bIns="0" rtlCol="0"/>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45964EE3-E3CC-4B14-A2F5-8D15E668B875}"/>
              </a:ext>
            </a:extLst>
          </p:cNvPr>
          <p:cNvGrpSpPr/>
          <p:nvPr/>
        </p:nvGrpSpPr>
        <p:grpSpPr>
          <a:xfrm>
            <a:off x="1588" y="51068"/>
            <a:ext cx="3581400" cy="1335192"/>
            <a:chOff x="-1" y="546100"/>
            <a:chExt cx="4876800" cy="828000"/>
          </a:xfrm>
          <a:solidFill>
            <a:srgbClr val="FFBF00"/>
          </a:solidFill>
        </p:grpSpPr>
        <p:sp>
          <p:nvSpPr>
            <p:cNvPr id="45" name="object 25">
              <a:extLst>
                <a:ext uri="{FF2B5EF4-FFF2-40B4-BE49-F238E27FC236}">
                  <a16:creationId xmlns:a16="http://schemas.microsoft.com/office/drawing/2014/main" id="{0BAB9CC7-C80A-4C6B-8180-3CC3F33C5AB0}"/>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46" name="object 25">
              <a:extLst>
                <a:ext uri="{FF2B5EF4-FFF2-40B4-BE49-F238E27FC236}">
                  <a16:creationId xmlns:a16="http://schemas.microsoft.com/office/drawing/2014/main" id="{CFEDF660-7246-42C7-941B-A997C9796F20}"/>
                </a:ext>
              </a:extLst>
            </p:cNvPr>
            <p:cNvSpPr/>
            <p:nvPr/>
          </p:nvSpPr>
          <p:spPr>
            <a:xfrm>
              <a:off x="1620042"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9" name="object 9"/>
          <p:cNvSpPr txBox="1"/>
          <p:nvPr/>
        </p:nvSpPr>
        <p:spPr>
          <a:xfrm>
            <a:off x="547143" y="2342909"/>
            <a:ext cx="3581400" cy="628377"/>
          </a:xfrm>
          <a:prstGeom prst="rect">
            <a:avLst/>
          </a:prstGeom>
        </p:spPr>
        <p:txBody>
          <a:bodyPr vert="horz" wrap="square" lIns="0" tIns="12700" rIns="0" bIns="0" rtlCol="0">
            <a:spAutoFit/>
          </a:bodyPr>
          <a:lstStyle/>
          <a:p>
            <a:pPr marL="12700">
              <a:spcBef>
                <a:spcPts val="100"/>
              </a:spcBef>
            </a:pPr>
            <a:r>
              <a:rPr sz="4000" spc="-5" dirty="0">
                <a:solidFill>
                  <a:srgbClr val="FFFFFF"/>
                </a:solidFill>
                <a:cs typeface="Source Sans Pro Light"/>
              </a:rPr>
              <a:t>Lesson</a:t>
            </a:r>
            <a:r>
              <a:rPr sz="4000" spc="-60" dirty="0">
                <a:solidFill>
                  <a:srgbClr val="FFFFFF"/>
                </a:solidFill>
                <a:cs typeface="Source Sans Pro Light"/>
              </a:rPr>
              <a:t> </a:t>
            </a:r>
            <a:r>
              <a:rPr sz="4000" spc="10" dirty="0">
                <a:solidFill>
                  <a:srgbClr val="FFFFFF"/>
                </a:solidFill>
                <a:cs typeface="Source Sans Pro Light"/>
              </a:rPr>
              <a:t>overview</a:t>
            </a:r>
            <a:endParaRPr sz="4000" dirty="0">
              <a:cs typeface="Source Sans Pro Light"/>
            </a:endParaRPr>
          </a:p>
        </p:txBody>
      </p:sp>
      <p:sp>
        <p:nvSpPr>
          <p:cNvPr id="22" name="object 22"/>
          <p:cNvSpPr txBox="1"/>
          <p:nvPr/>
        </p:nvSpPr>
        <p:spPr>
          <a:xfrm>
            <a:off x="242343" y="127059"/>
            <a:ext cx="4806156" cy="843821"/>
          </a:xfrm>
          <a:prstGeom prst="rect">
            <a:avLst/>
          </a:prstGeom>
        </p:spPr>
        <p:txBody>
          <a:bodyPr vert="horz" wrap="square" lIns="0" tIns="12700" rIns="0" bIns="0" rtlCol="0">
            <a:spAutoFit/>
          </a:bodyPr>
          <a:lstStyle/>
          <a:p>
            <a:pPr marL="12700">
              <a:spcBef>
                <a:spcPts val="100"/>
              </a:spcBef>
            </a:pPr>
            <a:r>
              <a:rPr lang="en-NZ" sz="5400" spc="-10" dirty="0">
                <a:cs typeface="Source Sans Pro Light"/>
              </a:rPr>
              <a:t>Results</a:t>
            </a:r>
            <a:endParaRPr sz="5400" dirty="0">
              <a:cs typeface="Source Sans Pro Light"/>
            </a:endParaRPr>
          </a:p>
        </p:txBody>
      </p:sp>
      <p:pic>
        <p:nvPicPr>
          <p:cNvPr id="10" name="Picture 9">
            <a:extLst>
              <a:ext uri="{FF2B5EF4-FFF2-40B4-BE49-F238E27FC236}">
                <a16:creationId xmlns:a16="http://schemas.microsoft.com/office/drawing/2014/main" id="{AC2756AB-310C-41DE-86DC-FEC9A5C8E60F}"/>
              </a:ext>
            </a:extLst>
          </p:cNvPr>
          <p:cNvPicPr/>
          <p:nvPr/>
        </p:nvPicPr>
        <p:blipFill>
          <a:blip r:embed="rId2">
            <a:extLst>
              <a:ext uri="{28A0092B-C50C-407E-A947-70E740481C1C}">
                <a14:useLocalDpi xmlns:a14="http://schemas.microsoft.com/office/drawing/2010/main" val="0"/>
              </a:ext>
            </a:extLst>
          </a:blip>
          <a:stretch>
            <a:fillRect/>
          </a:stretch>
        </p:blipFill>
        <p:spPr>
          <a:xfrm>
            <a:off x="578992" y="2792839"/>
            <a:ext cx="10078292" cy="6840760"/>
          </a:xfrm>
          <a:prstGeom prst="rect">
            <a:avLst/>
          </a:prstGeom>
        </p:spPr>
      </p:pic>
      <p:pic>
        <p:nvPicPr>
          <p:cNvPr id="12" name="Picture 11">
            <a:extLst>
              <a:ext uri="{FF2B5EF4-FFF2-40B4-BE49-F238E27FC236}">
                <a16:creationId xmlns:a16="http://schemas.microsoft.com/office/drawing/2014/main" id="{7001A76C-3119-4B21-A370-AF6369900049}"/>
              </a:ext>
            </a:extLst>
          </p:cNvPr>
          <p:cNvPicPr/>
          <p:nvPr/>
        </p:nvPicPr>
        <p:blipFill>
          <a:blip r:embed="rId3">
            <a:extLst>
              <a:ext uri="{28A0092B-C50C-407E-A947-70E740481C1C}">
                <a14:useLocalDpi xmlns:a14="http://schemas.microsoft.com/office/drawing/2010/main" val="0"/>
              </a:ext>
            </a:extLst>
          </a:blip>
          <a:stretch>
            <a:fillRect/>
          </a:stretch>
        </p:blipFill>
        <p:spPr>
          <a:xfrm>
            <a:off x="10945317" y="3186460"/>
            <a:ext cx="7486004" cy="5616624"/>
          </a:xfrm>
          <a:prstGeom prst="rect">
            <a:avLst/>
          </a:prstGeom>
        </p:spPr>
      </p:pic>
    </p:spTree>
    <p:extLst>
      <p:ext uri="{BB962C8B-B14F-4D97-AF65-F5344CB8AC3E}">
        <p14:creationId xmlns:p14="http://schemas.microsoft.com/office/powerpoint/2010/main" val="363165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45964EE3-E3CC-4B14-A2F5-8D15E668B875}"/>
              </a:ext>
            </a:extLst>
          </p:cNvPr>
          <p:cNvGrpSpPr/>
          <p:nvPr/>
        </p:nvGrpSpPr>
        <p:grpSpPr>
          <a:xfrm>
            <a:off x="1588" y="51068"/>
            <a:ext cx="3581400" cy="1335192"/>
            <a:chOff x="-1" y="546100"/>
            <a:chExt cx="4876800" cy="828000"/>
          </a:xfrm>
          <a:solidFill>
            <a:srgbClr val="FFBF00"/>
          </a:solidFill>
        </p:grpSpPr>
        <p:sp>
          <p:nvSpPr>
            <p:cNvPr id="45" name="object 25">
              <a:extLst>
                <a:ext uri="{FF2B5EF4-FFF2-40B4-BE49-F238E27FC236}">
                  <a16:creationId xmlns:a16="http://schemas.microsoft.com/office/drawing/2014/main" id="{0BAB9CC7-C80A-4C6B-8180-3CC3F33C5AB0}"/>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46" name="object 25">
              <a:extLst>
                <a:ext uri="{FF2B5EF4-FFF2-40B4-BE49-F238E27FC236}">
                  <a16:creationId xmlns:a16="http://schemas.microsoft.com/office/drawing/2014/main" id="{CFEDF660-7246-42C7-941B-A997C9796F20}"/>
                </a:ext>
              </a:extLst>
            </p:cNvPr>
            <p:cNvSpPr/>
            <p:nvPr/>
          </p:nvSpPr>
          <p:spPr>
            <a:xfrm>
              <a:off x="1620042"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9" name="object 9"/>
          <p:cNvSpPr txBox="1"/>
          <p:nvPr/>
        </p:nvSpPr>
        <p:spPr>
          <a:xfrm>
            <a:off x="547143" y="2342909"/>
            <a:ext cx="3581400" cy="628377"/>
          </a:xfrm>
          <a:prstGeom prst="rect">
            <a:avLst/>
          </a:prstGeom>
        </p:spPr>
        <p:txBody>
          <a:bodyPr vert="horz" wrap="square" lIns="0" tIns="12700" rIns="0" bIns="0" rtlCol="0">
            <a:spAutoFit/>
          </a:bodyPr>
          <a:lstStyle/>
          <a:p>
            <a:pPr marL="12700">
              <a:spcBef>
                <a:spcPts val="100"/>
              </a:spcBef>
            </a:pPr>
            <a:r>
              <a:rPr sz="4000" spc="-5" dirty="0">
                <a:solidFill>
                  <a:srgbClr val="FFFFFF"/>
                </a:solidFill>
                <a:cs typeface="Source Sans Pro Light"/>
              </a:rPr>
              <a:t>Lesson</a:t>
            </a:r>
            <a:r>
              <a:rPr sz="4000" spc="-60" dirty="0">
                <a:solidFill>
                  <a:srgbClr val="FFFFFF"/>
                </a:solidFill>
                <a:cs typeface="Source Sans Pro Light"/>
              </a:rPr>
              <a:t> </a:t>
            </a:r>
            <a:r>
              <a:rPr sz="4000" spc="10" dirty="0">
                <a:solidFill>
                  <a:srgbClr val="FFFFFF"/>
                </a:solidFill>
                <a:cs typeface="Source Sans Pro Light"/>
              </a:rPr>
              <a:t>overview</a:t>
            </a:r>
            <a:endParaRPr sz="4000" dirty="0">
              <a:cs typeface="Source Sans Pro Light"/>
            </a:endParaRPr>
          </a:p>
        </p:txBody>
      </p:sp>
      <p:sp>
        <p:nvSpPr>
          <p:cNvPr id="11" name="object 11"/>
          <p:cNvSpPr txBox="1"/>
          <p:nvPr/>
        </p:nvSpPr>
        <p:spPr>
          <a:xfrm>
            <a:off x="1008212" y="2022110"/>
            <a:ext cx="16993888" cy="1120820"/>
          </a:xfrm>
          <a:prstGeom prst="rect">
            <a:avLst/>
          </a:prstGeom>
        </p:spPr>
        <p:txBody>
          <a:bodyPr vert="horz" wrap="square" lIns="0" tIns="12700" rIns="0" bIns="0" rtlCol="0">
            <a:spAutoFit/>
          </a:bodyPr>
          <a:lstStyle/>
          <a:p>
            <a:pPr marL="457200" marR="5080" indent="-457200" algn="just">
              <a:lnSpc>
                <a:spcPct val="100000"/>
              </a:lnSpc>
              <a:spcBef>
                <a:spcPts val="100"/>
              </a:spcBef>
              <a:buFont typeface="Arial" panose="020B0604020202020204" pitchFamily="34" charset="0"/>
              <a:buChar char="•"/>
              <a:tabLst>
                <a:tab pos="116839" algn="l"/>
              </a:tabLst>
            </a:pPr>
            <a:r>
              <a:rPr lang="en-US" sz="3600" b="0" i="0" dirty="0">
                <a:solidFill>
                  <a:srgbClr val="000000"/>
                </a:solidFill>
                <a:effectLst/>
                <a:latin typeface="Helvetica Neue"/>
              </a:rPr>
              <a:t>The analysis is carried out to analyze </a:t>
            </a:r>
            <a:r>
              <a:rPr lang="en-US" sz="3600" b="1" i="0" dirty="0">
                <a:solidFill>
                  <a:srgbClr val="000000"/>
                </a:solidFill>
                <a:effectLst/>
                <a:latin typeface="Helvetica Neue"/>
              </a:rPr>
              <a:t>K-mean Clustering</a:t>
            </a:r>
            <a:r>
              <a:rPr lang="en-US" sz="3600" b="0" i="0" dirty="0">
                <a:solidFill>
                  <a:srgbClr val="000000"/>
                </a:solidFill>
                <a:effectLst/>
                <a:latin typeface="Helvetica Neue"/>
              </a:rPr>
              <a:t>, obtain clusters and create datasets for each of them.</a:t>
            </a:r>
            <a:endParaRPr lang="en-US" sz="3600" spc="-10" dirty="0">
              <a:solidFill>
                <a:srgbClr val="231F20"/>
              </a:solidFill>
              <a:cs typeface="Source Sans Pro Light"/>
            </a:endParaRPr>
          </a:p>
        </p:txBody>
      </p:sp>
      <p:sp>
        <p:nvSpPr>
          <p:cNvPr id="22" name="object 22"/>
          <p:cNvSpPr txBox="1"/>
          <p:nvPr/>
        </p:nvSpPr>
        <p:spPr>
          <a:xfrm>
            <a:off x="242343" y="127059"/>
            <a:ext cx="4806156" cy="843821"/>
          </a:xfrm>
          <a:prstGeom prst="rect">
            <a:avLst/>
          </a:prstGeom>
        </p:spPr>
        <p:txBody>
          <a:bodyPr vert="horz" wrap="square" lIns="0" tIns="12700" rIns="0" bIns="0" rtlCol="0">
            <a:spAutoFit/>
          </a:bodyPr>
          <a:lstStyle/>
          <a:p>
            <a:pPr marL="12700">
              <a:spcBef>
                <a:spcPts val="100"/>
              </a:spcBef>
            </a:pPr>
            <a:r>
              <a:rPr lang="en-NZ" sz="5400" spc="-10" dirty="0">
                <a:cs typeface="Source Sans Pro Light"/>
              </a:rPr>
              <a:t>Results</a:t>
            </a:r>
            <a:endParaRPr sz="5400" dirty="0">
              <a:cs typeface="Source Sans Pro Light"/>
            </a:endParaRPr>
          </a:p>
        </p:txBody>
      </p:sp>
      <p:pic>
        <p:nvPicPr>
          <p:cNvPr id="1026" name="Picture 2">
            <a:extLst>
              <a:ext uri="{FF2B5EF4-FFF2-40B4-BE49-F238E27FC236}">
                <a16:creationId xmlns:a16="http://schemas.microsoft.com/office/drawing/2014/main" id="{80CE6FEE-8433-484C-A2D0-49D8E5235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416" y="3463730"/>
            <a:ext cx="13321480" cy="677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491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1E043DE-1F7F-4C45-A5E9-0E7A470005C2}"/>
              </a:ext>
            </a:extLst>
          </p:cNvPr>
          <p:cNvGrpSpPr/>
          <p:nvPr/>
        </p:nvGrpSpPr>
        <p:grpSpPr>
          <a:xfrm>
            <a:off x="1588" y="51068"/>
            <a:ext cx="3742928" cy="1335192"/>
            <a:chOff x="-1" y="546100"/>
            <a:chExt cx="4876800" cy="828000"/>
          </a:xfrm>
          <a:solidFill>
            <a:srgbClr val="FFBF00"/>
          </a:solidFill>
        </p:grpSpPr>
        <p:sp>
          <p:nvSpPr>
            <p:cNvPr id="4" name="object 25">
              <a:extLst>
                <a:ext uri="{FF2B5EF4-FFF2-40B4-BE49-F238E27FC236}">
                  <a16:creationId xmlns:a16="http://schemas.microsoft.com/office/drawing/2014/main" id="{FDF68780-F035-4FAC-8DC1-08A58CB727DA}"/>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5" name="object 25">
              <a:extLst>
                <a:ext uri="{FF2B5EF4-FFF2-40B4-BE49-F238E27FC236}">
                  <a16:creationId xmlns:a16="http://schemas.microsoft.com/office/drawing/2014/main" id="{F8930531-7362-44C0-ABF4-74BB08037078}"/>
                </a:ext>
              </a:extLst>
            </p:cNvPr>
            <p:cNvSpPr/>
            <p:nvPr/>
          </p:nvSpPr>
          <p:spPr>
            <a:xfrm>
              <a:off x="1620042"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6" name="object 22">
            <a:extLst>
              <a:ext uri="{FF2B5EF4-FFF2-40B4-BE49-F238E27FC236}">
                <a16:creationId xmlns:a16="http://schemas.microsoft.com/office/drawing/2014/main" id="{422A9CA7-C28A-4303-B060-F1A154B2B67D}"/>
              </a:ext>
            </a:extLst>
          </p:cNvPr>
          <p:cNvSpPr txBox="1"/>
          <p:nvPr/>
        </p:nvSpPr>
        <p:spPr>
          <a:xfrm>
            <a:off x="242343" y="127059"/>
            <a:ext cx="4806156" cy="843821"/>
          </a:xfrm>
          <a:prstGeom prst="rect">
            <a:avLst/>
          </a:prstGeom>
        </p:spPr>
        <p:txBody>
          <a:bodyPr vert="horz" wrap="square" lIns="0" tIns="12700" rIns="0" bIns="0" rtlCol="0">
            <a:spAutoFit/>
          </a:bodyPr>
          <a:lstStyle/>
          <a:p>
            <a:pPr marL="12700">
              <a:spcBef>
                <a:spcPts val="100"/>
              </a:spcBef>
            </a:pPr>
            <a:r>
              <a:rPr lang="en-NZ" sz="5400" spc="-10" dirty="0">
                <a:cs typeface="Source Sans Pro Light"/>
              </a:rPr>
              <a:t>Results</a:t>
            </a:r>
            <a:endParaRPr sz="5400" dirty="0">
              <a:cs typeface="Source Sans Pro Light"/>
            </a:endParaRPr>
          </a:p>
        </p:txBody>
      </p:sp>
      <p:pic>
        <p:nvPicPr>
          <p:cNvPr id="7" name="Picture 6">
            <a:extLst>
              <a:ext uri="{FF2B5EF4-FFF2-40B4-BE49-F238E27FC236}">
                <a16:creationId xmlns:a16="http://schemas.microsoft.com/office/drawing/2014/main" id="{CF4A72C3-E58A-43C9-88FE-B5F832BD8F61}"/>
              </a:ext>
            </a:extLst>
          </p:cNvPr>
          <p:cNvPicPr/>
          <p:nvPr/>
        </p:nvPicPr>
        <p:blipFill>
          <a:blip r:embed="rId2">
            <a:extLst>
              <a:ext uri="{28A0092B-C50C-407E-A947-70E740481C1C}">
                <a14:useLocalDpi xmlns:a14="http://schemas.microsoft.com/office/drawing/2010/main" val="0"/>
              </a:ext>
            </a:extLst>
          </a:blip>
          <a:stretch>
            <a:fillRect/>
          </a:stretch>
        </p:blipFill>
        <p:spPr>
          <a:xfrm>
            <a:off x="2016324" y="2034332"/>
            <a:ext cx="14113568" cy="7519734"/>
          </a:xfrm>
          <a:prstGeom prst="rect">
            <a:avLst/>
          </a:prstGeom>
        </p:spPr>
      </p:pic>
    </p:spTree>
    <p:extLst>
      <p:ext uri="{BB962C8B-B14F-4D97-AF65-F5344CB8AC3E}">
        <p14:creationId xmlns:p14="http://schemas.microsoft.com/office/powerpoint/2010/main" val="2175011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45964EE3-E3CC-4B14-A2F5-8D15E668B875}"/>
              </a:ext>
            </a:extLst>
          </p:cNvPr>
          <p:cNvGrpSpPr/>
          <p:nvPr/>
        </p:nvGrpSpPr>
        <p:grpSpPr>
          <a:xfrm>
            <a:off x="1588" y="51068"/>
            <a:ext cx="4876800" cy="1335192"/>
            <a:chOff x="-1" y="546100"/>
            <a:chExt cx="4876800" cy="828000"/>
          </a:xfrm>
          <a:solidFill>
            <a:srgbClr val="FFBF00"/>
          </a:solidFill>
        </p:grpSpPr>
        <p:sp>
          <p:nvSpPr>
            <p:cNvPr id="45" name="object 25">
              <a:extLst>
                <a:ext uri="{FF2B5EF4-FFF2-40B4-BE49-F238E27FC236}">
                  <a16:creationId xmlns:a16="http://schemas.microsoft.com/office/drawing/2014/main" id="{0BAB9CC7-C80A-4C6B-8180-3CC3F33C5AB0}"/>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46" name="object 25">
              <a:extLst>
                <a:ext uri="{FF2B5EF4-FFF2-40B4-BE49-F238E27FC236}">
                  <a16:creationId xmlns:a16="http://schemas.microsoft.com/office/drawing/2014/main" id="{CFEDF660-7246-42C7-941B-A997C9796F20}"/>
                </a:ext>
              </a:extLst>
            </p:cNvPr>
            <p:cNvSpPr/>
            <p:nvPr/>
          </p:nvSpPr>
          <p:spPr>
            <a:xfrm>
              <a:off x="1620042"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9" name="object 9"/>
          <p:cNvSpPr txBox="1"/>
          <p:nvPr/>
        </p:nvSpPr>
        <p:spPr>
          <a:xfrm>
            <a:off x="547143" y="2342909"/>
            <a:ext cx="3581400" cy="628377"/>
          </a:xfrm>
          <a:prstGeom prst="rect">
            <a:avLst/>
          </a:prstGeom>
        </p:spPr>
        <p:txBody>
          <a:bodyPr vert="horz" wrap="square" lIns="0" tIns="12700" rIns="0" bIns="0" rtlCol="0">
            <a:spAutoFit/>
          </a:bodyPr>
          <a:lstStyle/>
          <a:p>
            <a:pPr marL="12700">
              <a:spcBef>
                <a:spcPts val="100"/>
              </a:spcBef>
            </a:pPr>
            <a:r>
              <a:rPr sz="4000" spc="-5" dirty="0">
                <a:solidFill>
                  <a:srgbClr val="FFFFFF"/>
                </a:solidFill>
                <a:cs typeface="Source Sans Pro Light"/>
              </a:rPr>
              <a:t>Lesson</a:t>
            </a:r>
            <a:r>
              <a:rPr sz="4000" spc="-60" dirty="0">
                <a:solidFill>
                  <a:srgbClr val="FFFFFF"/>
                </a:solidFill>
                <a:cs typeface="Source Sans Pro Light"/>
              </a:rPr>
              <a:t> </a:t>
            </a:r>
            <a:r>
              <a:rPr sz="4000" spc="10" dirty="0">
                <a:solidFill>
                  <a:srgbClr val="FFFFFF"/>
                </a:solidFill>
                <a:cs typeface="Source Sans Pro Light"/>
              </a:rPr>
              <a:t>overview</a:t>
            </a:r>
            <a:endParaRPr sz="4000" dirty="0">
              <a:cs typeface="Source Sans Pro Light"/>
            </a:endParaRPr>
          </a:p>
        </p:txBody>
      </p:sp>
      <p:sp>
        <p:nvSpPr>
          <p:cNvPr id="11" name="object 11"/>
          <p:cNvSpPr txBox="1"/>
          <p:nvPr/>
        </p:nvSpPr>
        <p:spPr>
          <a:xfrm>
            <a:off x="1008212" y="2179984"/>
            <a:ext cx="15913768" cy="6750566"/>
          </a:xfrm>
          <a:prstGeom prst="rect">
            <a:avLst/>
          </a:prstGeom>
        </p:spPr>
        <p:txBody>
          <a:bodyPr vert="horz" wrap="square" lIns="0" tIns="12700" rIns="0" bIns="0" rtlCol="0">
            <a:spAutoFit/>
          </a:bodyPr>
          <a:lstStyle/>
          <a:p>
            <a:pPr marL="457200" marR="5080" indent="-457200" algn="just">
              <a:lnSpc>
                <a:spcPct val="100000"/>
              </a:lnSpc>
              <a:spcBef>
                <a:spcPts val="100"/>
              </a:spcBef>
              <a:buFont typeface="Arial" panose="020B0604020202020204" pitchFamily="34" charset="0"/>
              <a:buChar char="•"/>
              <a:tabLst>
                <a:tab pos="116839" algn="l"/>
              </a:tabLst>
            </a:pPr>
            <a:r>
              <a:rPr lang="en-US" sz="3600" b="0" i="0" dirty="0">
                <a:solidFill>
                  <a:srgbClr val="000000"/>
                </a:solidFill>
                <a:effectLst/>
              </a:rPr>
              <a:t>This project resulted in an optimal location as suitable venues to open a restaurant in the central location of Karachi, which is besides accessible to the public transport also offers reasonable food prices. </a:t>
            </a:r>
          </a:p>
          <a:p>
            <a:pPr marL="457200" marR="5080" indent="-457200" algn="just">
              <a:lnSpc>
                <a:spcPct val="100000"/>
              </a:lnSpc>
              <a:spcBef>
                <a:spcPts val="100"/>
              </a:spcBef>
              <a:buFont typeface="Arial" panose="020B0604020202020204" pitchFamily="34" charset="0"/>
              <a:buChar char="•"/>
              <a:tabLst>
                <a:tab pos="116839" algn="l"/>
              </a:tabLst>
            </a:pPr>
            <a:r>
              <a:rPr lang="en-US" sz="3600" b="0" i="0" dirty="0">
                <a:solidFill>
                  <a:srgbClr val="000000"/>
                </a:solidFill>
                <a:effectLst/>
              </a:rPr>
              <a:t>The list and location of restaurants within a customized proximity was obtained from Foursquare API with latitudes and longitudes as retrieved from the Geocoder.</a:t>
            </a:r>
          </a:p>
          <a:p>
            <a:pPr marL="457200" marR="5080" indent="-457200" algn="just">
              <a:lnSpc>
                <a:spcPct val="100000"/>
              </a:lnSpc>
              <a:spcBef>
                <a:spcPts val="100"/>
              </a:spcBef>
              <a:buFont typeface="Arial" panose="020B0604020202020204" pitchFamily="34" charset="0"/>
              <a:buChar char="•"/>
              <a:tabLst>
                <a:tab pos="116839" algn="l"/>
              </a:tabLst>
            </a:pPr>
            <a:r>
              <a:rPr lang="en-US" sz="3600" b="0" i="0" dirty="0">
                <a:solidFill>
                  <a:srgbClr val="000000"/>
                </a:solidFill>
                <a:effectLst/>
              </a:rPr>
              <a:t>Techniques like </a:t>
            </a:r>
            <a:r>
              <a:rPr lang="en-US" sz="3600" dirty="0">
                <a:solidFill>
                  <a:srgbClr val="000000"/>
                </a:solidFill>
              </a:rPr>
              <a:t>were applied to obtain the required results: </a:t>
            </a:r>
            <a:endParaRPr lang="en-US" sz="3600" b="0" i="0" dirty="0">
              <a:solidFill>
                <a:srgbClr val="000000"/>
              </a:solidFill>
              <a:effectLst/>
            </a:endParaRPr>
          </a:p>
          <a:p>
            <a:pPr marL="1028700" marR="5080" lvl="1" indent="-571500" algn="just">
              <a:spcBef>
                <a:spcPts val="100"/>
              </a:spcBef>
              <a:buFont typeface="Courier New" panose="02070309020205020404" pitchFamily="49" charset="0"/>
              <a:buChar char="o"/>
              <a:tabLst>
                <a:tab pos="116839" algn="l"/>
              </a:tabLst>
            </a:pPr>
            <a:r>
              <a:rPr lang="en-US" sz="3600" b="0" i="0" dirty="0">
                <a:solidFill>
                  <a:srgbClr val="000000"/>
                </a:solidFill>
                <a:effectLst/>
              </a:rPr>
              <a:t>data collection</a:t>
            </a:r>
          </a:p>
          <a:p>
            <a:pPr marL="1028700" marR="5080" lvl="1" indent="-571500" algn="just">
              <a:spcBef>
                <a:spcPts val="100"/>
              </a:spcBef>
              <a:buFont typeface="Courier New" panose="02070309020205020404" pitchFamily="49" charset="0"/>
              <a:buChar char="o"/>
              <a:tabLst>
                <a:tab pos="116839" algn="l"/>
              </a:tabLst>
            </a:pPr>
            <a:r>
              <a:rPr lang="en-US" sz="3600" b="0" i="0" dirty="0">
                <a:solidFill>
                  <a:srgbClr val="000000"/>
                </a:solidFill>
                <a:effectLst/>
              </a:rPr>
              <a:t>data pre-processing</a:t>
            </a:r>
          </a:p>
          <a:p>
            <a:pPr marL="1028700" marR="5080" lvl="1" indent="-571500" algn="just">
              <a:spcBef>
                <a:spcPts val="100"/>
              </a:spcBef>
              <a:buFont typeface="Courier New" panose="02070309020205020404" pitchFamily="49" charset="0"/>
              <a:buChar char="o"/>
              <a:tabLst>
                <a:tab pos="116839" algn="l"/>
              </a:tabLst>
            </a:pPr>
            <a:r>
              <a:rPr lang="en-US" sz="3600" b="0" i="0" dirty="0">
                <a:solidFill>
                  <a:srgbClr val="000000"/>
                </a:solidFill>
                <a:effectLst/>
              </a:rPr>
              <a:t>segmentation and clustering</a:t>
            </a:r>
          </a:p>
          <a:p>
            <a:pPr marL="457200" marR="5080" indent="-457200" algn="just">
              <a:spcBef>
                <a:spcPts val="100"/>
              </a:spcBef>
              <a:buFont typeface="Arial" panose="020B0604020202020204" pitchFamily="34" charset="0"/>
              <a:buChar char="•"/>
              <a:tabLst>
                <a:tab pos="116839" algn="l"/>
              </a:tabLst>
            </a:pPr>
            <a:r>
              <a:rPr lang="en-US" sz="3600" b="0" i="0" dirty="0">
                <a:solidFill>
                  <a:srgbClr val="000000"/>
                </a:solidFill>
                <a:effectLst/>
              </a:rPr>
              <a:t>The map was drawn with the help of Folium library showing the location of restaurants. </a:t>
            </a:r>
          </a:p>
          <a:p>
            <a:pPr marL="457200" marR="5080" indent="-457200" algn="just">
              <a:lnSpc>
                <a:spcPct val="100000"/>
              </a:lnSpc>
              <a:spcBef>
                <a:spcPts val="100"/>
              </a:spcBef>
              <a:buFont typeface="Arial" panose="020B0604020202020204" pitchFamily="34" charset="0"/>
              <a:buChar char="•"/>
              <a:tabLst>
                <a:tab pos="116839" algn="l"/>
              </a:tabLst>
            </a:pPr>
            <a:r>
              <a:rPr lang="en-US" sz="3600" b="0" i="0" dirty="0">
                <a:solidFill>
                  <a:srgbClr val="000000"/>
                </a:solidFill>
                <a:effectLst/>
              </a:rPr>
              <a:t>Finally, a score was calculated as an indicator listing the restaurants.</a:t>
            </a:r>
            <a:endParaRPr lang="en-US" sz="3600" spc="-10" dirty="0">
              <a:solidFill>
                <a:srgbClr val="231F20"/>
              </a:solidFill>
              <a:cs typeface="Source Sans Pro Light"/>
            </a:endParaRPr>
          </a:p>
        </p:txBody>
      </p:sp>
      <p:sp>
        <p:nvSpPr>
          <p:cNvPr id="22" name="object 22"/>
          <p:cNvSpPr txBox="1"/>
          <p:nvPr/>
        </p:nvSpPr>
        <p:spPr>
          <a:xfrm>
            <a:off x="242343" y="127059"/>
            <a:ext cx="4806156" cy="843821"/>
          </a:xfrm>
          <a:prstGeom prst="rect">
            <a:avLst/>
          </a:prstGeom>
        </p:spPr>
        <p:txBody>
          <a:bodyPr vert="horz" wrap="square" lIns="0" tIns="12700" rIns="0" bIns="0" rtlCol="0">
            <a:spAutoFit/>
          </a:bodyPr>
          <a:lstStyle/>
          <a:p>
            <a:pPr marL="12700">
              <a:spcBef>
                <a:spcPts val="100"/>
              </a:spcBef>
            </a:pPr>
            <a:r>
              <a:rPr lang="en-NZ" sz="5400" spc="-10" dirty="0">
                <a:cs typeface="Source Sans Pro Light"/>
              </a:rPr>
              <a:t>Conclusions</a:t>
            </a:r>
            <a:endParaRPr sz="5400" dirty="0">
              <a:cs typeface="Source Sans Pro Light"/>
            </a:endParaRPr>
          </a:p>
        </p:txBody>
      </p:sp>
    </p:spTree>
    <p:extLst>
      <p:ext uri="{BB962C8B-B14F-4D97-AF65-F5344CB8AC3E}">
        <p14:creationId xmlns:p14="http://schemas.microsoft.com/office/powerpoint/2010/main" val="2680013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1E043DE-1F7F-4C45-A5E9-0E7A470005C2}"/>
              </a:ext>
            </a:extLst>
          </p:cNvPr>
          <p:cNvGrpSpPr/>
          <p:nvPr/>
        </p:nvGrpSpPr>
        <p:grpSpPr>
          <a:xfrm>
            <a:off x="1588" y="51068"/>
            <a:ext cx="4876800" cy="1335192"/>
            <a:chOff x="-1" y="546100"/>
            <a:chExt cx="4876800" cy="828000"/>
          </a:xfrm>
          <a:solidFill>
            <a:srgbClr val="FFBF00"/>
          </a:solidFill>
        </p:grpSpPr>
        <p:sp>
          <p:nvSpPr>
            <p:cNvPr id="4" name="object 25">
              <a:extLst>
                <a:ext uri="{FF2B5EF4-FFF2-40B4-BE49-F238E27FC236}">
                  <a16:creationId xmlns:a16="http://schemas.microsoft.com/office/drawing/2014/main" id="{FDF68780-F035-4FAC-8DC1-08A58CB727DA}"/>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5" name="object 25">
              <a:extLst>
                <a:ext uri="{FF2B5EF4-FFF2-40B4-BE49-F238E27FC236}">
                  <a16:creationId xmlns:a16="http://schemas.microsoft.com/office/drawing/2014/main" id="{F8930531-7362-44C0-ABF4-74BB08037078}"/>
                </a:ext>
              </a:extLst>
            </p:cNvPr>
            <p:cNvSpPr/>
            <p:nvPr/>
          </p:nvSpPr>
          <p:spPr>
            <a:xfrm>
              <a:off x="1620042"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6" name="object 22">
            <a:extLst>
              <a:ext uri="{FF2B5EF4-FFF2-40B4-BE49-F238E27FC236}">
                <a16:creationId xmlns:a16="http://schemas.microsoft.com/office/drawing/2014/main" id="{422A9CA7-C28A-4303-B060-F1A154B2B67D}"/>
              </a:ext>
            </a:extLst>
          </p:cNvPr>
          <p:cNvSpPr txBox="1"/>
          <p:nvPr/>
        </p:nvSpPr>
        <p:spPr>
          <a:xfrm>
            <a:off x="242343" y="127059"/>
            <a:ext cx="4806156" cy="843821"/>
          </a:xfrm>
          <a:prstGeom prst="rect">
            <a:avLst/>
          </a:prstGeom>
        </p:spPr>
        <p:txBody>
          <a:bodyPr vert="horz" wrap="square" lIns="0" tIns="12700" rIns="0" bIns="0" rtlCol="0">
            <a:spAutoFit/>
          </a:bodyPr>
          <a:lstStyle/>
          <a:p>
            <a:pPr marL="12700">
              <a:spcBef>
                <a:spcPts val="100"/>
              </a:spcBef>
            </a:pPr>
            <a:r>
              <a:rPr lang="en-NZ" sz="5400" spc="-10" dirty="0">
                <a:cs typeface="Source Sans Pro Light"/>
              </a:rPr>
              <a:t>References</a:t>
            </a:r>
            <a:endParaRPr sz="5400" dirty="0">
              <a:cs typeface="Source Sans Pro Light"/>
            </a:endParaRPr>
          </a:p>
        </p:txBody>
      </p:sp>
      <p:sp>
        <p:nvSpPr>
          <p:cNvPr id="7" name="object 11">
            <a:extLst>
              <a:ext uri="{FF2B5EF4-FFF2-40B4-BE49-F238E27FC236}">
                <a16:creationId xmlns:a16="http://schemas.microsoft.com/office/drawing/2014/main" id="{E32AC280-588D-4B2C-A5BB-2D11A0DE0E02}"/>
              </a:ext>
            </a:extLst>
          </p:cNvPr>
          <p:cNvSpPr txBox="1"/>
          <p:nvPr/>
        </p:nvSpPr>
        <p:spPr>
          <a:xfrm>
            <a:off x="936204" y="2179984"/>
            <a:ext cx="17137904" cy="1133644"/>
          </a:xfrm>
          <a:prstGeom prst="rect">
            <a:avLst/>
          </a:prstGeom>
        </p:spPr>
        <p:txBody>
          <a:bodyPr vert="horz" wrap="square" lIns="0" tIns="12700" rIns="0" bIns="0" rtlCol="0">
            <a:spAutoFit/>
          </a:bodyPr>
          <a:lstStyle/>
          <a:p>
            <a:pPr marR="5080" algn="just">
              <a:lnSpc>
                <a:spcPct val="100000"/>
              </a:lnSpc>
              <a:spcBef>
                <a:spcPts val="100"/>
              </a:spcBef>
              <a:tabLst>
                <a:tab pos="116839" algn="l"/>
              </a:tabLst>
            </a:pPr>
            <a:r>
              <a:rPr lang="en-US" sz="3600" spc="-10" dirty="0">
                <a:solidFill>
                  <a:srgbClr val="231F20"/>
                </a:solidFill>
                <a:cs typeface="Source Sans Pro Light"/>
              </a:rPr>
              <a:t>[1] https://developer.foursquare.com/docs/build-with-foursquare/categories/</a:t>
            </a:r>
          </a:p>
          <a:p>
            <a:pPr marR="5080" algn="just">
              <a:lnSpc>
                <a:spcPct val="100000"/>
              </a:lnSpc>
              <a:spcBef>
                <a:spcPts val="100"/>
              </a:spcBef>
              <a:tabLst>
                <a:tab pos="116839" algn="l"/>
              </a:tabLst>
            </a:pPr>
            <a:r>
              <a:rPr lang="en-US" sz="3600" spc="-10" dirty="0">
                <a:solidFill>
                  <a:srgbClr val="231F20"/>
                </a:solidFill>
                <a:cs typeface="Source Sans Pro Light"/>
              </a:rPr>
              <a:t>[2]https://developers.google.com/maps/documentation/geocoding/overview</a:t>
            </a:r>
          </a:p>
        </p:txBody>
      </p:sp>
    </p:spTree>
    <p:extLst>
      <p:ext uri="{BB962C8B-B14F-4D97-AF65-F5344CB8AC3E}">
        <p14:creationId xmlns:p14="http://schemas.microsoft.com/office/powerpoint/2010/main" val="2838720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45964EE3-E3CC-4B14-A2F5-8D15E668B875}"/>
              </a:ext>
            </a:extLst>
          </p:cNvPr>
          <p:cNvGrpSpPr/>
          <p:nvPr/>
        </p:nvGrpSpPr>
        <p:grpSpPr>
          <a:xfrm>
            <a:off x="1588" y="51068"/>
            <a:ext cx="4876800" cy="1335192"/>
            <a:chOff x="-1" y="546100"/>
            <a:chExt cx="4876800" cy="828000"/>
          </a:xfrm>
          <a:solidFill>
            <a:srgbClr val="FFBF00"/>
          </a:solidFill>
        </p:grpSpPr>
        <p:sp>
          <p:nvSpPr>
            <p:cNvPr id="45" name="object 25">
              <a:extLst>
                <a:ext uri="{FF2B5EF4-FFF2-40B4-BE49-F238E27FC236}">
                  <a16:creationId xmlns:a16="http://schemas.microsoft.com/office/drawing/2014/main" id="{0BAB9CC7-C80A-4C6B-8180-3CC3F33C5AB0}"/>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46" name="object 25">
              <a:extLst>
                <a:ext uri="{FF2B5EF4-FFF2-40B4-BE49-F238E27FC236}">
                  <a16:creationId xmlns:a16="http://schemas.microsoft.com/office/drawing/2014/main" id="{CFEDF660-7246-42C7-941B-A997C9796F20}"/>
                </a:ext>
              </a:extLst>
            </p:cNvPr>
            <p:cNvSpPr/>
            <p:nvPr/>
          </p:nvSpPr>
          <p:spPr>
            <a:xfrm>
              <a:off x="1620042"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9" name="object 9"/>
          <p:cNvSpPr txBox="1"/>
          <p:nvPr/>
        </p:nvSpPr>
        <p:spPr>
          <a:xfrm>
            <a:off x="547143" y="2342909"/>
            <a:ext cx="3581400" cy="628377"/>
          </a:xfrm>
          <a:prstGeom prst="rect">
            <a:avLst/>
          </a:prstGeom>
        </p:spPr>
        <p:txBody>
          <a:bodyPr vert="horz" wrap="square" lIns="0" tIns="12700" rIns="0" bIns="0" rtlCol="0">
            <a:spAutoFit/>
          </a:bodyPr>
          <a:lstStyle/>
          <a:p>
            <a:pPr marL="12700">
              <a:spcBef>
                <a:spcPts val="100"/>
              </a:spcBef>
            </a:pPr>
            <a:r>
              <a:rPr sz="4000" spc="-5" dirty="0">
                <a:solidFill>
                  <a:srgbClr val="FFFFFF"/>
                </a:solidFill>
                <a:cs typeface="Source Sans Pro Light"/>
              </a:rPr>
              <a:t>Lesson</a:t>
            </a:r>
            <a:r>
              <a:rPr sz="4000" spc="-60" dirty="0">
                <a:solidFill>
                  <a:srgbClr val="FFFFFF"/>
                </a:solidFill>
                <a:cs typeface="Source Sans Pro Light"/>
              </a:rPr>
              <a:t> </a:t>
            </a:r>
            <a:r>
              <a:rPr sz="4000" spc="10" dirty="0">
                <a:solidFill>
                  <a:srgbClr val="FFFFFF"/>
                </a:solidFill>
                <a:cs typeface="Source Sans Pro Light"/>
              </a:rPr>
              <a:t>overview</a:t>
            </a:r>
            <a:endParaRPr sz="4000" dirty="0">
              <a:cs typeface="Source Sans Pro Light"/>
            </a:endParaRPr>
          </a:p>
        </p:txBody>
      </p:sp>
      <p:sp>
        <p:nvSpPr>
          <p:cNvPr id="11" name="object 11"/>
          <p:cNvSpPr txBox="1"/>
          <p:nvPr/>
        </p:nvSpPr>
        <p:spPr>
          <a:xfrm>
            <a:off x="1152227" y="1962324"/>
            <a:ext cx="16273809" cy="8412559"/>
          </a:xfrm>
          <a:prstGeom prst="rect">
            <a:avLst/>
          </a:prstGeom>
        </p:spPr>
        <p:txBody>
          <a:bodyPr vert="horz" wrap="square" lIns="0" tIns="12700" rIns="0" bIns="0" rtlCol="0">
            <a:spAutoFit/>
          </a:bodyPr>
          <a:lstStyle/>
          <a:p>
            <a:pPr marL="457200" marR="5080" indent="-457200" algn="just">
              <a:lnSpc>
                <a:spcPct val="100000"/>
              </a:lnSpc>
              <a:spcBef>
                <a:spcPts val="100"/>
              </a:spcBef>
              <a:buFont typeface="Arial" panose="020B0604020202020204" pitchFamily="34" charset="0"/>
              <a:buChar char="•"/>
              <a:tabLst>
                <a:tab pos="116839" algn="l"/>
              </a:tabLst>
            </a:pPr>
            <a:r>
              <a:rPr lang="en-US" sz="3600" spc="-10" dirty="0">
                <a:solidFill>
                  <a:srgbClr val="231F20"/>
                </a:solidFill>
                <a:cs typeface="Source Sans Pro Light"/>
              </a:rPr>
              <a:t>This project is related to finding an optimal location for opening a Pakistani restaurant in the metropolitan city of Karachi, located in the southern region of Pakistan. </a:t>
            </a:r>
          </a:p>
          <a:p>
            <a:pPr marL="457200" marR="5080" indent="-457200" algn="just">
              <a:lnSpc>
                <a:spcPct val="100000"/>
              </a:lnSpc>
              <a:spcBef>
                <a:spcPts val="100"/>
              </a:spcBef>
              <a:buFont typeface="Arial" panose="020B0604020202020204" pitchFamily="34" charset="0"/>
              <a:buChar char="•"/>
              <a:tabLst>
                <a:tab pos="116839" algn="l"/>
              </a:tabLst>
            </a:pPr>
            <a:r>
              <a:rPr lang="en-US" sz="3600" spc="-10" dirty="0">
                <a:solidFill>
                  <a:srgbClr val="231F20"/>
                </a:solidFill>
                <a:cs typeface="Source Sans Pro Light"/>
              </a:rPr>
              <a:t>The city is also termed as the "city of lights." It consists of over 30 million population with diverse ethnicity. </a:t>
            </a:r>
          </a:p>
          <a:p>
            <a:pPr marL="457200" marR="5080" indent="-457200" algn="just">
              <a:lnSpc>
                <a:spcPct val="100000"/>
              </a:lnSpc>
              <a:spcBef>
                <a:spcPts val="100"/>
              </a:spcBef>
              <a:buFont typeface="Arial" panose="020B0604020202020204" pitchFamily="34" charset="0"/>
              <a:buChar char="•"/>
              <a:tabLst>
                <a:tab pos="116839" algn="l"/>
              </a:tabLst>
            </a:pPr>
            <a:r>
              <a:rPr lang="en-US" sz="3600" spc="-10" dirty="0">
                <a:solidFill>
                  <a:srgbClr val="231F20"/>
                </a:solidFill>
                <a:cs typeface="Source Sans Pro Light"/>
              </a:rPr>
              <a:t>The city is also the financial hub of Pakistan, a south Asian nation bordering China, India, Iran and Afghanistan.</a:t>
            </a:r>
          </a:p>
          <a:p>
            <a:pPr marL="457200" marR="5080" indent="-457200" algn="just">
              <a:lnSpc>
                <a:spcPct val="100000"/>
              </a:lnSpc>
              <a:spcBef>
                <a:spcPts val="100"/>
              </a:spcBef>
              <a:buFont typeface="Arial" panose="020B0604020202020204" pitchFamily="34" charset="0"/>
              <a:buChar char="•"/>
              <a:tabLst>
                <a:tab pos="116839" algn="l"/>
              </a:tabLst>
            </a:pPr>
            <a:r>
              <a:rPr lang="en-US" sz="3600" spc="-10" dirty="0">
                <a:solidFill>
                  <a:srgbClr val="231F20"/>
                </a:solidFill>
                <a:cs typeface="Source Sans Pro Light"/>
              </a:rPr>
              <a:t>Since it is the major financial attraction and involves a huge population, there exists tremendous business opportunities in Karachi. </a:t>
            </a:r>
          </a:p>
          <a:p>
            <a:pPr marL="457200" marR="5080" indent="-457200" algn="just">
              <a:lnSpc>
                <a:spcPct val="100000"/>
              </a:lnSpc>
              <a:spcBef>
                <a:spcPts val="100"/>
              </a:spcBef>
              <a:buFont typeface="Arial" panose="020B0604020202020204" pitchFamily="34" charset="0"/>
              <a:buChar char="•"/>
              <a:tabLst>
                <a:tab pos="116839" algn="l"/>
              </a:tabLst>
            </a:pPr>
            <a:r>
              <a:rPr lang="en-US" sz="3600" spc="-10" dirty="0">
                <a:solidFill>
                  <a:srgbClr val="231F20"/>
                </a:solidFill>
                <a:cs typeface="Source Sans Pro Light"/>
              </a:rPr>
              <a:t>Majority of the business carried out in the 'city of lights' is either in manufacturing or in the service sector. </a:t>
            </a:r>
          </a:p>
          <a:p>
            <a:pPr marL="457200" marR="5080" indent="-457200" algn="just">
              <a:lnSpc>
                <a:spcPct val="100000"/>
              </a:lnSpc>
              <a:spcBef>
                <a:spcPts val="100"/>
              </a:spcBef>
              <a:buFont typeface="Arial" panose="020B0604020202020204" pitchFamily="34" charset="0"/>
              <a:buChar char="•"/>
              <a:tabLst>
                <a:tab pos="116839" algn="l"/>
              </a:tabLst>
            </a:pPr>
            <a:r>
              <a:rPr lang="en-US" sz="3600" spc="-10" dirty="0">
                <a:solidFill>
                  <a:srgbClr val="231F20"/>
                </a:solidFill>
                <a:cs typeface="Source Sans Pro Light"/>
              </a:rPr>
              <a:t>Investing in the service sector is easier and requires less resources and the capital investment. </a:t>
            </a:r>
          </a:p>
          <a:p>
            <a:pPr marL="457200" marR="5080" indent="-457200" algn="just">
              <a:lnSpc>
                <a:spcPct val="100000"/>
              </a:lnSpc>
              <a:spcBef>
                <a:spcPts val="100"/>
              </a:spcBef>
              <a:buFont typeface="Arial" panose="020B0604020202020204" pitchFamily="34" charset="0"/>
              <a:buChar char="•"/>
              <a:tabLst>
                <a:tab pos="116839" algn="l"/>
              </a:tabLst>
            </a:pPr>
            <a:r>
              <a:rPr lang="en-US" sz="3600" spc="-10" dirty="0">
                <a:solidFill>
                  <a:srgbClr val="231F20"/>
                </a:solidFill>
                <a:cs typeface="Source Sans Pro Light"/>
              </a:rPr>
              <a:t>This project moreover offers the opportunity of availing the potential of applying the data science.</a:t>
            </a:r>
          </a:p>
          <a:p>
            <a:pPr marR="5080" algn="just">
              <a:lnSpc>
                <a:spcPct val="100000"/>
              </a:lnSpc>
              <a:spcBef>
                <a:spcPts val="100"/>
              </a:spcBef>
              <a:tabLst>
                <a:tab pos="116839" algn="l"/>
              </a:tabLst>
            </a:pPr>
            <a:endParaRPr lang="en-US" sz="3600" spc="-10" dirty="0">
              <a:solidFill>
                <a:srgbClr val="231F20"/>
              </a:solidFill>
              <a:cs typeface="Source Sans Pro Light"/>
            </a:endParaRPr>
          </a:p>
        </p:txBody>
      </p:sp>
      <p:sp>
        <p:nvSpPr>
          <p:cNvPr id="22" name="object 22"/>
          <p:cNvSpPr txBox="1"/>
          <p:nvPr/>
        </p:nvSpPr>
        <p:spPr>
          <a:xfrm>
            <a:off x="242343" y="127059"/>
            <a:ext cx="4806156" cy="843821"/>
          </a:xfrm>
          <a:prstGeom prst="rect">
            <a:avLst/>
          </a:prstGeom>
        </p:spPr>
        <p:txBody>
          <a:bodyPr vert="horz" wrap="square" lIns="0" tIns="12700" rIns="0" bIns="0" rtlCol="0">
            <a:spAutoFit/>
          </a:bodyPr>
          <a:lstStyle/>
          <a:p>
            <a:pPr marL="12700">
              <a:spcBef>
                <a:spcPts val="100"/>
              </a:spcBef>
            </a:pPr>
            <a:r>
              <a:rPr lang="en-NZ" sz="5400" spc="-10" dirty="0">
                <a:cs typeface="Source Sans Pro Light"/>
              </a:rPr>
              <a:t>Introduction</a:t>
            </a:r>
            <a:endParaRPr sz="5400" dirty="0">
              <a:cs typeface="Source Sans Pr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45964EE3-E3CC-4B14-A2F5-8D15E668B875}"/>
              </a:ext>
            </a:extLst>
          </p:cNvPr>
          <p:cNvGrpSpPr/>
          <p:nvPr/>
        </p:nvGrpSpPr>
        <p:grpSpPr>
          <a:xfrm>
            <a:off x="1588" y="51068"/>
            <a:ext cx="4876800" cy="1335192"/>
            <a:chOff x="-1" y="546100"/>
            <a:chExt cx="4876800" cy="828000"/>
          </a:xfrm>
          <a:solidFill>
            <a:srgbClr val="FFBF00"/>
          </a:solidFill>
        </p:grpSpPr>
        <p:sp>
          <p:nvSpPr>
            <p:cNvPr id="45" name="object 25">
              <a:extLst>
                <a:ext uri="{FF2B5EF4-FFF2-40B4-BE49-F238E27FC236}">
                  <a16:creationId xmlns:a16="http://schemas.microsoft.com/office/drawing/2014/main" id="{0BAB9CC7-C80A-4C6B-8180-3CC3F33C5AB0}"/>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46" name="object 25">
              <a:extLst>
                <a:ext uri="{FF2B5EF4-FFF2-40B4-BE49-F238E27FC236}">
                  <a16:creationId xmlns:a16="http://schemas.microsoft.com/office/drawing/2014/main" id="{CFEDF660-7246-42C7-941B-A997C9796F20}"/>
                </a:ext>
              </a:extLst>
            </p:cNvPr>
            <p:cNvSpPr/>
            <p:nvPr/>
          </p:nvSpPr>
          <p:spPr>
            <a:xfrm>
              <a:off x="1620042"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9" name="object 9"/>
          <p:cNvSpPr txBox="1"/>
          <p:nvPr/>
        </p:nvSpPr>
        <p:spPr>
          <a:xfrm>
            <a:off x="547143" y="2342909"/>
            <a:ext cx="3581400" cy="628377"/>
          </a:xfrm>
          <a:prstGeom prst="rect">
            <a:avLst/>
          </a:prstGeom>
        </p:spPr>
        <p:txBody>
          <a:bodyPr vert="horz" wrap="square" lIns="0" tIns="12700" rIns="0" bIns="0" rtlCol="0">
            <a:spAutoFit/>
          </a:bodyPr>
          <a:lstStyle/>
          <a:p>
            <a:pPr marL="12700">
              <a:spcBef>
                <a:spcPts val="100"/>
              </a:spcBef>
            </a:pPr>
            <a:r>
              <a:rPr sz="4000" spc="-5" dirty="0">
                <a:solidFill>
                  <a:srgbClr val="FFFFFF"/>
                </a:solidFill>
                <a:cs typeface="Source Sans Pro Light"/>
              </a:rPr>
              <a:t>Lesson</a:t>
            </a:r>
            <a:r>
              <a:rPr sz="4000" spc="-60" dirty="0">
                <a:solidFill>
                  <a:srgbClr val="FFFFFF"/>
                </a:solidFill>
                <a:cs typeface="Source Sans Pro Light"/>
              </a:rPr>
              <a:t> </a:t>
            </a:r>
            <a:r>
              <a:rPr sz="4000" spc="10" dirty="0">
                <a:solidFill>
                  <a:srgbClr val="FFFFFF"/>
                </a:solidFill>
                <a:cs typeface="Source Sans Pro Light"/>
              </a:rPr>
              <a:t>overview</a:t>
            </a:r>
            <a:endParaRPr sz="4000" dirty="0">
              <a:cs typeface="Source Sans Pro Light"/>
            </a:endParaRPr>
          </a:p>
        </p:txBody>
      </p:sp>
      <p:sp>
        <p:nvSpPr>
          <p:cNvPr id="11" name="object 11"/>
          <p:cNvSpPr txBox="1"/>
          <p:nvPr/>
        </p:nvSpPr>
        <p:spPr>
          <a:xfrm>
            <a:off x="1080220" y="2228095"/>
            <a:ext cx="16273808" cy="7871386"/>
          </a:xfrm>
          <a:prstGeom prst="rect">
            <a:avLst/>
          </a:prstGeom>
        </p:spPr>
        <p:txBody>
          <a:bodyPr vert="horz" wrap="square" lIns="0" tIns="12700" rIns="0" bIns="0" rtlCol="0">
            <a:spAutoFit/>
          </a:bodyPr>
          <a:lstStyle/>
          <a:p>
            <a:pPr marL="457200" marR="5080" indent="-457200" algn="just">
              <a:lnSpc>
                <a:spcPct val="100000"/>
              </a:lnSpc>
              <a:spcBef>
                <a:spcPts val="100"/>
              </a:spcBef>
              <a:buFont typeface="Arial" panose="020B0604020202020204" pitchFamily="34" charset="0"/>
              <a:buChar char="•"/>
              <a:tabLst>
                <a:tab pos="116839" algn="l"/>
              </a:tabLst>
            </a:pPr>
            <a:r>
              <a:rPr lang="en-US" sz="3600" spc="-10" dirty="0">
                <a:solidFill>
                  <a:srgbClr val="231F20"/>
                </a:solidFill>
                <a:cs typeface="Source Sans Pro Light"/>
              </a:rPr>
              <a:t>To sum up, the project considered the role of data science towards obtaining an optimal location to open a restaurant. </a:t>
            </a:r>
          </a:p>
          <a:p>
            <a:pPr marL="457200" marR="5080" indent="-457200" algn="just">
              <a:lnSpc>
                <a:spcPct val="100000"/>
              </a:lnSpc>
              <a:spcBef>
                <a:spcPts val="100"/>
              </a:spcBef>
              <a:buFont typeface="Arial" panose="020B0604020202020204" pitchFamily="34" charset="0"/>
              <a:buChar char="•"/>
              <a:tabLst>
                <a:tab pos="116839" algn="l"/>
              </a:tabLst>
            </a:pPr>
            <a:r>
              <a:rPr lang="en-US" sz="3600" spc="-10" dirty="0">
                <a:solidFill>
                  <a:srgbClr val="231F20"/>
                </a:solidFill>
                <a:cs typeface="Source Sans Pro Light"/>
              </a:rPr>
              <a:t>Although, the project focused on a typical case study of opening the restaurant (a typical but profitable business model in many countries including Pakistan), the technique applied is moreover independent of the type of business or the geographical location. </a:t>
            </a:r>
          </a:p>
          <a:p>
            <a:pPr marL="457200" marR="5080" indent="-457200" algn="just">
              <a:lnSpc>
                <a:spcPct val="100000"/>
              </a:lnSpc>
              <a:spcBef>
                <a:spcPts val="100"/>
              </a:spcBef>
              <a:buFont typeface="Arial" panose="020B0604020202020204" pitchFamily="34" charset="0"/>
              <a:buChar char="•"/>
              <a:tabLst>
                <a:tab pos="116839" algn="l"/>
              </a:tabLst>
            </a:pPr>
            <a:r>
              <a:rPr lang="en-US" sz="3600" spc="-10" dirty="0">
                <a:solidFill>
                  <a:srgbClr val="231F20"/>
                </a:solidFill>
                <a:cs typeface="Source Sans Pro Light"/>
              </a:rPr>
              <a:t>Towards obtaining the solution, the project involved following techniques, which are moreover explained in the later sections of the report. </a:t>
            </a:r>
          </a:p>
          <a:p>
            <a:pPr marL="457200" marR="5080" indent="-457200" algn="just">
              <a:lnSpc>
                <a:spcPct val="100000"/>
              </a:lnSpc>
              <a:spcBef>
                <a:spcPts val="100"/>
              </a:spcBef>
              <a:buFont typeface="Arial" panose="020B0604020202020204" pitchFamily="34" charset="0"/>
              <a:buChar char="•"/>
              <a:tabLst>
                <a:tab pos="116839" algn="l"/>
              </a:tabLst>
            </a:pPr>
            <a:endParaRPr lang="en-US" sz="3600" spc="-10" dirty="0">
              <a:solidFill>
                <a:srgbClr val="231F20"/>
              </a:solidFill>
              <a:cs typeface="Source Sans Pro Light"/>
            </a:endParaRPr>
          </a:p>
          <a:p>
            <a:pPr marL="1028700" marR="5080" lvl="1" indent="-571500" algn="just">
              <a:spcBef>
                <a:spcPts val="100"/>
              </a:spcBef>
              <a:buFont typeface="Courier New" panose="02070309020205020404" pitchFamily="49" charset="0"/>
              <a:buChar char="o"/>
              <a:tabLst>
                <a:tab pos="116839" algn="l"/>
              </a:tabLst>
            </a:pPr>
            <a:r>
              <a:rPr lang="en-US" sz="3600" spc="-10" dirty="0">
                <a:solidFill>
                  <a:srgbClr val="231F20"/>
                </a:solidFill>
                <a:cs typeface="Source Sans Pro Light"/>
              </a:rPr>
              <a:t>Data collection</a:t>
            </a:r>
          </a:p>
          <a:p>
            <a:pPr marL="1028700" marR="5080" lvl="1" indent="-571500" algn="just">
              <a:spcBef>
                <a:spcPts val="100"/>
              </a:spcBef>
              <a:buFont typeface="Courier New" panose="02070309020205020404" pitchFamily="49" charset="0"/>
              <a:buChar char="o"/>
              <a:tabLst>
                <a:tab pos="116839" algn="l"/>
              </a:tabLst>
            </a:pPr>
            <a:r>
              <a:rPr lang="en-US" sz="3600" spc="-10" dirty="0">
                <a:solidFill>
                  <a:srgbClr val="231F20"/>
                </a:solidFill>
                <a:cs typeface="Source Sans Pro Light"/>
              </a:rPr>
              <a:t>Data pre-processing</a:t>
            </a:r>
          </a:p>
          <a:p>
            <a:pPr marL="1028700" marR="5080" lvl="1" indent="-571500" algn="just">
              <a:spcBef>
                <a:spcPts val="100"/>
              </a:spcBef>
              <a:buFont typeface="Courier New" panose="02070309020205020404" pitchFamily="49" charset="0"/>
              <a:buChar char="o"/>
              <a:tabLst>
                <a:tab pos="116839" algn="l"/>
              </a:tabLst>
            </a:pPr>
            <a:r>
              <a:rPr lang="en-US" sz="3600" spc="-10" dirty="0">
                <a:solidFill>
                  <a:srgbClr val="231F20"/>
                </a:solidFill>
                <a:cs typeface="Source Sans Pro Light"/>
              </a:rPr>
              <a:t>Data clustering and segmentation</a:t>
            </a:r>
          </a:p>
          <a:p>
            <a:pPr marL="1028700" marR="5080" lvl="1" indent="-571500" algn="just">
              <a:spcBef>
                <a:spcPts val="100"/>
              </a:spcBef>
              <a:buFont typeface="Courier New" panose="02070309020205020404" pitchFamily="49" charset="0"/>
              <a:buChar char="o"/>
              <a:tabLst>
                <a:tab pos="116839" algn="l"/>
              </a:tabLst>
            </a:pPr>
            <a:r>
              <a:rPr lang="en-US" sz="3600" spc="-10" dirty="0">
                <a:solidFill>
                  <a:srgbClr val="231F20"/>
                </a:solidFill>
                <a:cs typeface="Source Sans Pro Light"/>
              </a:rPr>
              <a:t>Data visualization</a:t>
            </a:r>
          </a:p>
          <a:p>
            <a:pPr marL="116839" marR="5080" indent="-116839" algn="just">
              <a:lnSpc>
                <a:spcPct val="100000"/>
              </a:lnSpc>
              <a:spcBef>
                <a:spcPts val="100"/>
              </a:spcBef>
              <a:buChar char="•"/>
              <a:tabLst>
                <a:tab pos="116839" algn="l"/>
              </a:tabLst>
            </a:pPr>
            <a:endParaRPr lang="en-US" sz="3600" spc="-10" dirty="0">
              <a:solidFill>
                <a:srgbClr val="231F20"/>
              </a:solidFill>
              <a:cs typeface="Source Sans Pro Light"/>
            </a:endParaRPr>
          </a:p>
        </p:txBody>
      </p:sp>
      <p:sp>
        <p:nvSpPr>
          <p:cNvPr id="22" name="object 22"/>
          <p:cNvSpPr txBox="1"/>
          <p:nvPr/>
        </p:nvSpPr>
        <p:spPr>
          <a:xfrm>
            <a:off x="242343" y="127059"/>
            <a:ext cx="4806156" cy="843821"/>
          </a:xfrm>
          <a:prstGeom prst="rect">
            <a:avLst/>
          </a:prstGeom>
        </p:spPr>
        <p:txBody>
          <a:bodyPr vert="horz" wrap="square" lIns="0" tIns="12700" rIns="0" bIns="0" rtlCol="0">
            <a:spAutoFit/>
          </a:bodyPr>
          <a:lstStyle/>
          <a:p>
            <a:pPr marL="12700">
              <a:spcBef>
                <a:spcPts val="100"/>
              </a:spcBef>
            </a:pPr>
            <a:r>
              <a:rPr lang="en-NZ" sz="5400" spc="-10" dirty="0">
                <a:cs typeface="Source Sans Pro Light"/>
              </a:rPr>
              <a:t>Introduction</a:t>
            </a:r>
            <a:endParaRPr sz="5400" dirty="0">
              <a:cs typeface="Source Sans Pro Light"/>
            </a:endParaRPr>
          </a:p>
        </p:txBody>
      </p:sp>
    </p:spTree>
    <p:extLst>
      <p:ext uri="{BB962C8B-B14F-4D97-AF65-F5344CB8AC3E}">
        <p14:creationId xmlns:p14="http://schemas.microsoft.com/office/powerpoint/2010/main" val="2755914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45964EE3-E3CC-4B14-A2F5-8D15E668B875}"/>
              </a:ext>
            </a:extLst>
          </p:cNvPr>
          <p:cNvGrpSpPr/>
          <p:nvPr/>
        </p:nvGrpSpPr>
        <p:grpSpPr>
          <a:xfrm>
            <a:off x="1588" y="51068"/>
            <a:ext cx="4876800" cy="1335192"/>
            <a:chOff x="-1" y="546100"/>
            <a:chExt cx="4876800" cy="828000"/>
          </a:xfrm>
          <a:solidFill>
            <a:srgbClr val="FFBF00"/>
          </a:solidFill>
        </p:grpSpPr>
        <p:sp>
          <p:nvSpPr>
            <p:cNvPr id="45" name="object 25">
              <a:extLst>
                <a:ext uri="{FF2B5EF4-FFF2-40B4-BE49-F238E27FC236}">
                  <a16:creationId xmlns:a16="http://schemas.microsoft.com/office/drawing/2014/main" id="{0BAB9CC7-C80A-4C6B-8180-3CC3F33C5AB0}"/>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46" name="object 25">
              <a:extLst>
                <a:ext uri="{FF2B5EF4-FFF2-40B4-BE49-F238E27FC236}">
                  <a16:creationId xmlns:a16="http://schemas.microsoft.com/office/drawing/2014/main" id="{CFEDF660-7246-42C7-941B-A997C9796F20}"/>
                </a:ext>
              </a:extLst>
            </p:cNvPr>
            <p:cNvSpPr/>
            <p:nvPr/>
          </p:nvSpPr>
          <p:spPr>
            <a:xfrm>
              <a:off x="1620042"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9" name="object 9"/>
          <p:cNvSpPr txBox="1"/>
          <p:nvPr/>
        </p:nvSpPr>
        <p:spPr>
          <a:xfrm>
            <a:off x="547143" y="2342909"/>
            <a:ext cx="3581400" cy="628377"/>
          </a:xfrm>
          <a:prstGeom prst="rect">
            <a:avLst/>
          </a:prstGeom>
        </p:spPr>
        <p:txBody>
          <a:bodyPr vert="horz" wrap="square" lIns="0" tIns="12700" rIns="0" bIns="0" rtlCol="0">
            <a:spAutoFit/>
          </a:bodyPr>
          <a:lstStyle/>
          <a:p>
            <a:pPr marL="12700">
              <a:spcBef>
                <a:spcPts val="100"/>
              </a:spcBef>
            </a:pPr>
            <a:r>
              <a:rPr sz="4000" spc="-5" dirty="0">
                <a:solidFill>
                  <a:srgbClr val="FFFFFF"/>
                </a:solidFill>
                <a:cs typeface="Source Sans Pro Light"/>
              </a:rPr>
              <a:t>Lesson</a:t>
            </a:r>
            <a:r>
              <a:rPr sz="4000" spc="-60" dirty="0">
                <a:solidFill>
                  <a:srgbClr val="FFFFFF"/>
                </a:solidFill>
                <a:cs typeface="Source Sans Pro Light"/>
              </a:rPr>
              <a:t> </a:t>
            </a:r>
            <a:r>
              <a:rPr sz="4000" spc="10" dirty="0">
                <a:solidFill>
                  <a:srgbClr val="FFFFFF"/>
                </a:solidFill>
                <a:cs typeface="Source Sans Pro Light"/>
              </a:rPr>
              <a:t>overview</a:t>
            </a:r>
            <a:endParaRPr sz="4000" dirty="0">
              <a:cs typeface="Source Sans Pro Light"/>
            </a:endParaRPr>
          </a:p>
        </p:txBody>
      </p:sp>
      <p:sp>
        <p:nvSpPr>
          <p:cNvPr id="11" name="object 11"/>
          <p:cNvSpPr txBox="1"/>
          <p:nvPr/>
        </p:nvSpPr>
        <p:spPr>
          <a:xfrm>
            <a:off x="1296244" y="2326019"/>
            <a:ext cx="14868301" cy="3731791"/>
          </a:xfrm>
          <a:prstGeom prst="rect">
            <a:avLst/>
          </a:prstGeom>
        </p:spPr>
        <p:txBody>
          <a:bodyPr vert="horz" wrap="square" lIns="0" tIns="12700" rIns="0" bIns="0" rtlCol="0">
            <a:spAutoFit/>
          </a:bodyPr>
          <a:lstStyle/>
          <a:p>
            <a:pPr marL="457200" marR="5080" indent="-457200" algn="just">
              <a:lnSpc>
                <a:spcPct val="100000"/>
              </a:lnSpc>
              <a:spcBef>
                <a:spcPts val="100"/>
              </a:spcBef>
              <a:buFont typeface="Arial" panose="020B0604020202020204" pitchFamily="34" charset="0"/>
              <a:buChar char="•"/>
              <a:tabLst>
                <a:tab pos="116839" algn="l"/>
              </a:tabLst>
            </a:pPr>
            <a:r>
              <a:rPr lang="en-US" sz="4000" spc="-10" dirty="0">
                <a:solidFill>
                  <a:srgbClr val="231F20"/>
                </a:solidFill>
                <a:cs typeface="Source Sans Pro Light"/>
              </a:rPr>
              <a:t>Opening a new restaurant, particularly in a cosmopolitan city is not only challenging but a concern as well in case to turn it into a successful business. </a:t>
            </a:r>
          </a:p>
          <a:p>
            <a:pPr marL="457200" marR="5080" indent="-457200" algn="just">
              <a:lnSpc>
                <a:spcPct val="100000"/>
              </a:lnSpc>
              <a:spcBef>
                <a:spcPts val="100"/>
              </a:spcBef>
              <a:buFont typeface="Arial" panose="020B0604020202020204" pitchFamily="34" charset="0"/>
              <a:buChar char="•"/>
              <a:tabLst>
                <a:tab pos="116839" algn="l"/>
              </a:tabLst>
            </a:pPr>
            <a:r>
              <a:rPr lang="en-US" sz="4000" spc="-10" dirty="0">
                <a:solidFill>
                  <a:srgbClr val="231F20"/>
                </a:solidFill>
                <a:cs typeface="Source Sans Pro Light"/>
              </a:rPr>
              <a:t>This project thus answers these questions and provide a solution which can assist the entrepreneurs to start their own business.</a:t>
            </a:r>
          </a:p>
          <a:p>
            <a:pPr marL="285750" marR="5080" indent="-285750">
              <a:lnSpc>
                <a:spcPct val="100000"/>
              </a:lnSpc>
              <a:spcBef>
                <a:spcPts val="100"/>
              </a:spcBef>
              <a:buFont typeface="Arial" panose="020B0604020202020204" pitchFamily="34" charset="0"/>
              <a:buChar char="•"/>
              <a:tabLst>
                <a:tab pos="116839" algn="l"/>
              </a:tabLst>
            </a:pPr>
            <a:endParaRPr lang="en-US" sz="4000" spc="-10" dirty="0">
              <a:solidFill>
                <a:srgbClr val="231F20"/>
              </a:solidFill>
              <a:cs typeface="Source Sans Pro Light"/>
            </a:endParaRPr>
          </a:p>
        </p:txBody>
      </p:sp>
      <p:sp>
        <p:nvSpPr>
          <p:cNvPr id="22" name="object 22"/>
          <p:cNvSpPr txBox="1"/>
          <p:nvPr/>
        </p:nvSpPr>
        <p:spPr>
          <a:xfrm>
            <a:off x="242343" y="127059"/>
            <a:ext cx="4806156" cy="843821"/>
          </a:xfrm>
          <a:prstGeom prst="rect">
            <a:avLst/>
          </a:prstGeom>
        </p:spPr>
        <p:txBody>
          <a:bodyPr vert="horz" wrap="square" lIns="0" tIns="12700" rIns="0" bIns="0" rtlCol="0">
            <a:spAutoFit/>
          </a:bodyPr>
          <a:lstStyle/>
          <a:p>
            <a:pPr marL="12700">
              <a:spcBef>
                <a:spcPts val="100"/>
              </a:spcBef>
            </a:pPr>
            <a:r>
              <a:rPr lang="en-NZ" sz="5400" spc="-10" dirty="0">
                <a:cs typeface="Source Sans Pro Light"/>
              </a:rPr>
              <a:t>Background</a:t>
            </a:r>
            <a:endParaRPr sz="5400" dirty="0">
              <a:cs typeface="Source Sans Pro Light"/>
            </a:endParaRPr>
          </a:p>
        </p:txBody>
      </p:sp>
    </p:spTree>
    <p:extLst>
      <p:ext uri="{BB962C8B-B14F-4D97-AF65-F5344CB8AC3E}">
        <p14:creationId xmlns:p14="http://schemas.microsoft.com/office/powerpoint/2010/main" val="86098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45964EE3-E3CC-4B14-A2F5-8D15E668B875}"/>
              </a:ext>
            </a:extLst>
          </p:cNvPr>
          <p:cNvGrpSpPr/>
          <p:nvPr/>
        </p:nvGrpSpPr>
        <p:grpSpPr>
          <a:xfrm>
            <a:off x="1588" y="51068"/>
            <a:ext cx="4876800" cy="1335192"/>
            <a:chOff x="-1" y="546100"/>
            <a:chExt cx="4876800" cy="828000"/>
          </a:xfrm>
          <a:solidFill>
            <a:srgbClr val="FFBF00"/>
          </a:solidFill>
        </p:grpSpPr>
        <p:sp>
          <p:nvSpPr>
            <p:cNvPr id="45" name="object 25">
              <a:extLst>
                <a:ext uri="{FF2B5EF4-FFF2-40B4-BE49-F238E27FC236}">
                  <a16:creationId xmlns:a16="http://schemas.microsoft.com/office/drawing/2014/main" id="{0BAB9CC7-C80A-4C6B-8180-3CC3F33C5AB0}"/>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46" name="object 25">
              <a:extLst>
                <a:ext uri="{FF2B5EF4-FFF2-40B4-BE49-F238E27FC236}">
                  <a16:creationId xmlns:a16="http://schemas.microsoft.com/office/drawing/2014/main" id="{CFEDF660-7246-42C7-941B-A997C9796F20}"/>
                </a:ext>
              </a:extLst>
            </p:cNvPr>
            <p:cNvSpPr/>
            <p:nvPr/>
          </p:nvSpPr>
          <p:spPr>
            <a:xfrm>
              <a:off x="1620042"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9" name="object 9"/>
          <p:cNvSpPr txBox="1"/>
          <p:nvPr/>
        </p:nvSpPr>
        <p:spPr>
          <a:xfrm>
            <a:off x="547143" y="2342909"/>
            <a:ext cx="3581400" cy="628377"/>
          </a:xfrm>
          <a:prstGeom prst="rect">
            <a:avLst/>
          </a:prstGeom>
        </p:spPr>
        <p:txBody>
          <a:bodyPr vert="horz" wrap="square" lIns="0" tIns="12700" rIns="0" bIns="0" rtlCol="0">
            <a:spAutoFit/>
          </a:bodyPr>
          <a:lstStyle/>
          <a:p>
            <a:pPr marL="12700">
              <a:spcBef>
                <a:spcPts val="100"/>
              </a:spcBef>
            </a:pPr>
            <a:r>
              <a:rPr sz="4000" spc="-5" dirty="0">
                <a:solidFill>
                  <a:srgbClr val="FFFFFF"/>
                </a:solidFill>
                <a:cs typeface="Source Sans Pro Light"/>
              </a:rPr>
              <a:t>Lesson</a:t>
            </a:r>
            <a:r>
              <a:rPr sz="4000" spc="-60" dirty="0">
                <a:solidFill>
                  <a:srgbClr val="FFFFFF"/>
                </a:solidFill>
                <a:cs typeface="Source Sans Pro Light"/>
              </a:rPr>
              <a:t> </a:t>
            </a:r>
            <a:r>
              <a:rPr sz="4000" spc="10" dirty="0">
                <a:solidFill>
                  <a:srgbClr val="FFFFFF"/>
                </a:solidFill>
                <a:cs typeface="Source Sans Pro Light"/>
              </a:rPr>
              <a:t>overview</a:t>
            </a:r>
            <a:endParaRPr sz="4000" dirty="0">
              <a:cs typeface="Source Sans Pro Light"/>
            </a:endParaRPr>
          </a:p>
        </p:txBody>
      </p:sp>
      <p:sp>
        <p:nvSpPr>
          <p:cNvPr id="11" name="object 11"/>
          <p:cNvSpPr txBox="1"/>
          <p:nvPr/>
        </p:nvSpPr>
        <p:spPr>
          <a:xfrm>
            <a:off x="1008212" y="2034332"/>
            <a:ext cx="17209912" cy="7845738"/>
          </a:xfrm>
          <a:prstGeom prst="rect">
            <a:avLst/>
          </a:prstGeom>
        </p:spPr>
        <p:txBody>
          <a:bodyPr vert="horz" wrap="square" lIns="0" tIns="12700" rIns="0" bIns="0" rtlCol="0">
            <a:spAutoFit/>
          </a:bodyPr>
          <a:lstStyle/>
          <a:p>
            <a:pPr marL="571500" marR="5080" indent="-571500" algn="just">
              <a:lnSpc>
                <a:spcPct val="100000"/>
              </a:lnSpc>
              <a:spcBef>
                <a:spcPts val="100"/>
              </a:spcBef>
              <a:buFont typeface="Arial" panose="020B0604020202020204" pitchFamily="34" charset="0"/>
              <a:buChar char="•"/>
              <a:tabLst>
                <a:tab pos="116839" algn="l"/>
              </a:tabLst>
            </a:pPr>
            <a:r>
              <a:rPr lang="en-US" sz="3600" spc="-10" dirty="0">
                <a:solidFill>
                  <a:srgbClr val="231F20"/>
                </a:solidFill>
                <a:cs typeface="Source Sans Pro Light"/>
              </a:rPr>
              <a:t>This project focused on finding an optimal location for a restaurant, serving a favorite cuisine for the locality. </a:t>
            </a:r>
          </a:p>
          <a:p>
            <a:pPr marL="571500" marR="5080" indent="-571500" algn="just">
              <a:lnSpc>
                <a:spcPct val="100000"/>
              </a:lnSpc>
              <a:spcBef>
                <a:spcPts val="100"/>
              </a:spcBef>
              <a:buFont typeface="Arial" panose="020B0604020202020204" pitchFamily="34" charset="0"/>
              <a:buChar char="•"/>
              <a:tabLst>
                <a:tab pos="116839" algn="l"/>
              </a:tabLst>
            </a:pPr>
            <a:r>
              <a:rPr lang="en-US" sz="3600" spc="-10" dirty="0">
                <a:solidFill>
                  <a:srgbClr val="231F20"/>
                </a:solidFill>
                <a:cs typeface="Source Sans Pro Light"/>
              </a:rPr>
              <a:t>Although, many restaurants exist in the region, however, the lack of business knowledge and, despite a huge potential of using the data science, there exists no application of applying the data science in the business models. </a:t>
            </a:r>
          </a:p>
          <a:p>
            <a:pPr marL="571500" marR="5080" indent="-571500" algn="just">
              <a:lnSpc>
                <a:spcPct val="100000"/>
              </a:lnSpc>
              <a:spcBef>
                <a:spcPts val="100"/>
              </a:spcBef>
              <a:buFont typeface="Arial" panose="020B0604020202020204" pitchFamily="34" charset="0"/>
              <a:buChar char="•"/>
              <a:tabLst>
                <a:tab pos="116839" algn="l"/>
              </a:tabLst>
            </a:pPr>
            <a:r>
              <a:rPr lang="en-US" sz="3600" spc="-10" dirty="0">
                <a:solidFill>
                  <a:srgbClr val="231F20"/>
                </a:solidFill>
                <a:cs typeface="Source Sans Pro Light"/>
              </a:rPr>
              <a:t>This project thus explores the potential of applying the data science in developing the business model with answering the following questions. </a:t>
            </a:r>
          </a:p>
          <a:p>
            <a:pPr marL="1028700" marR="5080" lvl="1" indent="-571500" algn="just">
              <a:spcBef>
                <a:spcPts val="100"/>
              </a:spcBef>
              <a:buFont typeface="Arial" panose="020B0604020202020204" pitchFamily="34" charset="0"/>
              <a:buChar char="•"/>
              <a:tabLst>
                <a:tab pos="116839" algn="l"/>
              </a:tabLst>
            </a:pPr>
            <a:endParaRPr lang="en-US" sz="3600" spc="-10" dirty="0">
              <a:solidFill>
                <a:srgbClr val="231F20"/>
              </a:solidFill>
              <a:cs typeface="Source Sans Pro Light"/>
            </a:endParaRPr>
          </a:p>
          <a:p>
            <a:pPr marR="5080" lvl="1" algn="just">
              <a:spcBef>
                <a:spcPts val="100"/>
              </a:spcBef>
              <a:tabLst>
                <a:tab pos="116839" algn="l"/>
              </a:tabLst>
            </a:pPr>
            <a:r>
              <a:rPr lang="en-US" sz="3600" spc="-10" dirty="0">
                <a:solidFill>
                  <a:srgbClr val="231F20"/>
                </a:solidFill>
                <a:cs typeface="Source Sans Pro Light"/>
              </a:rPr>
              <a:t>		1. How the data regarding existing restaurant venues can be collected by applying the 			data science?</a:t>
            </a:r>
          </a:p>
          <a:p>
            <a:pPr marR="5080" lvl="1" algn="just">
              <a:spcBef>
                <a:spcPts val="100"/>
              </a:spcBef>
              <a:tabLst>
                <a:tab pos="116839" algn="l"/>
              </a:tabLst>
            </a:pPr>
            <a:r>
              <a:rPr lang="en-US" sz="3600" spc="-10" dirty="0">
                <a:solidFill>
                  <a:srgbClr val="231F20"/>
                </a:solidFill>
                <a:cs typeface="Source Sans Pro Light"/>
              </a:rPr>
              <a:t>		2. How the collected data can be used to find an optimal restaurant location which is 			besides accessible to public transport also offers reasonable food price?</a:t>
            </a:r>
          </a:p>
          <a:p>
            <a:pPr marR="5080" lvl="1" algn="just">
              <a:spcBef>
                <a:spcPts val="100"/>
              </a:spcBef>
              <a:tabLst>
                <a:tab pos="116839" algn="l"/>
              </a:tabLst>
            </a:pPr>
            <a:r>
              <a:rPr lang="en-US" sz="3600" spc="-10" dirty="0">
                <a:solidFill>
                  <a:srgbClr val="231F20"/>
                </a:solidFill>
                <a:cs typeface="Source Sans Pro Light"/>
              </a:rPr>
              <a:t>		3. By applying the machine learning techniques, such as segmentation and clustering, 			how a choice about most and least favorite venues can be extracted?</a:t>
            </a:r>
          </a:p>
        </p:txBody>
      </p:sp>
      <p:sp>
        <p:nvSpPr>
          <p:cNvPr id="22" name="object 22"/>
          <p:cNvSpPr txBox="1"/>
          <p:nvPr/>
        </p:nvSpPr>
        <p:spPr>
          <a:xfrm>
            <a:off x="242343" y="127059"/>
            <a:ext cx="4806156" cy="843821"/>
          </a:xfrm>
          <a:prstGeom prst="rect">
            <a:avLst/>
          </a:prstGeom>
        </p:spPr>
        <p:txBody>
          <a:bodyPr vert="horz" wrap="square" lIns="0" tIns="12700" rIns="0" bIns="0" rtlCol="0">
            <a:spAutoFit/>
          </a:bodyPr>
          <a:lstStyle/>
          <a:p>
            <a:pPr marL="12700">
              <a:spcBef>
                <a:spcPts val="100"/>
              </a:spcBef>
            </a:pPr>
            <a:r>
              <a:rPr lang="en-NZ" sz="5400" spc="-10" dirty="0">
                <a:cs typeface="Source Sans Pro Light"/>
              </a:rPr>
              <a:t>Problem</a:t>
            </a:r>
            <a:endParaRPr sz="5400" dirty="0">
              <a:cs typeface="Source Sans Pro Light"/>
            </a:endParaRPr>
          </a:p>
        </p:txBody>
      </p:sp>
    </p:spTree>
    <p:extLst>
      <p:ext uri="{BB962C8B-B14F-4D97-AF65-F5344CB8AC3E}">
        <p14:creationId xmlns:p14="http://schemas.microsoft.com/office/powerpoint/2010/main" val="114586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45964EE3-E3CC-4B14-A2F5-8D15E668B875}"/>
              </a:ext>
            </a:extLst>
          </p:cNvPr>
          <p:cNvGrpSpPr/>
          <p:nvPr/>
        </p:nvGrpSpPr>
        <p:grpSpPr>
          <a:xfrm>
            <a:off x="1588" y="51068"/>
            <a:ext cx="4876800" cy="1335192"/>
            <a:chOff x="-1" y="546100"/>
            <a:chExt cx="4876800" cy="828000"/>
          </a:xfrm>
          <a:solidFill>
            <a:srgbClr val="FFBF00"/>
          </a:solidFill>
        </p:grpSpPr>
        <p:sp>
          <p:nvSpPr>
            <p:cNvPr id="45" name="object 25">
              <a:extLst>
                <a:ext uri="{FF2B5EF4-FFF2-40B4-BE49-F238E27FC236}">
                  <a16:creationId xmlns:a16="http://schemas.microsoft.com/office/drawing/2014/main" id="{0BAB9CC7-C80A-4C6B-8180-3CC3F33C5AB0}"/>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46" name="object 25">
              <a:extLst>
                <a:ext uri="{FF2B5EF4-FFF2-40B4-BE49-F238E27FC236}">
                  <a16:creationId xmlns:a16="http://schemas.microsoft.com/office/drawing/2014/main" id="{CFEDF660-7246-42C7-941B-A997C9796F20}"/>
                </a:ext>
              </a:extLst>
            </p:cNvPr>
            <p:cNvSpPr/>
            <p:nvPr/>
          </p:nvSpPr>
          <p:spPr>
            <a:xfrm>
              <a:off x="1620042"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9" name="object 9"/>
          <p:cNvSpPr txBox="1"/>
          <p:nvPr/>
        </p:nvSpPr>
        <p:spPr>
          <a:xfrm>
            <a:off x="547143" y="2342909"/>
            <a:ext cx="3581400" cy="628377"/>
          </a:xfrm>
          <a:prstGeom prst="rect">
            <a:avLst/>
          </a:prstGeom>
        </p:spPr>
        <p:txBody>
          <a:bodyPr vert="horz" wrap="square" lIns="0" tIns="12700" rIns="0" bIns="0" rtlCol="0">
            <a:spAutoFit/>
          </a:bodyPr>
          <a:lstStyle/>
          <a:p>
            <a:pPr marL="12700">
              <a:spcBef>
                <a:spcPts val="100"/>
              </a:spcBef>
            </a:pPr>
            <a:r>
              <a:rPr sz="4000" spc="-5" dirty="0">
                <a:solidFill>
                  <a:srgbClr val="FFFFFF"/>
                </a:solidFill>
                <a:cs typeface="Source Sans Pro Light"/>
              </a:rPr>
              <a:t>Lesson</a:t>
            </a:r>
            <a:r>
              <a:rPr sz="4000" spc="-60" dirty="0">
                <a:solidFill>
                  <a:srgbClr val="FFFFFF"/>
                </a:solidFill>
                <a:cs typeface="Source Sans Pro Light"/>
              </a:rPr>
              <a:t> </a:t>
            </a:r>
            <a:r>
              <a:rPr sz="4000" spc="10" dirty="0">
                <a:solidFill>
                  <a:srgbClr val="FFFFFF"/>
                </a:solidFill>
                <a:cs typeface="Source Sans Pro Light"/>
              </a:rPr>
              <a:t>overview</a:t>
            </a:r>
            <a:endParaRPr sz="4000" dirty="0">
              <a:cs typeface="Source Sans Pro Light"/>
            </a:endParaRPr>
          </a:p>
        </p:txBody>
      </p:sp>
      <p:sp>
        <p:nvSpPr>
          <p:cNvPr id="11" name="object 11"/>
          <p:cNvSpPr txBox="1"/>
          <p:nvPr/>
        </p:nvSpPr>
        <p:spPr>
          <a:xfrm>
            <a:off x="864196" y="2178348"/>
            <a:ext cx="10657184" cy="5124480"/>
          </a:xfrm>
          <a:prstGeom prst="rect">
            <a:avLst/>
          </a:prstGeom>
        </p:spPr>
        <p:txBody>
          <a:bodyPr vert="horz" wrap="square" lIns="0" tIns="12700" rIns="0" bIns="0" rtlCol="0">
            <a:spAutoFit/>
          </a:bodyPr>
          <a:lstStyle/>
          <a:p>
            <a:pPr marL="457200" marR="5080" indent="-457200" algn="just">
              <a:lnSpc>
                <a:spcPct val="100000"/>
              </a:lnSpc>
              <a:spcBef>
                <a:spcPts val="100"/>
              </a:spcBef>
              <a:buFont typeface="Arial" panose="020B0604020202020204" pitchFamily="34" charset="0"/>
              <a:buChar char="•"/>
              <a:tabLst>
                <a:tab pos="116839" algn="l"/>
              </a:tabLst>
            </a:pPr>
            <a:r>
              <a:rPr lang="en-US" sz="3600" spc="-10" dirty="0">
                <a:solidFill>
                  <a:srgbClr val="231F20"/>
                </a:solidFill>
                <a:cs typeface="Source Sans Pro Light"/>
              </a:rPr>
              <a:t>It was figured out:</a:t>
            </a:r>
          </a:p>
          <a:p>
            <a:pPr marL="914400" marR="5080" lvl="1" indent="-457200" algn="just">
              <a:spcBef>
                <a:spcPts val="100"/>
              </a:spcBef>
              <a:buFont typeface="Arial" panose="020B0604020202020204" pitchFamily="34" charset="0"/>
              <a:buChar char="•"/>
              <a:tabLst>
                <a:tab pos="116839" algn="l"/>
              </a:tabLst>
            </a:pPr>
            <a:r>
              <a:rPr lang="en-US" sz="3600" spc="-10" dirty="0">
                <a:solidFill>
                  <a:srgbClr val="231F20"/>
                </a:solidFill>
                <a:cs typeface="Source Sans Pro Light"/>
              </a:rPr>
              <a:t>what data is required? </a:t>
            </a:r>
          </a:p>
          <a:p>
            <a:pPr marL="914400" marR="5080" lvl="1" indent="-457200" algn="just">
              <a:spcBef>
                <a:spcPts val="100"/>
              </a:spcBef>
              <a:buFont typeface="Arial" panose="020B0604020202020204" pitchFamily="34" charset="0"/>
              <a:buChar char="•"/>
              <a:tabLst>
                <a:tab pos="116839" algn="l"/>
              </a:tabLst>
            </a:pPr>
            <a:r>
              <a:rPr lang="en-US" sz="3600" spc="-10" dirty="0">
                <a:solidFill>
                  <a:srgbClr val="231F20"/>
                </a:solidFill>
                <a:cs typeface="Source Sans Pro Light"/>
              </a:rPr>
              <a:t>how to obtain the required data? </a:t>
            </a:r>
          </a:p>
          <a:p>
            <a:pPr marL="457200" marR="5080" indent="-457200" algn="just">
              <a:spcBef>
                <a:spcPts val="100"/>
              </a:spcBef>
              <a:buFont typeface="Arial" panose="020B0604020202020204" pitchFamily="34" charset="0"/>
              <a:buChar char="•"/>
              <a:tabLst>
                <a:tab pos="116839" algn="l"/>
              </a:tabLst>
            </a:pPr>
            <a:r>
              <a:rPr lang="en-US" sz="3600" spc="-10" dirty="0">
                <a:solidFill>
                  <a:srgbClr val="231F20"/>
                </a:solidFill>
                <a:cs typeface="Source Sans Pro Light"/>
              </a:rPr>
              <a:t>This resulted in obtaining the selected venues for opening a restaurant. </a:t>
            </a:r>
          </a:p>
          <a:p>
            <a:pPr marL="457200" marR="5080" indent="-457200" algn="just">
              <a:spcBef>
                <a:spcPts val="100"/>
              </a:spcBef>
              <a:buFont typeface="Arial" panose="020B0604020202020204" pitchFamily="34" charset="0"/>
              <a:buChar char="•"/>
              <a:tabLst>
                <a:tab pos="116839" algn="l"/>
              </a:tabLst>
            </a:pPr>
            <a:r>
              <a:rPr lang="en-US" sz="3600" spc="-10" dirty="0">
                <a:solidFill>
                  <a:srgbClr val="231F20"/>
                </a:solidFill>
                <a:cs typeface="Source Sans Pro Light"/>
              </a:rPr>
              <a:t>Initially, the type and location of restaurants was figured out followed by optimal distance from the public transport and food prices. </a:t>
            </a:r>
          </a:p>
          <a:p>
            <a:pPr marL="285750" marR="5080" indent="-285750" algn="just">
              <a:lnSpc>
                <a:spcPct val="100000"/>
              </a:lnSpc>
              <a:spcBef>
                <a:spcPts val="100"/>
              </a:spcBef>
              <a:buFont typeface="Arial" panose="020B0604020202020204" pitchFamily="34" charset="0"/>
              <a:buChar char="•"/>
              <a:tabLst>
                <a:tab pos="116839" algn="l"/>
              </a:tabLst>
            </a:pPr>
            <a:endParaRPr lang="en-US" sz="4000" spc="-10" dirty="0">
              <a:solidFill>
                <a:srgbClr val="231F20"/>
              </a:solidFill>
              <a:cs typeface="Source Sans Pro Light"/>
            </a:endParaRPr>
          </a:p>
        </p:txBody>
      </p:sp>
      <p:sp>
        <p:nvSpPr>
          <p:cNvPr id="22" name="object 22"/>
          <p:cNvSpPr txBox="1"/>
          <p:nvPr/>
        </p:nvSpPr>
        <p:spPr>
          <a:xfrm>
            <a:off x="242343" y="127059"/>
            <a:ext cx="4806156" cy="843821"/>
          </a:xfrm>
          <a:prstGeom prst="rect">
            <a:avLst/>
          </a:prstGeom>
        </p:spPr>
        <p:txBody>
          <a:bodyPr vert="horz" wrap="square" lIns="0" tIns="12700" rIns="0" bIns="0" rtlCol="0">
            <a:spAutoFit/>
          </a:bodyPr>
          <a:lstStyle/>
          <a:p>
            <a:pPr marL="12700">
              <a:spcBef>
                <a:spcPts val="100"/>
              </a:spcBef>
            </a:pPr>
            <a:r>
              <a:rPr lang="en-NZ" sz="5400" spc="-10" dirty="0">
                <a:cs typeface="Source Sans Pro Light"/>
              </a:rPr>
              <a:t>Data acquisition</a:t>
            </a:r>
            <a:endParaRPr sz="5400" dirty="0">
              <a:cs typeface="Source Sans Pro Light"/>
            </a:endParaRPr>
          </a:p>
        </p:txBody>
      </p:sp>
      <p:pic>
        <p:nvPicPr>
          <p:cNvPr id="8" name="Picture 7">
            <a:extLst>
              <a:ext uri="{FF2B5EF4-FFF2-40B4-BE49-F238E27FC236}">
                <a16:creationId xmlns:a16="http://schemas.microsoft.com/office/drawing/2014/main" id="{04E9F06E-81EF-4C49-BF32-11D590CF6844}"/>
              </a:ext>
            </a:extLst>
          </p:cNvPr>
          <p:cNvPicPr/>
          <p:nvPr/>
        </p:nvPicPr>
        <p:blipFill>
          <a:blip r:embed="rId2">
            <a:extLst>
              <a:ext uri="{28A0092B-C50C-407E-A947-70E740481C1C}">
                <a14:useLocalDpi xmlns:a14="http://schemas.microsoft.com/office/drawing/2010/main" val="0"/>
              </a:ext>
            </a:extLst>
          </a:blip>
          <a:stretch>
            <a:fillRect/>
          </a:stretch>
        </p:blipFill>
        <p:spPr>
          <a:xfrm>
            <a:off x="12025436" y="2477974"/>
            <a:ext cx="6437734" cy="5124479"/>
          </a:xfrm>
          <a:prstGeom prst="rect">
            <a:avLst/>
          </a:prstGeom>
        </p:spPr>
      </p:pic>
    </p:spTree>
    <p:extLst>
      <p:ext uri="{BB962C8B-B14F-4D97-AF65-F5344CB8AC3E}">
        <p14:creationId xmlns:p14="http://schemas.microsoft.com/office/powerpoint/2010/main" val="166827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45964EE3-E3CC-4B14-A2F5-8D15E668B875}"/>
              </a:ext>
            </a:extLst>
          </p:cNvPr>
          <p:cNvGrpSpPr/>
          <p:nvPr/>
        </p:nvGrpSpPr>
        <p:grpSpPr>
          <a:xfrm>
            <a:off x="1588" y="51068"/>
            <a:ext cx="4876800" cy="1335192"/>
            <a:chOff x="-1" y="546100"/>
            <a:chExt cx="4876800" cy="828000"/>
          </a:xfrm>
          <a:solidFill>
            <a:srgbClr val="FFBF00"/>
          </a:solidFill>
        </p:grpSpPr>
        <p:sp>
          <p:nvSpPr>
            <p:cNvPr id="45" name="object 25">
              <a:extLst>
                <a:ext uri="{FF2B5EF4-FFF2-40B4-BE49-F238E27FC236}">
                  <a16:creationId xmlns:a16="http://schemas.microsoft.com/office/drawing/2014/main" id="{0BAB9CC7-C80A-4C6B-8180-3CC3F33C5AB0}"/>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46" name="object 25">
              <a:extLst>
                <a:ext uri="{FF2B5EF4-FFF2-40B4-BE49-F238E27FC236}">
                  <a16:creationId xmlns:a16="http://schemas.microsoft.com/office/drawing/2014/main" id="{CFEDF660-7246-42C7-941B-A997C9796F20}"/>
                </a:ext>
              </a:extLst>
            </p:cNvPr>
            <p:cNvSpPr/>
            <p:nvPr/>
          </p:nvSpPr>
          <p:spPr>
            <a:xfrm>
              <a:off x="1620042"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9" name="object 9"/>
          <p:cNvSpPr txBox="1"/>
          <p:nvPr/>
        </p:nvSpPr>
        <p:spPr>
          <a:xfrm>
            <a:off x="547143" y="2342909"/>
            <a:ext cx="3581400" cy="628377"/>
          </a:xfrm>
          <a:prstGeom prst="rect">
            <a:avLst/>
          </a:prstGeom>
        </p:spPr>
        <p:txBody>
          <a:bodyPr vert="horz" wrap="square" lIns="0" tIns="12700" rIns="0" bIns="0" rtlCol="0">
            <a:spAutoFit/>
          </a:bodyPr>
          <a:lstStyle/>
          <a:p>
            <a:pPr marL="12700">
              <a:spcBef>
                <a:spcPts val="100"/>
              </a:spcBef>
            </a:pPr>
            <a:r>
              <a:rPr sz="4000" spc="-5" dirty="0">
                <a:solidFill>
                  <a:srgbClr val="FFFFFF"/>
                </a:solidFill>
                <a:cs typeface="Source Sans Pro Light"/>
              </a:rPr>
              <a:t>Lesson</a:t>
            </a:r>
            <a:r>
              <a:rPr sz="4000" spc="-60" dirty="0">
                <a:solidFill>
                  <a:srgbClr val="FFFFFF"/>
                </a:solidFill>
                <a:cs typeface="Source Sans Pro Light"/>
              </a:rPr>
              <a:t> </a:t>
            </a:r>
            <a:r>
              <a:rPr sz="4000" spc="10" dirty="0">
                <a:solidFill>
                  <a:srgbClr val="FFFFFF"/>
                </a:solidFill>
                <a:cs typeface="Source Sans Pro Light"/>
              </a:rPr>
              <a:t>overview</a:t>
            </a:r>
            <a:endParaRPr sz="4000" dirty="0">
              <a:cs typeface="Source Sans Pro Light"/>
            </a:endParaRPr>
          </a:p>
        </p:txBody>
      </p:sp>
      <p:sp>
        <p:nvSpPr>
          <p:cNvPr id="11" name="object 11"/>
          <p:cNvSpPr txBox="1"/>
          <p:nvPr/>
        </p:nvSpPr>
        <p:spPr>
          <a:xfrm>
            <a:off x="936204" y="2171218"/>
            <a:ext cx="15769752" cy="3436838"/>
          </a:xfrm>
          <a:prstGeom prst="rect">
            <a:avLst/>
          </a:prstGeom>
        </p:spPr>
        <p:txBody>
          <a:bodyPr vert="horz" wrap="square" lIns="0" tIns="12700" rIns="0" bIns="0" rtlCol="0">
            <a:spAutoFit/>
          </a:bodyPr>
          <a:lstStyle/>
          <a:p>
            <a:pPr marL="571500" marR="5080" indent="-571500">
              <a:lnSpc>
                <a:spcPct val="100000"/>
              </a:lnSpc>
              <a:spcBef>
                <a:spcPts val="100"/>
              </a:spcBef>
              <a:buFont typeface="Arial" panose="020B0604020202020204" pitchFamily="34" charset="0"/>
              <a:buChar char="•"/>
              <a:tabLst>
                <a:tab pos="116839" algn="l"/>
              </a:tabLst>
            </a:pPr>
            <a:r>
              <a:rPr lang="en-US" sz="3600" spc="-10" dirty="0">
                <a:solidFill>
                  <a:srgbClr val="231F20"/>
                </a:solidFill>
                <a:cs typeface="Source Sans Pro Light"/>
              </a:rPr>
              <a:t>Information from </a:t>
            </a:r>
            <a:r>
              <a:rPr lang="en-US" sz="3600" b="1" spc="-10" dirty="0">
                <a:solidFill>
                  <a:srgbClr val="231F20"/>
                </a:solidFill>
                <a:cs typeface="Source Sans Pro Light"/>
              </a:rPr>
              <a:t>Foursquare API</a:t>
            </a:r>
            <a:r>
              <a:rPr lang="en-US" sz="3600" spc="-10" dirty="0">
                <a:solidFill>
                  <a:srgbClr val="231F20"/>
                </a:solidFill>
                <a:cs typeface="Source Sans Pro Light"/>
              </a:rPr>
              <a:t> [1] and </a:t>
            </a:r>
            <a:r>
              <a:rPr lang="en-US" sz="3600" b="1" spc="-10" dirty="0">
                <a:solidFill>
                  <a:srgbClr val="231F20"/>
                </a:solidFill>
                <a:cs typeface="Source Sans Pro Light"/>
              </a:rPr>
              <a:t>Geocoder</a:t>
            </a:r>
            <a:r>
              <a:rPr lang="en-US" sz="3600" spc="-10" dirty="0">
                <a:solidFill>
                  <a:srgbClr val="231F20"/>
                </a:solidFill>
                <a:cs typeface="Source Sans Pro Light"/>
              </a:rPr>
              <a:t> [2] data sources was used in terms of:</a:t>
            </a:r>
          </a:p>
          <a:p>
            <a:pPr marL="1028700" marR="5080" lvl="1" indent="-571500">
              <a:spcBef>
                <a:spcPts val="100"/>
              </a:spcBef>
              <a:buFont typeface="Arial" panose="020B0604020202020204" pitchFamily="34" charset="0"/>
              <a:buChar char="•"/>
              <a:tabLst>
                <a:tab pos="116839" algn="l"/>
              </a:tabLst>
            </a:pPr>
            <a:r>
              <a:rPr lang="en-US" sz="3600" spc="-10" dirty="0">
                <a:solidFill>
                  <a:srgbClr val="231F20"/>
                </a:solidFill>
                <a:cs typeface="Source Sans Pro Light"/>
              </a:rPr>
              <a:t>obtaining the data related to location of restaurants in the city within the customized </a:t>
            </a:r>
            <a:r>
              <a:rPr lang="en-US" sz="3600" b="1" spc="-10" dirty="0">
                <a:solidFill>
                  <a:srgbClr val="231F20"/>
                </a:solidFill>
                <a:cs typeface="Source Sans Pro Light"/>
              </a:rPr>
              <a:t>radius</a:t>
            </a:r>
            <a:r>
              <a:rPr lang="en-US" sz="3600" spc="-10" dirty="0">
                <a:solidFill>
                  <a:srgbClr val="231F20"/>
                </a:solidFill>
                <a:cs typeface="Source Sans Pro Light"/>
              </a:rPr>
              <a:t> besides finding the geo-graphical information like </a:t>
            </a:r>
          </a:p>
          <a:p>
            <a:pPr marL="1028700" marR="5080" lvl="1" indent="-571500">
              <a:spcBef>
                <a:spcPts val="100"/>
              </a:spcBef>
              <a:buFont typeface="Arial" panose="020B0604020202020204" pitchFamily="34" charset="0"/>
              <a:buChar char="•"/>
              <a:tabLst>
                <a:tab pos="116839" algn="l"/>
              </a:tabLst>
            </a:pPr>
            <a:r>
              <a:rPr lang="en-US" sz="3600" spc="-10" dirty="0">
                <a:solidFill>
                  <a:srgbClr val="231F20"/>
                </a:solidFill>
                <a:cs typeface="Source Sans Pro Light"/>
              </a:rPr>
              <a:t>the latitude and longitude of restaurants to rent, respectively.</a:t>
            </a:r>
          </a:p>
          <a:p>
            <a:pPr marL="116839" marR="5080" indent="-116839">
              <a:lnSpc>
                <a:spcPct val="100000"/>
              </a:lnSpc>
              <a:spcBef>
                <a:spcPts val="100"/>
              </a:spcBef>
              <a:buChar char="•"/>
              <a:tabLst>
                <a:tab pos="116839" algn="l"/>
              </a:tabLst>
            </a:pPr>
            <a:endParaRPr lang="en-US" sz="4000" spc="-10" dirty="0">
              <a:solidFill>
                <a:srgbClr val="231F20"/>
              </a:solidFill>
              <a:cs typeface="Source Sans Pro Light"/>
            </a:endParaRPr>
          </a:p>
        </p:txBody>
      </p:sp>
      <p:sp>
        <p:nvSpPr>
          <p:cNvPr id="22" name="object 22"/>
          <p:cNvSpPr txBox="1"/>
          <p:nvPr/>
        </p:nvSpPr>
        <p:spPr>
          <a:xfrm>
            <a:off x="242343" y="127059"/>
            <a:ext cx="4806156" cy="843821"/>
          </a:xfrm>
          <a:prstGeom prst="rect">
            <a:avLst/>
          </a:prstGeom>
        </p:spPr>
        <p:txBody>
          <a:bodyPr vert="horz" wrap="square" lIns="0" tIns="12700" rIns="0" bIns="0" rtlCol="0">
            <a:spAutoFit/>
          </a:bodyPr>
          <a:lstStyle/>
          <a:p>
            <a:pPr marL="12700">
              <a:spcBef>
                <a:spcPts val="100"/>
              </a:spcBef>
            </a:pPr>
            <a:r>
              <a:rPr lang="en-NZ" sz="5400" spc="-10" dirty="0">
                <a:cs typeface="Source Sans Pro Light"/>
              </a:rPr>
              <a:t>Data source</a:t>
            </a:r>
            <a:endParaRPr sz="5400" dirty="0">
              <a:cs typeface="Source Sans Pro Light"/>
            </a:endParaRPr>
          </a:p>
        </p:txBody>
      </p:sp>
      <p:pic>
        <p:nvPicPr>
          <p:cNvPr id="8" name="Picture 7">
            <a:extLst>
              <a:ext uri="{FF2B5EF4-FFF2-40B4-BE49-F238E27FC236}">
                <a16:creationId xmlns:a16="http://schemas.microsoft.com/office/drawing/2014/main" id="{A84755A6-04D0-403F-B002-780B46FB73FD}"/>
              </a:ext>
            </a:extLst>
          </p:cNvPr>
          <p:cNvPicPr/>
          <p:nvPr/>
        </p:nvPicPr>
        <p:blipFill rotWithShape="1">
          <a:blip r:embed="rId2">
            <a:extLst>
              <a:ext uri="{28A0092B-C50C-407E-A947-70E740481C1C}">
                <a14:useLocalDpi xmlns:a14="http://schemas.microsoft.com/office/drawing/2010/main" val="0"/>
              </a:ext>
            </a:extLst>
          </a:blip>
          <a:srcRect t="8708" b="-960"/>
          <a:stretch/>
        </p:blipFill>
        <p:spPr>
          <a:xfrm>
            <a:off x="3816524" y="5608056"/>
            <a:ext cx="9289032" cy="3987116"/>
          </a:xfrm>
          <a:prstGeom prst="rect">
            <a:avLst/>
          </a:prstGeom>
        </p:spPr>
      </p:pic>
    </p:spTree>
    <p:extLst>
      <p:ext uri="{BB962C8B-B14F-4D97-AF65-F5344CB8AC3E}">
        <p14:creationId xmlns:p14="http://schemas.microsoft.com/office/powerpoint/2010/main" val="72167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45964EE3-E3CC-4B14-A2F5-8D15E668B875}"/>
              </a:ext>
            </a:extLst>
          </p:cNvPr>
          <p:cNvGrpSpPr/>
          <p:nvPr/>
        </p:nvGrpSpPr>
        <p:grpSpPr>
          <a:xfrm>
            <a:off x="1588" y="51068"/>
            <a:ext cx="4876800" cy="1335192"/>
            <a:chOff x="-1" y="546100"/>
            <a:chExt cx="4876800" cy="828000"/>
          </a:xfrm>
          <a:solidFill>
            <a:srgbClr val="FFBF00"/>
          </a:solidFill>
        </p:grpSpPr>
        <p:sp>
          <p:nvSpPr>
            <p:cNvPr id="45" name="object 25">
              <a:extLst>
                <a:ext uri="{FF2B5EF4-FFF2-40B4-BE49-F238E27FC236}">
                  <a16:creationId xmlns:a16="http://schemas.microsoft.com/office/drawing/2014/main" id="{0BAB9CC7-C80A-4C6B-8180-3CC3F33C5AB0}"/>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46" name="object 25">
              <a:extLst>
                <a:ext uri="{FF2B5EF4-FFF2-40B4-BE49-F238E27FC236}">
                  <a16:creationId xmlns:a16="http://schemas.microsoft.com/office/drawing/2014/main" id="{CFEDF660-7246-42C7-941B-A997C9796F20}"/>
                </a:ext>
              </a:extLst>
            </p:cNvPr>
            <p:cNvSpPr/>
            <p:nvPr/>
          </p:nvSpPr>
          <p:spPr>
            <a:xfrm>
              <a:off x="1620042"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11" name="object 11"/>
          <p:cNvSpPr txBox="1"/>
          <p:nvPr/>
        </p:nvSpPr>
        <p:spPr>
          <a:xfrm>
            <a:off x="1080220" y="2538388"/>
            <a:ext cx="15337704" cy="6786473"/>
          </a:xfrm>
          <a:prstGeom prst="rect">
            <a:avLst/>
          </a:prstGeom>
        </p:spPr>
        <p:txBody>
          <a:bodyPr vert="horz" wrap="square" lIns="0" tIns="12700" rIns="0" bIns="0" rtlCol="0">
            <a:spAutoFit/>
          </a:bodyPr>
          <a:lstStyle/>
          <a:p>
            <a:pPr marR="5080" algn="just">
              <a:lnSpc>
                <a:spcPct val="100000"/>
              </a:lnSpc>
              <a:spcBef>
                <a:spcPts val="100"/>
              </a:spcBef>
              <a:tabLst>
                <a:tab pos="116839" algn="l"/>
              </a:tabLst>
            </a:pPr>
            <a:r>
              <a:rPr lang="en-US" sz="3600" spc="-10" dirty="0">
                <a:solidFill>
                  <a:srgbClr val="231F20"/>
                </a:solidFill>
                <a:cs typeface="Source Sans Pro Light"/>
              </a:rPr>
              <a:t>Following steps were carried out from data collection to feature selection:</a:t>
            </a:r>
          </a:p>
          <a:p>
            <a:pPr marL="514350" marR="5080" indent="-514350" algn="just">
              <a:lnSpc>
                <a:spcPct val="100000"/>
              </a:lnSpc>
              <a:spcBef>
                <a:spcPts val="100"/>
              </a:spcBef>
              <a:buFont typeface="+mj-lt"/>
              <a:buAutoNum type="arabicPeriod"/>
              <a:tabLst>
                <a:tab pos="116839" algn="l"/>
              </a:tabLst>
            </a:pPr>
            <a:r>
              <a:rPr lang="en-US" sz="3600" spc="-10" dirty="0">
                <a:solidFill>
                  <a:srgbClr val="231F20"/>
                </a:solidFill>
                <a:cs typeface="Source Sans Pro Light"/>
              </a:rPr>
              <a:t>a data set was initially produced based on information from Foursquare API, first requiring the client ID, client password, desired category (restaurant in this project), latitude, longitude and radius of favorite zone to open a restaurant in Karachi. </a:t>
            </a:r>
          </a:p>
          <a:p>
            <a:pPr marL="514350" marR="5080" indent="-514350" algn="just">
              <a:lnSpc>
                <a:spcPct val="100000"/>
              </a:lnSpc>
              <a:spcBef>
                <a:spcPts val="100"/>
              </a:spcBef>
              <a:buFont typeface="+mj-lt"/>
              <a:buAutoNum type="arabicPeriod"/>
              <a:tabLst>
                <a:tab pos="116839" algn="l"/>
              </a:tabLst>
            </a:pPr>
            <a:r>
              <a:rPr lang="en-US" sz="3600" spc="-10" dirty="0">
                <a:solidFill>
                  <a:srgbClr val="231F20"/>
                </a:solidFill>
                <a:cs typeface="Source Sans Pro Light"/>
              </a:rPr>
              <a:t>the data obtained was saved in a csv file and then read through 'Pandas' library.</a:t>
            </a:r>
          </a:p>
          <a:p>
            <a:pPr marL="514350" marR="5080" indent="-514350" algn="just">
              <a:lnSpc>
                <a:spcPct val="100000"/>
              </a:lnSpc>
              <a:spcBef>
                <a:spcPts val="100"/>
              </a:spcBef>
              <a:buFont typeface="+mj-lt"/>
              <a:buAutoNum type="arabicPeriod"/>
              <a:tabLst>
                <a:tab pos="116839" algn="l"/>
              </a:tabLst>
            </a:pPr>
            <a:r>
              <a:rPr lang="en-US" sz="3600" spc="-10" dirty="0">
                <a:solidFill>
                  <a:srgbClr val="231F20"/>
                </a:solidFill>
                <a:cs typeface="Source Sans Pro Light"/>
              </a:rPr>
              <a:t>the data set from step 2 was then merged with another developed data set (including information like postal code and food prices). </a:t>
            </a:r>
          </a:p>
          <a:p>
            <a:pPr marL="1028700" marR="5080" lvl="1" indent="-571500" algn="just">
              <a:spcBef>
                <a:spcPts val="100"/>
              </a:spcBef>
              <a:buFont typeface="Arial" panose="020B0604020202020204" pitchFamily="34" charset="0"/>
              <a:buChar char="•"/>
              <a:tabLst>
                <a:tab pos="116839" algn="l"/>
              </a:tabLst>
            </a:pPr>
            <a:r>
              <a:rPr lang="en-US" sz="3600" spc="-10" dirty="0">
                <a:solidFill>
                  <a:srgbClr val="231F20"/>
                </a:solidFill>
                <a:cs typeface="Source Sans Pro Light"/>
              </a:rPr>
              <a:t>Since, food price is also reflected in the rental price, hence any of the available information can be a valuable parameter in deciding the suitable location based on the budget.</a:t>
            </a:r>
          </a:p>
          <a:p>
            <a:pPr marL="116839" marR="5080" indent="-116839" algn="just">
              <a:lnSpc>
                <a:spcPct val="100000"/>
              </a:lnSpc>
              <a:spcBef>
                <a:spcPts val="100"/>
              </a:spcBef>
              <a:buChar char="•"/>
              <a:tabLst>
                <a:tab pos="116839" algn="l"/>
              </a:tabLst>
            </a:pPr>
            <a:endParaRPr lang="en-US" sz="4000" spc="-10" dirty="0">
              <a:solidFill>
                <a:srgbClr val="231F20"/>
              </a:solidFill>
              <a:cs typeface="Source Sans Pro Light"/>
            </a:endParaRPr>
          </a:p>
        </p:txBody>
      </p:sp>
      <p:sp>
        <p:nvSpPr>
          <p:cNvPr id="22" name="object 22"/>
          <p:cNvSpPr txBox="1"/>
          <p:nvPr/>
        </p:nvSpPr>
        <p:spPr>
          <a:xfrm>
            <a:off x="242343" y="127059"/>
            <a:ext cx="4806156" cy="843821"/>
          </a:xfrm>
          <a:prstGeom prst="rect">
            <a:avLst/>
          </a:prstGeom>
        </p:spPr>
        <p:txBody>
          <a:bodyPr vert="horz" wrap="square" lIns="0" tIns="12700" rIns="0" bIns="0" rtlCol="0">
            <a:spAutoFit/>
          </a:bodyPr>
          <a:lstStyle/>
          <a:p>
            <a:pPr marL="12700">
              <a:spcBef>
                <a:spcPts val="100"/>
              </a:spcBef>
            </a:pPr>
            <a:r>
              <a:rPr lang="en-NZ" sz="5400" spc="-10" dirty="0">
                <a:cs typeface="Source Sans Pro Light"/>
              </a:rPr>
              <a:t>Procedure</a:t>
            </a:r>
            <a:endParaRPr sz="5400" dirty="0">
              <a:cs typeface="Source Sans Pro Light"/>
            </a:endParaRPr>
          </a:p>
        </p:txBody>
      </p:sp>
    </p:spTree>
    <p:extLst>
      <p:ext uri="{BB962C8B-B14F-4D97-AF65-F5344CB8AC3E}">
        <p14:creationId xmlns:p14="http://schemas.microsoft.com/office/powerpoint/2010/main" val="307630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45964EE3-E3CC-4B14-A2F5-8D15E668B875}"/>
              </a:ext>
            </a:extLst>
          </p:cNvPr>
          <p:cNvGrpSpPr/>
          <p:nvPr/>
        </p:nvGrpSpPr>
        <p:grpSpPr>
          <a:xfrm>
            <a:off x="1588" y="51068"/>
            <a:ext cx="4876800" cy="1335192"/>
            <a:chOff x="-1" y="546100"/>
            <a:chExt cx="4876800" cy="828000"/>
          </a:xfrm>
          <a:solidFill>
            <a:srgbClr val="FFBF00"/>
          </a:solidFill>
        </p:grpSpPr>
        <p:sp>
          <p:nvSpPr>
            <p:cNvPr id="45" name="object 25">
              <a:extLst>
                <a:ext uri="{FF2B5EF4-FFF2-40B4-BE49-F238E27FC236}">
                  <a16:creationId xmlns:a16="http://schemas.microsoft.com/office/drawing/2014/main" id="{0BAB9CC7-C80A-4C6B-8180-3CC3F33C5AB0}"/>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46" name="object 25">
              <a:extLst>
                <a:ext uri="{FF2B5EF4-FFF2-40B4-BE49-F238E27FC236}">
                  <a16:creationId xmlns:a16="http://schemas.microsoft.com/office/drawing/2014/main" id="{CFEDF660-7246-42C7-941B-A997C9796F20}"/>
                </a:ext>
              </a:extLst>
            </p:cNvPr>
            <p:cNvSpPr/>
            <p:nvPr/>
          </p:nvSpPr>
          <p:spPr>
            <a:xfrm>
              <a:off x="1620042"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9" name="object 9"/>
          <p:cNvSpPr txBox="1"/>
          <p:nvPr/>
        </p:nvSpPr>
        <p:spPr>
          <a:xfrm>
            <a:off x="547143" y="2342909"/>
            <a:ext cx="3581400" cy="628377"/>
          </a:xfrm>
          <a:prstGeom prst="rect">
            <a:avLst/>
          </a:prstGeom>
        </p:spPr>
        <p:txBody>
          <a:bodyPr vert="horz" wrap="square" lIns="0" tIns="12700" rIns="0" bIns="0" rtlCol="0">
            <a:spAutoFit/>
          </a:bodyPr>
          <a:lstStyle/>
          <a:p>
            <a:pPr marL="12700">
              <a:spcBef>
                <a:spcPts val="100"/>
              </a:spcBef>
            </a:pPr>
            <a:r>
              <a:rPr sz="4000" spc="-5" dirty="0">
                <a:solidFill>
                  <a:srgbClr val="FFFFFF"/>
                </a:solidFill>
                <a:cs typeface="Source Sans Pro Light"/>
              </a:rPr>
              <a:t>Lesson</a:t>
            </a:r>
            <a:r>
              <a:rPr sz="4000" spc="-60" dirty="0">
                <a:solidFill>
                  <a:srgbClr val="FFFFFF"/>
                </a:solidFill>
                <a:cs typeface="Source Sans Pro Light"/>
              </a:rPr>
              <a:t> </a:t>
            </a:r>
            <a:r>
              <a:rPr sz="4000" spc="10" dirty="0">
                <a:solidFill>
                  <a:srgbClr val="FFFFFF"/>
                </a:solidFill>
                <a:cs typeface="Source Sans Pro Light"/>
              </a:rPr>
              <a:t>overview</a:t>
            </a:r>
            <a:endParaRPr sz="4000" dirty="0">
              <a:cs typeface="Source Sans Pro Light"/>
            </a:endParaRPr>
          </a:p>
        </p:txBody>
      </p:sp>
      <p:sp>
        <p:nvSpPr>
          <p:cNvPr id="11" name="object 11"/>
          <p:cNvSpPr txBox="1"/>
          <p:nvPr/>
        </p:nvSpPr>
        <p:spPr>
          <a:xfrm>
            <a:off x="1296244" y="2228095"/>
            <a:ext cx="16201800" cy="7820089"/>
          </a:xfrm>
          <a:prstGeom prst="rect">
            <a:avLst/>
          </a:prstGeom>
        </p:spPr>
        <p:txBody>
          <a:bodyPr vert="horz" wrap="square" lIns="0" tIns="12700" rIns="0" bIns="0" rtlCol="0">
            <a:spAutoFit/>
          </a:bodyPr>
          <a:lstStyle/>
          <a:p>
            <a:pPr marL="571500" marR="5080" indent="-571500" algn="just">
              <a:lnSpc>
                <a:spcPct val="100000"/>
              </a:lnSpc>
              <a:spcBef>
                <a:spcPts val="100"/>
              </a:spcBef>
              <a:buFont typeface="Arial" panose="020B0604020202020204" pitchFamily="34" charset="0"/>
              <a:buChar char="•"/>
              <a:tabLst>
                <a:tab pos="116839" algn="l"/>
              </a:tabLst>
            </a:pPr>
            <a:r>
              <a:rPr lang="en-US" sz="3600" spc="-10" dirty="0">
                <a:solidFill>
                  <a:srgbClr val="231F20"/>
                </a:solidFill>
                <a:cs typeface="Source Sans Pro Light"/>
              </a:rPr>
              <a:t>Since involving several factors, the decision to open a Pakistani restaurant in a locality of Karachi must be made, where each factor influences on finding an optimal restaurant location. </a:t>
            </a:r>
          </a:p>
          <a:p>
            <a:pPr marL="571500" marR="5080" indent="-571500" algn="just">
              <a:lnSpc>
                <a:spcPct val="100000"/>
              </a:lnSpc>
              <a:spcBef>
                <a:spcPts val="100"/>
              </a:spcBef>
              <a:buFont typeface="Arial" panose="020B0604020202020204" pitchFamily="34" charset="0"/>
              <a:buChar char="•"/>
              <a:tabLst>
                <a:tab pos="116839" algn="l"/>
              </a:tabLst>
            </a:pPr>
            <a:r>
              <a:rPr lang="en-US" sz="3600" spc="-10" dirty="0">
                <a:solidFill>
                  <a:srgbClr val="231F20"/>
                </a:solidFill>
                <a:cs typeface="Source Sans Pro Light"/>
              </a:rPr>
              <a:t>The locality serves different cuisines for instance, Middle Eastern, Asian, Indian, Street food and BBQ. </a:t>
            </a:r>
          </a:p>
          <a:p>
            <a:pPr marL="571500" marR="5080" indent="-571500" algn="just">
              <a:lnSpc>
                <a:spcPct val="100000"/>
              </a:lnSpc>
              <a:spcBef>
                <a:spcPts val="100"/>
              </a:spcBef>
              <a:buFont typeface="Arial" panose="020B0604020202020204" pitchFamily="34" charset="0"/>
              <a:buChar char="•"/>
              <a:tabLst>
                <a:tab pos="116839" algn="l"/>
              </a:tabLst>
            </a:pPr>
            <a:r>
              <a:rPr lang="en-US" sz="3600" spc="-10" dirty="0">
                <a:solidFill>
                  <a:srgbClr val="231F20"/>
                </a:solidFill>
                <a:cs typeface="Source Sans Pro Light"/>
              </a:rPr>
              <a:t>Since, a variety of food types are served, hence, it is important the subject restaurant will serve the favorite food (particularly, in the optimal vicinity) with amenities like minimum distance to public restaurant, offering food at reasonable cost (moreover dependent on restaurant's rental prices in the area). </a:t>
            </a:r>
          </a:p>
          <a:p>
            <a:pPr marL="571500" marR="5080" indent="-571500" algn="just">
              <a:lnSpc>
                <a:spcPct val="100000"/>
              </a:lnSpc>
              <a:spcBef>
                <a:spcPts val="100"/>
              </a:spcBef>
              <a:buFont typeface="Arial" panose="020B0604020202020204" pitchFamily="34" charset="0"/>
              <a:buChar char="•"/>
              <a:tabLst>
                <a:tab pos="116839" algn="l"/>
              </a:tabLst>
            </a:pPr>
            <a:r>
              <a:rPr lang="en-US" sz="3600" spc="-10" dirty="0">
                <a:solidFill>
                  <a:srgbClr val="231F20"/>
                </a:solidFill>
                <a:cs typeface="Source Sans Pro Light"/>
              </a:rPr>
              <a:t>To achieve this goal, this project considers the technique </a:t>
            </a:r>
            <a:r>
              <a:rPr lang="en-US" sz="3600" b="1" spc="-10" dirty="0">
                <a:solidFill>
                  <a:srgbClr val="231F20"/>
                </a:solidFill>
                <a:cs typeface="Source Sans Pro Light"/>
              </a:rPr>
              <a:t>K-means Clustering </a:t>
            </a:r>
            <a:r>
              <a:rPr lang="en-US" sz="3600" spc="-10" dirty="0">
                <a:solidFill>
                  <a:srgbClr val="231F20"/>
                </a:solidFill>
                <a:cs typeface="Source Sans Pro Light"/>
              </a:rPr>
              <a:t>to make segmentations of the types of Pakistani restaurants or, the restaurant with benefits. </a:t>
            </a:r>
          </a:p>
          <a:p>
            <a:pPr marL="571500" marR="5080" indent="-571500" algn="just">
              <a:lnSpc>
                <a:spcPct val="100000"/>
              </a:lnSpc>
              <a:spcBef>
                <a:spcPts val="100"/>
              </a:spcBef>
              <a:buFont typeface="Arial" panose="020B0604020202020204" pitchFamily="34" charset="0"/>
              <a:buChar char="•"/>
              <a:tabLst>
                <a:tab pos="116839" algn="l"/>
              </a:tabLst>
            </a:pPr>
            <a:r>
              <a:rPr lang="en-US" sz="3600" spc="-10" dirty="0">
                <a:solidFill>
                  <a:srgbClr val="231F20"/>
                </a:solidFill>
                <a:cs typeface="Source Sans Pro Light"/>
              </a:rPr>
              <a:t>After that, research about the prices to rent a place for opening a restaurant will be made. </a:t>
            </a:r>
          </a:p>
        </p:txBody>
      </p:sp>
      <p:sp>
        <p:nvSpPr>
          <p:cNvPr id="22" name="object 22"/>
          <p:cNvSpPr txBox="1"/>
          <p:nvPr/>
        </p:nvSpPr>
        <p:spPr>
          <a:xfrm>
            <a:off x="242343" y="127059"/>
            <a:ext cx="4806156" cy="843821"/>
          </a:xfrm>
          <a:prstGeom prst="rect">
            <a:avLst/>
          </a:prstGeom>
        </p:spPr>
        <p:txBody>
          <a:bodyPr vert="horz" wrap="square" lIns="0" tIns="12700" rIns="0" bIns="0" rtlCol="0">
            <a:spAutoFit/>
          </a:bodyPr>
          <a:lstStyle/>
          <a:p>
            <a:pPr marL="12700">
              <a:spcBef>
                <a:spcPts val="100"/>
              </a:spcBef>
            </a:pPr>
            <a:r>
              <a:rPr lang="en-NZ" sz="5400" spc="-10" dirty="0">
                <a:cs typeface="Source Sans Pro Light"/>
              </a:rPr>
              <a:t>Methodology</a:t>
            </a:r>
            <a:endParaRPr sz="5400" dirty="0">
              <a:cs typeface="Source Sans Pro Light"/>
            </a:endParaRPr>
          </a:p>
        </p:txBody>
      </p:sp>
    </p:spTree>
    <p:extLst>
      <p:ext uri="{BB962C8B-B14F-4D97-AF65-F5344CB8AC3E}">
        <p14:creationId xmlns:p14="http://schemas.microsoft.com/office/powerpoint/2010/main" val="19227076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arth’s history, The beginning - by Lifeliqe.pptx" id="{E25CC431-43A8-448A-845B-6834F5801C19}" vid="{4F4D894A-5B42-4CD6-B809-B6FAA25A6C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{B0F136C8-C55A-4F54-9335-A96DF9D34415}tf56542703_win32</Template>
  <TotalTime>1390</TotalTime>
  <Words>1078</Words>
  <Application>Microsoft Office PowerPoint</Application>
  <PresentationFormat>Custom</PresentationFormat>
  <Paragraphs>82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 New</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Saifal Talpur</dc:creator>
  <cp:lastModifiedBy>Saifal Talpur</cp:lastModifiedBy>
  <cp:revision>21</cp:revision>
  <dcterms:created xsi:type="dcterms:W3CDTF">2021-01-04T08:28:40Z</dcterms:created>
  <dcterms:modified xsi:type="dcterms:W3CDTF">2021-01-05T07:39:36Z</dcterms:modified>
</cp:coreProperties>
</file>