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12c12ee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12c12ee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12c12ee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212c12e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212c12ee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212c12ee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212c12ee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212c12ee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212c12e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212c12e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212c12ee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212c12ee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Relationship Id="rId9" Type="http://schemas.openxmlformats.org/officeDocument/2006/relationships/image" Target="../media/image21.jpg"/><Relationship Id="rId5" Type="http://schemas.openxmlformats.org/officeDocument/2006/relationships/image" Target="../media/image18.jpg"/><Relationship Id="rId6" Type="http://schemas.openxmlformats.org/officeDocument/2006/relationships/image" Target="../media/image17.jpg"/><Relationship Id="rId7" Type="http://schemas.openxmlformats.org/officeDocument/2006/relationships/image" Target="../media/image15.jpg"/><Relationship Id="rId8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Pattern recognition in sky images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77700"/>
            <a:ext cx="36285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Samuel Monsarrat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Jordi Lladós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Md Zilan Uddn Saif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Table of contents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399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 sz="1800" u="sng">
                <a:solidFill>
                  <a:schemeClr val="hlink"/>
                </a:solidFill>
                <a:hlinkClick/>
              </a:rPr>
              <a:t>State of the art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 u="sng">
                <a:solidFill>
                  <a:schemeClr val="hlink"/>
                </a:solidFill>
                <a:hlinkClick action="ppaction://hlinksldjump" r:id="rId3"/>
              </a:rPr>
              <a:t>Data acquisition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 u="sng">
                <a:solidFill>
                  <a:schemeClr val="hlink"/>
                </a:solidFill>
                <a:hlinkClick action="ppaction://hlinksldjump" r:id="rId4"/>
              </a:rPr>
              <a:t>Image preprocessing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 u="sng">
                <a:solidFill>
                  <a:schemeClr val="hlink"/>
                </a:solidFill>
                <a:hlinkClick action="ppaction://hlinksldjump" r:id="rId5"/>
              </a:rPr>
              <a:t>PCA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 u="sng">
                <a:solidFill>
                  <a:schemeClr val="hlink"/>
                </a:solidFill>
                <a:hlinkClick action="ppaction://hlinksldjump" r:id="rId6"/>
              </a:rPr>
              <a:t>Neural network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 sz="1800" u="sng">
                <a:solidFill>
                  <a:schemeClr val="hlink"/>
                </a:solidFill>
                <a:hlinkClick action="ppaction://hlinksldjump" r:id="rId7"/>
              </a:rPr>
              <a:t>Conclusion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acquisition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49" y="2215400"/>
            <a:ext cx="1974675" cy="13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475" y="956875"/>
            <a:ext cx="2153149" cy="16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2629475" y="1181425"/>
            <a:ext cx="318300" cy="3383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479" y="2998824"/>
            <a:ext cx="2153149" cy="16148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5"/>
          <p:cNvCxnSpPr/>
          <p:nvPr/>
        </p:nvCxnSpPr>
        <p:spPr>
          <a:xfrm>
            <a:off x="6089475" y="831450"/>
            <a:ext cx="2534700" cy="18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/>
          <p:nvPr/>
        </p:nvCxnSpPr>
        <p:spPr>
          <a:xfrm flipH="1">
            <a:off x="6110775" y="863250"/>
            <a:ext cx="2428500" cy="18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6089475" y="2857063"/>
            <a:ext cx="2534700" cy="189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/>
          <p:nvPr/>
        </p:nvCxnSpPr>
        <p:spPr>
          <a:xfrm flipH="1">
            <a:off x="6110775" y="2888863"/>
            <a:ext cx="2428500" cy="18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5025" y="1245500"/>
            <a:ext cx="821228" cy="61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5023" y="2065963"/>
            <a:ext cx="821228" cy="61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5025" y="2886487"/>
            <a:ext cx="821228" cy="61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9025" y="3699325"/>
            <a:ext cx="821228" cy="6159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4023500" y="1356650"/>
            <a:ext cx="91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 AM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023500" y="2177150"/>
            <a:ext cx="10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4023500" y="2997650"/>
            <a:ext cx="120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4023500" y="3810475"/>
            <a:ext cx="91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ca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Image preprocessing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372775" y="2522725"/>
            <a:ext cx="107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100"/>
              <a:t>Original image </a:t>
            </a:r>
            <a:endParaRPr sz="1100"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5" y="1575075"/>
            <a:ext cx="1347329" cy="10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800" y="1577095"/>
            <a:ext cx="1347324" cy="1005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3726700" y="2522725"/>
            <a:ext cx="1730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ca" sz="1112"/>
              <a:t>Original image cropped </a:t>
            </a:r>
            <a:endParaRPr sz="1112"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2179413" y="2522725"/>
            <a:ext cx="107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100"/>
              <a:t>Size reduction</a:t>
            </a:r>
            <a:r>
              <a:rPr lang="ca" sz="1100"/>
              <a:t> </a:t>
            </a:r>
            <a:endParaRPr sz="1100"/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426" y="1631963"/>
            <a:ext cx="1347325" cy="89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1974" y="1633625"/>
            <a:ext cx="1347325" cy="8929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5402038" y="2522725"/>
            <a:ext cx="180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ca" sz="1112"/>
              <a:t>Random patches selection</a:t>
            </a:r>
            <a:endParaRPr sz="1112"/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9300" y="188325"/>
            <a:ext cx="932247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9300" y="1365700"/>
            <a:ext cx="932250" cy="92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99300" y="2628300"/>
            <a:ext cx="932250" cy="9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9300" y="3823822"/>
            <a:ext cx="932250" cy="92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7727775" y="1038800"/>
            <a:ext cx="675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100"/>
              <a:t>Patch 1</a:t>
            </a:r>
            <a:endParaRPr sz="1100"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7727775" y="2189513"/>
            <a:ext cx="675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100"/>
              <a:t>Patch 2</a:t>
            </a:r>
            <a:endParaRPr sz="1100"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7727775" y="3464775"/>
            <a:ext cx="675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100"/>
              <a:t>Patch 3</a:t>
            </a:r>
            <a:endParaRPr sz="1100"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7727775" y="4663225"/>
            <a:ext cx="675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100"/>
              <a:t>Patch 4</a:t>
            </a:r>
            <a:endParaRPr sz="1100"/>
          </a:p>
        </p:txBody>
      </p:sp>
      <p:sp>
        <p:nvSpPr>
          <p:cNvPr id="188" name="Google Shape;188;p16"/>
          <p:cNvSpPr/>
          <p:nvPr/>
        </p:nvSpPr>
        <p:spPr>
          <a:xfrm>
            <a:off x="7130638" y="131500"/>
            <a:ext cx="330300" cy="4784700"/>
          </a:xfrm>
          <a:prstGeom prst="leftBrace">
            <a:avLst>
              <a:gd fmla="val 50000" name="adj1"/>
              <a:gd fmla="val 425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16"/>
          <p:cNvCxnSpPr>
            <a:stCxn id="173" idx="3"/>
            <a:endCxn id="174" idx="1"/>
          </p:cNvCxnSpPr>
          <p:nvPr/>
        </p:nvCxnSpPr>
        <p:spPr>
          <a:xfrm>
            <a:off x="1584504" y="2080075"/>
            <a:ext cx="4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6"/>
          <p:cNvCxnSpPr>
            <a:stCxn id="174" idx="3"/>
            <a:endCxn id="177" idx="1"/>
          </p:cNvCxnSpPr>
          <p:nvPr/>
        </p:nvCxnSpPr>
        <p:spPr>
          <a:xfrm>
            <a:off x="3391125" y="2080085"/>
            <a:ext cx="4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6"/>
          <p:cNvCxnSpPr>
            <a:stCxn id="177" idx="3"/>
            <a:endCxn id="178" idx="1"/>
          </p:cNvCxnSpPr>
          <p:nvPr/>
        </p:nvCxnSpPr>
        <p:spPr>
          <a:xfrm>
            <a:off x="5197752" y="2080088"/>
            <a:ext cx="4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6"/>
          <p:cNvSpPr txBox="1"/>
          <p:nvPr/>
        </p:nvSpPr>
        <p:spPr>
          <a:xfrm>
            <a:off x="3403725" y="3099950"/>
            <a:ext cx="4341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134625" y="3922775"/>
            <a:ext cx="6972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White pixels (R&gt;150, G&gt;150, B&gt;150) -&gt;Replaced by the mean of the patch’s blue pixels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PCA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0" y="1466825"/>
            <a:ext cx="461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Get only the red channel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Flatten red channel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Split data in a train and a test 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Standardize the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Perform</a:t>
            </a:r>
            <a:r>
              <a:rPr lang="ca" sz="1500"/>
              <a:t> PCA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Classify using GMM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Assign each cluster to a labe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a" sz="1500"/>
              <a:t>Calculate </a:t>
            </a:r>
            <a:r>
              <a:rPr lang="ca" sz="1500"/>
              <a:t>performance</a:t>
            </a:r>
            <a:r>
              <a:rPr lang="ca" sz="1500"/>
              <a:t> </a:t>
            </a:r>
            <a:r>
              <a:rPr lang="ca" sz="1500"/>
              <a:t>indexes</a:t>
            </a:r>
            <a:endParaRPr sz="1500"/>
          </a:p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75" y="501650"/>
            <a:ext cx="2676075" cy="17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25" y="2686550"/>
            <a:ext cx="2640151" cy="18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926" y="2697825"/>
            <a:ext cx="2616224" cy="182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5163" y="501651"/>
            <a:ext cx="2755754" cy="17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3998700" y="2285700"/>
            <a:ext cx="180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PCA with 2 classes</a:t>
            </a:r>
            <a:r>
              <a:rPr lang="ca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6808838" y="2314475"/>
            <a:ext cx="180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PCA with 4 classes 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3941150" y="4537000"/>
            <a:ext cx="221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GMM wi</a:t>
            </a:r>
            <a:r>
              <a:rPr lang="ca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 2 classes </a:t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6605000" y="4537000"/>
            <a:ext cx="221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GMM with 4 classes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484300" y="88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Neural network</a:t>
            </a:r>
            <a:endParaRPr/>
          </a:p>
        </p:txBody>
      </p:sp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75" y="49175"/>
            <a:ext cx="2846199" cy="9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75" y="583475"/>
            <a:ext cx="3069824" cy="4473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18"/>
          <p:cNvCxnSpPr>
            <a:stCxn id="215" idx="1"/>
            <a:endCxn id="216" idx="3"/>
          </p:cNvCxnSpPr>
          <p:nvPr/>
        </p:nvCxnSpPr>
        <p:spPr>
          <a:xfrm flipH="1">
            <a:off x="3905475" y="526037"/>
            <a:ext cx="2073600" cy="22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8"/>
          <p:cNvCxnSpPr>
            <a:stCxn id="219" idx="1"/>
            <a:endCxn id="216" idx="3"/>
          </p:cNvCxnSpPr>
          <p:nvPr/>
        </p:nvCxnSpPr>
        <p:spPr>
          <a:xfrm flipH="1">
            <a:off x="3905399" y="1585349"/>
            <a:ext cx="2073600" cy="12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8"/>
          <p:cNvCxnSpPr>
            <a:stCxn id="216" idx="3"/>
            <a:endCxn id="221" idx="1"/>
          </p:cNvCxnSpPr>
          <p:nvPr/>
        </p:nvCxnSpPr>
        <p:spPr>
          <a:xfrm>
            <a:off x="3905399" y="2820149"/>
            <a:ext cx="20736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075" y="1002925"/>
            <a:ext cx="2846201" cy="11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2950" y="2202750"/>
            <a:ext cx="2846201" cy="12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2100" y="3437550"/>
            <a:ext cx="3400151" cy="16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1297500" y="1003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❖"/>
            </a:pPr>
            <a:r>
              <a:rPr lang="ca" sz="1405"/>
              <a:t>We met our objectives</a:t>
            </a:r>
            <a:endParaRPr sz="14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❖"/>
            </a:pPr>
            <a:r>
              <a:rPr lang="ca" sz="1405"/>
              <a:t>PCA, GMM and CNN for sky recognition</a:t>
            </a:r>
            <a:endParaRPr sz="14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❖"/>
            </a:pPr>
            <a:r>
              <a:rPr lang="ca" sz="1405"/>
              <a:t>Possible improvements for better accuracy:</a:t>
            </a:r>
            <a:endParaRPr sz="14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5"/>
          </a:p>
          <a:p>
            <a:pPr indent="-30702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Char char="➢"/>
            </a:pPr>
            <a:r>
              <a:rPr lang="ca" sz="1235"/>
              <a:t>Implement an algorithm for every seasons</a:t>
            </a:r>
            <a:endParaRPr sz="123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5"/>
          </a:p>
          <a:p>
            <a:pPr indent="-30702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Char char="➢"/>
            </a:pPr>
            <a:r>
              <a:rPr lang="ca" sz="1235"/>
              <a:t>Take pictures with the same camera</a:t>
            </a:r>
            <a:endParaRPr sz="123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35"/>
          </a:p>
          <a:p>
            <a:pPr indent="-30702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Char char="➢"/>
            </a:pPr>
            <a:r>
              <a:rPr lang="ca" sz="1235"/>
              <a:t>Explore different approaches </a:t>
            </a:r>
            <a:r>
              <a:rPr lang="ca" sz="1235"/>
              <a:t>beyond</a:t>
            </a:r>
            <a:r>
              <a:rPr lang="ca" sz="1235"/>
              <a:t> the RGB channels</a:t>
            </a:r>
            <a:endParaRPr sz="123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35"/>
          </a:p>
        </p:txBody>
      </p:sp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2136675" y="2087900"/>
            <a:ext cx="1260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