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 id="2147483668" r:id="rId5"/>
  </p:sldMasterIdLst>
  <p:notesMasterIdLst>
    <p:notesMasterId r:id="rId7"/>
  </p:notesMasterIdLst>
  <p:sldIdLst>
    <p:sldId id="259" r:id="rId6"/>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2" r:id="rId45"/>
    <p:sldId id="376" r:id="rId46"/>
  </p:sldIdLst>
  <p:sldSz cx="9144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0" Type="http://schemas.openxmlformats.org/officeDocument/2006/relationships/tags" Target="tags/tag1.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solidFill>
                  <a:schemeClr val="tx1"/>
                </a:solidFill>
                <a:latin typeface="Calibri" panose="020F050202020403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ct val="0"/>
              </a:spcBef>
              <a:spcAft>
                <a:spcPct val="0"/>
              </a:spcAft>
              <a:defRPr sz="1200">
                <a:solidFill>
                  <a:schemeClr val="tx1"/>
                </a:solidFill>
                <a:latin typeface="+mn-lt"/>
                <a:cs typeface="+mn-cs"/>
              </a:defRPr>
            </a:lvl1pPr>
          </a:lstStyle>
          <a:p>
            <a:pPr>
              <a:defRPr/>
            </a:pPr>
            <a:fld id="{0A7C6F2A-9C02-4E5B-8DF1-CE59BD21F5D2}" type="datetime1">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solidFill>
                  <a:schemeClr val="tx1"/>
                </a:solidFill>
                <a:latin typeface="Calibri" panose="020F0502020204030204" pitchFamily="34" charset="0"/>
              </a:defRPr>
            </a:lvl1pPr>
          </a:lstStyle>
          <a:p>
            <a:pPr>
              <a:defRPr/>
            </a:pPr>
            <a:r>
              <a:rPr lang="en-IN"/>
              <a:t>Review - 01</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ct val="0"/>
              </a:spcBef>
              <a:spcAft>
                <a:spcPct val="0"/>
              </a:spcAft>
              <a:defRPr sz="1200">
                <a:solidFill>
                  <a:schemeClr val="tx1"/>
                </a:solidFill>
                <a:latin typeface="+mn-lt"/>
                <a:cs typeface="+mn-cs"/>
              </a:defRPr>
            </a:lvl1pPr>
          </a:lstStyle>
          <a:p>
            <a:pPr>
              <a:defRPr/>
            </a:pPr>
            <a:fld id="{3B78E1BF-003B-4157-A9DE-B3746584F2EE}" type="slidenum">
              <a:rPr lang="en-IN"/>
            </a:fld>
            <a:endParaRPr lang="en-I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dirty="0"/>
              <a:t>Review - 01</a:t>
            </a:r>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dirty="0"/>
              <a:t>Review - 01</a:t>
            </a: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983E7FF-7B2D-491C-B028-494B795C926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IN"/>
              <a:t>Review - 01</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 Box 16"/>
          <p:cNvSpPr txBox="1">
            <a:spLocks noChangeArrowheads="1"/>
          </p:cNvSpPr>
          <p:nvPr/>
        </p:nvSpPr>
        <p:spPr bwMode="auto">
          <a:xfrm>
            <a:off x="238125" y="908720"/>
            <a:ext cx="8667750" cy="1938992"/>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4000" b="0" i="0" u="sng" strike="noStrike" kern="0" cap="none" spc="0" normalizeH="0" baseline="0" noProof="0">
                <a:ln>
                  <a:noFill/>
                </a:ln>
                <a:solidFill>
                  <a:schemeClr val="accent2"/>
                </a:solidFill>
                <a:effectLst/>
                <a:uLnTx/>
                <a:uFillTx/>
                <a:latin typeface="Times New Roman" panose="02020603050405020304" pitchFamily="18" charset="0"/>
                <a:ea typeface="+mj-ea"/>
                <a:cs typeface="+mj-cs"/>
              </a:rPr>
              <a:t>EFFECT OF STEP GEOMETRY AND WATER QUALITY ON EFFICIENCY  OF CASCADE AERATION SYSTEM</a:t>
            </a:r>
            <a:endParaRPr kumimoji="0" lang="en-US" altLang="en-US" sz="4000" b="1"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endParaRPr>
          </a:p>
        </p:txBody>
      </p:sp>
      <p:sp>
        <p:nvSpPr>
          <p:cNvPr id="7" name="Text Box 18"/>
          <p:cNvSpPr txBox="1">
            <a:spLocks noChangeArrowheads="1"/>
          </p:cNvSpPr>
          <p:nvPr/>
        </p:nvSpPr>
        <p:spPr bwMode="auto">
          <a:xfrm>
            <a:off x="2387600" y="6388100"/>
            <a:ext cx="4343400" cy="457200"/>
          </a:xfrm>
          <a:prstGeom prst="rect">
            <a:avLst/>
          </a:prstGeom>
          <a:noFill/>
          <a:ln w="9525">
            <a:noFill/>
            <a:miter lim="800000"/>
          </a:ln>
          <a:effectLst/>
        </p:spPr>
        <p:txBody>
          <a:bodyPr>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rPr>
              <a:t>Progress Through Quality Education</a:t>
            </a:r>
            <a:endParaRPr kumimoji="0" lang="en-US" sz="2400" b="0" i="0" u="none" strike="noStrike" kern="1200" cap="none" spc="0" normalizeH="0" baseline="0" noProof="0">
              <a:ln>
                <a:noFill/>
              </a:ln>
              <a:solidFill>
                <a:srgbClr val="FFFFFF"/>
              </a:solidFill>
              <a:effectLst/>
              <a:uLnTx/>
              <a:uFillTx/>
              <a:latin typeface="French Script MT" panose="03020402040607040605" pitchFamily="66" charset="0"/>
              <a:ea typeface="+mn-ea"/>
              <a:cs typeface="Arial" panose="020B0604020202020204" pitchFamily="34" charset="0"/>
            </a:endParaRPr>
          </a:p>
        </p:txBody>
      </p:sp>
      <p:sp>
        <p:nvSpPr>
          <p:cNvPr id="5" name="Text Box 16"/>
          <p:cNvSpPr txBox="1">
            <a:spLocks noChangeArrowheads="1"/>
          </p:cNvSpPr>
          <p:nvPr userDrawn="1"/>
        </p:nvSpPr>
        <p:spPr bwMode="auto">
          <a:xfrm>
            <a:off x="609600" y="2847712"/>
            <a:ext cx="8138864" cy="3216265"/>
          </a:xfrm>
          <a:prstGeom prst="rect">
            <a:avLst/>
          </a:prstGeom>
          <a:noFill/>
          <a:ln w="9525">
            <a:noFill/>
            <a:miter lim="800000"/>
          </a:ln>
          <a:effectLst/>
        </p:spPr>
        <p:txBody>
          <a:bodyPr wrap="square">
            <a:spAutoFit/>
          </a:bodyPr>
          <a:lstStyle>
            <a:defPPr lvl="0">
              <a:defRPr lang="en-US"/>
            </a:defPPr>
            <a:lvl1pPr lvl="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742950" lvl="1" indent="-28575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1143000" lvl="2"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600200" lvl="3"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2057400" lvl="4" indent="-228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514600" lvl="5"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6pPr>
            <a:lvl7pPr marL="2971800" lvl="6"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7pPr>
            <a:lvl8pPr marL="3429000" lvl="7"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8pPr>
            <a:lvl9pPr marL="3886200" lvl="8" indent="-228600" algn="l" defTabSz="914400" rtl="0" eaLnBrk="0" fontAlgn="base" latinLnBrk="0"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sz="2200" b="1" i="0" u="sng"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Presented by</a:t>
            </a:r>
            <a:r>
              <a:rPr kumimoji="0" 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endParaRPr kumimoji="0" lang="en-US" sz="2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457200" indent="-457200" algn="ctr" eaLnBrk="1" hangingPunct="1">
              <a:lnSpc>
                <a:spcPts val="2400"/>
              </a:lnSpc>
              <a:buFont typeface="Wingdings" panose="05000000000000000000" pitchFamily="2" charset="2"/>
              <a:buNone/>
            </a:pPr>
            <a:r>
              <a:rPr lang="en-US" sz="2200" b="1">
                <a:solidFill>
                  <a:srgbClr val="000000"/>
                </a:solidFill>
                <a:latin typeface="Times New Roman" panose="02020603050405020304" pitchFamily="18" charset="0"/>
              </a:rPr>
              <a:t>V. Rathinakumar</a:t>
            </a:r>
            <a:endParaRPr lang="en-US" sz="2200" b="1">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200">
                <a:solidFill>
                  <a:srgbClr val="000000"/>
                </a:solidFill>
                <a:latin typeface="Times New Roman" panose="02020603050405020304" pitchFamily="18" charset="0"/>
              </a:rPr>
              <a:t>Assistant Professor – II</a:t>
            </a:r>
            <a:endParaRPr lang="en-US" sz="22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School of Civil Engineering </a:t>
            </a:r>
            <a:endParaRPr lang="en-US" sz="2000">
              <a:solidFill>
                <a:srgbClr val="000000"/>
              </a:solidFill>
              <a:latin typeface="Times New Roman" panose="02020603050405020304" pitchFamily="18" charset="0"/>
            </a:endParaRPr>
          </a:p>
          <a:p>
            <a:pPr marL="457200" indent="-457200" algn="ctr" eaLnBrk="1" hangingPunct="1">
              <a:lnSpc>
                <a:spcPts val="2400"/>
              </a:lnSpc>
              <a:buFont typeface="Wingdings" panose="05000000000000000000" pitchFamily="2" charset="2"/>
              <a:buNone/>
            </a:pPr>
            <a:r>
              <a:rPr lang="en-US" sz="2000">
                <a:solidFill>
                  <a:srgbClr val="000000"/>
                </a:solidFill>
                <a:latin typeface="Times New Roman" panose="02020603050405020304" pitchFamily="18" charset="0"/>
              </a:rPr>
              <a:t>SASTRA University </a:t>
            </a:r>
            <a:endParaRPr lang="en-US" sz="2000">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u="sng">
                <a:solidFill>
                  <a:srgbClr val="000000"/>
                </a:solidFill>
                <a:latin typeface="Times New Roman" panose="02020603050405020304" pitchFamily="18" charset="0"/>
              </a:rPr>
              <a:t>Research Supervisor</a:t>
            </a:r>
            <a:endParaRPr lang="en-US" sz="2000" b="1" u="sng">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Dr. C.R.Suribabu,</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Professor, SoCE</a:t>
            </a:r>
            <a:endParaRPr lang="en-US" sz="2000" b="1">
              <a:solidFill>
                <a:srgbClr val="000000"/>
              </a:solidFill>
              <a:latin typeface="Times New Roman" panose="02020603050405020304" pitchFamily="18" charset="0"/>
            </a:endParaRPr>
          </a:p>
          <a:p>
            <a:pPr marL="457200" indent="-457200" algn="ctr" eaLnBrk="1" hangingPunct="1">
              <a:lnSpc>
                <a:spcPct val="90000"/>
              </a:lnSpc>
              <a:buFont typeface="Wingdings" panose="05000000000000000000" pitchFamily="2" charset="2"/>
              <a:buNone/>
            </a:pPr>
            <a:r>
              <a:rPr lang="en-US" sz="2000" b="1">
                <a:solidFill>
                  <a:srgbClr val="000000"/>
                </a:solidFill>
                <a:latin typeface="Times New Roman" panose="02020603050405020304" pitchFamily="18" charset="0"/>
              </a:rPr>
              <a:t>SASTRA University</a:t>
            </a:r>
            <a:endParaRPr lang="en-US" sz="2000" b="1">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400" y="38100"/>
            <a:ext cx="6946900" cy="660400"/>
          </a:xfrm>
        </p:spPr>
        <p:txBody>
          <a:bodyPr/>
          <a:lstStyle/>
          <a:p>
            <a:r>
              <a:rPr lang="en-US"/>
              <a:t>Click to edit Master title style</a:t>
            </a:r>
            <a:endParaRPr lang="en-US"/>
          </a:p>
        </p:txBody>
      </p:sp>
      <p:sp>
        <p:nvSpPr>
          <p:cNvPr id="3" name="Content Placeholder 2"/>
          <p:cNvSpPr>
            <a:spLocks noGrp="1"/>
          </p:cNvSpPr>
          <p:nvPr>
            <p:ph idx="1"/>
          </p:nvPr>
        </p:nvSpPr>
        <p:spPr>
          <a:xfrm>
            <a:off x="152400" y="990600"/>
            <a:ext cx="88392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Footer Placeholder 8"/>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a:spLocks noGrp="1"/>
          </p:cNvSpPr>
          <p:nvPr>
            <p:ph idx="1"/>
          </p:nvPr>
        </p:nvSpPr>
        <p:spPr>
          <a:xfrm>
            <a:off x="138332" y="962464"/>
            <a:ext cx="4320000" cy="5295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2"/>
          <p:cNvSpPr>
            <a:spLocks noGrp="1"/>
          </p:cNvSpPr>
          <p:nvPr>
            <p:ph idx="13"/>
          </p:nvPr>
        </p:nvSpPr>
        <p:spPr>
          <a:xfrm>
            <a:off x="4648200" y="956604"/>
            <a:ext cx="4320000" cy="5295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r>
              <a:rPr lang="en-US" smtClean="0"/>
              <a:t>12/24/2021</a:t>
            </a:r>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r>
              <a:rPr lang="en-US" smtClean="0"/>
              <a:t>12/24/2021</a:t>
            </a:r>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r>
              <a:rPr lang="en-US" smtClean="0"/>
              <a:t>12/24/2021</a:t>
            </a:r>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r>
              <a:rPr lang="en-US" smtClean="0"/>
              <a:t>12/24/2021</a:t>
            </a:r>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r>
              <a:rPr lang="en-US" smtClean="0"/>
              <a:t>12/24/2021</a:t>
            </a:r>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12/24/2021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9" name="Rectangle 2"/>
          <p:cNvSpPr>
            <a:spLocks noGrp="1" noChangeArrowheads="1"/>
          </p:cNvSpPr>
          <p:nvPr>
            <p:ph type="title"/>
          </p:nvPr>
        </p:nvSpPr>
        <p:spPr bwMode="auto">
          <a:xfrm>
            <a:off x="787400" y="101600"/>
            <a:ext cx="6946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31" name="Picture 1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0"/>
            <a:ext cx="10139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ln>
          <a:effectLst/>
        </p:spPr>
        <p:txBody>
          <a:bodyPr wrap="none" anchor="ct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l"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ctr" rtl="0" fontAlgn="base">
              <a:spcBef>
                <a:spcPct val="0"/>
              </a:spcBef>
              <a:spcAft>
                <a:spcPct val="0"/>
              </a:spcAft>
              <a:defRPr sz="12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Review - 1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ln>
          <a:effectLst/>
        </p:spPr>
        <p:txBody>
          <a:bodyPr vert="horz" wrap="square" lIns="91440" tIns="45720" rIns="91440" bIns="45720" numCol="1" anchor="t" anchorCtr="0" compatLnSpc="1"/>
          <a:lstStyle>
            <a:defPPr lvl="0">
              <a:defRPr lang="en-US"/>
            </a:defPPr>
            <a:lvl1pPr lvl="0" algn="r" rtl="0" fontAlgn="base">
              <a:spcBef>
                <a:spcPct val="0"/>
              </a:spcBef>
              <a:spcAft>
                <a:spcPct val="0"/>
              </a:spcAft>
              <a:defRPr sz="1400" kern="1200">
                <a:solidFill>
                  <a:schemeClr val="bg1"/>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l="18512" r="18449"/>
          <a:stretch>
            <a:fillRect/>
          </a:stretch>
        </p:blipFill>
        <p:spPr bwMode="auto">
          <a:xfrm>
            <a:off x="7452320" y="20013"/>
            <a:ext cx="1691680" cy="79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panose="020B0604020202020204" pitchFamily="34" charset="0"/>
        </a:defRPr>
      </a:lvl2pPr>
      <a:lvl3pPr algn="ctr" rtl="0" eaLnBrk="1" fontAlgn="base" hangingPunct="1">
        <a:spcBef>
          <a:spcPct val="0"/>
        </a:spcBef>
        <a:spcAft>
          <a:spcPct val="0"/>
        </a:spcAft>
        <a:defRPr sz="3200">
          <a:solidFill>
            <a:schemeClr val="tx1"/>
          </a:solidFill>
          <a:latin typeface="Arial" panose="020B0604020202020204" pitchFamily="34" charset="0"/>
        </a:defRPr>
      </a:lvl3pPr>
      <a:lvl4pPr algn="ctr" rtl="0" eaLnBrk="1" fontAlgn="base" hangingPunct="1">
        <a:spcBef>
          <a:spcPct val="0"/>
        </a:spcBef>
        <a:spcAft>
          <a:spcPct val="0"/>
        </a:spcAft>
        <a:defRPr sz="3200">
          <a:solidFill>
            <a:schemeClr val="tx1"/>
          </a:solidFill>
          <a:latin typeface="Arial" panose="020B0604020202020204" pitchFamily="34" charset="0"/>
        </a:defRPr>
      </a:lvl4pPr>
      <a:lvl5pPr algn="ctr" rtl="0" eaLnBrk="1" fontAlgn="base" hangingPunct="1">
        <a:spcBef>
          <a:spcPct val="0"/>
        </a:spcBef>
        <a:spcAft>
          <a:spcPct val="0"/>
        </a:spcAft>
        <a:defRPr sz="3200">
          <a:solidFill>
            <a:schemeClr val="tx1"/>
          </a:solidFill>
          <a:latin typeface="Arial" panose="020B0604020202020204" pitchFamily="34" charset="0"/>
        </a:defRPr>
      </a:lvl5pPr>
      <a:lvl6pPr marL="457200" algn="ctr" rtl="0" eaLnBrk="1" fontAlgn="base" hangingPunct="1">
        <a:spcBef>
          <a:spcPct val="0"/>
        </a:spcBef>
        <a:spcAft>
          <a:spcPct val="0"/>
        </a:spcAft>
        <a:defRPr sz="3200">
          <a:solidFill>
            <a:schemeClr val="bg1"/>
          </a:solidFill>
          <a:latin typeface="Arial" panose="020B0604020202020204" pitchFamily="34" charset="0"/>
        </a:defRPr>
      </a:lvl6pPr>
      <a:lvl7pPr marL="914400" algn="ctr" rtl="0" eaLnBrk="1" fontAlgn="base" hangingPunct="1">
        <a:spcBef>
          <a:spcPct val="0"/>
        </a:spcBef>
        <a:spcAft>
          <a:spcPct val="0"/>
        </a:spcAft>
        <a:defRPr sz="3200">
          <a:solidFill>
            <a:schemeClr val="bg1"/>
          </a:solidFill>
          <a:latin typeface="Arial" panose="020B0604020202020204" pitchFamily="34" charset="0"/>
        </a:defRPr>
      </a:lvl7pPr>
      <a:lvl8pPr marL="1371600" algn="ctr" rtl="0" eaLnBrk="1" fontAlgn="base" hangingPunct="1">
        <a:spcBef>
          <a:spcPct val="0"/>
        </a:spcBef>
        <a:spcAft>
          <a:spcPct val="0"/>
        </a:spcAft>
        <a:defRPr sz="3200">
          <a:solidFill>
            <a:schemeClr val="bg1"/>
          </a:solidFill>
          <a:latin typeface="Arial" panose="020B0604020202020204" pitchFamily="34" charset="0"/>
        </a:defRPr>
      </a:lvl8pPr>
      <a:lvl9pPr marL="1828800" algn="ctr"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400">
          <a:solidFill>
            <a:srgbClr val="000097"/>
          </a:solidFill>
          <a:latin typeface="+mn-lt"/>
        </a:defRPr>
      </a:lvl2pPr>
      <a:lvl3pPr marL="1143000" indent="-228600" algn="l" rtl="0" eaLnBrk="1" fontAlgn="base" hangingPunct="1">
        <a:spcBef>
          <a:spcPct val="20000"/>
        </a:spcBef>
        <a:spcAft>
          <a:spcPct val="0"/>
        </a:spcAft>
        <a:buClr>
          <a:srgbClr val="000097"/>
        </a:buClr>
        <a:buFont typeface="Wingdings" panose="05000000000000000000" pitchFamily="2" charset="2"/>
        <a:buChar char="ü"/>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a:solidFill>
            <a:srgbClr val="000097"/>
          </a:solidFill>
          <a:latin typeface="+mn-lt"/>
        </a:defRPr>
      </a:lvl4pPr>
      <a:lvl5pPr marL="20574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5pPr>
      <a:lvl6pPr marL="25146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6pPr>
      <a:lvl7pPr marL="29718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7pPr>
      <a:lvl8pPr marL="34290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8pPr>
      <a:lvl9pPr marL="3886200" indent="-228600" algn="l" rtl="0" eaLnBrk="1" fontAlgn="base" hangingPunct="1">
        <a:spcBef>
          <a:spcPct val="20000"/>
        </a:spcBef>
        <a:spcAft>
          <a:spcPct val="0"/>
        </a:spcAft>
        <a:buClr>
          <a:srgbClr val="000097"/>
        </a:buClr>
        <a:buFont typeface="Arial" panose="020B0604020202020204" pitchFamily="34"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6.xml"/><Relationship Id="rId2" Type="http://schemas.openxmlformats.org/officeDocument/2006/relationships/image" Target="../media/image10.jpe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image" Target="../media/image11.jpe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image" Target="../media/image12.jpe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image" Target="../media/image13.jpe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image" Target="../media/image17.png"/><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9.xml"/><Relationship Id="rId2" Type="http://schemas.openxmlformats.org/officeDocument/2006/relationships/image" Target="../media/image21.png"/><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9.xml"/><Relationship Id="rId2" Type="http://schemas.openxmlformats.org/officeDocument/2006/relationships/image" Target="../media/image22.png"/><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6849"/>
            <a:ext cx="9144000" cy="5334000"/>
          </a:xfrm>
        </p:spPr>
        <p:txBody>
          <a:bodyPr/>
          <a:lstStyle/>
          <a:p>
            <a:pPr algn="ctr">
              <a:lnSpc>
                <a:spcPct val="80000"/>
              </a:lnSpc>
              <a:buClr>
                <a:srgbClr val="000000"/>
              </a:buClr>
              <a:buSzPct val="75000"/>
              <a:buNone/>
            </a:pPr>
            <a:endParaRPr lang="en-US" sz="3200" b="1">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r>
              <a:rPr lang="en-US" sz="3200" b="1">
                <a:latin typeface="Times New Roman" panose="02020603050405020304" pitchFamily="18" charset="0"/>
                <a:cs typeface="Times New Roman" panose="02020603050405020304" pitchFamily="18" charset="0"/>
              </a:rPr>
              <a:t>Drowsiness detection and Encryption of Results</a:t>
            </a:r>
            <a:endParaRPr lang="en-US" sz="3200" b="1">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000">
                <a:solidFill>
                  <a:srgbClr val="000000"/>
                </a:solidFill>
                <a:latin typeface="Times New Roman" panose="02020603050405020304" pitchFamily="18" charset="0"/>
                <a:cs typeface="Times New Roman" panose="02020603050405020304" pitchFamily="18" charset="0"/>
              </a:rPr>
              <a:t>Presented by</a:t>
            </a: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       Gottumukkala Sai (122004080)</a:t>
            </a:r>
            <a:endParaRPr lang="en-US" sz="2400" b="1">
              <a:solidFill>
                <a:srgbClr val="000000"/>
              </a:solidFill>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               Chukkaluru Mahidhar Reddy (122004064)</a:t>
            </a:r>
            <a:endParaRPr lang="en-US" sz="2400" b="1">
              <a:solidFill>
                <a:srgbClr val="000000"/>
              </a:solidFill>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              Darbar Anwar Basha (122004067)</a:t>
            </a:r>
            <a:endParaRPr lang="en-US" sz="2400" b="1">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000">
                <a:solidFill>
                  <a:srgbClr val="000000"/>
                </a:solidFill>
                <a:latin typeface="Times New Roman" panose="02020603050405020304" pitchFamily="18" charset="0"/>
                <a:cs typeface="Times New Roman" panose="02020603050405020304" pitchFamily="18" charset="0"/>
              </a:rPr>
              <a:t>Project Guide</a:t>
            </a:r>
            <a:endParaRPr lang="en-US" sz="20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2400" b="1">
                <a:solidFill>
                  <a:srgbClr val="000000"/>
                </a:solidFill>
                <a:latin typeface="Times New Roman" panose="02020603050405020304" pitchFamily="18" charset="0"/>
                <a:cs typeface="Times New Roman" panose="02020603050405020304" pitchFamily="18" charset="0"/>
              </a:rPr>
              <a:t>Dr. Ganapathy R - (AP III)</a:t>
            </a:r>
            <a:endParaRPr lang="en-US" sz="2400" b="1">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1800">
                <a:solidFill>
                  <a:srgbClr val="000000"/>
                </a:solidFill>
                <a:latin typeface="Times New Roman" panose="02020603050405020304" pitchFamily="18" charset="0"/>
                <a:cs typeface="Times New Roman" panose="02020603050405020304" pitchFamily="18" charset="0"/>
              </a:rPr>
              <a:t>School of Electrical and Electronics Engineering</a:t>
            </a:r>
            <a:endParaRPr lang="en-US" sz="18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r>
              <a:rPr lang="en-US" sz="1800">
                <a:solidFill>
                  <a:srgbClr val="000000"/>
                </a:solidFill>
                <a:latin typeface="Times New Roman" panose="02020603050405020304" pitchFamily="18" charset="0"/>
                <a:cs typeface="Times New Roman" panose="02020603050405020304" pitchFamily="18" charset="0"/>
              </a:rPr>
              <a:t>SASTRA Deemed to be University</a:t>
            </a:r>
            <a:endParaRPr lang="en-US" sz="1800">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FLATTEN:</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Flattening is converting the data into a 1-dimensional array for inputting it to the next layer. We flatten the output of the convolutional layers to create a single long feature vector. And it is connected to the final classification model, which is called a fully-connected layer.</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4648200" y="2275840"/>
            <a:ext cx="4319905" cy="227838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906510" cy="5295900"/>
          </a:xfrm>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DENSE:</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The dense layer is a neural network layer that is connected deeply, which means each neuron in the dense layer receives input from all neurons of its previous layer. The dense layer is found to be the most commonly used layer in the models.</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Dense Layer is used to classify image based on output from convolutional layers.</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2437765" y="3860800"/>
            <a:ext cx="4006850" cy="232791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731885" cy="5295900"/>
          </a:xfrm>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ACTIVATION-RELU:</a:t>
            </a:r>
            <a:endParaRPr lang="en-US" sz="2400" b="1">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RELU stands for Rectified Linear Unit Activation.</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Activation function is a function that is added into an artificial neural network in order to help the network learn complex patterns in the data. </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400">
                <a:latin typeface="Times New Roman" panose="02020603050405020304" pitchFamily="18" charset="0"/>
                <a:cs typeface="Times New Roman" panose="02020603050405020304" pitchFamily="18" charset="0"/>
              </a:rPr>
              <a:t>The rectified linear activation function or ReLU for short is a piecewise linear function that will output the input directly if it is positive, otherwise, it will output zero.</a:t>
            </a:r>
            <a:endParaRPr 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924685" y="4246880"/>
            <a:ext cx="4319905" cy="201168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2996"/>
            <a:ext cx="9144000" cy="5334000"/>
          </a:xfrm>
        </p:spPr>
        <p:txBody>
          <a:bodyPr/>
          <a:lstStyle/>
          <a:p>
            <a:pPr marL="0" indent="0" algn="ctr">
              <a:lnSpc>
                <a:spcPct val="80000"/>
              </a:lnSpc>
              <a:buClr>
                <a:srgbClr val="000000"/>
              </a:buClr>
              <a:buSzPct val="75000"/>
              <a:buNone/>
            </a:pPr>
            <a:endParaRPr lang="en-US" sz="3200" b="1">
              <a:latin typeface="Times New Roman" panose="02020603050405020304" pitchFamily="18" charset="0"/>
              <a:cs typeface="Times New Roman" panose="02020603050405020304" pitchFamily="18" charset="0"/>
            </a:endParaRPr>
          </a:p>
          <a:p>
            <a:pPr algn="ctr">
              <a:lnSpc>
                <a:spcPct val="80000"/>
              </a:lnSpc>
              <a:buClr>
                <a:srgbClr val="000000"/>
              </a:buClr>
              <a:buSzPct val="75000"/>
              <a:buNone/>
            </a:pPr>
            <a:endParaRPr lang="en-US" sz="4800" b="1">
              <a:solidFill>
                <a:srgbClr val="000000"/>
              </a:solidFill>
              <a:latin typeface="Times New Roman" panose="02020603050405020304" pitchFamily="18" charset="0"/>
              <a:cs typeface="Times New Roman" panose="02020603050405020304" pitchFamily="18" charset="0"/>
            </a:endParaRPr>
          </a:p>
          <a:p>
            <a:pPr lvl="0" algn="ctr">
              <a:lnSpc>
                <a:spcPct val="80000"/>
              </a:lnSpc>
              <a:buClr>
                <a:srgbClr val="000000"/>
              </a:buClr>
              <a:buSzPct val="75000"/>
              <a:buNone/>
            </a:pPr>
            <a:endParaRPr lang="en-US" sz="240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826845" y="0"/>
            <a:ext cx="2362200" cy="783559"/>
          </a:xfrm>
          <a:prstGeom prst="rect">
            <a:avLst/>
          </a:prstGeom>
          <a:noFill/>
        </p:spPr>
      </p:pic>
      <p:sp>
        <p:nvSpPr>
          <p:cNvPr id="2" name="Text Box 1"/>
          <p:cNvSpPr txBox="1"/>
          <p:nvPr userDrawn="1"/>
        </p:nvSpPr>
        <p:spPr>
          <a:xfrm>
            <a:off x="294796" y="1132636"/>
            <a:ext cx="8595618" cy="1070573"/>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Steps to be followed:</a:t>
            </a:r>
            <a:endParaRPr lang="en-US" altLang="zh-CN" sz="2400" b="1"/>
          </a:p>
          <a:p>
            <a:pPr marL="0" lvl="0" indent="0" algn="just">
              <a:lnSpc>
                <a:spcPct val="100000"/>
              </a:lnSpc>
              <a:buClr>
                <a:srgbClr val="000000"/>
              </a:buClr>
              <a:buSzPct val="75000"/>
              <a:buFont typeface="Wingdings" panose="05000000000000000000" pitchFamily="2" charset="2"/>
              <a:buNone/>
            </a:pPr>
            <a:r>
              <a:rPr lang="zh-CN" altLang="en-US" sz="2400" b="1"/>
              <a:t>             </a:t>
            </a:r>
            <a:r>
              <a:rPr lang="en-US" sz="2400">
                <a:cs typeface="Times New Roman" panose="02020603050405020304" pitchFamily="18" charset="0"/>
                <a:sym typeface="+mn-ea"/>
              </a:rPr>
              <a:t>a. Take image as input from a camera.</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b. Detect the face in the image and create a Region of Interest (ROI).</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c. Detect the eyes from ROI and feed it to the classifier. </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d. Classifier will categorize whether eyes are open or closed.</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e. Calculate score to check whether the person is drowsy.</a:t>
            </a: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r>
              <a:rPr lang="en-US" sz="2400">
                <a:cs typeface="Times New Roman" panose="02020603050405020304" pitchFamily="18" charset="0"/>
                <a:sym typeface="+mn-ea"/>
              </a:rPr>
              <a:t>f. If the score exceeds the threshold, we capture the face.</a:t>
            </a:r>
            <a:endParaRPr lang="zh-CN" altLang="en-US" sz="2400" b="1"/>
          </a:p>
        </p:txBody>
      </p:sp>
      <p:sp>
        <p:nvSpPr>
          <p:cNvPr id="5" name="Text Box 4"/>
          <p:cNvSpPr txBox="1"/>
          <p:nvPr userDrawn="1"/>
        </p:nvSpPr>
        <p:spPr>
          <a:xfrm>
            <a:off x="1892898" y="310311"/>
            <a:ext cx="4515027" cy="1070573"/>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3200" b="1"/>
              <a:t>Drowsiness Detection</a:t>
            </a:r>
            <a:endParaRPr lang="zh-CN" alt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11" name="Content Placeholder 2"/>
          <p:cNvSpPr>
            <a:spLocks noGrp="1"/>
          </p:cNvSpPr>
          <p:nvPr>
            <p:ph idx="1"/>
          </p:nvPr>
        </p:nvSpPr>
        <p:spPr>
          <a:xfrm>
            <a:off x="0" y="915418"/>
            <a:ext cx="8421370" cy="5178425"/>
          </a:xfrm>
        </p:spPr>
        <p:txBody>
          <a:bodyPr/>
          <a:lstStyle/>
          <a:p>
            <a:pPr algn="l">
              <a:lnSpc>
                <a:spcPct val="80000"/>
              </a:lnSpc>
              <a:buClr>
                <a:srgbClr val="000000"/>
              </a:buClr>
              <a:buSzPct val="75000"/>
              <a:buFont typeface="Wingdings" panose="05000000000000000000" pitchFamily="2" charset="2"/>
              <a:buChar char="•"/>
            </a:pPr>
            <a:endParaRPr lang="en-US" sz="2000" smtClean="0">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r>
              <a:rPr lang="en-US" altLang="zh-CN" b="1">
                <a:solidFill>
                  <a:schemeClr val="tx1"/>
                </a:solidFill>
                <a:effectLst/>
                <a:latin typeface="Times New Roman" panose="02020603050405020304" pitchFamily="18" charset="0"/>
                <a:cs typeface="Times New Roman" panose="02020603050405020304" pitchFamily="18" charset="0"/>
              </a:rPr>
              <a:t>Algorithm used: CNN</a:t>
            </a:r>
            <a:endParaRPr lang="en-US" altLang="zh-CN" b="1">
              <a:solidFill>
                <a:schemeClr val="tx1"/>
              </a:solidFill>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endParaRPr lang="en-US" altLang="zh-CN" b="1">
              <a:solidFill>
                <a:schemeClr val="tx1"/>
              </a:solidFill>
              <a:effectLst/>
              <a:latin typeface="Times New Roman" panose="02020603050405020304" pitchFamily="18" charset="0"/>
              <a:cs typeface="Times New Roman" panose="02020603050405020304" pitchFamily="18" charset="0"/>
            </a:endParaRPr>
          </a:p>
          <a:p>
            <a:pPr lvl="1" algn="l">
              <a:lnSpc>
                <a:spcPct val="90000"/>
              </a:lnSpc>
              <a:buClr>
                <a:srgbClr val="000000"/>
              </a:buClr>
              <a:buSzPct val="75000"/>
              <a:buChar char="•"/>
            </a:pPr>
            <a:r>
              <a:rPr lang="en-US" altLang="zh-CN" b="1">
                <a:solidFill>
                  <a:srgbClr val="000000"/>
                </a:solidFill>
                <a:effectLst/>
                <a:latin typeface="Times New Roman" panose="02020603050405020304" pitchFamily="18" charset="0"/>
                <a:cs typeface="Times New Roman" panose="02020603050405020304" pitchFamily="18" charset="0"/>
              </a:rPr>
              <a:t>What is CNN?</a:t>
            </a:r>
            <a:endParaRPr lang="en-US" b="1">
              <a:effectLst/>
              <a:latin typeface="Times New Roman" panose="02020603050405020304" pitchFamily="18" charset="0"/>
              <a:cs typeface="Times New Roman" panose="02020603050405020304" pitchFamily="18" charset="0"/>
            </a:endParaRPr>
          </a:p>
        </p:txBody>
      </p:sp>
      <p:sp>
        <p:nvSpPr>
          <p:cNvPr id="3" name="Text Box 2"/>
          <p:cNvSpPr txBox="1"/>
          <p:nvPr userDrawn="1"/>
        </p:nvSpPr>
        <p:spPr>
          <a:xfrm>
            <a:off x="1132636" y="2684191"/>
            <a:ext cx="7400920" cy="3180689"/>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a:t>Convolutional Neural Networks(CNN) is a special type of deep neural network which performs extremely well for image classification purposes. A CNN basically consists of an input layer,an output layer and a hidden layer which can have multiple layers.</a:t>
            </a:r>
            <a:endParaRPr lang="en-US" altLang="zh-CN" sz="2400"/>
          </a:p>
          <a:p>
            <a:r>
              <a:rPr lang="en-US" altLang="zh-CN" sz="2400"/>
              <a:t>A convolutional operation is performed on these layers using a filter that performs 2D matrix multiplication on the layer and filter.</a:t>
            </a:r>
            <a:endParaRPr lang="en-US" altLang="zh-CN" sz="2400"/>
          </a:p>
          <a:p>
            <a:endParaRPr lang="zh-CN" alt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4" name="Text Box 3"/>
          <p:cNvSpPr txBox="1"/>
          <p:nvPr userDrawn="1"/>
        </p:nvSpPr>
        <p:spPr>
          <a:xfrm>
            <a:off x="1008511" y="1365369"/>
            <a:ext cx="7400920" cy="88438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indent="0">
              <a:buNone/>
            </a:pPr>
            <a:r>
              <a:rPr lang="en-US" altLang="zh-CN" sz="2400">
                <a:ea typeface="Times New Roman" panose="02020603050405020304" pitchFamily="18" charset="0"/>
                <a:cs typeface="Times New Roman" panose="02020603050405020304" pitchFamily="18" charset="0"/>
              </a:rPr>
              <a:t>The CNN model architecture consists of the following layers:</a:t>
            </a:r>
            <a:endParaRPr lang="en-US" altLang="zh-CN" sz="2400">
              <a:ea typeface="Times New Roman" panose="02020603050405020304" pitchFamily="18" charset="0"/>
              <a:cs typeface="Times New Roman" panose="02020603050405020304" pitchFamily="18" charset="0"/>
            </a:endParaRPr>
          </a:p>
          <a:p>
            <a:pPr marL="342900" indent="-342900">
              <a:buChar char="•"/>
            </a:pPr>
            <a:endParaRPr lang="zh-CN" altLang="en-US" sz="2400">
              <a:ea typeface="Times New Roman" panose="02020603050405020304" pitchFamily="18" charset="0"/>
              <a:cs typeface="Times New Roman" panose="02020603050405020304" pitchFamily="18" charset="0"/>
            </a:endParaRPr>
          </a:p>
        </p:txBody>
      </p:sp>
      <p:sp>
        <p:nvSpPr>
          <p:cNvPr id="7" name="Text Box 6"/>
          <p:cNvSpPr txBox="1"/>
          <p:nvPr userDrawn="1"/>
        </p:nvSpPr>
        <p:spPr>
          <a:xfrm>
            <a:off x="884256" y="2249230"/>
            <a:ext cx="6920230" cy="192468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altLang="zh-CN" sz="2400"/>
              <a:t>Convolution layer;32 nodes,kernel size 3</a:t>
            </a:r>
            <a:endParaRPr lang="en-US" altLang="zh-CN" sz="2400"/>
          </a:p>
          <a:p>
            <a:pPr marL="342900" indent="-342900">
              <a:buChar char="•"/>
            </a:pPr>
            <a:r>
              <a:rPr lang="en-US" altLang="zh-CN" sz="2400">
                <a:sym typeface="+mn-ea"/>
              </a:rPr>
              <a:t>Convolution layer;32 nodes,kernel size 3</a:t>
            </a:r>
            <a:endParaRPr lang="en-US" altLang="zh-CN" sz="2400">
              <a:sym typeface="+mn-ea"/>
            </a:endParaRPr>
          </a:p>
          <a:p>
            <a:pPr marL="342900" indent="-342900">
              <a:buChar char="•"/>
            </a:pPr>
            <a:r>
              <a:rPr lang="en-US" altLang="zh-CN" sz="2400"/>
              <a:t>Convolution layer;64 nodes,kernal size 3</a:t>
            </a:r>
            <a:endParaRPr lang="en-US" altLang="zh-CN" sz="2400"/>
          </a:p>
          <a:p>
            <a:pPr marL="342900" indent="-342900">
              <a:buChar char="•"/>
            </a:pPr>
            <a:r>
              <a:rPr lang="en-US" altLang="zh-CN" sz="2400"/>
              <a:t>Fully connected layer;128 nodes</a:t>
            </a:r>
            <a:endParaRPr lang="en-US" altLang="zh-CN" sz="2400"/>
          </a:p>
          <a:p>
            <a:pPr marL="342900" indent="-342900">
              <a:buChar char="•"/>
            </a:pPr>
            <a:endParaRPr lang="en-US" altLang="zh-CN" sz="2400"/>
          </a:p>
          <a:p>
            <a:pPr marL="342900" indent="-342900">
              <a:buChar char="•"/>
            </a:pPr>
            <a:endParaRPr lang="zh-CN" altLang="en-US" sz="2400"/>
          </a:p>
        </p:txBody>
      </p:sp>
      <p:sp>
        <p:nvSpPr>
          <p:cNvPr id="8" name="Text Box 7"/>
          <p:cNvSpPr txBox="1"/>
          <p:nvPr userDrawn="1"/>
        </p:nvSpPr>
        <p:spPr>
          <a:xfrm>
            <a:off x="961964" y="4375387"/>
            <a:ext cx="7447467" cy="138088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a:t>The final layer is also  a fully connected layer with 2 nodes. A Relu activation function is used in all the layer except the output layer in which we use softmax</a:t>
            </a:r>
            <a:endParaRPr lang="zh-CN" alt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4" name="Text Box 3"/>
          <p:cNvSpPr txBox="1"/>
          <p:nvPr userDrawn="1"/>
        </p:nvSpPr>
        <p:spPr>
          <a:xfrm>
            <a:off x="713716" y="1194698"/>
            <a:ext cx="5368382" cy="822324"/>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Advantages of CNN:</a:t>
            </a:r>
            <a:endParaRPr lang="zh-CN" altLang="en-US"/>
          </a:p>
        </p:txBody>
      </p:sp>
      <p:sp>
        <p:nvSpPr>
          <p:cNvPr id="7" name="Text Box 6"/>
          <p:cNvSpPr txBox="1"/>
          <p:nvPr userDrawn="1"/>
        </p:nvSpPr>
        <p:spPr>
          <a:xfrm>
            <a:off x="822324" y="1660165"/>
            <a:ext cx="7788809" cy="1799805"/>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Very High accuracy in image recognition problems.</a:t>
            </a:r>
            <a:endParaRPr lang="en-US" sz="2400" b="0" u="none">
              <a:solidFill>
                <a:srgbClr val="000000"/>
              </a:solidFill>
              <a:ea typeface="Times New Roman" panose="02020603050405020304" pitchFamily="18" charset="0"/>
              <a:cs typeface="Times New Roman" panose="02020603050405020304" pitchFamily="18" charset="0"/>
            </a:endParaRPr>
          </a:p>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Automatically detects the important features without any human supervision.</a:t>
            </a:r>
            <a:endParaRPr lang="en-US" sz="2400" b="0" u="none">
              <a:solidFill>
                <a:srgbClr val="000000"/>
              </a:solidFill>
              <a:ea typeface="Times New Roman" panose="02020603050405020304" pitchFamily="18" charset="0"/>
              <a:cs typeface="Times New Roman" panose="02020603050405020304" pitchFamily="18" charset="0"/>
            </a:endParaRPr>
          </a:p>
          <a:p>
            <a:pPr marL="171450" indent="-171450">
              <a:buChar char="•"/>
            </a:pPr>
            <a:r>
              <a:rPr lang="en-US" sz="2400" b="0" u="none">
                <a:solidFill>
                  <a:srgbClr val="000000"/>
                </a:solidFill>
                <a:ea typeface="Times New Roman" panose="02020603050405020304" pitchFamily="18" charset="0"/>
                <a:cs typeface="Times New Roman" panose="02020603050405020304" pitchFamily="18" charset="0"/>
              </a:rPr>
              <a:t>Weight sharing.</a:t>
            </a:r>
            <a:endParaRPr lang="zh-CN" altLang="en-US" sz="2400">
              <a:solidFill>
                <a:srgbClr val="000000"/>
              </a:solidFill>
              <a:ea typeface="Times New Roman" panose="02020603050405020304" pitchFamily="18" charset="0"/>
              <a:cs typeface="Times New Roman" panose="02020603050405020304" pitchFamily="18" charset="0"/>
            </a:endParaRPr>
          </a:p>
        </p:txBody>
      </p:sp>
      <p:sp>
        <p:nvSpPr>
          <p:cNvPr id="8" name="Text Box 7"/>
          <p:cNvSpPr txBox="1"/>
          <p:nvPr userDrawn="1"/>
        </p:nvSpPr>
        <p:spPr>
          <a:xfrm>
            <a:off x="817152" y="3196205"/>
            <a:ext cx="3098800" cy="460375"/>
          </a:xfrm>
          <a:prstGeom prst="rect">
            <a:avLst/>
          </a:prstGeom>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Project Requirements:</a:t>
            </a:r>
            <a:endParaRPr lang="zh-CN" altLang="en-US"/>
          </a:p>
        </p:txBody>
      </p:sp>
      <p:sp>
        <p:nvSpPr>
          <p:cNvPr id="11" name="Text Box 10"/>
          <p:cNvSpPr txBox="1"/>
          <p:nvPr userDrawn="1"/>
        </p:nvSpPr>
        <p:spPr>
          <a:xfrm>
            <a:off x="946449" y="3708218"/>
            <a:ext cx="7726747" cy="2265271"/>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b="0" u="none">
                <a:solidFill>
                  <a:srgbClr val="444444"/>
                </a:solidFill>
                <a:latin typeface="Georgia" panose="02040502050405020303" charset="0"/>
              </a:rPr>
              <a:t>The requirement for this Python project is a webcam through which we will capture images. You need to have Python (3.6 version recommended) installed on your system, then using pip, you can install the necessary packages.</a:t>
            </a:r>
            <a:endParaRPr lang="zh-CN" alt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1024027" y="1318822"/>
            <a:ext cx="6469987" cy="88438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Required packages:</a:t>
            </a:r>
            <a:endParaRPr lang="zh-CN" altLang="en-US" sz="2400" b="1"/>
          </a:p>
        </p:txBody>
      </p:sp>
      <p:sp>
        <p:nvSpPr>
          <p:cNvPr id="3" name="Text Box 2"/>
          <p:cNvSpPr txBox="1"/>
          <p:nvPr userDrawn="1"/>
        </p:nvSpPr>
        <p:spPr>
          <a:xfrm>
            <a:off x="1024027" y="1877382"/>
            <a:ext cx="7540560" cy="356857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a:solidFill>
                  <a:srgbClr val="444444"/>
                </a:solidFill>
                <a:cs typeface="Times New Roman" panose="02020603050405020304" pitchFamily="18" charset="0"/>
                <a:sym typeface="+mn-ea"/>
              </a:rPr>
              <a:t>OpenCV – pip install opencv-python (face and eye detection).</a:t>
            </a:r>
            <a:endParaRPr lang="en-US" sz="2400">
              <a:solidFill>
                <a:srgbClr val="444444"/>
              </a:solidFill>
              <a:cs typeface="Times New Roman" panose="02020603050405020304" pitchFamily="18" charset="0"/>
              <a:sym typeface="+mn-ea"/>
            </a:endParaRPr>
          </a:p>
          <a:p>
            <a:pPr marL="342900" indent="-342900">
              <a:buChar char="•"/>
            </a:pPr>
            <a:r>
              <a:rPr lang="en-US" sz="2400">
                <a:solidFill>
                  <a:srgbClr val="444444"/>
                </a:solidFill>
                <a:cs typeface="Times New Roman" panose="02020603050405020304" pitchFamily="18" charset="0"/>
                <a:sym typeface="+mn-ea"/>
              </a:rPr>
              <a:t>TensorFlow – pip install tensorflow (keras uses TensorFlow as backend).</a:t>
            </a:r>
            <a:endParaRPr lang="en-US" sz="2400">
              <a:solidFill>
                <a:srgbClr val="444444"/>
              </a:solidFill>
              <a:cs typeface="Times New Roman" panose="02020603050405020304" pitchFamily="18" charset="0"/>
              <a:sym typeface="+mn-ea"/>
            </a:endParaRPr>
          </a:p>
          <a:p>
            <a:pPr marL="342900" indent="-342900">
              <a:buChar char="•"/>
            </a:pPr>
            <a:r>
              <a:rPr lang="en-US" sz="2400">
                <a:solidFill>
                  <a:srgbClr val="444444"/>
                </a:solidFill>
                <a:cs typeface="Times New Roman" panose="02020603050405020304" pitchFamily="18" charset="0"/>
                <a:sym typeface="+mn-ea"/>
              </a:rPr>
              <a:t>Keras – pip install keras (to build our classification model).</a:t>
            </a:r>
            <a:endParaRPr lang="en-US" sz="2400">
              <a:solidFill>
                <a:srgbClr val="444444"/>
              </a:solidFill>
              <a:cs typeface="Times New Roman" panose="02020603050405020304" pitchFamily="18" charset="0"/>
              <a:sym typeface="+mn-ea"/>
            </a:endParaRPr>
          </a:p>
          <a:p>
            <a:pPr marL="0" indent="0">
              <a:buNone/>
            </a:pPr>
            <a:endParaRPr lang="zh-CN" altLang="en-US" sz="2400">
              <a:cs typeface="Times New Roman" panose="02020603050405020304" pitchFamily="18" charset="0"/>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682684" y="1287791"/>
            <a:ext cx="5508022" cy="35685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Detailed step explantion:</a:t>
            </a:r>
            <a:endParaRPr lang="zh-CN" altLang="en-US" sz="2400" b="1"/>
          </a:p>
        </p:txBody>
      </p:sp>
      <p:sp>
        <p:nvSpPr>
          <p:cNvPr id="3" name="Text Box 2"/>
          <p:cNvSpPr txBox="1"/>
          <p:nvPr userDrawn="1"/>
        </p:nvSpPr>
        <p:spPr>
          <a:xfrm>
            <a:off x="837840" y="1985991"/>
            <a:ext cx="7804325" cy="3909920"/>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1</a:t>
            </a:r>
            <a:r>
              <a:rPr lang="en-US" sz="2400" b="0" u="none">
                <a:solidFill>
                  <a:srgbClr val="444444"/>
                </a:solidFill>
                <a:cs typeface="Times New Roman" panose="02020603050405020304" pitchFamily="18" charset="0"/>
              </a:rPr>
              <a:t> – Take Image as Input from a CameraWith a webcam, we will take images as input. So to access the webcam, we made an infinite loop that will capture each frame. We use the method provided by OpenCV, </a:t>
            </a:r>
            <a:r>
              <a:rPr lang="en-US" sz="2400" b="0" u="none">
                <a:solidFill>
                  <a:srgbClr val="444444"/>
                </a:solidFill>
                <a:cs typeface="Times New Roman" panose="02020603050405020304" pitchFamily="18" charset="0"/>
              </a:rPr>
              <a:t>cv2.VideoCapture(0) to access the camera and set the capture object (cap). </a:t>
            </a:r>
            <a:r>
              <a:rPr lang="en-US" sz="2400" b="0" u="none">
                <a:solidFill>
                  <a:srgbClr val="444444"/>
                </a:solidFill>
                <a:cs typeface="Times New Roman" panose="02020603050405020304" pitchFamily="18" charset="0"/>
              </a:rPr>
              <a:t>cap.read() will read each frame and we store the image in a frame variable.
</a:t>
            </a:r>
            <a:endParaRPr lang="zh-CN" altLang="en-US" sz="2400">
              <a:cs typeface="Times New Roman" panose="02020603050405020304" pitchFamily="18" charset="0"/>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263764" y="1256760"/>
            <a:ext cx="8859383" cy="4840854"/>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2 – Detect Face in the Image and Create a Region of Interest (ROI)</a:t>
            </a:r>
            <a:endParaRPr lang="en-US" sz="2400" b="1" u="none">
              <a:solidFill>
                <a:srgbClr val="444444"/>
              </a:solidFill>
              <a:cs typeface="Times New Roman" panose="02020603050405020304" pitchFamily="18" charset="0"/>
            </a:endParaRPr>
          </a:p>
          <a:p>
            <a:pPr marL="342900" indent="-342900">
              <a:buChar char="•"/>
            </a:pPr>
            <a:r>
              <a:rPr lang="en-US" sz="2400" b="0" u="none">
                <a:solidFill>
                  <a:srgbClr val="444444"/>
                </a:solidFill>
                <a:cs typeface="Times New Roman" panose="02020603050405020304" pitchFamily="18" charset="0"/>
              </a:rPr>
              <a:t>To detect the face in the image, we need to first convert the image into grayscale as the OpenCV algorithm for object detection takes gray images in the input. We don’t need color information to detect the objects. We will be using haar cascade classifier to detect faces. This line is used to set our classifier face = cv2.CascadeClassifier</a:t>
            </a:r>
            <a:r>
              <a:rPr lang="en-US" altLang="zh-CN" sz="2400" b="0" u="none">
                <a:solidFill>
                  <a:srgbClr val="444444"/>
                </a:solidFill>
                <a:cs typeface="Times New Roman" panose="02020603050405020304" pitchFamily="18" charset="0"/>
              </a:rPr>
              <a:t>(</a:t>
            </a:r>
            <a:r>
              <a:rPr lang="en-US" sz="2400" b="0" u="none">
                <a:solidFill>
                  <a:srgbClr val="444444"/>
                </a:solidFill>
                <a:cs typeface="Times New Roman" panose="02020603050405020304" pitchFamily="18" charset="0"/>
              </a:rPr>
              <a:t>‘ path to our haar cascade xml file’). Then we perform the detection using </a:t>
            </a:r>
            <a:r>
              <a:rPr lang="en-US" sz="2400" b="0" u="none">
                <a:solidFill>
                  <a:srgbClr val="444444"/>
                </a:solidFill>
                <a:cs typeface="Times New Roman" panose="02020603050405020304" pitchFamily="18" charset="0"/>
              </a:rPr>
              <a:t>faces = face.detectMultiScale(gray). It returns an array of detections with x,y coordinates, and height, the width of the boundary box of the object. Now we can iterate over the faces and draw boundary boxes for each face.</a:t>
            </a:r>
            <a:endParaRPr lang="zh-CN" altLang="en-US" sz="24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Motivation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0" y="1081405"/>
            <a:ext cx="8421370" cy="5178425"/>
          </a:xfrm>
        </p:spPr>
        <p:txBody>
          <a:bodyPr/>
          <a:lstStyle/>
          <a:p>
            <a:pPr algn="l">
              <a:lnSpc>
                <a:spcPct val="80000"/>
              </a:lnSpc>
              <a:buClr>
                <a:srgbClr val="000000"/>
              </a:buClr>
              <a:buSzPct val="75000"/>
              <a:buFont typeface="Wingdings" panose="05000000000000000000" pitchFamily="2" charset="2"/>
              <a:buChar char="Ø"/>
            </a:pPr>
            <a:endParaRPr lang="en-US" sz="2000" smtClean="0">
              <a:effectLst/>
              <a:latin typeface="Times New Roman" panose="02020603050405020304" pitchFamily="18" charset="0"/>
              <a:cs typeface="Times New Roman" panose="02020603050405020304" pitchFamily="18" charset="0"/>
            </a:endParaRPr>
          </a:p>
          <a:p>
            <a:pPr lvl="1" algn="l">
              <a:lnSpc>
                <a:spcPct val="80000"/>
              </a:lnSpc>
              <a:buClr>
                <a:srgbClr val="000000"/>
              </a:buClr>
              <a:buSzPct val="75000"/>
              <a:buFont typeface="Wingdings" panose="05000000000000000000" pitchFamily="2" charset="2"/>
              <a:buChar char="Ø"/>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10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It is difficult for any teacher to monitor all the students during the online class session.</a:t>
            </a: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This reason has triggered us to work on a solution that can continuously monitor and detect drowsiness on their faces if any.</a:t>
            </a:r>
            <a:endParaRPr lang="en-US">
              <a:solidFill>
                <a:schemeClr val="tx1"/>
              </a:solidFill>
              <a:effectLst/>
              <a:latin typeface="Times New Roman" panose="02020603050405020304" pitchFamily="18" charset="0"/>
              <a:cs typeface="Times New Roman" panose="02020603050405020304" pitchFamily="18" charset="0"/>
              <a:sym typeface="+mn-ea"/>
            </a:endParaRPr>
          </a:p>
          <a:p>
            <a:pPr marL="457200" lvl="1" indent="0" algn="l">
              <a:lnSpc>
                <a:spcPct val="80000"/>
              </a:lnSpc>
              <a:buClr>
                <a:srgbClr val="000000"/>
              </a:buClr>
              <a:buSzPct val="75000"/>
              <a:buFont typeface="Wingdings" panose="05000000000000000000" pitchFamily="2" charset="2"/>
              <a:buNone/>
            </a:pPr>
            <a:endParaRPr lang="en-US">
              <a:solidFill>
                <a:schemeClr val="tx1"/>
              </a:solidFill>
              <a:effectLst/>
              <a:latin typeface="Times New Roman" panose="02020603050405020304" pitchFamily="18" charset="0"/>
              <a:cs typeface="Times New Roman" panose="02020603050405020304" pitchFamily="18" charset="0"/>
              <a:sym typeface="+mn-ea"/>
            </a:endParaRPr>
          </a:p>
          <a:p>
            <a:pPr lvl="1" algn="l">
              <a:lnSpc>
                <a:spcPct val="80000"/>
              </a:lnSpc>
              <a:buClr>
                <a:srgbClr val="000000"/>
              </a:buClr>
              <a:buSzPct val="75000"/>
              <a:buFont typeface="Wingdings" panose="05000000000000000000" pitchFamily="2" charset="2"/>
              <a:buChar char="Ø"/>
            </a:pPr>
            <a:r>
              <a:rPr lang="en-US">
                <a:solidFill>
                  <a:schemeClr val="tx1"/>
                </a:solidFill>
                <a:effectLst/>
                <a:latin typeface="Times New Roman" panose="02020603050405020304" pitchFamily="18" charset="0"/>
                <a:cs typeface="Times New Roman" panose="02020603050405020304" pitchFamily="18" charset="0"/>
                <a:sym typeface="+mn-ea"/>
              </a:rPr>
              <a:t>This requirement can be achieved using a Deep Learning.</a:t>
            </a:r>
            <a:endParaRPr lang="en-US" b="1">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465467" y="1132636"/>
            <a:ext cx="8455978" cy="4933947"/>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400" b="1" u="none">
                <a:solidFill>
                  <a:srgbClr val="444444"/>
                </a:solidFill>
                <a:cs typeface="Times New Roman" panose="02020603050405020304" pitchFamily="18" charset="0"/>
              </a:rPr>
              <a:t>Step 3 – Detect the eyes from ROI and feed it to the classifier</a:t>
            </a:r>
            <a:endParaRPr lang="en-US" sz="2400" b="1" u="none">
              <a:solidFill>
                <a:srgbClr val="444444"/>
              </a:solidFill>
              <a:cs typeface="Times New Roman" panose="02020603050405020304" pitchFamily="18" charset="0"/>
            </a:endParaRPr>
          </a:p>
          <a:p>
            <a:pPr marL="342900" indent="-342900">
              <a:buChar char="•"/>
            </a:pPr>
            <a:r>
              <a:rPr lang="en-US" sz="2400" b="0" u="none">
                <a:solidFill>
                  <a:srgbClr val="444444"/>
                </a:solidFill>
                <a:cs typeface="Times New Roman" panose="02020603050405020304" pitchFamily="18" charset="0"/>
              </a:rPr>
              <a:t>The same procedure to detect faces is used to detect eyes. First, we set the cascade classifier for eyes in </a:t>
            </a:r>
            <a:r>
              <a:rPr lang="en-US" sz="2400" b="0" u="none">
                <a:solidFill>
                  <a:srgbClr val="444444"/>
                </a:solidFill>
                <a:cs typeface="Times New Roman" panose="02020603050405020304" pitchFamily="18" charset="0"/>
              </a:rPr>
              <a:t>leye and </a:t>
            </a:r>
            <a:r>
              <a:rPr lang="en-US" sz="2400" b="0" u="none">
                <a:solidFill>
                  <a:srgbClr val="444444"/>
                </a:solidFill>
                <a:cs typeface="Times New Roman" panose="02020603050405020304" pitchFamily="18" charset="0"/>
              </a:rPr>
              <a:t>reye respectively then detect the eyes using</a:t>
            </a:r>
            <a:r>
              <a:rPr lang="en-US" sz="2400" b="0" u="none">
                <a:solidFill>
                  <a:srgbClr val="444444"/>
                </a:solidFill>
                <a:cs typeface="Times New Roman" panose="02020603050405020304" pitchFamily="18" charset="0"/>
              </a:rPr>
              <a:t> left_eye = leye.detectMultiScale(gray). Now we need to extract only the eyes data from the full image. This can be achieved by extracting the boundary box of the eye and then we can pull out the eye image from the frame with this code.</a:t>
            </a:r>
            <a:endParaRPr lang="zh-CN" altLang="en-US" sz="24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325827" y="1101604"/>
            <a:ext cx="8502525" cy="4639151"/>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Char char="•"/>
            </a:pPr>
            <a:r>
              <a:rPr lang="en-US" sz="2000" b="1" u="none">
                <a:solidFill>
                  <a:srgbClr val="444444"/>
                </a:solidFill>
                <a:cs typeface="Times New Roman" panose="02020603050405020304" pitchFamily="18" charset="0"/>
              </a:rPr>
              <a:t>Step 4 – Classifier will Categorize whether Eyes are Open or Closed</a:t>
            </a:r>
            <a:endParaRPr lang="en-US" sz="2000" b="1" u="none">
              <a:solidFill>
                <a:srgbClr val="444444"/>
              </a:solidFill>
              <a:cs typeface="Times New Roman" panose="02020603050405020304" pitchFamily="18" charset="0"/>
            </a:endParaRPr>
          </a:p>
          <a:p>
            <a:pPr marL="342900" indent="-342900">
              <a:buChar char="•"/>
            </a:pPr>
            <a:r>
              <a:rPr lang="en-US" sz="2000" b="0" u="none">
                <a:solidFill>
                  <a:srgbClr val="444444"/>
                </a:solidFill>
                <a:cs typeface="Times New Roman" panose="02020603050405020304" pitchFamily="18" charset="0"/>
              </a:rPr>
              <a:t>We are using </a:t>
            </a:r>
            <a:r>
              <a:rPr lang="en-US" altLang="zh-CN" sz="2000" b="0" u="none">
                <a:solidFill>
                  <a:srgbClr val="444444"/>
                </a:solidFill>
                <a:cs typeface="Times New Roman" panose="02020603050405020304" pitchFamily="18" charset="0"/>
              </a:rPr>
              <a:t>CNN </a:t>
            </a:r>
            <a:r>
              <a:rPr lang="en-US" sz="2000" b="0" u="none">
                <a:solidFill>
                  <a:srgbClr val="444444"/>
                </a:solidFill>
                <a:cs typeface="Times New Roman" panose="02020603050405020304" pitchFamily="18" charset="0"/>
              </a:rPr>
              <a:t>classifier for predicting the eye status. To feed our image into the model, we need to perform certain operations because the model needs the correct dimensions to start with. First, we convert the color image into grayscale using </a:t>
            </a:r>
            <a:r>
              <a:rPr lang="en-US" sz="2000" b="1" u="none">
                <a:solidFill>
                  <a:srgbClr val="444444"/>
                </a:solidFill>
                <a:cs typeface="Times New Roman" panose="02020603050405020304" pitchFamily="18" charset="0"/>
              </a:rPr>
              <a:t>r_eye = cv2.cvtColor(r_eye, cv2.COLOR_BGR2GRAY)</a:t>
            </a:r>
            <a:r>
              <a:rPr lang="en-US" sz="2000" b="0" u="none">
                <a:solidFill>
                  <a:srgbClr val="444444"/>
                </a:solidFill>
                <a:cs typeface="Times New Roman" panose="02020603050405020304" pitchFamily="18" charset="0"/>
              </a:rPr>
              <a:t>. Then, we resize the image to 24*24 pixels as our model was trained on 24*24 pixel images</a:t>
            </a:r>
            <a:r>
              <a:rPr lang="en-US" sz="2000" b="1" u="none">
                <a:solidFill>
                  <a:srgbClr val="444444"/>
                </a:solidFill>
                <a:cs typeface="Times New Roman" panose="02020603050405020304" pitchFamily="18" charset="0"/>
              </a:rPr>
              <a:t> </a:t>
            </a:r>
            <a:r>
              <a:rPr lang="en-US" sz="2000" b="1" u="none">
                <a:solidFill>
                  <a:srgbClr val="444444"/>
                </a:solidFill>
                <a:cs typeface="Times New Roman" panose="02020603050405020304" pitchFamily="18" charset="0"/>
              </a:rPr>
              <a:t>cv2.resize(r_eye, (24,24)).</a:t>
            </a:r>
            <a:r>
              <a:rPr lang="en-US" sz="2000" b="0" u="none">
                <a:solidFill>
                  <a:srgbClr val="444444"/>
                </a:solidFill>
                <a:cs typeface="Times New Roman" panose="02020603050405020304" pitchFamily="18" charset="0"/>
              </a:rPr>
              <a:t> We normalize our data for better convergence </a:t>
            </a:r>
            <a:r>
              <a:rPr lang="en-US" sz="2000" b="1" u="none">
                <a:solidFill>
                  <a:srgbClr val="444444"/>
                </a:solidFill>
                <a:cs typeface="Times New Roman" panose="02020603050405020304" pitchFamily="18" charset="0"/>
              </a:rPr>
              <a:t>r_eye = r_eye/255</a:t>
            </a:r>
            <a:r>
              <a:rPr lang="en-US" sz="2000" b="0" u="none">
                <a:solidFill>
                  <a:srgbClr val="444444"/>
                </a:solidFill>
                <a:cs typeface="Times New Roman" panose="02020603050405020304" pitchFamily="18" charset="0"/>
              </a:rPr>
              <a:t> (All values will be between 0-1). Expand the dimensions to feed into our classifier. We loaded our model using </a:t>
            </a:r>
            <a:r>
              <a:rPr lang="en-US" sz="2000" b="1" u="none">
                <a:solidFill>
                  <a:srgbClr val="444444"/>
                </a:solidFill>
                <a:cs typeface="Times New Roman" panose="02020603050405020304" pitchFamily="18" charset="0"/>
              </a:rPr>
              <a:t>model = load_model(‘models/cnnCat2.h5’) </a:t>
            </a:r>
            <a:r>
              <a:rPr lang="en-US" sz="2000" b="0" u="none">
                <a:solidFill>
                  <a:srgbClr val="444444"/>
                </a:solidFill>
                <a:cs typeface="Times New Roman" panose="02020603050405020304" pitchFamily="18" charset="0"/>
              </a:rPr>
              <a:t>. Now we predict each eye with our model </a:t>
            </a:r>
            <a:r>
              <a:rPr lang="en-US" sz="2000" b="1" u="none">
                <a:solidFill>
                  <a:srgbClr val="444444"/>
                </a:solidFill>
                <a:cs typeface="Times New Roman" panose="02020603050405020304" pitchFamily="18" charset="0"/>
              </a:rPr>
              <a:t>lpred = model.predict_classes(l_eye</a:t>
            </a:r>
            <a:r>
              <a:rPr lang="en-US" sz="2000" b="0" u="none">
                <a:solidFill>
                  <a:srgbClr val="444444"/>
                </a:solidFill>
                <a:cs typeface="Times New Roman" panose="02020603050405020304" pitchFamily="18" charset="0"/>
              </a:rPr>
              <a:t>). If the value of lpred[0] = 1, it states that eyes are open, if value of lpred[0] = 0 then, it states that eyes are closed.</a:t>
            </a:r>
            <a:endParaRPr lang="zh-CN" altLang="en-US" sz="2000">
              <a:cs typeface="Times New Roman" panose="02020603050405020304" pitchFamily="18"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2" name="Text Box 1"/>
          <p:cNvSpPr txBox="1"/>
          <p:nvPr userDrawn="1"/>
        </p:nvSpPr>
        <p:spPr>
          <a:xfrm>
            <a:off x="1318822" y="294796"/>
            <a:ext cx="6314831" cy="496498"/>
          </a:xfrm>
          <a:prstGeom prst="rect">
            <a:avLst/>
          </a:prstGeom>
        </p:spPr>
        <p:txBody>
          <a:bodyPr wrap="square" rtlCol="0">
            <a:no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altLang="zh-CN" sz="2400" b="1"/>
              <a:t>Sample output:</a:t>
            </a:r>
            <a:endParaRPr lang="zh-CN" altLang="en-US" sz="2400" b="1"/>
          </a:p>
        </p:txBody>
      </p:sp>
      <p:pic>
        <p:nvPicPr>
          <p:cNvPr id="3" name="Picture 2" descr="upload_194585008"/>
          <p:cNvPicPr>
            <a:picLocks noChangeAspect="1"/>
          </p:cNvPicPr>
          <p:nvPr/>
        </p:nvPicPr>
        <p:blipFill>
          <a:blip r:embed="rId2"/>
          <a:stretch>
            <a:fillRect/>
          </a:stretch>
        </p:blipFill>
        <p:spPr>
          <a:xfrm>
            <a:off x="325827" y="1070573"/>
            <a:ext cx="8502525" cy="5135649"/>
          </a:xfrm>
          <a:prstGeom prst="rect">
            <a:avLst/>
          </a:prstGeom>
        </p:spPr>
      </p:pic>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pic>
        <p:nvPicPr>
          <p:cNvPr id="5" name="Picture 4" descr="upload_901278390"/>
          <p:cNvPicPr>
            <a:picLocks noChangeAspect="1"/>
          </p:cNvPicPr>
          <p:nvPr/>
        </p:nvPicPr>
        <p:blipFill>
          <a:blip r:embed="rId2"/>
          <a:stretch>
            <a:fillRect/>
          </a:stretch>
        </p:blipFill>
        <p:spPr>
          <a:xfrm>
            <a:off x="0" y="857250"/>
            <a:ext cx="9144000" cy="514350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Encryption is a means of securing digital data using one or more mathematical techniques, along with a password or "key" used to decrypt the information.</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The encryption process translates information using an algorithm that makes the original information unreadable.</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need encryption to protect private information, sensitive data of users.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essence, when your data is encrypted, even if an unauthorized person or entity gains access to the data, they will not be able to read it.</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We use AES encryption in this project.</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Advanced Encryption Standard (AES) is a specification for the encryption of electronic data established by the U.S National Institute of Standards and Technology (NIST) in 2001. AES is widely used today as it is a much stronger than DES and triple DES despite being harder to implement.</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It takes 128 bits as input and outputs 128 bits of encrypted cipher text as output. AES relies on substitution-permutation network principle which means it is performed using a series of linked operations which involves replacing and shuffling of the input data.</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For a key length of 128 bits we perform 10 rounds of AES process.</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4" name="Content Placeholder 3" descr="Schematic"/>
          <p:cNvPicPr>
            <a:picLocks noChangeAspect="1"/>
          </p:cNvPicPr>
          <p:nvPr>
            <p:ph idx="1"/>
          </p:nvPr>
        </p:nvPicPr>
        <p:blipFill>
          <a:blip r:embed="rId2"/>
          <a:stretch>
            <a:fillRect/>
          </a:stretch>
        </p:blipFill>
        <p:spPr>
          <a:xfrm>
            <a:off x="1994535" y="1945005"/>
            <a:ext cx="5154930" cy="3604260"/>
          </a:xfrm>
          <a:prstGeom prst="rect">
            <a:avLst/>
          </a:prstGeom>
        </p:spPr>
      </p:pic>
      <p:sp>
        <p:nvSpPr>
          <p:cNvPr id="5" name="Text Box 4"/>
          <p:cNvSpPr txBox="1"/>
          <p:nvPr/>
        </p:nvSpPr>
        <p:spPr>
          <a:xfrm>
            <a:off x="442595" y="1484630"/>
            <a:ext cx="2979420" cy="46037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0" indent="0">
              <a:buFont typeface="Wingdings" panose="05000000000000000000" charset="0"/>
              <a:buNone/>
            </a:pPr>
            <a:endParaRPr lang="en-US" sz="2400"/>
          </a:p>
        </p:txBody>
      </p:sp>
      <p:sp>
        <p:nvSpPr>
          <p:cNvPr id="7" name="Text Box 6"/>
          <p:cNvSpPr txBox="1"/>
          <p:nvPr/>
        </p:nvSpPr>
        <p:spPr>
          <a:xfrm>
            <a:off x="1811020" y="1360805"/>
            <a:ext cx="5521960" cy="46037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a:t>Schematic of  AES encryption process</a:t>
            </a:r>
            <a:endParaRPr 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55675" y="160655"/>
            <a:ext cx="63246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Process in each round</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2" name="Content Placeholder 1" descr="first_round_process"/>
          <p:cNvPicPr>
            <a:picLocks noChangeAspect="1"/>
          </p:cNvPicPr>
          <p:nvPr>
            <p:ph idx="1"/>
          </p:nvPr>
        </p:nvPicPr>
        <p:blipFill>
          <a:blip r:embed="rId2"/>
          <a:stretch>
            <a:fillRect/>
          </a:stretch>
        </p:blipFill>
        <p:spPr>
          <a:xfrm>
            <a:off x="460375" y="1810385"/>
            <a:ext cx="4429125" cy="3524885"/>
          </a:xfrm>
          <a:prstGeom prst="rect">
            <a:avLst/>
          </a:prstGeom>
        </p:spPr>
      </p:pic>
      <p:sp>
        <p:nvSpPr>
          <p:cNvPr id="3" name="Text Box 2"/>
          <p:cNvSpPr txBox="1"/>
          <p:nvPr/>
        </p:nvSpPr>
        <p:spPr>
          <a:xfrm>
            <a:off x="5283835" y="1330325"/>
            <a:ext cx="3415665" cy="156845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171450" indent="-171450">
              <a:buFont typeface="Wingdings" panose="05000000000000000000" charset="0"/>
              <a:buChar char="Ø"/>
            </a:pPr>
            <a:r>
              <a:rPr lang="en-US" sz="2400"/>
              <a:t>Plaintext is taken and is processed through the following four steps :</a:t>
            </a:r>
            <a:endParaRPr lang="en-US" sz="2400"/>
          </a:p>
          <a:p>
            <a:pPr marL="0" indent="0">
              <a:buFont typeface="Wingdings" panose="05000000000000000000" charset="0"/>
              <a:buNone/>
            </a:pPr>
            <a:r>
              <a:rPr lang="en-US" sz="2400"/>
              <a:t>  </a:t>
            </a:r>
            <a:endParaRPr lang="en-US" sz="2400"/>
          </a:p>
        </p:txBody>
      </p:sp>
      <p:sp>
        <p:nvSpPr>
          <p:cNvPr id="4" name="Text Box 3"/>
          <p:cNvSpPr txBox="1"/>
          <p:nvPr/>
        </p:nvSpPr>
        <p:spPr>
          <a:xfrm>
            <a:off x="5456555" y="2701290"/>
            <a:ext cx="3324860" cy="193802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457200" indent="-457200">
              <a:buAutoNum type="arabicPeriod"/>
            </a:pPr>
            <a:r>
              <a:rPr lang="en-US" sz="2400"/>
              <a:t>Byte Substitution (SubBytes)</a:t>
            </a:r>
            <a:endParaRPr lang="en-US" sz="2400"/>
          </a:p>
          <a:p>
            <a:pPr marL="457200" indent="-457200">
              <a:buAutoNum type="arabicPeriod"/>
            </a:pPr>
            <a:r>
              <a:rPr lang="en-US" sz="2400"/>
              <a:t>Shiftrows</a:t>
            </a:r>
            <a:endParaRPr lang="en-US" sz="2400"/>
          </a:p>
          <a:p>
            <a:pPr marL="457200" indent="-457200">
              <a:buAutoNum type="arabicPeriod"/>
            </a:pPr>
            <a:r>
              <a:rPr lang="en-US" sz="2400"/>
              <a:t>MixColumns</a:t>
            </a:r>
            <a:endParaRPr lang="en-US" sz="2400"/>
          </a:p>
          <a:p>
            <a:pPr marL="457200" indent="-457200">
              <a:buAutoNum type="arabicPeriod"/>
            </a:pPr>
            <a:r>
              <a:rPr lang="en-US" sz="2400"/>
              <a:t>Addroundkey</a:t>
            </a:r>
            <a:endParaRPr lang="en-US" sz="240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p:nvPr>
            <p:ph type="title"/>
          </p:nvPr>
        </p:nvSpPr>
        <p:spPr/>
        <p:txBody>
          <a:bodyPr/>
          <a:lstStyle/>
          <a:p>
            <a:r>
              <a:rPr lang="en-US" b="1">
                <a:latin typeface="Times New Roman" panose="02020603050405020304" pitchFamily="18" charset="0"/>
                <a:cs typeface="Times New Roman" panose="02020603050405020304" pitchFamily="18" charset="0"/>
              </a:rPr>
              <a:t>Byte Substitution (SubBytes)</a:t>
            </a:r>
            <a:endParaRPr lang="en-US" b="1">
              <a:latin typeface="Times New Roman" panose="02020603050405020304" pitchFamily="18" charset="0"/>
              <a:cs typeface="Times New Roman" panose="02020603050405020304" pitchFamily="18" charset="0"/>
            </a:endParaRPr>
          </a:p>
        </p:txBody>
      </p:sp>
      <p:sp>
        <p:nvSpPr>
          <p:cNvPr id="7" name="Content Placeholder 6"/>
          <p:cNvSpPr/>
          <p:nvPr>
            <p:ph idx="1"/>
          </p:nvPr>
        </p:nvSpPr>
        <p:spPr>
          <a:xfrm>
            <a:off x="383540" y="1053465"/>
            <a:ext cx="8070215" cy="1390015"/>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The 16 input bytes are substituted by the ones in the S-box. The result is in a matrix of four rows and four columns.</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p:txBody>
      </p:sp>
      <p:pic>
        <p:nvPicPr>
          <p:cNvPr id="8" name="Content Placeholder 7" descr="sbox"/>
          <p:cNvPicPr>
            <a:picLocks noChangeAspect="1"/>
          </p:cNvPicPr>
          <p:nvPr>
            <p:ph idx="13"/>
          </p:nvPr>
        </p:nvPicPr>
        <p:blipFill>
          <a:blip r:embed="rId1"/>
          <a:stretch>
            <a:fillRect/>
          </a:stretch>
        </p:blipFill>
        <p:spPr>
          <a:xfrm>
            <a:off x="383540" y="2212975"/>
            <a:ext cx="5039995" cy="3335020"/>
          </a:xfrm>
          <a:prstGeom prst="rect">
            <a:avLst/>
          </a:prstGeom>
        </p:spPr>
      </p:pic>
      <p:sp>
        <p:nvSpPr>
          <p:cNvPr id="10" name="Text Box 9"/>
          <p:cNvSpPr txBox="1"/>
          <p:nvPr/>
        </p:nvSpPr>
        <p:spPr>
          <a:xfrm>
            <a:off x="5974715" y="2367280"/>
            <a:ext cx="2697480" cy="236855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r>
              <a:rPr lang="en-US" sz="2400"/>
              <a:t>For example :</a:t>
            </a:r>
            <a:endParaRPr lang="en-US" sz="2400"/>
          </a:p>
          <a:p>
            <a:endParaRPr lang="en-US" sz="2400"/>
          </a:p>
          <a:p>
            <a:r>
              <a:rPr lang="en-US" sz="2000"/>
              <a:t>20 in hex is substituted as B7 according to the table.</a:t>
            </a:r>
            <a:endParaRPr lang="en-US" sz="2000"/>
          </a:p>
          <a:p>
            <a:r>
              <a:rPr lang="en-US" sz="2000"/>
              <a:t>In this way all the 16 bytes are substituted</a:t>
            </a:r>
            <a:endParaRPr lang="en-US" sz="2000"/>
          </a:p>
        </p:txBody>
      </p:sp>
      <p:sp>
        <p:nvSpPr>
          <p:cNvPr id="2" name="Slide Number Placeholder 1"/>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9D4EF-7B0F-4B28-8CDC-E1E3B306D264}"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55675" y="160655"/>
            <a:ext cx="63246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Shiftrows</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506095" y="1367790"/>
            <a:ext cx="8256905" cy="3784600"/>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Each of the four rows of the matrix is shifted to the left. Any entries that ‘fall off’ are re-inserted on the right side of row. Shift is carried out as follows −</a:t>
            </a:r>
            <a:endParaRPr lang="en-US" sz="2400"/>
          </a:p>
          <a:p>
            <a:pPr marL="342900" indent="-342900"/>
            <a:endParaRPr lang="en-US" sz="2400"/>
          </a:p>
          <a:p>
            <a:pPr marL="342900" indent="-342900">
              <a:buFont typeface="Arial" panose="020B0604020202020204" pitchFamily="34" charset="0"/>
              <a:buChar char="•"/>
            </a:pPr>
            <a:r>
              <a:rPr lang="en-US" sz="2400"/>
              <a:t>First row is not shifted.</a:t>
            </a:r>
            <a:endParaRPr lang="en-US" sz="2400"/>
          </a:p>
          <a:p>
            <a:pPr marL="342900" indent="-342900">
              <a:buFont typeface="Arial" panose="020B0604020202020204" pitchFamily="34" charset="0"/>
              <a:buChar char="•"/>
            </a:pPr>
            <a:r>
              <a:rPr lang="en-US" sz="2400"/>
              <a:t>Second row is shifted one (byte) position to the left.</a:t>
            </a:r>
            <a:endParaRPr lang="en-US" sz="2400"/>
          </a:p>
          <a:p>
            <a:pPr marL="342900" indent="-342900">
              <a:buFont typeface="Arial" panose="020B0604020202020204" pitchFamily="34" charset="0"/>
              <a:buChar char="•"/>
            </a:pPr>
            <a:r>
              <a:rPr lang="en-US" sz="2400"/>
              <a:t>Third row is shifted two positions to the left.</a:t>
            </a:r>
            <a:endParaRPr lang="en-US" sz="2400"/>
          </a:p>
          <a:p>
            <a:pPr marL="342900" indent="-342900">
              <a:buFont typeface="Arial" panose="020B0604020202020204" pitchFamily="34" charset="0"/>
              <a:buChar char="•"/>
            </a:pPr>
            <a:r>
              <a:rPr lang="en-US" sz="2400"/>
              <a:t>Fourth row is shifted three positions to the left.</a:t>
            </a:r>
            <a:endParaRPr lang="en-US" sz="2400"/>
          </a:p>
          <a:p>
            <a:pPr marL="342900" indent="-342900">
              <a:buFont typeface="Arial" panose="020B0604020202020204" pitchFamily="34" charset="0"/>
              <a:buChar char="•"/>
            </a:pPr>
            <a:r>
              <a:rPr lang="en-US" sz="2400"/>
              <a:t>The result is a new matrix consisting of the same 16 bytes but shifted with respect to each other.</a:t>
            </a:r>
            <a:endParaRPr lang="en-US" sz="2400"/>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Objective</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304800" y="781050"/>
            <a:ext cx="8839200" cy="5295900"/>
          </a:xfrm>
        </p:spPr>
        <p:txBody>
          <a:bodyPr/>
          <a:lstStyle/>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l">
              <a:lnSpc>
                <a:spcPct val="100000"/>
              </a:lnSpc>
              <a:buClr>
                <a:srgbClr val="000000"/>
              </a:buClr>
              <a:buSzPct val="75000"/>
              <a:buFont typeface="Wingdings" panose="05000000000000000000" pitchFamily="2" charset="2"/>
              <a:buChar char="Ø"/>
            </a:pPr>
            <a:r>
              <a:rPr lang="en-US" sz="2400">
                <a:solidFill>
                  <a:srgbClr val="000000"/>
                </a:solidFill>
                <a:latin typeface="Times New Roman" panose="02020603050405020304" pitchFamily="18" charset="0"/>
                <a:cs typeface="Times New Roman" panose="02020603050405020304" pitchFamily="18" charset="0"/>
              </a:rPr>
              <a:t>To detect drowsiness on the faces of students during online class sessions using Deep Learning and </a:t>
            </a:r>
            <a:r>
              <a:rPr lang="en-US" sz="2400" smtClean="0">
                <a:solidFill>
                  <a:srgbClr val="000000"/>
                </a:solidFill>
                <a:latin typeface="Times New Roman" panose="02020603050405020304" pitchFamily="18" charset="0"/>
                <a:cs typeface="Times New Roman" panose="02020603050405020304" pitchFamily="18" charset="0"/>
              </a:rPr>
              <a:t>encrypt the photos of students in drowsy state.</a:t>
            </a:r>
            <a:endParaRPr lang="en-US" sz="2400" smtClean="0">
              <a:solidFill>
                <a:srgbClr val="000000"/>
              </a:solidFill>
              <a:latin typeface="Times New Roman" panose="02020603050405020304" pitchFamily="18" charset="0"/>
              <a:cs typeface="Times New Roman" panose="02020603050405020304" pitchFamily="18" charset="0"/>
            </a:endParaRPr>
          </a:p>
          <a:p>
            <a:pPr lvl="0" algn="l">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a:p>
            <a:pPr lvl="0" algn="just">
              <a:lnSpc>
                <a:spcPct val="100000"/>
              </a:lnSpc>
              <a:buClr>
                <a:srgbClr val="000000"/>
              </a:buClr>
              <a:buSzPct val="75000"/>
              <a:buFont typeface="Wingdings" panose="05000000000000000000" pitchFamily="2" charset="2"/>
              <a:buChar char="Ø"/>
            </a:pPr>
            <a:endParaRPr lang="en-US" sz="2400" b="1">
              <a:solidFill>
                <a:srgbClr val="000000"/>
              </a:solidFill>
              <a:latin typeface="Cambria" panose="020405030504060302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MixColumns</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469900" y="1349375"/>
            <a:ext cx="8193405" cy="304609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Each column of four bytes is now transformed using a special mathematical function. This function takes as input the four bytes of one column and outputs four completely new bytes, which replace the original column. The result is another new matrix consisting of 16 new bytes. It should be noted that this step is not performed in the last round.</a:t>
            </a:r>
            <a:endParaRPr lang="en-US" sz="2400"/>
          </a:p>
          <a:p>
            <a:pPr marL="342900" indent="-342900">
              <a:buFont typeface="Wingdings" panose="05000000000000000000" charset="0"/>
              <a:buChar char="Ø"/>
            </a:pPr>
            <a:endParaRPr lang="en-US" sz="2400"/>
          </a:p>
          <a:p>
            <a:pPr marL="342900" indent="-342900">
              <a:buFont typeface="Wingdings" panose="05000000000000000000" charset="0"/>
              <a:buChar char="Ø"/>
            </a:pPr>
            <a:endParaRPr lang="en-US" sz="2400"/>
          </a:p>
        </p:txBody>
      </p:sp>
      <p:pic>
        <p:nvPicPr>
          <p:cNvPr id="8" name="Content Placeholder 7" descr="0CDeT7TSS6kMOUxvPnPvVMV7z1520492328_kc"/>
          <p:cNvPicPr>
            <a:picLocks noChangeAspect="1"/>
          </p:cNvPicPr>
          <p:nvPr>
            <p:ph idx="1"/>
          </p:nvPr>
        </p:nvPicPr>
        <p:blipFill>
          <a:blip r:embed="rId2"/>
          <a:stretch>
            <a:fillRect/>
          </a:stretch>
        </p:blipFill>
        <p:spPr>
          <a:xfrm>
            <a:off x="1425575" y="4031615"/>
            <a:ext cx="6432550" cy="138303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Add Round Key</a:t>
            </a:r>
            <a:endParaRPr lang="en-US" b="1">
              <a:solidFill>
                <a:srgbClr val="00000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402590" y="1195070"/>
            <a:ext cx="8338820" cy="2306955"/>
          </a:xfrm>
          <a:prstGeom prst="rect">
            <a:avLst/>
          </a:prstGeom>
          <a:noFill/>
        </p:spPr>
        <p:txBody>
          <a:bodyPr wrap="square" rtlCol="0">
            <a:spAutoFit/>
          </a:bodyPr>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pPr marL="342900" indent="-342900">
              <a:buFont typeface="Wingdings" panose="05000000000000000000" charset="0"/>
              <a:buChar char="Ø"/>
            </a:pPr>
            <a:r>
              <a:rPr lang="en-US" sz="2400"/>
              <a:t>The 16 bytes of the matrix are now considered as 128 bits and are XORed to the 128 bits of the round key. If this is the last round then the output is the ciphertext. Otherwise, the resulting 128 bits are interpreted as 16 bytes and we begin another similar round.</a:t>
            </a:r>
            <a:endParaRPr lang="en-US" sz="2400"/>
          </a:p>
          <a:p>
            <a:pPr marL="342900" indent="-342900">
              <a:buFont typeface="Wingdings" panose="05000000000000000000" charset="0"/>
              <a:buChar char="Ø"/>
            </a:pPr>
            <a:endParaRPr lang="en-US" sz="2400"/>
          </a:p>
        </p:txBody>
      </p:sp>
      <p:pic>
        <p:nvPicPr>
          <p:cNvPr id="8" name="Content Placeholder 7" descr="AES-AddRoundKey"/>
          <p:cNvPicPr>
            <a:picLocks noChangeAspect="1"/>
          </p:cNvPicPr>
          <p:nvPr>
            <p:ph idx="1"/>
          </p:nvPr>
        </p:nvPicPr>
        <p:blipFill>
          <a:blip r:embed="rId2"/>
          <a:stretch>
            <a:fillRect/>
          </a:stretch>
        </p:blipFill>
        <p:spPr>
          <a:xfrm>
            <a:off x="2623185" y="3200400"/>
            <a:ext cx="3613785" cy="283210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409700" y="160655"/>
            <a:ext cx="6324600" cy="660400"/>
          </a:xfrm>
        </p:spPr>
        <p:txBody>
          <a:bodyPr/>
          <a:lstStyle/>
          <a:p>
            <a:pPr eaLnBrk="1" hangingPunct="1"/>
            <a:r>
              <a:rPr lang="en-US" b="1">
                <a:solidFill>
                  <a:srgbClr val="000000"/>
                </a:solidFill>
                <a:latin typeface="Times New Roman" panose="02020603050405020304" pitchFamily="18" charset="0"/>
                <a:cs typeface="Times New Roman" panose="02020603050405020304" pitchFamily="18" charset="0"/>
              </a:rPr>
              <a:t>AES Encryption</a:t>
            </a:r>
            <a:endParaRPr lang="en-US" b="1">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231140" y="1198880"/>
            <a:ext cx="8839200" cy="5295900"/>
          </a:xfrm>
        </p:spPr>
        <p:txBody>
          <a:bodyPr/>
          <a:lstStyle/>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Python provides us with a module called Crypto in which we have libraries like AES, Random etc.</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considered a key of length 32 bytes or 256 bits.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So we perform the 14 rounds of AES process.</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In this project we operate in CBC mode. </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CBC is a mode of operation where each plaintext block gets XOR-ed with the previous ciphertext block prior to encryption.</a:t>
            </a:r>
            <a:endParaRPr lang="en-US">
              <a:solidFill>
                <a:srgbClr val="000000"/>
              </a:solidFill>
              <a:latin typeface="Times New Roman" panose="02020603050405020304" pitchFamily="18" charset="0"/>
              <a:cs typeface="Times New Roman" panose="02020603050405020304" pitchFamily="18" charset="0"/>
            </a:endParaRPr>
          </a:p>
          <a:p>
            <a:pPr lvl="1" algn="l">
              <a:lnSpc>
                <a:spcPct val="100000"/>
              </a:lnSpc>
              <a:buClr>
                <a:srgbClr val="000000"/>
              </a:buClr>
              <a:buSzPct val="75000"/>
              <a:buFont typeface="Wingdings" panose="05000000000000000000" pitchFamily="2" charset="2"/>
              <a:buChar char="Ø"/>
            </a:pPr>
            <a:r>
              <a:rPr lang="en-US">
                <a:solidFill>
                  <a:srgbClr val="000000"/>
                </a:solidFill>
                <a:latin typeface="Times New Roman" panose="02020603050405020304" pitchFamily="18" charset="0"/>
                <a:cs typeface="Times New Roman" panose="02020603050405020304" pitchFamily="18" charset="0"/>
              </a:rPr>
              <a:t>It is one of the most commonly used block cipher modes of operation due to its ease of implementation and support for parallelized decryption.</a:t>
            </a:r>
            <a:endParaRPr lang="en-US">
              <a:solidFill>
                <a:srgbClr val="0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l" eaLnBrk="1" hangingPunct="1"/>
            <a:r>
              <a:rPr lang="en-US" b="1">
                <a:solidFill>
                  <a:srgbClr val="000000"/>
                </a:solidFill>
                <a:latin typeface="Times New Roman" panose="02020603050405020304" pitchFamily="18" charset="0"/>
                <a:cs typeface="Times New Roman" panose="02020603050405020304" pitchFamily="18" charset="0"/>
              </a:rPr>
              <a:t>Sample images in the directory</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4" name="Content Placeholder 3" descr="1"/>
          <p:cNvPicPr>
            <a:picLocks noChangeAspect="1"/>
          </p:cNvPicPr>
          <p:nvPr>
            <p:ph idx="1"/>
          </p:nvPr>
        </p:nvPicPr>
        <p:blipFill>
          <a:blip r:embed="rId2"/>
          <a:stretch>
            <a:fillRect/>
          </a:stretch>
        </p:blipFill>
        <p:spPr>
          <a:xfrm>
            <a:off x="243205" y="1090295"/>
            <a:ext cx="8657590" cy="48704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3"/>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1098550" y="38100"/>
            <a:ext cx="6946900" cy="660400"/>
          </a:xfrm>
        </p:spPr>
        <p:txBody>
          <a:bodyPr/>
          <a:lstStyle/>
          <a:p>
            <a:pPr algn="l" eaLnBrk="1" hangingPunct="1"/>
            <a:r>
              <a:rPr lang="en-US" b="1">
                <a:solidFill>
                  <a:srgbClr val="000000"/>
                </a:solidFill>
                <a:latin typeface="Times New Roman" panose="02020603050405020304" pitchFamily="18" charset="0"/>
                <a:cs typeface="Times New Roman" panose="02020603050405020304" pitchFamily="18" charset="0"/>
              </a:rPr>
              <a:t>Sample images after Encryption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4"/>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914400" y="64770"/>
            <a:ext cx="6946900" cy="660400"/>
          </a:xfrm>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Unreadable format </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5"/>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Decryption</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5" name="Content Placeholder 4" descr="6"/>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defPPr lvl="0">
              <a:defRPr lang="en-US"/>
            </a:defPPr>
            <a:lvl1pPr lvl="0"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1pPr>
            <a:lvl2pPr marL="457200" lvl="1"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2pPr>
            <a:lvl3pPr marL="914400" lvl="2"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3pPr>
            <a:lvl4pPr marL="1371600" lvl="3"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4pPr>
            <a:lvl5pPr marL="1828800" lvl="4" algn="l" rtl="0" fontAlgn="base">
              <a:spcBef>
                <a:spcPct val="0"/>
              </a:spcBef>
              <a:spcAft>
                <a:spcPct val="0"/>
              </a:spcAft>
              <a:defRPr sz="1000" kern="1200">
                <a:solidFill>
                  <a:srgbClr val="000000"/>
                </a:solidFill>
                <a:latin typeface="Times New Roman" panose="02020603050405020304" pitchFamily="18" charset="0"/>
                <a:ea typeface="+mn-ea"/>
                <a:cs typeface="Arial" panose="020B0604020202020204" pitchFamily="34" charset="0"/>
              </a:defRPr>
            </a:lvl5pPr>
            <a:lvl6pPr marL="2286000" lvl="5"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6pPr>
            <a:lvl7pPr marL="2743200" lvl="6"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7pPr>
            <a:lvl8pPr marL="3200400" lvl="7"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8pPr>
            <a:lvl9pPr marL="3657600" lvl="8" algn="l" defTabSz="914400" rtl="0" eaLnBrk="1" latinLnBrk="0" hangingPunct="1">
              <a:defRPr sz="1000" kern="1200">
                <a:solidFill>
                  <a:srgbClr val="000000"/>
                </a:solidFill>
                <a:latin typeface="Times New Roman" panose="02020603050405020304" pitchFamily="18" charset="0"/>
                <a:ea typeface="+mn-ea"/>
                <a:cs typeface="Arial" panose="020B0604020202020204" pitchFamily="34" charset="0"/>
              </a:defRPr>
            </a:lvl9pPr>
          </a:lstStyle>
          <a:p>
            <a:endParaRPr lang="en-US"/>
          </a:p>
        </p:txBody>
      </p:sp>
      <p:pic>
        <p:nvPicPr>
          <p:cNvPr id="41992" name="Picture 8" descr="Related image"/>
          <p:cNvPicPr>
            <a:picLocks noChangeAspect="1" noChangeArrowheads="1"/>
          </p:cNvPicPr>
          <p:nvPr/>
        </p:nvPicPr>
        <p:blipFill>
          <a:blip r:embed="rId1"/>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p:txBody>
          <a:bodyPr/>
          <a:lstStyle/>
          <a:p>
            <a:pPr algn="ctr" eaLnBrk="1" hangingPunct="1"/>
            <a:r>
              <a:rPr lang="en-US" b="1">
                <a:solidFill>
                  <a:srgbClr val="000000"/>
                </a:solidFill>
                <a:latin typeface="Times New Roman" panose="02020603050405020304" pitchFamily="18" charset="0"/>
                <a:cs typeface="Times New Roman" panose="02020603050405020304" pitchFamily="18" charset="0"/>
              </a:rPr>
              <a:t>Decrypted files </a:t>
            </a:r>
            <a:endParaRPr lang="en-US" b="1">
              <a:solidFill>
                <a:srgbClr val="000000"/>
              </a:solidFill>
              <a:latin typeface="Times New Roman" panose="02020603050405020304" pitchFamily="18" charset="0"/>
              <a:cs typeface="Times New Roman" panose="02020603050405020304" pitchFamily="18" charset="0"/>
            </a:endParaRPr>
          </a:p>
        </p:txBody>
      </p:sp>
      <p:pic>
        <p:nvPicPr>
          <p:cNvPr id="3" name="Content Placeholder 2" descr="7"/>
          <p:cNvPicPr>
            <a:picLocks noChangeAspect="1"/>
          </p:cNvPicPr>
          <p:nvPr>
            <p:ph idx="1"/>
          </p:nvPr>
        </p:nvPicPr>
        <p:blipFill>
          <a:blip r:embed="rId2"/>
          <a:stretch>
            <a:fillRect/>
          </a:stretch>
        </p:blipFill>
        <p:spPr>
          <a:xfrm>
            <a:off x="152400" y="1151890"/>
            <a:ext cx="8839200" cy="4972050"/>
          </a:xfrm>
          <a:prstGeom prst="rect">
            <a:avLst/>
          </a:prstGeom>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dirty="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41992" name="Picture 8" descr="Related image"/>
          <p:cNvPicPr>
            <a:picLocks noChangeAspect="1" noChangeArrowheads="1"/>
          </p:cNvPicPr>
          <p:nvPr/>
        </p:nvPicPr>
        <p:blipFill>
          <a:blip r:embed="rId1" cstate="print"/>
          <a:srcRect/>
          <a:stretch>
            <a:fillRect/>
          </a:stretch>
        </p:blipFill>
        <p:spPr bwMode="auto">
          <a:xfrm>
            <a:off x="6781800" y="1"/>
            <a:ext cx="2362200" cy="783559"/>
          </a:xfrm>
          <a:prstGeom prst="rect">
            <a:avLst/>
          </a:prstGeom>
          <a:noFill/>
        </p:spPr>
      </p:pic>
      <p:sp>
        <p:nvSpPr>
          <p:cNvPr id="9" name="AutoShape 2"/>
          <p:cNvSpPr>
            <a:spLocks noGrp="1" noChangeArrowheads="1"/>
          </p:cNvSpPr>
          <p:nvPr>
            <p:ph type="title"/>
          </p:nvPr>
        </p:nvSpPr>
        <p:spPr>
          <a:xfrm>
            <a:off x="787400" y="123190"/>
            <a:ext cx="6946900" cy="660400"/>
          </a:xfrm>
        </p:spPr>
        <p:txBody>
          <a:bodyPr/>
          <a:lstStyle/>
          <a:p>
            <a:pPr eaLnBrk="1" hangingPunct="1"/>
            <a:r>
              <a:rPr lang="en-US" b="1" dirty="0">
                <a:solidFill>
                  <a:srgbClr val="000000"/>
                </a:solidFill>
                <a:latin typeface="Times New Roman" panose="02020603050405020304" pitchFamily="18" charset="0"/>
                <a:cs typeface="Times New Roman" panose="02020603050405020304" pitchFamily="18" charset="0"/>
              </a:rPr>
              <a:t>References</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p:txBody>
          <a:bodyPr/>
          <a:lstStyle/>
          <a:p>
            <a:pPr lvl="0" algn="just">
              <a:lnSpc>
                <a:spcPct val="100000"/>
              </a:lnSpc>
              <a:buClr>
                <a:srgbClr val="000000"/>
              </a:buClr>
              <a:buSzPct val="75000"/>
              <a:buFont typeface="Wingdings" panose="05000000000000000000" pitchFamily="2" charset="2"/>
              <a:buChar char="Ø"/>
            </a:pPr>
            <a:endParaRPr lang="en-US" altLang="en-IN" sz="2400" dirty="0">
              <a:effectLst/>
              <a:latin typeface="Times New Roman" panose="02020603050405020304" pitchFamily="18" charset="0"/>
              <a:cs typeface="Times New Roman" panose="02020603050405020304" pitchFamily="18" charset="0"/>
              <a:sym typeface="+mn-ea"/>
            </a:endParaRPr>
          </a:p>
          <a:p>
            <a:pPr marL="914400" lvl="2" indent="0" algn="just">
              <a:lnSpc>
                <a:spcPct val="100000"/>
              </a:lnSpc>
              <a:buClr>
                <a:srgbClr val="000000"/>
              </a:buClr>
              <a:buSzPct val="75000"/>
              <a:buFont typeface="Wingdings" panose="05000000000000000000" pitchFamily="2" charset="2"/>
              <a:buNone/>
            </a:pPr>
            <a:endParaRPr lang="en-IN" sz="1710" dirty="0">
              <a:latin typeface="Times New Roman" panose="02020603050405020304" pitchFamily="18" charset="0"/>
              <a:cs typeface="Times New Roman" panose="02020603050405020304" pitchFamily="18" charset="0"/>
            </a:endParaRPr>
          </a:p>
          <a:p>
            <a:pPr marL="914400" lvl="2" indent="0" algn="just">
              <a:lnSpc>
                <a:spcPct val="100000"/>
              </a:lnSpc>
              <a:buClr>
                <a:srgbClr val="000000"/>
              </a:buClr>
              <a:buSzPct val="75000"/>
              <a:buFont typeface="Wingdings" panose="05000000000000000000" pitchFamily="2" charset="2"/>
              <a:buNone/>
            </a:pPr>
            <a:endParaRPr lang="en-US" sz="1710" b="1" dirty="0">
              <a:solidFill>
                <a:srgbClr val="000000"/>
              </a:solidFill>
              <a:latin typeface="Cambria" panose="02040503050406030204" pitchFamily="18" charset="0"/>
              <a:cs typeface="Times New Roman" panose="02020603050405020304" pitchFamily="18" charset="0"/>
            </a:endParaRPr>
          </a:p>
        </p:txBody>
      </p:sp>
      <p:sp>
        <p:nvSpPr>
          <p:cNvPr id="3" name="Content Placeholder 2"/>
          <p:cNvSpPr/>
          <p:nvPr>
            <p:ph idx="13"/>
          </p:nvPr>
        </p:nvSpPr>
        <p:spPr>
          <a:xfrm>
            <a:off x="352425" y="1574165"/>
            <a:ext cx="8438515" cy="2788285"/>
          </a:xfrm>
        </p:spPr>
        <p:txBody>
          <a:bodyPr/>
          <a:p>
            <a:pPr marL="514350" indent="-514350">
              <a:buFont typeface="Arial" panose="020B0604020202020204" pitchFamily="34" charset="0"/>
              <a:buAutoNum type="arabicPeriod"/>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 journal on Driver Drowsiness Detection by V B Navya Kiran, Raksha R and team published on IJERT</a:t>
            </a:r>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514350" indent="-514350">
              <a:buFont typeface="Arial" panose="020B0604020202020204" pitchFamily="34" charset="0"/>
              <a:buAutoNum type="arabicPeriod"/>
            </a:pPr>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514350" indent="-514350">
              <a:buAutoNum type="arabicPeriod"/>
            </a:pPr>
            <a:r>
              <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journal on Image encryption and decryption using AES algorithm by Priya Deshmukh published on IJSER</a:t>
            </a:r>
            <a:endPar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Graphical User Interface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A graphical user interface (GUI) is a type of user interface through which users interact with electronic devices via visual indicator representations.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For taking user input and processing we created login window.</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this project we used </a:t>
            </a:r>
            <a:r>
              <a:rPr lang="en-US" sz="2400" b="1">
                <a:latin typeface="Times New Roman" panose="02020603050405020304" pitchFamily="18" charset="0"/>
                <a:cs typeface="Times New Roman" panose="02020603050405020304" pitchFamily="18" charset="0"/>
              </a:rPr>
              <a:t>Tkinter </a:t>
            </a:r>
            <a:r>
              <a:rPr lang="en-US" sz="2400">
                <a:latin typeface="Times New Roman" panose="02020603050405020304" pitchFamily="18" charset="0"/>
                <a:cs typeface="Times New Roman" panose="02020603050405020304" pitchFamily="18" charset="0"/>
              </a:rPr>
              <a:t>for implementing </a:t>
            </a:r>
            <a:r>
              <a:rPr lang="en-US" sz="2400" b="1">
                <a:latin typeface="Times New Roman" panose="02020603050405020304" pitchFamily="18" charset="0"/>
                <a:cs typeface="Times New Roman" panose="02020603050405020304" pitchFamily="18" charset="0"/>
              </a:rPr>
              <a:t>GUI</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Steps to create a tkinter window:</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1.Importing the module – tkinter</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2.Create the main window (container)</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3.Add any number of widgets to the main window</a:t>
            </a:r>
            <a:endParaRPr lang="en-US" sz="24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400">
                <a:latin typeface="Times New Roman" panose="02020603050405020304" pitchFamily="18" charset="0"/>
                <a:cs typeface="Times New Roman" panose="02020603050405020304" pitchFamily="18" charset="0"/>
              </a:rPr>
              <a:t>	4.Apply the event Trigger on the widgets.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66A362-4403-4718-B072-B01303837876}" type="slidenum">
              <a:rPr kumimoji="0" lang="en-US" sz="1400" b="1" i="0" u="none" strike="noStrike" kern="1200" cap="none" spc="0" normalizeH="0" baseline="0" noProof="0" smtClean="0">
                <a:ln>
                  <a:noFill/>
                </a:ln>
                <a:solidFill>
                  <a:srgbClr val="FFFFFF"/>
                </a:solidFill>
                <a:effectLst/>
                <a:uLnTx/>
                <a:uFillTx/>
                <a:latin typeface="Cambria" panose="02040503050406030204" pitchFamily="18" charset="0"/>
              </a:rPr>
            </a:fld>
            <a:endParaRPr kumimoji="0" lang="en-US" sz="1400" b="1" i="0" u="none" strike="noStrike" kern="1200" cap="none" spc="0" normalizeH="0" baseline="0" noProof="0" dirty="0">
              <a:ln>
                <a:noFill/>
              </a:ln>
              <a:solidFill>
                <a:srgbClr val="FFFFFF"/>
              </a:solidFill>
              <a:effectLst/>
              <a:uLnTx/>
              <a:uFillTx/>
              <a:latin typeface="Cambria" panose="02040503050406030204" pitchFamily="18" charset="0"/>
            </a:endParaRPr>
          </a:p>
        </p:txBody>
      </p:sp>
      <p:sp>
        <p:nvSpPr>
          <p:cNvPr id="41988" name="AutoShape 4"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41990" name="AutoShape 6" descr="Image result for sastr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41992" name="Picture 8" descr="Related image"/>
          <p:cNvPicPr>
            <a:picLocks noChangeAspect="1" noChangeArrowheads="1"/>
          </p:cNvPicPr>
          <p:nvPr/>
        </p:nvPicPr>
        <p:blipFill>
          <a:blip r:embed="rId1" cstate="print"/>
          <a:srcRect/>
          <a:stretch>
            <a:fillRect/>
          </a:stretch>
        </p:blipFill>
        <p:spPr bwMode="auto">
          <a:xfrm>
            <a:off x="6781800" y="1"/>
            <a:ext cx="2362200" cy="783559"/>
          </a:xfrm>
          <a:prstGeom prst="rect">
            <a:avLst/>
          </a:prstGeom>
          <a:noFill/>
        </p:spPr>
      </p:pic>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3060065" y="2708910"/>
            <a:ext cx="2872105" cy="583565"/>
          </a:xfrm>
          <a:prstGeom prst="rect">
            <a:avLst/>
          </a:prstGeom>
          <a:noFill/>
        </p:spPr>
        <p:txBody>
          <a:bodyPr wrap="square" rtlCol="0" anchor="ctr" anchorCtr="0">
            <a:spAutoFit/>
          </a:bodyPr>
          <a:p>
            <a:pPr algn="ctr"/>
            <a:r>
              <a:rPr lang="en-US" sz="3200" b="1">
                <a:latin typeface="Times New Roman" panose="02020603050405020304" pitchFamily="18" charset="0"/>
                <a:cs typeface="Times New Roman" panose="02020603050405020304" pitchFamily="18" charset="0"/>
              </a:rPr>
              <a:t>THANK YOU!</a:t>
            </a:r>
            <a:endParaRPr lang="en-US" sz="32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GUI Window</a:t>
            </a:r>
            <a:endParaRPr lang="en-US" b="1">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0" y="1048385"/>
            <a:ext cx="9035415" cy="5027930"/>
          </a:xfrm>
          <a:prstGeom prst="rect">
            <a:avLst/>
          </a:prstGeom>
        </p:spPr>
      </p:pic>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MODEL </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this project we used sequential model for implementing drowsiness detection.</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Sequence models are the machine learning models that input or output sequences of data. Sequential data includes text streams, audio clips, video clips, time-series data.</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It allows you to build a model layer by layer. We use the 'add()' function to add layers to our model. Our first 2 layers are Conv2D layers. These are convolution layers that will deal with our input images, which are seen as 2-dimensional matrices.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For implementing these models we imported Keras.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CONVOLUTIONAL 2D LAYER</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196580" cy="5295900"/>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Keras Conv2D is a 2D Convolution Layer, this layer creates a convolution kernel that is wind with layers input which helps produce a tensor of outputs.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image processing, kernel is a convolution matrix or masks which can be used for blurring, sharpening, embossing, edge detection, and more by doing a convolution between a kernel and an image.</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This layer creates a convolution kernel that is wind with layers input which helps produce a tensor of outputs.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887855" y="4493895"/>
            <a:ext cx="4697730" cy="1689100"/>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MAX POOLING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 y="962660"/>
            <a:ext cx="8944610" cy="5295900"/>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A pooling layer is another building block of a CNN. Its function is to progressively reduce the spatial size of the representation to reduce the amount of parameters and computation in the network. </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Pooling layer operates on each feature map independently.</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Max Pooling calculates the maximum value for patches of a feature map, and uses it to create a downsampled (pooled) feature map. It is usually used after a convolutional layer.</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Global max pooling = ordinary max pooling layer with pool size equals to the size of the input (minus filter size + 1, to be precise).</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6" name="Content Placeholder 5"/>
          <p:cNvPicPr>
            <a:picLocks noChangeAspect="1"/>
          </p:cNvPicPr>
          <p:nvPr>
            <p:ph idx="13"/>
          </p:nvPr>
        </p:nvPicPr>
        <p:blipFill>
          <a:blip r:embed="rId1"/>
          <a:stretch>
            <a:fillRect/>
          </a:stretch>
        </p:blipFill>
        <p:spPr>
          <a:xfrm>
            <a:off x="1208405" y="4599305"/>
            <a:ext cx="3498215" cy="1659255"/>
          </a:xfrm>
          <a:prstGeom prst="rect">
            <a:avLst/>
          </a:prstGeom>
        </p:spPr>
      </p:pic>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 y="0"/>
            <a:ext cx="7832090" cy="660400"/>
          </a:xfrm>
        </p:spPr>
        <p:txBody>
          <a:bodyPr/>
          <a:lstStyle/>
          <a:p>
            <a:r>
              <a:rPr lang="en-US" b="1">
                <a:latin typeface="Times New Roman" panose="02020603050405020304" pitchFamily="18" charset="0"/>
                <a:cs typeface="Times New Roman" panose="02020603050405020304" pitchFamily="18" charset="0"/>
              </a:rPr>
              <a:t>NEURAL NETWORKS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charset="0"/>
              <a:buChar char="Ø"/>
            </a:pPr>
            <a:r>
              <a:rPr lang="en-US" sz="2400" b="1">
                <a:latin typeface="Times New Roman" panose="02020603050405020304" pitchFamily="18" charset="0"/>
                <a:cs typeface="Times New Roman" panose="02020603050405020304" pitchFamily="18" charset="0"/>
              </a:rPr>
              <a:t>DROPOUT: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Dropout is a technique where randomly selected neurons are ignored during training. They are “dropped-out” randomly. This means that their contribution to the activation of downstream neurons is temporally removed on the forward pass and any weight updates are not applied to the neuron on the backward pass.</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 Simple Way to Prevent Neural Networks from Overfitting.</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The outputs of a layer under dropout are randomly subsampled, it has the effect of reducing the capacity or thinning the network during training. As such, a wider network, e.g. more nodes, may be required when using dropout.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986AFF-57A8-4BA1-8601-8E1C7E119862}" type="slidenum">
              <a:rPr kumimoji="0" lang="en-US" sz="14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t>12/24/2021</a:t>
            </a: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AS_NET" val="3.1.19"/>
  <p:tag name="AS_OS" val="Unix 5.4.0.1060"/>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12766</Words>
  <Application>WPS Presentation</Application>
  <PresentationFormat>On-screen Show (4:3)</PresentationFormat>
  <Paragraphs>414</Paragraphs>
  <Slides>40</Slides>
  <Notes>29</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40</vt:i4>
      </vt:variant>
    </vt:vector>
  </HeadingPairs>
  <TitlesOfParts>
    <vt:vector size="56" baseType="lpstr">
      <vt:lpstr>Arial</vt:lpstr>
      <vt:lpstr>SimSun</vt:lpstr>
      <vt:lpstr>Wingdings</vt:lpstr>
      <vt:lpstr>Times New Roman</vt:lpstr>
      <vt:lpstr>French Script MT</vt:lpstr>
      <vt:lpstr>Mongolian Baiti</vt:lpstr>
      <vt:lpstr>Calibri</vt:lpstr>
      <vt:lpstr>Cambria</vt:lpstr>
      <vt:lpstr>Wingdings</vt:lpstr>
      <vt:lpstr>Microsoft YaHei</vt:lpstr>
      <vt:lpstr>Arial Unicode MS</vt:lpstr>
      <vt:lpstr>Georgia</vt:lpstr>
      <vt:lpstr>Office Theme</vt:lpstr>
      <vt:lpstr>Theme1</vt:lpstr>
      <vt:lpstr>Theme1</vt:lpstr>
      <vt:lpstr>Theme1</vt:lpstr>
      <vt:lpstr>PowerPoint 演示文稿</vt:lpstr>
      <vt:lpstr>Motivation</vt:lpstr>
      <vt:lpstr>Objective</vt:lpstr>
      <vt:lpstr>Graphical User Interface</vt:lpstr>
      <vt:lpstr>GUI Window</vt:lpstr>
      <vt:lpstr>MODEL </vt:lpstr>
      <vt:lpstr>CONVOLUTIONAL 2D LAYER</vt:lpstr>
      <vt:lpstr>MAX POOLING</vt:lpstr>
      <vt:lpstr>NEURAL NETWORKS</vt:lpstr>
      <vt:lpstr>NEURAL NETWORKS</vt:lpstr>
      <vt:lpstr>NEURAL NETWORKS</vt:lpstr>
      <vt:lpstr>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Encryption</vt:lpstr>
      <vt:lpstr>AES Encryption</vt:lpstr>
      <vt:lpstr>AES Encryption</vt:lpstr>
      <vt:lpstr>Process in each round</vt:lpstr>
      <vt:lpstr>Byte Substitution (SubBytes)</vt:lpstr>
      <vt:lpstr>Shiftrows</vt:lpstr>
      <vt:lpstr>MixColumns</vt:lpstr>
      <vt:lpstr>Add Round Key</vt:lpstr>
      <vt:lpstr>AES Encryption</vt:lpstr>
      <vt:lpstr>Sample images in the directory</vt:lpstr>
      <vt:lpstr>Encryption</vt:lpstr>
      <vt:lpstr>Sample images after Encryption</vt:lpstr>
      <vt:lpstr>Unreadable format </vt:lpstr>
      <vt:lpstr>Decryption</vt:lpstr>
      <vt:lpstr>Decrypted files </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saine</cp:lastModifiedBy>
  <cp:revision>3</cp:revision>
  <cp:lastPrinted>2021-12-24T03:58:00Z</cp:lastPrinted>
  <dcterms:created xsi:type="dcterms:W3CDTF">2021-12-24T03:58:00Z</dcterms:created>
  <dcterms:modified xsi:type="dcterms:W3CDTF">2021-12-24T04:21:27Z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FB0D9D1C256E45109AC3041D14A4F11F</vt:lpwstr>
  </property>
  <property fmtid="{D5CDD505-2E9C-101B-9397-08002B2CF9AE}" pid="3" name="KSOProductBuildVer">
    <vt:lpwstr>1033-11.2.0.10307</vt:lpwstr>
  </property>
</Properties>
</file>