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8" r:id="rId10"/>
    <p:sldId id="269" r:id="rId11"/>
    <p:sldId id="266" r:id="rId12"/>
    <p:sldId id="267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7159-8970-4FE4-B75F-C74FDA05AF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62DD-852B-4C61-BB22-5516C90A775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eeexplore.ieee.org/document/909381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13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Sound Event Recognition Using a Brain Inspired Representation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042" y="3345365"/>
            <a:ext cx="9144000" cy="2943140"/>
          </a:xfrm>
        </p:spPr>
        <p:txBody>
          <a:bodyPr>
            <a:normAutofit lnSpcReduction="10000"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Team Members:</a:t>
            </a:r>
            <a:endParaRPr lang="en-IN" sz="2800" dirty="0" smtClean="0"/>
          </a:p>
          <a:p>
            <a:r>
              <a:rPr lang="fi-FI" sz="2800" dirty="0" smtClean="0"/>
              <a:t>12200</a:t>
            </a:r>
            <a:r>
              <a:rPr lang="en-IN" sz="2800" dirty="0" smtClean="0"/>
              <a:t>4080 - Gottumukkala Sai</a:t>
            </a:r>
            <a:endParaRPr lang="en-IN" sz="2800" dirty="0" smtClean="0"/>
          </a:p>
          <a:p>
            <a:r>
              <a:rPr lang="en-IN" sz="2800" dirty="0" smtClean="0"/>
              <a:t>122015111 - </a:t>
            </a:r>
            <a:r>
              <a:rPr lang="en-IN" sz="2800" dirty="0" err="1" smtClean="0"/>
              <a:t>Ventrapragada</a:t>
            </a:r>
            <a:r>
              <a:rPr lang="en-IN" sz="2800" dirty="0" smtClean="0"/>
              <a:t> </a:t>
            </a:r>
            <a:r>
              <a:rPr lang="en-IN" sz="2800" dirty="0" err="1" smtClean="0"/>
              <a:t>Nila</a:t>
            </a:r>
            <a:r>
              <a:rPr lang="en-IN" sz="2800" dirty="0" smtClean="0"/>
              <a:t> </a:t>
            </a:r>
            <a:r>
              <a:rPr lang="en-IN" sz="2800" dirty="0" err="1" smtClean="0"/>
              <a:t>Lohith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58" y="385011"/>
            <a:ext cx="10515600" cy="133149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Implementation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578427"/>
            <a:ext cx="11341100" cy="246314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843"/>
            <a:ext cx="10515600" cy="94648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Implementation Steps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6" y="1815353"/>
            <a:ext cx="10945906" cy="4235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Pre-processing the datasets and performing preliminary analysis.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Producing noisy versions of the original sounds of interest according to a specific value of the Signal to Noise Ratio (SNR); then generating time-frequency representations(</a:t>
            </a:r>
            <a:r>
              <a:rPr lang="en-GB" dirty="0" err="1" smtClean="0"/>
              <a:t>gammatonegram</a:t>
            </a:r>
            <a:r>
              <a:rPr lang="en-GB" dirty="0" smtClean="0"/>
              <a:t> images) by using these noisy samples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Developing a </a:t>
            </a:r>
            <a:r>
              <a:rPr lang="en-IN" dirty="0"/>
              <a:t>Convolutional Neural </a:t>
            </a:r>
            <a:r>
              <a:rPr lang="en-IN" dirty="0" smtClean="0"/>
              <a:t>Network that classifies the audio signals by taking </a:t>
            </a:r>
            <a:r>
              <a:rPr lang="en-IN" dirty="0" err="1" smtClean="0"/>
              <a:t>gammatonegram</a:t>
            </a:r>
            <a:r>
              <a:rPr lang="en-IN" dirty="0" smtClean="0"/>
              <a:t> images as input.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Training and testing the CNN model.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Improving model’s efficiency by analysing the outputs.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Implementation Process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10515600" cy="434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06382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Plan of</a:t>
                      </a:r>
                      <a:r>
                        <a:rPr lang="en-IN" baseline="0" dirty="0" smtClean="0"/>
                        <a:t> Completion</a:t>
                      </a:r>
                      <a:endParaRPr lang="en-IN" dirty="0"/>
                    </a:p>
                  </a:txBody>
                  <a:tcPr/>
                </a:tc>
              </a:tr>
              <a:tr h="70638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September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Collection  of</a:t>
                      </a:r>
                      <a:r>
                        <a:rPr lang="en-IN" sz="2200" baseline="0" dirty="0" smtClean="0"/>
                        <a:t> data sets</a:t>
                      </a:r>
                      <a:endParaRPr lang="en-IN" sz="2200" dirty="0"/>
                    </a:p>
                  </a:txBody>
                  <a:tcPr/>
                </a:tc>
              </a:tr>
              <a:tr h="70638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October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Learn</a:t>
                      </a:r>
                      <a:r>
                        <a:rPr lang="en-IN" sz="2200" baseline="0" dirty="0" smtClean="0"/>
                        <a:t> required algorithms.</a:t>
                      </a:r>
                      <a:endParaRPr lang="en-IN" dirty="0"/>
                    </a:p>
                  </a:txBody>
                  <a:tcPr/>
                </a:tc>
              </a:tr>
              <a:tr h="70638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October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Implementing the algorithms.</a:t>
                      </a:r>
                      <a:endParaRPr lang="en-IN" sz="2200" dirty="0"/>
                    </a:p>
                  </a:txBody>
                  <a:tcPr/>
                </a:tc>
              </a:tr>
              <a:tr h="70638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October-November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Train and test</a:t>
                      </a:r>
                      <a:r>
                        <a:rPr lang="en-IN" sz="2200" baseline="0" dirty="0" smtClean="0"/>
                        <a:t> the model, Analysing the output.</a:t>
                      </a:r>
                      <a:endParaRPr lang="en-IN" sz="2200" dirty="0"/>
                    </a:p>
                  </a:txBody>
                  <a:tcPr/>
                </a:tc>
              </a:tr>
              <a:tr h="70638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November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Necessary</a:t>
                      </a:r>
                      <a:r>
                        <a:rPr lang="en-IN" sz="2200" baseline="0" dirty="0" smtClean="0"/>
                        <a:t> modifications.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Base Paper Details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b="1" u="sng" dirty="0" smtClean="0"/>
              <a:t>Base Paper Title</a:t>
            </a:r>
            <a:r>
              <a:rPr lang="en-IN" b="1" dirty="0" smtClean="0"/>
              <a:t> : </a:t>
            </a:r>
            <a:r>
              <a:rPr lang="en-GB" dirty="0" err="1" smtClean="0"/>
              <a:t>AReN</a:t>
            </a:r>
            <a:r>
              <a:rPr lang="en-GB" dirty="0" smtClean="0"/>
              <a:t>: A Deep Learning Approach for Sound Event 				Recognition Using a Brain Inspired Representation.</a:t>
            </a:r>
            <a:endParaRPr lang="en-GB" dirty="0" smtClean="0"/>
          </a:p>
          <a:p>
            <a:pPr marL="0" indent="0">
              <a:buNone/>
            </a:pPr>
            <a:endParaRPr lang="en-GB" b="1" u="sng" dirty="0" smtClean="0"/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r>
              <a:rPr lang="en-GB" b="1" u="sng" dirty="0" smtClean="0"/>
              <a:t>Base Paper Link</a:t>
            </a:r>
            <a:r>
              <a:rPr lang="en-GB" b="1" dirty="0" smtClean="0"/>
              <a:t> : </a:t>
            </a:r>
            <a:r>
              <a:rPr lang="en-GB" b="1" dirty="0" smtClean="0">
                <a:hlinkClick r:id="rId1"/>
              </a:rPr>
              <a:t>https://ieeexplore.ieee.org/document/9093814</a:t>
            </a:r>
            <a:endParaRPr lang="en-GB" dirty="0" smtClean="0"/>
          </a:p>
          <a:p>
            <a:pPr marL="0" indent="0">
              <a:buNone/>
            </a:pPr>
            <a:endParaRPr lang="en-GB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/>
          <a:lstStyle/>
          <a:p>
            <a:pPr algn="ctr"/>
            <a:r>
              <a:rPr lang="en-IN" b="1" dirty="0" smtClean="0">
                <a:latin typeface="Berlin Sans FB Demi" panose="020E0802020502020306" pitchFamily="34" charset="0"/>
              </a:rPr>
              <a:t>THANK YOU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Abstract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Surveillance is very important these days and so, Audio Surveillance.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Which could be addressed by developing efficient Deep Learning </a:t>
            </a:r>
            <a:r>
              <a:rPr lang="en-GB" dirty="0" smtClean="0"/>
              <a:t>method to automatically recognize events of interest in the context of audio surveillance.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basic idea is to take </a:t>
            </a:r>
            <a:r>
              <a:rPr lang="en-GB" dirty="0" smtClean="0"/>
              <a:t>advantage of a problem-driven data augmentation, with </a:t>
            </a:r>
            <a:r>
              <a:rPr lang="en-GB" dirty="0" err="1" smtClean="0"/>
              <a:t>gammatonegram</a:t>
            </a:r>
            <a:r>
              <a:rPr lang="en-GB" dirty="0" smtClean="0"/>
              <a:t> images extracted by sounds acquired with different signal to noise ratios.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So, we are using CNN to label the events of interest.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Introduction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GB" dirty="0" smtClean="0"/>
              <a:t>size of the global video surveillance market is expected to strongly grow up in the next years, with a compound annual growth rate (CAGR) of 9.3%.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For those situations that cannot be reliably detect by visual analysis, audio analysis may </a:t>
            </a:r>
            <a:r>
              <a:rPr lang="en-GB" dirty="0" smtClean="0"/>
              <a:t>significantly </a:t>
            </a:r>
            <a:r>
              <a:rPr lang="en-GB" dirty="0" smtClean="0"/>
              <a:t>help to understand the situation.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To efficiently analyse the audio, time-frequency based representations can be used.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Deep learning architecture can be used to get accurate and efficient results.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610"/>
          </a:xfrm>
        </p:spPr>
        <p:txBody>
          <a:bodyPr/>
          <a:lstStyle/>
          <a:p>
            <a:pPr algn="ctr"/>
            <a:r>
              <a:rPr lang="en-IN" b="1" u="sng" dirty="0" smtClean="0"/>
              <a:t>Literature Survey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762001"/>
          <a:ext cx="10515600" cy="605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242"/>
                <a:gridCol w="1764632"/>
                <a:gridCol w="4086726"/>
              </a:tblGrid>
              <a:tr h="441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</a:tr>
              <a:tr h="174474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T. </a:t>
                      </a:r>
                      <a:r>
                        <a:rPr lang="en-IN" sz="2400" dirty="0" err="1" smtClean="0"/>
                        <a:t>Spadini</a:t>
                      </a:r>
                      <a:r>
                        <a:rPr lang="en-IN" sz="2400" dirty="0" smtClean="0"/>
                        <a:t>, D. L. de Oliveira Silva, and R. </a:t>
                      </a:r>
                      <a:r>
                        <a:rPr lang="en-IN" sz="2400" dirty="0" err="1" smtClean="0"/>
                        <a:t>Suyama</a:t>
                      </a:r>
                      <a:r>
                        <a:rPr lang="en-IN" sz="2400" dirty="0" smtClean="0"/>
                        <a:t>, “Sound event </a:t>
                      </a:r>
                      <a:r>
                        <a:rPr lang="en-IN" sz="2400" dirty="0" err="1" smtClean="0"/>
                        <a:t>recognition</a:t>
                      </a:r>
                      <a:r>
                        <a:rPr lang="en-IN" sz="2400" dirty="0" smtClean="0"/>
                        <a:t> in a smart city surveillance context”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2019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Explored several classifiers over the SESA dataset, composed of audios of three hazard classes (gunshots, explosions, and sirens).</a:t>
                      </a:r>
                      <a:endParaRPr lang="en-IN" sz="2200" dirty="0"/>
                    </a:p>
                  </a:txBody>
                  <a:tcPr/>
                </a:tc>
              </a:tr>
              <a:tr h="145320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J. </a:t>
                      </a:r>
                      <a:r>
                        <a:rPr lang="en-IN" sz="2400" dirty="0" err="1" smtClean="0"/>
                        <a:t>Salamon</a:t>
                      </a:r>
                      <a:r>
                        <a:rPr lang="en-IN" sz="2400" dirty="0" smtClean="0"/>
                        <a:t> and J. P. Bello, “Deep convolutional neural networks and data augmentation for environmental sound classification,”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2017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CNN architecture for environmental sound classification and the use of audio data augmentation for overcoming the problem of data scarcity.</a:t>
                      </a:r>
                      <a:endParaRPr lang="en-IN" sz="2200" dirty="0"/>
                    </a:p>
                  </a:txBody>
                  <a:tcPr/>
                </a:tc>
              </a:tr>
              <a:tr h="145320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L. </a:t>
                      </a:r>
                      <a:r>
                        <a:rPr lang="en-GB" sz="2400" dirty="0" err="1" smtClean="0"/>
                        <a:t>Hertel</a:t>
                      </a:r>
                      <a:r>
                        <a:rPr lang="en-GB" sz="2400" dirty="0" smtClean="0"/>
                        <a:t>, H. Phan, and A. </a:t>
                      </a:r>
                      <a:r>
                        <a:rPr lang="en-GB" sz="2400" dirty="0" err="1" smtClean="0"/>
                        <a:t>Mertins</a:t>
                      </a:r>
                      <a:r>
                        <a:rPr lang="en-GB" sz="2400" dirty="0" smtClean="0"/>
                        <a:t>, “Comparing time and frequency domain for audio event recognition using deep learning”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2016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 multiple deep networks with different architectures on the Freiburg-106 and ESC-10 datasets to learn discriminative features from audio signal.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6463"/>
            <a:ext cx="10515600" cy="1325563"/>
          </a:xfrm>
        </p:spPr>
        <p:txBody>
          <a:bodyPr/>
          <a:lstStyle/>
          <a:p>
            <a:pPr algn="ctr"/>
            <a:r>
              <a:rPr lang="en-IN" b="1" u="sng" dirty="0" smtClean="0"/>
              <a:t>Literature Survey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96235"/>
          <a:ext cx="10515600" cy="507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6952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</a:tr>
              <a:tr h="232386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P. Foggia, N. </a:t>
                      </a:r>
                      <a:r>
                        <a:rPr lang="en-GB" sz="2400" dirty="0" err="1" smtClean="0"/>
                        <a:t>Petkov</a:t>
                      </a:r>
                      <a:r>
                        <a:rPr lang="en-GB" sz="2400" dirty="0" smtClean="0"/>
                        <a:t>, A. </a:t>
                      </a:r>
                      <a:r>
                        <a:rPr lang="en-GB" sz="2400" dirty="0" err="1" smtClean="0"/>
                        <a:t>Saggese</a:t>
                      </a:r>
                      <a:r>
                        <a:rPr lang="en-GB" sz="2400" dirty="0" smtClean="0"/>
                        <a:t>, N. </a:t>
                      </a:r>
                      <a:r>
                        <a:rPr lang="en-GB" sz="2400" dirty="0" err="1" smtClean="0"/>
                        <a:t>Strisciuglio</a:t>
                      </a:r>
                      <a:r>
                        <a:rPr lang="en-GB" sz="2400" dirty="0" smtClean="0"/>
                        <a:t>, and M. Vento, “</a:t>
                      </a:r>
                      <a:r>
                        <a:rPr lang="en-GB" sz="2400" dirty="0" err="1" smtClean="0"/>
                        <a:t>Reliable</a:t>
                      </a:r>
                      <a:r>
                        <a:rPr lang="en-GB" sz="2400" dirty="0" smtClean="0"/>
                        <a:t> detection of audio events in highly noisy environments”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2015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novel method for the detection of audio events for surveillance applications. The method is based on the bag of words approach.</a:t>
                      </a:r>
                      <a:endParaRPr lang="en-IN" sz="2200" dirty="0"/>
                    </a:p>
                  </a:txBody>
                  <a:tcPr/>
                </a:tc>
              </a:tr>
              <a:tr h="205819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A. F. Pour, M. </a:t>
                      </a:r>
                      <a:r>
                        <a:rPr lang="en-GB" sz="2400" dirty="0" err="1" smtClean="0"/>
                        <a:t>Asgari</a:t>
                      </a:r>
                      <a:r>
                        <a:rPr lang="en-GB" sz="2400" dirty="0" smtClean="0"/>
                        <a:t>, and M. R. </a:t>
                      </a:r>
                      <a:r>
                        <a:rPr lang="en-GB" sz="2400" dirty="0" err="1" smtClean="0"/>
                        <a:t>Hasanabadi</a:t>
                      </a:r>
                      <a:r>
                        <a:rPr lang="en-GB" sz="2400" dirty="0" smtClean="0"/>
                        <a:t>, “</a:t>
                      </a:r>
                      <a:r>
                        <a:rPr lang="en-GB" sz="2400" dirty="0" err="1" smtClean="0"/>
                        <a:t>Gammatonegram</a:t>
                      </a:r>
                      <a:r>
                        <a:rPr lang="en-GB" sz="2400" dirty="0" smtClean="0"/>
                        <a:t> based speaker identification”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2014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new method in speech classification based on human auditory system mixed to spectrogram features.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4801"/>
            <a:ext cx="10515600" cy="962526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Algorithms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1" y="1507958"/>
            <a:ext cx="11710737" cy="4973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We adopt a brain inspired representation of the audio </a:t>
            </a:r>
            <a:r>
              <a:rPr lang="en-GB" dirty="0" smtClean="0"/>
              <a:t>signal</a:t>
            </a:r>
            <a:r>
              <a:rPr lang="en-GB" dirty="0"/>
              <a:t>, namely the </a:t>
            </a:r>
            <a:r>
              <a:rPr lang="en-GB" dirty="0" err="1" smtClean="0"/>
              <a:t>gammatonegram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G</a:t>
            </a:r>
            <a:r>
              <a:rPr lang="en-GB" dirty="0" err="1" smtClean="0"/>
              <a:t>ammatonegram</a:t>
            </a:r>
            <a:r>
              <a:rPr lang="en-GB" dirty="0"/>
              <a:t> representation has not a constant bandwidth across all frequency windows</a:t>
            </a:r>
            <a:r>
              <a:rPr lang="en-GB" dirty="0" smtClean="0"/>
              <a:t>, </a:t>
            </a:r>
            <a:r>
              <a:rPr lang="en-GB" dirty="0"/>
              <a:t>but </a:t>
            </a:r>
            <a:r>
              <a:rPr lang="en-GB" dirty="0" smtClean="0"/>
              <a:t>has </a:t>
            </a:r>
            <a:r>
              <a:rPr lang="en-GB" dirty="0"/>
              <a:t>wider filter windows for lower frequencies, where the audio events of interest are supposed to </a:t>
            </a:r>
            <a:r>
              <a:rPr lang="en-GB" dirty="0" smtClean="0"/>
              <a:t>lie.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Given the </a:t>
            </a:r>
            <a:r>
              <a:rPr lang="en-GB" dirty="0" err="1"/>
              <a:t>gammatonegram</a:t>
            </a:r>
            <a:r>
              <a:rPr lang="en-GB" dirty="0"/>
              <a:t> image and inspired by the wide literature in computer vision </a:t>
            </a:r>
            <a:r>
              <a:rPr lang="en-GB" dirty="0" smtClean="0"/>
              <a:t>applications</a:t>
            </a:r>
            <a:r>
              <a:rPr lang="en-GB" dirty="0"/>
              <a:t>, we use a Convolutional Neural Network (</a:t>
            </a:r>
            <a:r>
              <a:rPr lang="en-GB" dirty="0" smtClean="0"/>
              <a:t>CNN) for </a:t>
            </a:r>
            <a:r>
              <a:rPr lang="en-GB" dirty="0"/>
              <a:t>the classification task 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network composed by 21 layers (12 convolutional, 4 pooling, 5 fully connected) is designed.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Dataset Details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 smtClean="0"/>
              <a:t>Dataset 1 : SESA</a:t>
            </a:r>
            <a:endParaRPr lang="en-IN" sz="3200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GB" dirty="0"/>
              <a:t>The Sound Events for Surveillance Applications (SESA) dataset files were obtained from </a:t>
            </a:r>
            <a:r>
              <a:rPr lang="en-GB" dirty="0" err="1"/>
              <a:t>Freesound</a:t>
            </a:r>
            <a:r>
              <a:rPr lang="en-GB" dirty="0"/>
              <a:t>. The dataset was divided between train (480 files) and test (105 files) folders. All audio files are WAV, Mono-Channel, 16 kHz, and 8-bit with up to 33 seconds. # Classes: 0 - Casual (not a threat) 1 - Gunshot 2 - Explosion 3 - Siren (also contains alarms)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Dataset Details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Dataset 2 : MIVIA Audio Events</a:t>
            </a:r>
            <a:endParaRPr lang="en-IN" sz="3200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GB" dirty="0"/>
              <a:t>The MIVIA audio events data set is composed of a total of 6000 events for surveillance applications, namely glass breaking, gun shots and screams. The 6000 events are divided into a training set (composed of 4200 events) and a test set (composed of 1800 events</a:t>
            </a:r>
            <a:r>
              <a:rPr lang="en-GB" dirty="0" smtClean="0"/>
              <a:t>).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The data set is designed to provide each audio event at 6 different values of signal-to-noise ratio (namely 5dB, 10dB, 15dB, 20dB, 25dB and 30dB) and </a:t>
            </a:r>
            <a:r>
              <a:rPr lang="en-GB" dirty="0" smtClean="0"/>
              <a:t>over imposed </a:t>
            </a:r>
            <a:r>
              <a:rPr lang="en-GB" dirty="0"/>
              <a:t>to different combinations of environmental sounds in order to simulate their occurrence in different ambiences.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Dataset Details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 smtClean="0"/>
              <a:t>Dataset 3 : MIVIA Road Events</a:t>
            </a:r>
            <a:endParaRPr lang="en-IN" sz="3200" b="1" dirty="0" smtClean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GB" dirty="0"/>
              <a:t>The MIVIA road audio events data set is composed of a total of 400 events for road surveillance applications, namely tire skidding and car crashes. The events are divided into 4 folds of 100 events each, in order to account for cross-validation experiments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The sounds have been registered with an Axis P8221Audio Module and an Axis T83 omnidirectional microphone for audio surveillance applications , sampled at 32000 Hz and quantized at 16 bits per PCM sample. The audio clips are distributed as WAV files.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5464</Words>
  <Application>WPS Presentation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Berlin Sans FB Demi</vt:lpstr>
      <vt:lpstr>Segoe Print</vt:lpstr>
      <vt:lpstr>Calibri Light</vt:lpstr>
      <vt:lpstr>Calibri</vt:lpstr>
      <vt:lpstr>Microsoft YaHei</vt:lpstr>
      <vt:lpstr>Arial Unicode MS</vt:lpstr>
      <vt:lpstr>Office Theme</vt:lpstr>
      <vt:lpstr>Sound Event Recognition Using a Brain Inspired Representation</vt:lpstr>
      <vt:lpstr>Abstract</vt:lpstr>
      <vt:lpstr>Introduction</vt:lpstr>
      <vt:lpstr>Literature Survey</vt:lpstr>
      <vt:lpstr>Literature Survey</vt:lpstr>
      <vt:lpstr>Algorithms</vt:lpstr>
      <vt:lpstr>Dataset Details</vt:lpstr>
      <vt:lpstr>Dataset Details</vt:lpstr>
      <vt:lpstr>Dataset Details</vt:lpstr>
      <vt:lpstr>Implementation</vt:lpstr>
      <vt:lpstr>Implementation Steps</vt:lpstr>
      <vt:lpstr>Implementation Process</vt:lpstr>
      <vt:lpstr>Base Paper Details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Event Recognition Using a Brain Inspired Representation</dc:title>
  <dc:creator>Windows User</dc:creator>
  <cp:lastModifiedBy>saine</cp:lastModifiedBy>
  <cp:revision>24</cp:revision>
  <dcterms:created xsi:type="dcterms:W3CDTF">2021-10-03T12:18:00Z</dcterms:created>
  <dcterms:modified xsi:type="dcterms:W3CDTF">2022-11-11T05:01:37Z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0771732683ED4805803DD6872E2CF5B6</vt:lpwstr>
  </property>
  <property fmtid="{D5CDD505-2E9C-101B-9397-08002B2CF9AE}" pid="3" name="KSOProductBuildVer">
    <vt:lpwstr>1033-11.2.0.11214</vt:lpwstr>
  </property>
</Properties>
</file>