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5" r:id="rId18"/>
    <p:sldId id="271"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16665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5E836-2806-4634-B17E-69F403D5A72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1928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02207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582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1553218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95152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321958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1488925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134104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9479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407592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5E836-2806-4634-B17E-69F403D5A72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380365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5E836-2806-4634-B17E-69F403D5A72F}"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410953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41351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72819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85E836-2806-4634-B17E-69F403D5A72F}" type="datetimeFigureOut">
              <a:rPr lang="en-US" smtClean="0"/>
              <a:t>12/18/2020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73447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5E836-2806-4634-B17E-69F403D5A72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F70C7-F6F2-4E05-A855-5559170D18F5}" type="slidenum">
              <a:rPr lang="en-US" smtClean="0"/>
              <a:t>‹#›</a:t>
            </a:fld>
            <a:endParaRPr lang="en-US"/>
          </a:p>
        </p:txBody>
      </p:sp>
    </p:spTree>
    <p:extLst>
      <p:ext uri="{BB962C8B-B14F-4D97-AF65-F5344CB8AC3E}">
        <p14:creationId xmlns:p14="http://schemas.microsoft.com/office/powerpoint/2010/main" val="208457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85E836-2806-4634-B17E-69F403D5A72F}" type="datetimeFigureOut">
              <a:rPr lang="en-US" smtClean="0"/>
              <a:t>12/18/2020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8F70C7-F6F2-4E05-A855-5559170D18F5}" type="slidenum">
              <a:rPr lang="en-US" smtClean="0"/>
              <a:t>‹#›</a:t>
            </a:fld>
            <a:endParaRPr lang="en-US"/>
          </a:p>
        </p:txBody>
      </p:sp>
    </p:spTree>
    <p:extLst>
      <p:ext uri="{BB962C8B-B14F-4D97-AF65-F5344CB8AC3E}">
        <p14:creationId xmlns:p14="http://schemas.microsoft.com/office/powerpoint/2010/main" val="1175178737"/>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2A17B-2C4B-4A8B-A7D2-B3775321D7E6}"/>
              </a:ext>
            </a:extLst>
          </p:cNvPr>
          <p:cNvSpPr>
            <a:spLocks noGrp="1"/>
          </p:cNvSpPr>
          <p:nvPr>
            <p:ph type="title"/>
          </p:nvPr>
        </p:nvSpPr>
        <p:spPr>
          <a:xfrm>
            <a:off x="1398445" y="1140108"/>
            <a:ext cx="9985416" cy="915195"/>
          </a:xfrm>
        </p:spPr>
        <p:txBody>
          <a:bodyPr>
            <a:normAutofit/>
          </a:bodyPr>
          <a:lstStyle/>
          <a:p>
            <a:pPr algn="ctr"/>
            <a:r>
              <a:rPr lang="en-US" sz="4400" dirty="0">
                <a:latin typeface="Times New Roman" panose="02020603050405020304" pitchFamily="18" charset="0"/>
                <a:cs typeface="Times New Roman" panose="02020603050405020304" pitchFamily="18" charset="0"/>
              </a:rPr>
              <a:t>AUDIT MANAGEMENT SYSTEM</a:t>
            </a:r>
          </a:p>
        </p:txBody>
      </p:sp>
      <p:sp>
        <p:nvSpPr>
          <p:cNvPr id="5" name="Content Placeholder 4">
            <a:extLst>
              <a:ext uri="{FF2B5EF4-FFF2-40B4-BE49-F238E27FC236}">
                <a16:creationId xmlns:a16="http://schemas.microsoft.com/office/drawing/2014/main" id="{B5662ECF-8F67-4BFA-9A1A-98D77B85A20C}"/>
              </a:ext>
            </a:extLst>
          </p:cNvPr>
          <p:cNvSpPr>
            <a:spLocks noGrp="1"/>
          </p:cNvSpPr>
          <p:nvPr>
            <p:ph idx="1"/>
          </p:nvPr>
        </p:nvSpPr>
        <p:spPr>
          <a:xfrm>
            <a:off x="1004162" y="2558642"/>
            <a:ext cx="10578936" cy="2801923"/>
          </a:xfrm>
        </p:spPr>
        <p:txBody>
          <a:bodyPr/>
          <a:lstStyle/>
          <a:p>
            <a:pPr marL="0" indent="0">
              <a:buNone/>
            </a:pPr>
            <a:r>
              <a:rPr lang="en-US" sz="2400" dirty="0">
                <a:latin typeface="Times New Roman" panose="02020603050405020304" pitchFamily="18" charset="0"/>
                <a:cs typeface="Times New Roman" panose="02020603050405020304" pitchFamily="18" charset="0"/>
              </a:rPr>
              <a:t>POD MEMBERS: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Ganesh(POD Leader)-851354</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Alisha-851344</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Meghana-851345</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Jayasree-851342</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72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5A94-BD4F-4D3A-BF34-ECFC22CF38AD}"/>
              </a:ext>
            </a:extLst>
          </p:cNvPr>
          <p:cNvSpPr>
            <a:spLocks noGrp="1"/>
          </p:cNvSpPr>
          <p:nvPr>
            <p:ph type="title"/>
          </p:nvPr>
        </p:nvSpPr>
        <p:spPr>
          <a:xfrm>
            <a:off x="1117133" y="368828"/>
            <a:ext cx="9689285" cy="755297"/>
          </a:xfrm>
        </p:spPr>
        <p:txBody>
          <a:bodyPr/>
          <a:lstStyle/>
          <a:p>
            <a:pPr algn="ctr"/>
            <a:r>
              <a:rPr lang="en-US" sz="4400" dirty="0">
                <a:latin typeface="Times New Roman" panose="02020603050405020304" pitchFamily="18" charset="0"/>
                <a:cs typeface="Times New Roman" panose="02020603050405020304" pitchFamily="18" charset="0"/>
              </a:rPr>
              <a:t>PROJECT FLOW</a:t>
            </a:r>
            <a:endParaRPr lang="en-US" dirty="0"/>
          </a:p>
        </p:txBody>
      </p:sp>
      <p:pic>
        <p:nvPicPr>
          <p:cNvPr id="5" name="Content Placeholder 4">
            <a:extLst>
              <a:ext uri="{FF2B5EF4-FFF2-40B4-BE49-F238E27FC236}">
                <a16:creationId xmlns:a16="http://schemas.microsoft.com/office/drawing/2014/main" id="{436F63B0-A9EE-4963-822C-4F8A3D2E6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326" y="1243193"/>
            <a:ext cx="5679347" cy="5245979"/>
          </a:xfrm>
        </p:spPr>
      </p:pic>
    </p:spTree>
    <p:extLst>
      <p:ext uri="{BB962C8B-B14F-4D97-AF65-F5344CB8AC3E}">
        <p14:creationId xmlns:p14="http://schemas.microsoft.com/office/powerpoint/2010/main" val="49503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646111" y="452719"/>
            <a:ext cx="10695805" cy="814020"/>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5" name="Content Placeholder 4">
            <a:extLst>
              <a:ext uri="{FF2B5EF4-FFF2-40B4-BE49-F238E27FC236}">
                <a16:creationId xmlns:a16="http://schemas.microsoft.com/office/drawing/2014/main" id="{A4B462D3-D4C7-446E-9166-697098B61A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71023" y="1492687"/>
            <a:ext cx="8573911" cy="4822824"/>
          </a:xfrm>
        </p:spPr>
      </p:pic>
    </p:spTree>
    <p:extLst>
      <p:ext uri="{BB962C8B-B14F-4D97-AF65-F5344CB8AC3E}">
        <p14:creationId xmlns:p14="http://schemas.microsoft.com/office/powerpoint/2010/main" val="360709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1393638" y="612109"/>
            <a:ext cx="9404723" cy="688185"/>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7" name="Content Placeholder 6">
            <a:extLst>
              <a:ext uri="{FF2B5EF4-FFF2-40B4-BE49-F238E27FC236}">
                <a16:creationId xmlns:a16="http://schemas.microsoft.com/office/drawing/2014/main" id="{14CA20C1-809B-4A81-92A0-2B62BB4D69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8253" y="1916348"/>
            <a:ext cx="5680636" cy="3729443"/>
          </a:xfrm>
        </p:spPr>
      </p:pic>
      <p:pic>
        <p:nvPicPr>
          <p:cNvPr id="12" name="Content Placeholder 11">
            <a:extLst>
              <a:ext uri="{FF2B5EF4-FFF2-40B4-BE49-F238E27FC236}">
                <a16:creationId xmlns:a16="http://schemas.microsoft.com/office/drawing/2014/main" id="{3DA27022-7B3D-4F56-B6ED-F7A54D9CD4B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3112" y="1916348"/>
            <a:ext cx="5747747" cy="3729443"/>
          </a:xfrm>
        </p:spPr>
      </p:pic>
    </p:spTree>
    <p:extLst>
      <p:ext uri="{BB962C8B-B14F-4D97-AF65-F5344CB8AC3E}">
        <p14:creationId xmlns:p14="http://schemas.microsoft.com/office/powerpoint/2010/main" val="175781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1551792" y="695998"/>
            <a:ext cx="9404723" cy="969216"/>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6" name="Content Placeholder 5">
            <a:extLst>
              <a:ext uri="{FF2B5EF4-FFF2-40B4-BE49-F238E27FC236}">
                <a16:creationId xmlns:a16="http://schemas.microsoft.com/office/drawing/2014/main" id="{2530A1DD-3F2A-4079-B69D-1306C4ABE4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54154" y="1853248"/>
            <a:ext cx="5818986" cy="3582818"/>
          </a:xfrm>
        </p:spPr>
      </p:pic>
      <p:pic>
        <p:nvPicPr>
          <p:cNvPr id="10" name="Content Placeholder 9">
            <a:extLst>
              <a:ext uri="{FF2B5EF4-FFF2-40B4-BE49-F238E27FC236}">
                <a16:creationId xmlns:a16="http://schemas.microsoft.com/office/drawing/2014/main" id="{96B4D09A-919D-4FC6-939A-E86B919E1B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8860" y="1853248"/>
            <a:ext cx="5818987" cy="3582818"/>
          </a:xfrm>
        </p:spPr>
      </p:pic>
    </p:spTree>
    <p:extLst>
      <p:ext uri="{BB962C8B-B14F-4D97-AF65-F5344CB8AC3E}">
        <p14:creationId xmlns:p14="http://schemas.microsoft.com/office/powerpoint/2010/main" val="116315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1393638" y="513668"/>
            <a:ext cx="9404723" cy="931177"/>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14" name="Content Placeholder 13">
            <a:extLst>
              <a:ext uri="{FF2B5EF4-FFF2-40B4-BE49-F238E27FC236}">
                <a16:creationId xmlns:a16="http://schemas.microsoft.com/office/drawing/2014/main" id="{7C60B055-A8F8-416F-BB35-034ACEDD86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7739" y="1825825"/>
            <a:ext cx="5561406" cy="3587330"/>
          </a:xfrm>
        </p:spPr>
      </p:pic>
      <p:pic>
        <p:nvPicPr>
          <p:cNvPr id="12" name="Content Placeholder 11">
            <a:extLst>
              <a:ext uri="{FF2B5EF4-FFF2-40B4-BE49-F238E27FC236}">
                <a16:creationId xmlns:a16="http://schemas.microsoft.com/office/drawing/2014/main" id="{80EFC3B5-C87D-4DC0-A06F-B27EA3118DA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82233" y="1798402"/>
            <a:ext cx="5561406" cy="3587330"/>
          </a:xfrm>
        </p:spPr>
      </p:pic>
    </p:spTree>
    <p:extLst>
      <p:ext uri="{BB962C8B-B14F-4D97-AF65-F5344CB8AC3E}">
        <p14:creationId xmlns:p14="http://schemas.microsoft.com/office/powerpoint/2010/main" val="223140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881003" y="529761"/>
            <a:ext cx="10695805" cy="814020"/>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6" name="Content Placeholder 5">
            <a:extLst>
              <a:ext uri="{FF2B5EF4-FFF2-40B4-BE49-F238E27FC236}">
                <a16:creationId xmlns:a16="http://schemas.microsoft.com/office/drawing/2014/main" id="{EB747AB4-3D9A-4EB4-9E27-6E4478013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295" y="1675133"/>
            <a:ext cx="8825219" cy="4195762"/>
          </a:xfrm>
        </p:spPr>
      </p:pic>
    </p:spTree>
    <p:extLst>
      <p:ext uri="{BB962C8B-B14F-4D97-AF65-F5344CB8AC3E}">
        <p14:creationId xmlns:p14="http://schemas.microsoft.com/office/powerpoint/2010/main" val="35622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646111" y="452719"/>
            <a:ext cx="10695805" cy="814020"/>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7" name="Content Placeholder 6">
            <a:extLst>
              <a:ext uri="{FF2B5EF4-FFF2-40B4-BE49-F238E27FC236}">
                <a16:creationId xmlns:a16="http://schemas.microsoft.com/office/drawing/2014/main" id="{9582DD43-0D80-4B99-962B-4F2D95932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027" y="1524132"/>
            <a:ext cx="9185945" cy="4624998"/>
          </a:xfrm>
        </p:spPr>
      </p:pic>
    </p:spTree>
    <p:extLst>
      <p:ext uri="{BB962C8B-B14F-4D97-AF65-F5344CB8AC3E}">
        <p14:creationId xmlns:p14="http://schemas.microsoft.com/office/powerpoint/2010/main" val="16252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C3D9-439D-4256-A422-6A9B6A769915}"/>
              </a:ext>
            </a:extLst>
          </p:cNvPr>
          <p:cNvSpPr>
            <a:spLocks noGrp="1"/>
          </p:cNvSpPr>
          <p:nvPr>
            <p:ph type="title"/>
          </p:nvPr>
        </p:nvSpPr>
        <p:spPr>
          <a:xfrm>
            <a:off x="646111" y="452718"/>
            <a:ext cx="10519636" cy="788853"/>
          </a:xfrm>
        </p:spPr>
        <p:txBody>
          <a:bodyPr/>
          <a:lstStyle/>
          <a:p>
            <a:pPr algn="ctr"/>
            <a:r>
              <a:rPr lang="en-US" dirty="0">
                <a:latin typeface="Times New Roman" panose="02020603050405020304" pitchFamily="18" charset="0"/>
                <a:cs typeface="Times New Roman" panose="02020603050405020304" pitchFamily="18" charset="0"/>
              </a:rPr>
              <a:t>PROJECT FLOW</a:t>
            </a:r>
          </a:p>
        </p:txBody>
      </p:sp>
      <p:pic>
        <p:nvPicPr>
          <p:cNvPr id="7" name="Content Placeholder 6">
            <a:extLst>
              <a:ext uri="{FF2B5EF4-FFF2-40B4-BE49-F238E27FC236}">
                <a16:creationId xmlns:a16="http://schemas.microsoft.com/office/drawing/2014/main" id="{B026E9AE-573E-47A5-B033-6519E636DE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4083" y="1761738"/>
            <a:ext cx="5519941" cy="4035053"/>
          </a:xfrm>
        </p:spPr>
      </p:pic>
      <p:pic>
        <p:nvPicPr>
          <p:cNvPr id="9" name="Content Placeholder 8">
            <a:extLst>
              <a:ext uri="{FF2B5EF4-FFF2-40B4-BE49-F238E27FC236}">
                <a16:creationId xmlns:a16="http://schemas.microsoft.com/office/drawing/2014/main" id="{25F2358C-43F1-465C-A1FC-7A0C5AF3EC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217978" y="1761738"/>
            <a:ext cx="5744723" cy="4035053"/>
          </a:xfrm>
        </p:spPr>
      </p:pic>
    </p:spTree>
    <p:extLst>
      <p:ext uri="{BB962C8B-B14F-4D97-AF65-F5344CB8AC3E}">
        <p14:creationId xmlns:p14="http://schemas.microsoft.com/office/powerpoint/2010/main" val="334261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26F-66CD-473B-9D21-184EB87FDAF5}"/>
              </a:ext>
            </a:extLst>
          </p:cNvPr>
          <p:cNvSpPr>
            <a:spLocks noGrp="1"/>
          </p:cNvSpPr>
          <p:nvPr>
            <p:ph type="title"/>
          </p:nvPr>
        </p:nvSpPr>
        <p:spPr>
          <a:xfrm>
            <a:off x="646111" y="452719"/>
            <a:ext cx="10695805" cy="814020"/>
          </a:xfrm>
        </p:spPr>
        <p:txBody>
          <a:bodyPr/>
          <a:lstStyle/>
          <a:p>
            <a:pPr algn="ctr"/>
            <a:r>
              <a:rPr lang="en-US" sz="4000" dirty="0">
                <a:latin typeface="Times New Roman" panose="02020603050405020304" pitchFamily="18" charset="0"/>
                <a:cs typeface="Times New Roman" panose="02020603050405020304" pitchFamily="18" charset="0"/>
              </a:rPr>
              <a:t>PROJECT FLOW</a:t>
            </a:r>
          </a:p>
        </p:txBody>
      </p:sp>
      <p:pic>
        <p:nvPicPr>
          <p:cNvPr id="7" name="Content Placeholder 6">
            <a:extLst>
              <a:ext uri="{FF2B5EF4-FFF2-40B4-BE49-F238E27FC236}">
                <a16:creationId xmlns:a16="http://schemas.microsoft.com/office/drawing/2014/main" id="{17D315D5-5729-4A2E-8C2E-5ED13D280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057" y="1616411"/>
            <a:ext cx="8925886" cy="4406884"/>
          </a:xfrm>
        </p:spPr>
      </p:pic>
    </p:spTree>
    <p:extLst>
      <p:ext uri="{BB962C8B-B14F-4D97-AF65-F5344CB8AC3E}">
        <p14:creationId xmlns:p14="http://schemas.microsoft.com/office/powerpoint/2010/main" val="80815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468-D99B-4B14-8C49-23369FE9A19E}"/>
              </a:ext>
            </a:extLst>
          </p:cNvPr>
          <p:cNvSpPr>
            <a:spLocks noGrp="1"/>
          </p:cNvSpPr>
          <p:nvPr>
            <p:ph type="title"/>
          </p:nvPr>
        </p:nvSpPr>
        <p:spPr>
          <a:xfrm>
            <a:off x="1393638" y="796666"/>
            <a:ext cx="9404723" cy="771925"/>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E7E83A-BE58-495C-BD96-DBB80D4845D3}"/>
              </a:ext>
            </a:extLst>
          </p:cNvPr>
          <p:cNvSpPr>
            <a:spLocks noGrp="1"/>
          </p:cNvSpPr>
          <p:nvPr>
            <p:ph idx="1"/>
          </p:nvPr>
        </p:nvSpPr>
        <p:spPr>
          <a:xfrm>
            <a:off x="796953" y="1891270"/>
            <a:ext cx="10897299" cy="3981024"/>
          </a:xfrm>
        </p:spPr>
        <p:txBody>
          <a:bodyPr>
            <a:normAutofit/>
          </a:bodyPr>
          <a:lstStyle/>
          <a:p>
            <a:pPr algn="just">
              <a:buSzPct val="890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doing this project we figured out how to examine use case document, how to divide work among us and helping each other to complete the tasks.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likewise improved our insight into Microservices, C# concepts, EF core, coding guidelines and Naming Conventions, .NET center WebAPI, MVC Core and NUnit Testing and Logging.</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additionally learn deploy Microservices on cloud utilizing Microsoft Azure and how to edit the CI/CD pipeline</a:t>
            </a:r>
          </a:p>
        </p:txBody>
      </p:sp>
    </p:spTree>
    <p:extLst>
      <p:ext uri="{BB962C8B-B14F-4D97-AF65-F5344CB8AC3E}">
        <p14:creationId xmlns:p14="http://schemas.microsoft.com/office/powerpoint/2010/main" val="297063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B91CD-E3D1-4A07-9D77-13390F877551}"/>
              </a:ext>
            </a:extLst>
          </p:cNvPr>
          <p:cNvSpPr>
            <a:spLocks noGrp="1"/>
          </p:cNvSpPr>
          <p:nvPr>
            <p:ph type="title"/>
          </p:nvPr>
        </p:nvSpPr>
        <p:spPr>
          <a:xfrm>
            <a:off x="1686635" y="956441"/>
            <a:ext cx="9404723" cy="1030013"/>
          </a:xfrm>
        </p:spPr>
        <p:txBody>
          <a:bodyPr/>
          <a:lstStyle/>
          <a:p>
            <a:pPr algn="ctr"/>
            <a:r>
              <a:rPr lang="en-US" sz="4000" dirty="0">
                <a:latin typeface="Times New Roman" panose="02020603050405020304" pitchFamily="18" charset="0"/>
                <a:cs typeface="Times New Roman" panose="02020603050405020304" pitchFamily="18" charset="0"/>
              </a:rPr>
              <a:t>OUR RESPONSIBILITIES</a:t>
            </a:r>
          </a:p>
        </p:txBody>
      </p:sp>
      <p:sp>
        <p:nvSpPr>
          <p:cNvPr id="2" name="Content Placeholder 1">
            <a:extLst>
              <a:ext uri="{FF2B5EF4-FFF2-40B4-BE49-F238E27FC236}">
                <a16:creationId xmlns:a16="http://schemas.microsoft.com/office/drawing/2014/main" id="{2E807B6E-42AE-4F17-8787-044FA035D1DF}"/>
              </a:ext>
            </a:extLst>
          </p:cNvPr>
          <p:cNvSpPr>
            <a:spLocks noGrp="1"/>
          </p:cNvSpPr>
          <p:nvPr>
            <p:ph idx="1"/>
          </p:nvPr>
        </p:nvSpPr>
        <p:spPr>
          <a:xfrm>
            <a:off x="1332187" y="2313050"/>
            <a:ext cx="10113580" cy="3189115"/>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Ganesh -  Authentication Microservice, Client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Alisha - Audit Checklist Microservice, UI</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Jayasree - Audit Benchmark Microservice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Meghana - Audit Severity Microservice</a:t>
            </a:r>
          </a:p>
        </p:txBody>
      </p:sp>
    </p:spTree>
    <p:extLst>
      <p:ext uri="{BB962C8B-B14F-4D97-AF65-F5344CB8AC3E}">
        <p14:creationId xmlns:p14="http://schemas.microsoft.com/office/powerpoint/2010/main" val="258422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B4AC-26DA-4DAC-939B-E11A074E9E98}"/>
              </a:ext>
            </a:extLst>
          </p:cNvPr>
          <p:cNvSpPr>
            <a:spLocks noGrp="1"/>
          </p:cNvSpPr>
          <p:nvPr>
            <p:ph type="title"/>
          </p:nvPr>
        </p:nvSpPr>
        <p:spPr>
          <a:xfrm>
            <a:off x="654341" y="2835478"/>
            <a:ext cx="11073468" cy="81373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1287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D7E91C-FE0E-4788-BB0A-F280040DF77B}"/>
              </a:ext>
            </a:extLst>
          </p:cNvPr>
          <p:cNvSpPr>
            <a:spLocks noGrp="1"/>
          </p:cNvSpPr>
          <p:nvPr>
            <p:ph type="title"/>
          </p:nvPr>
        </p:nvSpPr>
        <p:spPr>
          <a:xfrm>
            <a:off x="1292696" y="602660"/>
            <a:ext cx="9404723" cy="1131547"/>
          </a:xfrm>
        </p:spPr>
        <p:txBody>
          <a:bodyPr/>
          <a:lstStyle/>
          <a:p>
            <a:pPr algn="ctr"/>
            <a:r>
              <a:rPr lang="en-US" sz="4000" dirty="0">
                <a:latin typeface="Times New Roman" panose="02020603050405020304" pitchFamily="18" charset="0"/>
                <a:cs typeface="Times New Roman" panose="02020603050405020304" pitchFamily="18" charset="0"/>
              </a:rPr>
              <a:t>ACKNOWLEDGEMENT</a:t>
            </a:r>
          </a:p>
        </p:txBody>
      </p:sp>
      <p:sp>
        <p:nvSpPr>
          <p:cNvPr id="8" name="TextBox 7">
            <a:extLst>
              <a:ext uri="{FF2B5EF4-FFF2-40B4-BE49-F238E27FC236}">
                <a16:creationId xmlns:a16="http://schemas.microsoft.com/office/drawing/2014/main" id="{7E5D3DAB-18C2-4893-AAFA-E97F5795CDED}"/>
              </a:ext>
            </a:extLst>
          </p:cNvPr>
          <p:cNvSpPr txBox="1"/>
          <p:nvPr/>
        </p:nvSpPr>
        <p:spPr>
          <a:xfrm flipH="1">
            <a:off x="1234450" y="1939946"/>
            <a:ext cx="10341381"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did the project(Audit Management System) for our MFPE under the continuous guidance of </a:t>
            </a:r>
          </a:p>
          <a:p>
            <a:r>
              <a:rPr lang="en-US" sz="2400" dirty="0">
                <a:latin typeface="Times New Roman" panose="02020603050405020304" pitchFamily="18" charset="0"/>
                <a:cs typeface="Times New Roman" panose="02020603050405020304" pitchFamily="18" charset="0"/>
              </a:rPr>
              <a:t>			Mentor-Vikram</a:t>
            </a:r>
          </a:p>
          <a:p>
            <a:r>
              <a:rPr lang="en-US" sz="2400" dirty="0">
                <a:latin typeface="Times New Roman" panose="02020603050405020304" pitchFamily="18" charset="0"/>
                <a:cs typeface="Times New Roman" panose="02020603050405020304" pitchFamily="18" charset="0"/>
              </a:rPr>
              <a:t>			Trainer- Shrivalli Maheshwaran</a:t>
            </a:r>
          </a:p>
          <a:p>
            <a:r>
              <a:rPr lang="en-US" sz="2400" dirty="0">
                <a:latin typeface="Times New Roman" panose="02020603050405020304" pitchFamily="18" charset="0"/>
                <a:cs typeface="Times New Roman" panose="02020603050405020304" pitchFamily="18" charset="0"/>
              </a:rPr>
              <a:t>We would like to thank them for continuous support</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CAE8052-4BAC-44CF-B0D0-4DCAA08BAC40}"/>
              </a:ext>
            </a:extLst>
          </p:cNvPr>
          <p:cNvSpPr txBox="1"/>
          <p:nvPr/>
        </p:nvSpPr>
        <p:spPr>
          <a:xfrm>
            <a:off x="1234450" y="4151893"/>
            <a:ext cx="9845383"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With Regards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Ganesh(851354)</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Alisha(851344)</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Meghana(851345)</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Jayasree(851342)</a:t>
            </a:r>
          </a:p>
        </p:txBody>
      </p:sp>
    </p:spTree>
    <p:extLst>
      <p:ext uri="{BB962C8B-B14F-4D97-AF65-F5344CB8AC3E}">
        <p14:creationId xmlns:p14="http://schemas.microsoft.com/office/powerpoint/2010/main" val="269853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62C8-951A-476E-A404-CE1BA0003268}"/>
              </a:ext>
            </a:extLst>
          </p:cNvPr>
          <p:cNvSpPr>
            <a:spLocks noGrp="1"/>
          </p:cNvSpPr>
          <p:nvPr>
            <p:ph type="title"/>
          </p:nvPr>
        </p:nvSpPr>
        <p:spPr>
          <a:xfrm>
            <a:off x="1016876" y="452717"/>
            <a:ext cx="10373710" cy="1486441"/>
          </a:xfrm>
        </p:spPr>
        <p:txBody>
          <a:bodyPr/>
          <a:lstStyle/>
          <a:p>
            <a:pPr algn="ctr"/>
            <a:r>
              <a:rPr lang="en-US" sz="4000" dirty="0">
                <a:latin typeface="Times New Roman" panose="02020603050405020304" pitchFamily="18" charset="0"/>
                <a:cs typeface="Times New Roman" panose="02020603050405020304" pitchFamily="18" charset="0"/>
              </a:rPr>
              <a:t>HARDWARE AND SOFTWARE REQUIREMENTS</a:t>
            </a:r>
          </a:p>
        </p:txBody>
      </p:sp>
      <p:sp>
        <p:nvSpPr>
          <p:cNvPr id="4" name="Content Placeholder 3">
            <a:extLst>
              <a:ext uri="{FF2B5EF4-FFF2-40B4-BE49-F238E27FC236}">
                <a16:creationId xmlns:a16="http://schemas.microsoft.com/office/drawing/2014/main" id="{F19CF33A-363D-4EB3-998D-C58937A68EB5}"/>
              </a:ext>
            </a:extLst>
          </p:cNvPr>
          <p:cNvSpPr>
            <a:spLocks noGrp="1"/>
          </p:cNvSpPr>
          <p:nvPr>
            <p:ph idx="1"/>
          </p:nvPr>
        </p:nvSpPr>
        <p:spPr>
          <a:xfrm>
            <a:off x="1016876" y="2209803"/>
            <a:ext cx="10263351" cy="3771548"/>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Hardware Requirements: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Developer Laptop with 8GB RAM</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Software Requirements: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 Studio 2019 Community Edition</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SQL Server 2014</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Postman Client in Chrome</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Azure Cloud Access </a:t>
            </a:r>
          </a:p>
        </p:txBody>
      </p:sp>
    </p:spTree>
    <p:extLst>
      <p:ext uri="{BB962C8B-B14F-4D97-AF65-F5344CB8AC3E}">
        <p14:creationId xmlns:p14="http://schemas.microsoft.com/office/powerpoint/2010/main" val="21521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C0B0CE-B204-43DF-8B04-1ACD4769AD1C}"/>
              </a:ext>
            </a:extLst>
          </p:cNvPr>
          <p:cNvSpPr>
            <a:spLocks noGrp="1"/>
          </p:cNvSpPr>
          <p:nvPr>
            <p:ph type="title"/>
          </p:nvPr>
        </p:nvSpPr>
        <p:spPr>
          <a:xfrm>
            <a:off x="1242636" y="271994"/>
            <a:ext cx="9404723" cy="751463"/>
          </a:xfrm>
        </p:spPr>
        <p:txBody>
          <a:bodyPr/>
          <a:lstStyle/>
          <a:p>
            <a:pPr algn="ctr"/>
            <a:r>
              <a:rPr lang="en-US" dirty="0">
                <a:latin typeface="Times New Roman" panose="02020603050405020304" pitchFamily="18" charset="0"/>
                <a:cs typeface="Times New Roman" panose="02020603050405020304" pitchFamily="18" charset="0"/>
              </a:rPr>
              <a:t>PROJECT OVERVIEW</a:t>
            </a:r>
          </a:p>
        </p:txBody>
      </p:sp>
      <p:sp>
        <p:nvSpPr>
          <p:cNvPr id="5" name="Content Placeholder 4">
            <a:extLst>
              <a:ext uri="{FF2B5EF4-FFF2-40B4-BE49-F238E27FC236}">
                <a16:creationId xmlns:a16="http://schemas.microsoft.com/office/drawing/2014/main" id="{F404F645-15D4-4290-9659-C1B5880AA8A9}"/>
              </a:ext>
            </a:extLst>
          </p:cNvPr>
          <p:cNvSpPr>
            <a:spLocks noGrp="1"/>
          </p:cNvSpPr>
          <p:nvPr>
            <p:ph idx="1"/>
          </p:nvPr>
        </p:nvSpPr>
        <p:spPr>
          <a:xfrm>
            <a:off x="469783" y="1166070"/>
            <a:ext cx="11266415" cy="5168267"/>
          </a:xfrm>
        </p:spPr>
        <p:txBody>
          <a:bodyPr>
            <a:normAutofit/>
          </a:bodyPr>
          <a:lstStyle/>
          <a:p>
            <a:pPr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Audits are an important and essential part of managing risk and control effectiveness within an organization.</a:t>
            </a:r>
          </a:p>
          <a:p>
            <a:pPr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Audit Management is an important tool for the continuous evaluation of the methods and performance of an enterprise. The prime objective of Audit Management is to locate defects of irregularities in the areas covered by the audit and to suggest remedial action. </a:t>
            </a:r>
          </a:p>
          <a:p>
            <a:pPr algn="just">
              <a:buFont typeface="Wingdings" panose="05000000000000000000" pitchFamily="2" charset="2"/>
              <a:buChar char="§"/>
            </a:pPr>
            <a:r>
              <a:rPr lang="en-US" sz="2400" b="0" i="0" dirty="0">
                <a:effectLst/>
                <a:latin typeface="Times New Roman" panose="02020603050405020304" pitchFamily="18" charset="0"/>
              </a:rPr>
              <a:t>Steps and Actions</a:t>
            </a:r>
          </a:p>
          <a:p>
            <a:pPr lvl="1">
              <a:buFont typeface="Wingdings" panose="05000000000000000000" pitchFamily="2" charset="2"/>
              <a:buChar char="§"/>
            </a:pPr>
            <a:r>
              <a:rPr lang="en-US" sz="2000" b="0" i="0" dirty="0">
                <a:effectLst/>
                <a:latin typeface="Times New Roman" panose="02020603050405020304" pitchFamily="18" charset="0"/>
              </a:rPr>
              <a:t>The portal invoke the Authentication Microservice to get the JWT.</a:t>
            </a:r>
          </a:p>
          <a:p>
            <a:pPr lvl="1">
              <a:buFont typeface="Wingdings" panose="05000000000000000000" pitchFamily="2" charset="2"/>
              <a:buChar char="§"/>
            </a:pPr>
            <a:r>
              <a:rPr lang="en-US" sz="2000" b="0" i="0" dirty="0">
                <a:effectLst/>
                <a:latin typeface="Times New Roman" panose="02020603050405020304" pitchFamily="18" charset="0"/>
              </a:rPr>
              <a:t> The answers to the audit checklist questions along with the basic project information will be filled in the Audit Request object. This will be sent as input to the Audit Severity Microservice.</a:t>
            </a:r>
          </a:p>
          <a:p>
            <a:pPr lvl="1">
              <a:buFont typeface="Wingdings" panose="05000000000000000000" pitchFamily="2" charset="2"/>
              <a:buChar char="§"/>
            </a:pPr>
            <a:r>
              <a:rPr lang="en-US" sz="2000" b="0" i="0" dirty="0">
                <a:effectLst/>
                <a:latin typeface="Times New Roman" panose="02020603050405020304" pitchFamily="18" charset="0"/>
              </a:rPr>
              <a:t>Audit Severity microservice should interact with Audit Benchmark service.</a:t>
            </a:r>
          </a:p>
          <a:p>
            <a:pPr lvl="1">
              <a:buFont typeface="Wingdings" panose="05000000000000000000" pitchFamily="2" charset="2"/>
              <a:buChar char="§"/>
            </a:pPr>
            <a:r>
              <a:rPr lang="en-US" sz="2000" b="0" i="0" dirty="0">
                <a:effectLst/>
                <a:latin typeface="Times New Roman" panose="02020603050405020304" pitchFamily="18" charset="0"/>
              </a:rPr>
              <a:t>The response from Audit Severity Microservice along with the basic project information will be stored in the database </a:t>
            </a:r>
            <a:r>
              <a:rPr lang="en-US" sz="2000" b="0" i="0" dirty="0">
                <a:effectLst/>
                <a:latin typeface="Times New Roman" panose="02020603050405020304" pitchFamily="18" charset="0"/>
                <a:cs typeface="Times New Roman" panose="02020603050405020304" pitchFamily="18" charset="0"/>
              </a:rPr>
              <a:t>through </a:t>
            </a:r>
            <a:r>
              <a:rPr lang="en-US" sz="2000" b="0" i="0" dirty="0">
                <a:effectLst/>
                <a:latin typeface="Times New Roman" panose="02020603050405020304" pitchFamily="18" charset="0"/>
              </a:rPr>
              <a:t>the Web application.</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80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6F92-D5F4-4C19-989D-DAADDE3C85B0}"/>
              </a:ext>
            </a:extLst>
          </p:cNvPr>
          <p:cNvSpPr>
            <a:spLocks noGrp="1"/>
          </p:cNvSpPr>
          <p:nvPr>
            <p:ph type="title"/>
          </p:nvPr>
        </p:nvSpPr>
        <p:spPr>
          <a:xfrm>
            <a:off x="930165" y="799560"/>
            <a:ext cx="9971690" cy="855820"/>
          </a:xfrm>
        </p:spPr>
        <p:txBody>
          <a:bodyPr/>
          <a:lstStyle/>
          <a:p>
            <a:pPr algn="ctr"/>
            <a:r>
              <a:rPr lang="en-US" sz="4000" dirty="0">
                <a:latin typeface="Times New Roman" panose="02020603050405020304" pitchFamily="18" charset="0"/>
                <a:cs typeface="Times New Roman" panose="02020603050405020304" pitchFamily="18" charset="0"/>
              </a:rPr>
              <a:t>WORK FLOW</a:t>
            </a:r>
          </a:p>
        </p:txBody>
      </p:sp>
      <p:pic>
        <p:nvPicPr>
          <p:cNvPr id="11" name="Content Placeholder 10">
            <a:extLst>
              <a:ext uri="{FF2B5EF4-FFF2-40B4-BE49-F238E27FC236}">
                <a16:creationId xmlns:a16="http://schemas.microsoft.com/office/drawing/2014/main" id="{C8DBDB59-68ED-4EE7-98D4-93CC28BC6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74" y="1792291"/>
            <a:ext cx="10815144" cy="4497934"/>
          </a:xfrm>
        </p:spPr>
      </p:pic>
    </p:spTree>
    <p:extLst>
      <p:ext uri="{BB962C8B-B14F-4D97-AF65-F5344CB8AC3E}">
        <p14:creationId xmlns:p14="http://schemas.microsoft.com/office/powerpoint/2010/main" val="30935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3F29-A7AB-4E55-B03C-510A86295415}"/>
              </a:ext>
            </a:extLst>
          </p:cNvPr>
          <p:cNvSpPr>
            <a:spLocks noGrp="1"/>
          </p:cNvSpPr>
          <p:nvPr>
            <p:ph type="title"/>
          </p:nvPr>
        </p:nvSpPr>
        <p:spPr>
          <a:xfrm>
            <a:off x="1103311" y="452718"/>
            <a:ext cx="9940433" cy="824289"/>
          </a:xfrm>
        </p:spPr>
        <p:txBody>
          <a:bodyPr/>
          <a:lstStyle/>
          <a:p>
            <a:pPr algn="ctr"/>
            <a:r>
              <a:rPr lang="en-US" sz="4000" dirty="0">
                <a:latin typeface="Times New Roman" panose="02020603050405020304" pitchFamily="18" charset="0"/>
                <a:cs typeface="Times New Roman" panose="02020603050405020304" pitchFamily="18" charset="0"/>
              </a:rPr>
              <a:t>MODULES</a:t>
            </a:r>
          </a:p>
        </p:txBody>
      </p:sp>
      <p:sp>
        <p:nvSpPr>
          <p:cNvPr id="4" name="Content Placeholder 3">
            <a:extLst>
              <a:ext uri="{FF2B5EF4-FFF2-40B4-BE49-F238E27FC236}">
                <a16:creationId xmlns:a16="http://schemas.microsoft.com/office/drawing/2014/main" id="{127D74E7-2816-4DD1-8BD6-5786D4C4A2C8}"/>
              </a:ext>
            </a:extLst>
          </p:cNvPr>
          <p:cNvSpPr>
            <a:spLocks noGrp="1"/>
          </p:cNvSpPr>
          <p:nvPr>
            <p:ph idx="1"/>
          </p:nvPr>
        </p:nvSpPr>
        <p:spPr>
          <a:xfrm>
            <a:off x="843455" y="1521372"/>
            <a:ext cx="10893973" cy="4792718"/>
          </a:xfrm>
        </p:spPr>
        <p:txBody>
          <a:bodyPr>
            <a:normAutofit/>
          </a:bodyPr>
          <a:lstStyle/>
          <a:p>
            <a:pPr>
              <a:buClr>
                <a:schemeClr val="tx1"/>
              </a:buClr>
              <a:buSzPct val="85000"/>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Authentication Module:</a:t>
            </a:r>
          </a:p>
          <a:p>
            <a:pPr marL="685800" lvl="1">
              <a:buClr>
                <a:schemeClr val="tx1"/>
              </a:buCl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Authentication module is a Microservice that performs the operations like login and logout in our Audit Management portal with all the correct credentials</a:t>
            </a:r>
          </a:p>
          <a:p>
            <a:pPr lvl="1">
              <a:buFont typeface="Wingdings" panose="05000000000000000000" pitchFamily="2" charset="2"/>
              <a:buChar char="§"/>
            </a:pPr>
            <a:r>
              <a:rPr lang="en-US" sz="2400" b="0" i="0" dirty="0">
                <a:effectLst/>
                <a:latin typeface="Times New Roman" panose="02020603050405020304" pitchFamily="18" charset="0"/>
              </a:rPr>
              <a:t>Security Requirements</a:t>
            </a:r>
          </a:p>
          <a:p>
            <a:pPr lvl="2">
              <a:buFont typeface="Wingdings" panose="05000000000000000000" pitchFamily="2" charset="2"/>
              <a:buChar char="§"/>
            </a:pPr>
            <a:r>
              <a:rPr lang="en-US" sz="2400" b="0" i="0" dirty="0">
                <a:effectLst/>
                <a:latin typeface="Times New Roman" panose="02020603050405020304" pitchFamily="18" charset="0"/>
              </a:rPr>
              <a:t> Create JWT</a:t>
            </a:r>
          </a:p>
          <a:p>
            <a:pPr lvl="2">
              <a:buFont typeface="Wingdings" panose="05000000000000000000" pitchFamily="2" charset="2"/>
              <a:buChar char="§"/>
            </a:pPr>
            <a:r>
              <a:rPr lang="en-US" sz="2400" b="0" i="0" dirty="0">
                <a:effectLst/>
                <a:latin typeface="Times New Roman" panose="02020603050405020304" pitchFamily="18" charset="0"/>
              </a:rPr>
              <a:t> Have the token expired after specific amount of time say 30 minutes</a:t>
            </a:r>
            <a:endParaRPr lang="en-US" sz="2800" b="0" i="0" dirty="0">
              <a:effectLst/>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
            </a:pPr>
            <a:r>
              <a:rPr lang="en-US" sz="2800" b="0" i="0" dirty="0">
                <a:effectLst/>
                <a:latin typeface="Times New Roman" panose="02020603050405020304" pitchFamily="18" charset="0"/>
              </a:rPr>
              <a:t>Audit Checklist Microservice</a:t>
            </a:r>
          </a:p>
          <a:p>
            <a:pPr lvl="1">
              <a:buFont typeface="Wingdings" panose="05000000000000000000" pitchFamily="2" charset="2"/>
              <a:buChar char="§"/>
            </a:pPr>
            <a:r>
              <a:rPr lang="en-US" sz="2400" b="0" i="0" dirty="0">
                <a:effectLst/>
                <a:latin typeface="Times New Roman" panose="02020603050405020304" pitchFamily="18" charset="0"/>
              </a:rPr>
              <a:t>The intent of this Microservice is to provide the list of questions for Audit checklist ,the questions will be used to display the questions on the Web UI</a:t>
            </a:r>
          </a:p>
          <a:p>
            <a:pPr marL="285750">
              <a:buClr>
                <a:schemeClr val="tx1"/>
              </a:buClr>
              <a:buFont typeface="Wingdings" panose="05000000000000000000" pitchFamily="2" charset="2"/>
              <a:buChar char="§"/>
            </a:pP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01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3F29-A7AB-4E55-B03C-510A86295415}"/>
              </a:ext>
            </a:extLst>
          </p:cNvPr>
          <p:cNvSpPr>
            <a:spLocks noGrp="1"/>
          </p:cNvSpPr>
          <p:nvPr>
            <p:ph type="title"/>
          </p:nvPr>
        </p:nvSpPr>
        <p:spPr>
          <a:xfrm>
            <a:off x="889233" y="450210"/>
            <a:ext cx="10603683" cy="690693"/>
          </a:xfrm>
        </p:spPr>
        <p:txBody>
          <a:bodyPr/>
          <a:lstStyle/>
          <a:p>
            <a:pPr algn="ctr"/>
            <a:r>
              <a:rPr lang="en-US" sz="4400" dirty="0">
                <a:latin typeface="Times New Roman" panose="02020603050405020304" pitchFamily="18" charset="0"/>
                <a:cs typeface="Times New Roman" panose="02020603050405020304" pitchFamily="18" charset="0"/>
              </a:rPr>
              <a:t>MODULES</a:t>
            </a:r>
            <a:endParaRPr lang="en-US" dirty="0"/>
          </a:p>
        </p:txBody>
      </p:sp>
      <p:sp>
        <p:nvSpPr>
          <p:cNvPr id="3" name="Content Placeholder 2">
            <a:extLst>
              <a:ext uri="{FF2B5EF4-FFF2-40B4-BE49-F238E27FC236}">
                <a16:creationId xmlns:a16="http://schemas.microsoft.com/office/drawing/2014/main" id="{D7CD3F0D-D27F-4846-A4E9-FAA461936C4C}"/>
              </a:ext>
            </a:extLst>
          </p:cNvPr>
          <p:cNvSpPr>
            <a:spLocks noGrp="1"/>
          </p:cNvSpPr>
          <p:nvPr>
            <p:ph idx="1"/>
          </p:nvPr>
        </p:nvSpPr>
        <p:spPr>
          <a:xfrm>
            <a:off x="645951" y="1424729"/>
            <a:ext cx="11090246" cy="4983061"/>
          </a:xfrm>
        </p:spPr>
        <p:txBody>
          <a:bodyPr>
            <a:normAutofit/>
          </a:bodyPr>
          <a:lstStyle/>
          <a:p>
            <a:pPr algn="l">
              <a:buFont typeface="Wingdings" panose="05000000000000000000" pitchFamily="2" charset="2"/>
              <a:buChar char="§"/>
            </a:pPr>
            <a:r>
              <a:rPr lang="en-US" sz="3000" b="0" i="0" dirty="0">
                <a:effectLst/>
                <a:latin typeface="Times New Roman" panose="02020603050405020304" pitchFamily="18" charset="0"/>
              </a:rPr>
              <a:t>Audit </a:t>
            </a:r>
            <a:r>
              <a:rPr lang="en-US" sz="2800" b="0" i="0" dirty="0">
                <a:effectLst/>
                <a:latin typeface="Times New Roman" panose="02020603050405020304" pitchFamily="18" charset="0"/>
              </a:rPr>
              <a:t>Benchmark</a:t>
            </a:r>
            <a:r>
              <a:rPr lang="en-US" sz="3000" b="0" i="0" dirty="0">
                <a:effectLst/>
                <a:latin typeface="Times New Roman" panose="02020603050405020304" pitchFamily="18" charset="0"/>
              </a:rPr>
              <a:t> Microservice</a:t>
            </a:r>
          </a:p>
          <a:p>
            <a:pPr lvl="1">
              <a:buFont typeface="Wingdings" panose="05000000000000000000" pitchFamily="2" charset="2"/>
              <a:buChar char="§"/>
            </a:pPr>
            <a:r>
              <a:rPr lang="en-US" sz="2400" b="0" i="0" dirty="0">
                <a:effectLst/>
                <a:latin typeface="Times New Roman" panose="02020603050405020304" pitchFamily="18" charset="0"/>
              </a:rPr>
              <a:t>This Microservice should provide the acceptable benchmark value for every audit type. It should return a list of values with Audit Type and Acceptable benchmark value of number of questions whose answers can be NO</a:t>
            </a:r>
            <a:endParaRPr lang="en-US" sz="1900" b="0" i="0" dirty="0">
              <a:solidFill>
                <a:srgbClr val="000000"/>
              </a:solidFill>
              <a:effectLst/>
              <a:latin typeface="Times New Roman" panose="02020603050405020304" pitchFamily="18" charset="0"/>
            </a:endParaRPr>
          </a:p>
          <a:p>
            <a:pPr>
              <a:buFont typeface="Wingdings" panose="05000000000000000000" pitchFamily="2" charset="2"/>
              <a:buChar char="§"/>
            </a:pPr>
            <a:r>
              <a:rPr lang="en-US" sz="2800" b="0" i="0" dirty="0">
                <a:effectLst/>
                <a:latin typeface="Times New Roman" panose="02020603050405020304" pitchFamily="18" charset="0"/>
              </a:rPr>
              <a:t>Audit Severity Microservice</a:t>
            </a:r>
          </a:p>
          <a:p>
            <a:pPr lvl="1">
              <a:buFont typeface="Wingdings" panose="05000000000000000000" pitchFamily="2" charset="2"/>
              <a:buChar char="§"/>
            </a:pPr>
            <a:r>
              <a:rPr lang="en-US" sz="2400" b="0" i="0" dirty="0">
                <a:effectLst/>
                <a:latin typeface="Times New Roman" panose="02020603050405020304" pitchFamily="18" charset="0"/>
              </a:rPr>
              <a:t>Audit Severity Microservice should be invoked from Audit management portal. Post authorization of request, it allows the following operations:</a:t>
            </a:r>
          </a:p>
          <a:p>
            <a:pPr lvl="2">
              <a:buFont typeface="Wingdings" panose="05000000000000000000" pitchFamily="2" charset="2"/>
              <a:buChar char="§"/>
            </a:pPr>
            <a:r>
              <a:rPr lang="en-US" sz="2400" b="0" i="0" dirty="0">
                <a:effectLst/>
                <a:latin typeface="Times New Roman" panose="02020603050405020304" pitchFamily="18" charset="0"/>
              </a:rPr>
              <a:t>Based on the Audit request input, the Audit Benchmark Microservice should be invoked to analyze the count of questions whose answer can be NO</a:t>
            </a:r>
          </a:p>
          <a:p>
            <a:pPr lvl="2">
              <a:buFont typeface="Wingdings" panose="05000000000000000000" pitchFamily="2" charset="2"/>
              <a:buChar char="§"/>
            </a:pPr>
            <a:r>
              <a:rPr lang="en-US" sz="2400" b="0" i="0" dirty="0">
                <a:effectLst/>
                <a:latin typeface="Times New Roman" panose="02020603050405020304" pitchFamily="18" charset="0"/>
              </a:rPr>
              <a:t>Determine the project execution status and arrive at the remediation duration detail</a:t>
            </a:r>
          </a:p>
          <a:p>
            <a:pPr lvl="1"/>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02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A4C3-DC24-4330-95D5-F6003702E6B7}"/>
              </a:ext>
            </a:extLst>
          </p:cNvPr>
          <p:cNvSpPr>
            <a:spLocks noGrp="1"/>
          </p:cNvSpPr>
          <p:nvPr>
            <p:ph type="title"/>
          </p:nvPr>
        </p:nvSpPr>
        <p:spPr>
          <a:xfrm>
            <a:off x="1103312" y="486274"/>
            <a:ext cx="10263771" cy="772076"/>
          </a:xfrm>
        </p:spPr>
        <p:txBody>
          <a:bodyPr/>
          <a:lstStyle/>
          <a:p>
            <a:pPr algn="ctr"/>
            <a:r>
              <a:rPr lang="en-US" sz="4000" dirty="0">
                <a:latin typeface="Times New Roman" panose="02020603050405020304" pitchFamily="18" charset="0"/>
                <a:cs typeface="Times New Roman" panose="02020603050405020304" pitchFamily="18" charset="0"/>
              </a:rPr>
              <a:t>MODULES</a:t>
            </a:r>
            <a:endParaRPr lang="en-US" dirty="0"/>
          </a:p>
        </p:txBody>
      </p:sp>
      <p:sp>
        <p:nvSpPr>
          <p:cNvPr id="3" name="Content Placeholder 2">
            <a:extLst>
              <a:ext uri="{FF2B5EF4-FFF2-40B4-BE49-F238E27FC236}">
                <a16:creationId xmlns:a16="http://schemas.microsoft.com/office/drawing/2014/main" id="{D7481867-F357-41C3-843B-5D2645CDC1B0}"/>
              </a:ext>
            </a:extLst>
          </p:cNvPr>
          <p:cNvSpPr>
            <a:spLocks noGrp="1"/>
          </p:cNvSpPr>
          <p:nvPr>
            <p:ph idx="1"/>
          </p:nvPr>
        </p:nvSpPr>
        <p:spPr>
          <a:xfrm>
            <a:off x="1103312" y="1560351"/>
            <a:ext cx="10406383" cy="4714613"/>
          </a:xfrm>
        </p:spPr>
        <p:txBody>
          <a:bodyPr>
            <a:normAutofit/>
          </a:bodyPr>
          <a:lstStyle/>
          <a:p>
            <a:pPr>
              <a:buFont typeface="Wingdings" panose="05000000000000000000" pitchFamily="2" charset="2"/>
              <a:buChar char="§"/>
            </a:pPr>
            <a:r>
              <a:rPr lang="en-US" sz="2800" b="0" i="0" dirty="0">
                <a:effectLst/>
                <a:latin typeface="Times New Roman" panose="02020603050405020304" pitchFamily="18" charset="0"/>
              </a:rPr>
              <a:t>Audit Management </a:t>
            </a:r>
            <a:r>
              <a:rPr lang="en-US" sz="2800" dirty="0">
                <a:latin typeface="Times New Roman" panose="02020603050405020304" pitchFamily="18" charset="0"/>
              </a:rPr>
              <a:t>P</a:t>
            </a:r>
            <a:r>
              <a:rPr lang="en-US" sz="2800" b="0" i="0" dirty="0">
                <a:effectLst/>
                <a:latin typeface="Times New Roman" panose="02020603050405020304" pitchFamily="18" charset="0"/>
              </a:rPr>
              <a:t>ortal</a:t>
            </a:r>
          </a:p>
          <a:p>
            <a:pPr lvl="1">
              <a:buFont typeface="Wingdings" panose="05000000000000000000" pitchFamily="2" charset="2"/>
              <a:buChar char="§"/>
            </a:pPr>
            <a:r>
              <a:rPr lang="en-US" sz="2800" b="0" i="0" dirty="0">
                <a:effectLst/>
                <a:latin typeface="Times New Roman" panose="02020603050405020304" pitchFamily="18" charset="0"/>
              </a:rPr>
              <a:t>Audit management portal must allow a member to Login. Once successfully logged in, the member do the following operations:</a:t>
            </a:r>
          </a:p>
          <a:p>
            <a:pPr lvl="2">
              <a:buFont typeface="Wingdings" panose="05000000000000000000" pitchFamily="2" charset="2"/>
              <a:buChar char="§"/>
            </a:pPr>
            <a:r>
              <a:rPr lang="en-US" sz="2400" b="0" i="0" dirty="0">
                <a:effectLst/>
                <a:latin typeface="Times New Roman" panose="02020603050405020304" pitchFamily="18" charset="0"/>
              </a:rPr>
              <a:t>Choose the audit type to view the list of audit checklist questions</a:t>
            </a:r>
          </a:p>
          <a:p>
            <a:pPr lvl="2">
              <a:buFont typeface="Wingdings" panose="05000000000000000000" pitchFamily="2" charset="2"/>
              <a:buChar char="§"/>
            </a:pPr>
            <a:r>
              <a:rPr lang="en-US" sz="2400" b="0" i="0" dirty="0">
                <a:effectLst/>
                <a:latin typeface="Times New Roman" panose="02020603050405020304" pitchFamily="18" charset="0"/>
              </a:rPr>
              <a:t>Let the project manager provide answers to the questions</a:t>
            </a:r>
          </a:p>
          <a:p>
            <a:pPr lvl="2">
              <a:buFont typeface="Wingdings" panose="05000000000000000000" pitchFamily="2" charset="2"/>
              <a:buChar char="§"/>
            </a:pPr>
            <a:r>
              <a:rPr lang="en-US" sz="2400" b="0" i="0" dirty="0">
                <a:effectLst/>
                <a:latin typeface="Times New Roman" panose="02020603050405020304" pitchFamily="18" charset="0"/>
              </a:rPr>
              <a:t>Invoke the Audit Severity Microservice to determine the project execution status</a:t>
            </a:r>
          </a:p>
          <a:p>
            <a:pPr lvl="2">
              <a:buFont typeface="Wingdings" panose="05000000000000000000" pitchFamily="2" charset="2"/>
              <a:buChar char="§"/>
            </a:pPr>
            <a:r>
              <a:rPr lang="en-US" sz="2400" b="0" i="0" dirty="0">
                <a:effectLst/>
                <a:latin typeface="Times New Roman" panose="02020603050405020304" pitchFamily="18" charset="0"/>
              </a:rPr>
              <a:t>Display the result on the Web UI</a:t>
            </a:r>
          </a:p>
          <a:p>
            <a:pPr lvl="2">
              <a:buFont typeface="Wingdings" panose="05000000000000000000" pitchFamily="2" charset="2"/>
              <a:buChar char="§"/>
            </a:pPr>
            <a:r>
              <a:rPr lang="en-US" sz="2400" b="0" i="0" dirty="0">
                <a:effectLst/>
                <a:latin typeface="Times New Roman" panose="02020603050405020304" pitchFamily="18" charset="0"/>
              </a:rPr>
              <a:t>The audit request detail along with the project execution status and remedial action duration should be saved to the database</a:t>
            </a:r>
          </a:p>
          <a:p>
            <a:pPr lvl="1">
              <a:buFont typeface="Wingdings" panose="05000000000000000000" pitchFamily="2" charset="2"/>
              <a:buChar char="§"/>
            </a:pPr>
            <a:endParaRPr lang="en-US" sz="2600" dirty="0"/>
          </a:p>
        </p:txBody>
      </p:sp>
    </p:spTree>
    <p:extLst>
      <p:ext uri="{BB962C8B-B14F-4D97-AF65-F5344CB8AC3E}">
        <p14:creationId xmlns:p14="http://schemas.microsoft.com/office/powerpoint/2010/main" val="1385163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TotalTime>
  <Words>639</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AUDIT MANAGEMENT SYSTEM</vt:lpstr>
      <vt:lpstr>OUR RESPONSIBILITIES</vt:lpstr>
      <vt:lpstr>ACKNOWLEDGEMENT</vt:lpstr>
      <vt:lpstr>HARDWARE AND SOFTWARE REQUIREMENTS</vt:lpstr>
      <vt:lpstr>PROJECT OVERVIEW</vt:lpstr>
      <vt:lpstr>WORK FLOW</vt:lpstr>
      <vt:lpstr>MODULES</vt:lpstr>
      <vt:lpstr>MODULES</vt:lpstr>
      <vt:lpstr>MODULES</vt:lpstr>
      <vt:lpstr>PROJECT FLOW</vt:lpstr>
      <vt:lpstr>PROJECT FLOW</vt:lpstr>
      <vt:lpstr>PROJECT FLOW</vt:lpstr>
      <vt:lpstr>PROJECT FLOW</vt:lpstr>
      <vt:lpstr>PROJECT FLOW</vt:lpstr>
      <vt:lpstr>PROJECT FLOW</vt:lpstr>
      <vt:lpstr>PROJECT FLOW</vt:lpstr>
      <vt:lpstr>PROJECT FLOW</vt:lpstr>
      <vt:lpstr>PROJECT FLOW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dc:creator>Alisha Patnana</dc:creator>
  <cp:lastModifiedBy>Alisha Patnana</cp:lastModifiedBy>
  <cp:revision>27</cp:revision>
  <dcterms:created xsi:type="dcterms:W3CDTF">2020-12-17T06:42:00Z</dcterms:created>
  <dcterms:modified xsi:type="dcterms:W3CDTF">2020-12-18T06:49:36Z</dcterms:modified>
</cp:coreProperties>
</file>