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iran" initials="vk" lastIdx="1" clrIdx="0">
    <p:extLst>
      <p:ext uri="{19B8F6BF-5375-455C-9EA6-DF929625EA0E}">
        <p15:presenceInfo xmlns:p15="http://schemas.microsoft.com/office/powerpoint/2012/main" userId="vijay kir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EFB5"/>
    <a:srgbClr val="FF625C"/>
    <a:srgbClr val="B165FB"/>
    <a:srgbClr val="5038A6"/>
    <a:srgbClr val="BF9A4A"/>
    <a:srgbClr val="CBF400"/>
    <a:srgbClr val="ACDCF9"/>
    <a:srgbClr val="0B4524"/>
    <a:srgbClr val="DAF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D1379F-FAB8-468B-9F4A-DD33179273F5}"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195794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1379F-FAB8-468B-9F4A-DD33179273F5}"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297533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1379F-FAB8-468B-9F4A-DD33179273F5}"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149741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1379F-FAB8-468B-9F4A-DD33179273F5}"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133073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D1379F-FAB8-468B-9F4A-DD33179273F5}"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224976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D1379F-FAB8-468B-9F4A-DD33179273F5}"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426441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D1379F-FAB8-468B-9F4A-DD33179273F5}" type="datetimeFigureOut">
              <a:rPr lang="en-IN" smtClean="0"/>
              <a:t>12-02-2025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52190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D1379F-FAB8-468B-9F4A-DD33179273F5}" type="datetimeFigureOut">
              <a:rPr lang="en-IN" smtClean="0"/>
              <a:t>12-02-2025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139737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1379F-FAB8-468B-9F4A-DD33179273F5}" type="datetimeFigureOut">
              <a:rPr lang="en-IN" smtClean="0"/>
              <a:t>12-02-2025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183248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1379F-FAB8-468B-9F4A-DD33179273F5}"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122034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D1379F-FAB8-468B-9F4A-DD33179273F5}"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B4A75-C134-4ADB-B5B4-CB2E4766306F}" type="slidenum">
              <a:rPr lang="en-IN" smtClean="0"/>
              <a:t>‹#›</a:t>
            </a:fld>
            <a:endParaRPr lang="en-IN"/>
          </a:p>
        </p:txBody>
      </p:sp>
    </p:spTree>
    <p:extLst>
      <p:ext uri="{BB962C8B-B14F-4D97-AF65-F5344CB8AC3E}">
        <p14:creationId xmlns:p14="http://schemas.microsoft.com/office/powerpoint/2010/main" val="4754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1379F-FAB8-468B-9F4A-DD33179273F5}" type="datetimeFigureOut">
              <a:rPr lang="en-IN" smtClean="0"/>
              <a:t>12-02-2025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B4A75-C134-4ADB-B5B4-CB2E4766306F}" type="slidenum">
              <a:rPr lang="en-IN" smtClean="0"/>
              <a:t>‹#›</a:t>
            </a:fld>
            <a:endParaRPr lang="en-IN"/>
          </a:p>
        </p:txBody>
      </p:sp>
    </p:spTree>
    <p:extLst>
      <p:ext uri="{BB962C8B-B14F-4D97-AF65-F5344CB8AC3E}">
        <p14:creationId xmlns:p14="http://schemas.microsoft.com/office/powerpoint/2010/main" val="37876013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81C8-A6C6-48DB-9F59-0B5ED17F95FA}"/>
              </a:ext>
            </a:extLst>
          </p:cNvPr>
          <p:cNvSpPr>
            <a:spLocks noGrp="1"/>
          </p:cNvSpPr>
          <p:nvPr>
            <p:ph type="ctrTitle"/>
          </p:nvPr>
        </p:nvSpPr>
        <p:spPr>
          <a:xfrm>
            <a:off x="112541" y="0"/>
            <a:ext cx="11971607" cy="2419643"/>
          </a:xfrm>
          <a:solidFill>
            <a:srgbClr val="ADEFB5"/>
          </a:solidFill>
          <a:ln>
            <a:solidFill>
              <a:schemeClr val="bg1"/>
            </a:solidFill>
          </a:ln>
          <a:effectLst>
            <a:outerShdw blurRad="50800" dist="50800" dir="5400000" algn="ctr" rotWithShape="0">
              <a:schemeClr val="bg1"/>
            </a:outerShdw>
          </a:effectLst>
        </p:spPr>
        <p:txBody>
          <a:bodyPr anchor="t">
            <a:normAutofit fontScale="90000"/>
          </a:bodyPr>
          <a:lstStyle/>
          <a:p>
            <a:r>
              <a:rPr lang="en-US" sz="3600" b="1" u="sng" dirty="0">
                <a:latin typeface="+mn-lt"/>
              </a:rPr>
              <a:t>PROJECT TITLE</a:t>
            </a:r>
            <a:br>
              <a:rPr lang="en-US" sz="3600" b="1" u="sng" dirty="0"/>
            </a:br>
            <a:br>
              <a:rPr lang="en-US" sz="3600" dirty="0"/>
            </a:br>
            <a:r>
              <a:rPr lang="en-US" sz="3600" b="1" dirty="0"/>
              <a:t>Intelligent</a:t>
            </a:r>
            <a:r>
              <a:rPr lang="en-US" sz="4000" b="1" dirty="0"/>
              <a:t> Agricultural Crop Recommendation System Based on Productivity, Seasonal Patterns, and Environmental Data Using Machine Learning </a:t>
            </a:r>
            <a:endParaRPr lang="en-IN" sz="4000" b="1" dirty="0"/>
          </a:p>
        </p:txBody>
      </p:sp>
      <p:sp>
        <p:nvSpPr>
          <p:cNvPr id="11" name="TextBox 10">
            <a:extLst>
              <a:ext uri="{FF2B5EF4-FFF2-40B4-BE49-F238E27FC236}">
                <a16:creationId xmlns:a16="http://schemas.microsoft.com/office/drawing/2014/main" id="{EA644454-DF89-4540-98F0-3E3069BF3ED8}"/>
              </a:ext>
            </a:extLst>
          </p:cNvPr>
          <p:cNvSpPr txBox="1"/>
          <p:nvPr/>
        </p:nvSpPr>
        <p:spPr>
          <a:xfrm>
            <a:off x="556591" y="3670852"/>
            <a:ext cx="5340626" cy="1600438"/>
          </a:xfrm>
          <a:prstGeom prst="rect">
            <a:avLst/>
          </a:prstGeom>
          <a:noFill/>
        </p:spPr>
        <p:txBody>
          <a:bodyPr wrap="square" rtlCol="0">
            <a:spAutoFit/>
          </a:bodyPr>
          <a:lstStyle/>
          <a:p>
            <a:r>
              <a:rPr lang="en-US" sz="2000" b="1" u="sng" dirty="0"/>
              <a:t>PROJECT GUIDE:</a:t>
            </a:r>
            <a:endParaRPr lang="en-US" sz="2000" b="1" dirty="0"/>
          </a:p>
          <a:p>
            <a:r>
              <a:rPr lang="en-US" sz="2000" dirty="0"/>
              <a:t>                 T. Veena</a:t>
            </a:r>
          </a:p>
          <a:p>
            <a:r>
              <a:rPr lang="en-US" sz="2000" dirty="0"/>
              <a:t>                  Assistant Professor</a:t>
            </a:r>
          </a:p>
          <a:p>
            <a:r>
              <a:rPr lang="en-US" sz="2000" u="sng" dirty="0"/>
              <a:t>      </a:t>
            </a:r>
          </a:p>
          <a:p>
            <a:endParaRPr lang="en-IN" dirty="0"/>
          </a:p>
        </p:txBody>
      </p:sp>
      <p:sp>
        <p:nvSpPr>
          <p:cNvPr id="12" name="TextBox 11">
            <a:extLst>
              <a:ext uri="{FF2B5EF4-FFF2-40B4-BE49-F238E27FC236}">
                <a16:creationId xmlns:a16="http://schemas.microsoft.com/office/drawing/2014/main" id="{1C9A330B-7048-4657-ACA8-C9591ADFDE03}"/>
              </a:ext>
            </a:extLst>
          </p:cNvPr>
          <p:cNvSpPr txBox="1"/>
          <p:nvPr/>
        </p:nvSpPr>
        <p:spPr>
          <a:xfrm>
            <a:off x="7394713" y="3670852"/>
            <a:ext cx="3975651" cy="1754326"/>
          </a:xfrm>
          <a:prstGeom prst="rect">
            <a:avLst/>
          </a:prstGeom>
          <a:noFill/>
        </p:spPr>
        <p:txBody>
          <a:bodyPr wrap="square" rtlCol="0">
            <a:spAutoFit/>
          </a:bodyPr>
          <a:lstStyle/>
          <a:p>
            <a:r>
              <a:rPr lang="en-US" b="1" u="sng" dirty="0"/>
              <a:t>PROJECT TEAM MEMBERS:</a:t>
            </a:r>
          </a:p>
          <a:p>
            <a:r>
              <a:rPr lang="en-US" dirty="0"/>
              <a:t>  V. </a:t>
            </a:r>
            <a:r>
              <a:rPr lang="en-US" dirty="0" err="1"/>
              <a:t>Divya</a:t>
            </a:r>
            <a:r>
              <a:rPr lang="en-US" dirty="0"/>
              <a:t>                            21MQ1A4231</a:t>
            </a:r>
          </a:p>
          <a:p>
            <a:r>
              <a:rPr lang="en-US" dirty="0"/>
              <a:t> M. Sai Ganesh                  21MQ1A4247</a:t>
            </a:r>
          </a:p>
          <a:p>
            <a:r>
              <a:rPr lang="en-US" dirty="0"/>
              <a:t>  C. </a:t>
            </a:r>
            <a:r>
              <a:rPr lang="en-US" dirty="0" err="1"/>
              <a:t>Sree</a:t>
            </a:r>
            <a:r>
              <a:rPr lang="en-US" dirty="0"/>
              <a:t> </a:t>
            </a:r>
            <a:r>
              <a:rPr lang="en-US" dirty="0" err="1"/>
              <a:t>Charan</a:t>
            </a:r>
            <a:r>
              <a:rPr lang="en-US" dirty="0"/>
              <a:t>                21MQ1A4240</a:t>
            </a:r>
          </a:p>
          <a:p>
            <a:r>
              <a:rPr lang="en-US" dirty="0"/>
              <a:t>  S. Kusuma </a:t>
            </a:r>
            <a:r>
              <a:rPr lang="en-US" dirty="0" err="1"/>
              <a:t>Pravallika</a:t>
            </a:r>
            <a:r>
              <a:rPr lang="en-US" dirty="0"/>
              <a:t>      22MQ5A4204</a:t>
            </a:r>
          </a:p>
          <a:p>
            <a:r>
              <a:rPr lang="en-US" dirty="0"/>
              <a:t> </a:t>
            </a:r>
            <a:endParaRPr lang="en-IN" dirty="0"/>
          </a:p>
        </p:txBody>
      </p:sp>
    </p:spTree>
    <p:extLst>
      <p:ext uri="{BB962C8B-B14F-4D97-AF65-F5344CB8AC3E}">
        <p14:creationId xmlns:p14="http://schemas.microsoft.com/office/powerpoint/2010/main" val="41050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DCD8-486F-47B0-832B-2446E6D61852}"/>
              </a:ext>
            </a:extLst>
          </p:cNvPr>
          <p:cNvSpPr>
            <a:spLocks noGrp="1"/>
          </p:cNvSpPr>
          <p:nvPr>
            <p:ph type="title"/>
          </p:nvPr>
        </p:nvSpPr>
        <p:spPr>
          <a:xfrm>
            <a:off x="98474" y="1"/>
            <a:ext cx="11957538" cy="1690688"/>
          </a:xfrm>
          <a:solidFill>
            <a:srgbClr val="ADEFB5"/>
          </a:solidFill>
        </p:spPr>
        <p:txBody>
          <a:bodyPr>
            <a:normAutofit/>
          </a:bodyPr>
          <a:lstStyle/>
          <a:p>
            <a:pPr algn="ctr"/>
            <a:r>
              <a:rPr lang="en-US" sz="3200" b="1" u="sng" dirty="0"/>
              <a:t>TOPICS </a:t>
            </a:r>
            <a:endParaRPr lang="en-IN" sz="3200" b="1" u="sng" dirty="0"/>
          </a:p>
        </p:txBody>
      </p:sp>
      <p:sp>
        <p:nvSpPr>
          <p:cNvPr id="3" name="Content Placeholder 2">
            <a:extLst>
              <a:ext uri="{FF2B5EF4-FFF2-40B4-BE49-F238E27FC236}">
                <a16:creationId xmlns:a16="http://schemas.microsoft.com/office/drawing/2014/main" id="{C89279B7-9BE2-4D3B-B2C6-6F6D80627262}"/>
              </a:ext>
            </a:extLst>
          </p:cNvPr>
          <p:cNvSpPr>
            <a:spLocks noGrp="1"/>
          </p:cNvSpPr>
          <p:nvPr>
            <p:ph idx="1"/>
          </p:nvPr>
        </p:nvSpPr>
        <p:spPr/>
        <p:txBody>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Existing System</a:t>
            </a:r>
          </a:p>
          <a:p>
            <a:pPr>
              <a:buFont typeface="Wingdings" panose="05000000000000000000" pitchFamily="2" charset="2"/>
              <a:buChar char="Ø"/>
            </a:pPr>
            <a:r>
              <a:rPr lang="en-US" dirty="0"/>
              <a:t>Proposed System</a:t>
            </a:r>
          </a:p>
          <a:p>
            <a:pPr>
              <a:buFont typeface="Wingdings" panose="05000000000000000000" pitchFamily="2" charset="2"/>
              <a:buChar char="Ø"/>
            </a:pPr>
            <a:r>
              <a:rPr lang="en-US" dirty="0"/>
              <a:t>Software Requirements</a:t>
            </a:r>
          </a:p>
          <a:p>
            <a:pPr>
              <a:buFont typeface="Wingdings" panose="05000000000000000000" pitchFamily="2" charset="2"/>
              <a:buChar char="Ø"/>
            </a:pPr>
            <a:r>
              <a:rPr lang="en-US" dirty="0"/>
              <a:t>Hardware Requirements</a:t>
            </a:r>
            <a:endParaRPr lang="en-IN" dirty="0"/>
          </a:p>
        </p:txBody>
      </p:sp>
    </p:spTree>
    <p:extLst>
      <p:ext uri="{BB962C8B-B14F-4D97-AF65-F5344CB8AC3E}">
        <p14:creationId xmlns:p14="http://schemas.microsoft.com/office/powerpoint/2010/main" val="76949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85F4-E243-4DC7-AC0A-5E7E6490C850}"/>
              </a:ext>
            </a:extLst>
          </p:cNvPr>
          <p:cNvSpPr>
            <a:spLocks noGrp="1"/>
          </p:cNvSpPr>
          <p:nvPr>
            <p:ph type="title"/>
          </p:nvPr>
        </p:nvSpPr>
        <p:spPr>
          <a:xfrm>
            <a:off x="172278" y="365125"/>
            <a:ext cx="11847443" cy="1325563"/>
          </a:xfrm>
          <a:solidFill>
            <a:srgbClr val="ADEFB5"/>
          </a:solidFill>
        </p:spPr>
        <p:txBody>
          <a:bodyPr>
            <a:normAutofit/>
          </a:bodyPr>
          <a:lstStyle/>
          <a:p>
            <a:r>
              <a:rPr lang="en-US" sz="3600" b="1" u="sng" dirty="0"/>
              <a:t>Abstract :</a:t>
            </a:r>
            <a:endParaRPr lang="en-IN" sz="3600" b="1" u="sng" dirty="0"/>
          </a:p>
        </p:txBody>
      </p:sp>
      <p:sp>
        <p:nvSpPr>
          <p:cNvPr id="3" name="Content Placeholder 2">
            <a:extLst>
              <a:ext uri="{FF2B5EF4-FFF2-40B4-BE49-F238E27FC236}">
                <a16:creationId xmlns:a16="http://schemas.microsoft.com/office/drawing/2014/main" id="{B7A341A2-ED65-464D-ACB6-63DE42740F27}"/>
              </a:ext>
            </a:extLst>
          </p:cNvPr>
          <p:cNvSpPr>
            <a:spLocks noGrp="1"/>
          </p:cNvSpPr>
          <p:nvPr>
            <p:ph idx="1"/>
          </p:nvPr>
        </p:nvSpPr>
        <p:spPr>
          <a:xfrm>
            <a:off x="182880" y="1690687"/>
            <a:ext cx="11836841" cy="4907061"/>
          </a:xfrm>
        </p:spPr>
        <p:txBody>
          <a:bodyPr>
            <a:normAutofit/>
          </a:bodyPr>
          <a:lstStyle/>
          <a:p>
            <a:pPr marL="0" indent="0" algn="just">
              <a:buNone/>
            </a:pPr>
            <a:endParaRPr lang="en-US" sz="2400" dirty="0"/>
          </a:p>
          <a:p>
            <a:pPr marL="0" indent="0" algn="just">
              <a:buNone/>
            </a:pPr>
            <a:r>
              <a:rPr lang="en-US" sz="2400" dirty="0"/>
              <a:t>This project aims to develop an intelligent crop recommendation system that assists farmers in selecting the most suitable crops based on productivity trends, seasonal patterns, and environmental factors. The system leverages machine learning algorithms to analyze historical yield data, weather conditions, soil quality, and market trends to provide personalized crop suggestions. By integrating IoT based real-time monitoring and predictive analytics, the system enhances agricultural decision-making, optimizes resource utilization, and maximizes farm profitability. The goal is to improve crop yield, sustainability, and efficiency in modern farming.</a:t>
            </a:r>
            <a:endParaRPr lang="en-IN" sz="2400" dirty="0"/>
          </a:p>
        </p:txBody>
      </p:sp>
    </p:spTree>
    <p:extLst>
      <p:ext uri="{BB962C8B-B14F-4D97-AF65-F5344CB8AC3E}">
        <p14:creationId xmlns:p14="http://schemas.microsoft.com/office/powerpoint/2010/main" val="48840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6D8A-4B08-40FF-ACEA-BB27220CA085}"/>
              </a:ext>
            </a:extLst>
          </p:cNvPr>
          <p:cNvSpPr>
            <a:spLocks noGrp="1"/>
          </p:cNvSpPr>
          <p:nvPr>
            <p:ph type="title"/>
          </p:nvPr>
        </p:nvSpPr>
        <p:spPr>
          <a:xfrm>
            <a:off x="154745" y="365125"/>
            <a:ext cx="11915335" cy="1325563"/>
          </a:xfrm>
          <a:solidFill>
            <a:srgbClr val="ADEFB5"/>
          </a:solidFill>
        </p:spPr>
        <p:txBody>
          <a:bodyPr>
            <a:normAutofit/>
          </a:bodyPr>
          <a:lstStyle/>
          <a:p>
            <a:r>
              <a:rPr lang="en-US" sz="3600" b="1" u="sng" dirty="0"/>
              <a:t>Existing</a:t>
            </a:r>
            <a:r>
              <a:rPr lang="en-US" sz="3600" b="1" u="sng" dirty="0">
                <a:latin typeface="+mn-lt"/>
              </a:rPr>
              <a:t> </a:t>
            </a:r>
            <a:r>
              <a:rPr lang="en-US" sz="3600" b="1" u="sng" dirty="0"/>
              <a:t>System</a:t>
            </a:r>
            <a:r>
              <a:rPr lang="en-US" sz="3600" b="1" u="sng" dirty="0">
                <a:latin typeface="+mn-lt"/>
              </a:rPr>
              <a:t> :</a:t>
            </a:r>
            <a:endParaRPr lang="en-IN" sz="3600" b="1" u="sng" dirty="0">
              <a:latin typeface="+mn-lt"/>
            </a:endParaRPr>
          </a:p>
        </p:txBody>
      </p:sp>
      <p:sp>
        <p:nvSpPr>
          <p:cNvPr id="3" name="Content Placeholder 2">
            <a:extLst>
              <a:ext uri="{FF2B5EF4-FFF2-40B4-BE49-F238E27FC236}">
                <a16:creationId xmlns:a16="http://schemas.microsoft.com/office/drawing/2014/main" id="{CCFA0AB7-3FA0-41AF-8C77-48C6713E2110}"/>
              </a:ext>
            </a:extLst>
          </p:cNvPr>
          <p:cNvSpPr>
            <a:spLocks noGrp="1"/>
          </p:cNvSpPr>
          <p:nvPr>
            <p:ph idx="1"/>
          </p:nvPr>
        </p:nvSpPr>
        <p:spPr/>
        <p:txBody>
          <a:bodyPr/>
          <a:lstStyle/>
          <a:p>
            <a:pPr marL="0" indent="0">
              <a:buNone/>
            </a:pPr>
            <a:r>
              <a:rPr lang="en-IN" dirty="0"/>
              <a:t>1. Data Collection</a:t>
            </a:r>
          </a:p>
          <a:p>
            <a:pPr marL="0" indent="0">
              <a:buNone/>
            </a:pPr>
            <a:r>
              <a:rPr lang="en-IN" dirty="0"/>
              <a:t>2. Data Pre process</a:t>
            </a:r>
          </a:p>
          <a:p>
            <a:pPr marL="0" indent="0">
              <a:buNone/>
            </a:pPr>
            <a:r>
              <a:rPr lang="en-IN" dirty="0"/>
              <a:t>3. Data Visualization</a:t>
            </a:r>
          </a:p>
          <a:p>
            <a:pPr marL="0" indent="0">
              <a:buNone/>
            </a:pPr>
            <a:r>
              <a:rPr lang="en-IN" dirty="0"/>
              <a:t>4. Model building</a:t>
            </a:r>
          </a:p>
          <a:p>
            <a:pPr marL="0" indent="0">
              <a:buNone/>
            </a:pPr>
            <a:r>
              <a:rPr lang="en-IN" dirty="0"/>
              <a:t>5. Metrics</a:t>
            </a:r>
          </a:p>
        </p:txBody>
      </p:sp>
    </p:spTree>
    <p:extLst>
      <p:ext uri="{BB962C8B-B14F-4D97-AF65-F5344CB8AC3E}">
        <p14:creationId xmlns:p14="http://schemas.microsoft.com/office/powerpoint/2010/main" val="325043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EBE7-2B11-494A-8098-5AF7DB8D7E14}"/>
              </a:ext>
            </a:extLst>
          </p:cNvPr>
          <p:cNvSpPr>
            <a:spLocks noGrp="1"/>
          </p:cNvSpPr>
          <p:nvPr>
            <p:ph type="title"/>
          </p:nvPr>
        </p:nvSpPr>
        <p:spPr>
          <a:xfrm>
            <a:off x="140677" y="365125"/>
            <a:ext cx="11887200" cy="1325563"/>
          </a:xfrm>
          <a:solidFill>
            <a:srgbClr val="ADEFB5"/>
          </a:solidFill>
        </p:spPr>
        <p:txBody>
          <a:bodyPr>
            <a:normAutofit/>
          </a:bodyPr>
          <a:lstStyle/>
          <a:p>
            <a:r>
              <a:rPr lang="en-US" sz="3600" b="1" u="sng" dirty="0"/>
              <a:t>Proposed System :</a:t>
            </a:r>
            <a:endParaRPr lang="en-IN" sz="3600" b="1" u="sng" dirty="0"/>
          </a:p>
        </p:txBody>
      </p:sp>
      <p:sp>
        <p:nvSpPr>
          <p:cNvPr id="3" name="Content Placeholder 2">
            <a:extLst>
              <a:ext uri="{FF2B5EF4-FFF2-40B4-BE49-F238E27FC236}">
                <a16:creationId xmlns:a16="http://schemas.microsoft.com/office/drawing/2014/main" id="{DCFFD386-4C8B-4F1F-BD84-DC6BE8D2A969}"/>
              </a:ext>
            </a:extLst>
          </p:cNvPr>
          <p:cNvSpPr>
            <a:spLocks noGrp="1"/>
          </p:cNvSpPr>
          <p:nvPr>
            <p:ph idx="1"/>
          </p:nvPr>
        </p:nvSpPr>
        <p:spPr/>
        <p:txBody>
          <a:bodyPr/>
          <a:lstStyle/>
          <a:p>
            <a:pPr marL="0" indent="0">
              <a:buNone/>
            </a:pPr>
            <a:r>
              <a:rPr lang="en-US" dirty="0"/>
              <a:t>1. Code for prediction</a:t>
            </a:r>
          </a:p>
          <a:p>
            <a:pPr marL="0" indent="0">
              <a:buNone/>
            </a:pPr>
            <a:r>
              <a:rPr lang="en-US" dirty="0"/>
              <a:t>2. H5 model building</a:t>
            </a:r>
          </a:p>
          <a:p>
            <a:pPr marL="0" indent="0">
              <a:buNone/>
            </a:pPr>
            <a:r>
              <a:rPr lang="en-US" dirty="0"/>
              <a:t>3. Website building using flask</a:t>
            </a:r>
          </a:p>
          <a:p>
            <a:pPr marL="0" indent="0">
              <a:buNone/>
            </a:pPr>
            <a:r>
              <a:rPr lang="en-US" dirty="0"/>
              <a:t>4. Integrating web interface with h5 model for predicting out come      using inputs</a:t>
            </a:r>
            <a:endParaRPr lang="en-IN" dirty="0"/>
          </a:p>
        </p:txBody>
      </p:sp>
    </p:spTree>
    <p:extLst>
      <p:ext uri="{BB962C8B-B14F-4D97-AF65-F5344CB8AC3E}">
        <p14:creationId xmlns:p14="http://schemas.microsoft.com/office/powerpoint/2010/main" val="278305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D1FB-12B3-4E01-A7FF-87EBE062F6DF}"/>
              </a:ext>
            </a:extLst>
          </p:cNvPr>
          <p:cNvSpPr>
            <a:spLocks noGrp="1"/>
          </p:cNvSpPr>
          <p:nvPr>
            <p:ph type="title"/>
          </p:nvPr>
        </p:nvSpPr>
        <p:spPr>
          <a:xfrm>
            <a:off x="126610" y="365125"/>
            <a:ext cx="11915336" cy="1325563"/>
          </a:xfrm>
          <a:solidFill>
            <a:srgbClr val="ADEFB5"/>
          </a:solidFill>
        </p:spPr>
        <p:txBody>
          <a:bodyPr>
            <a:normAutofit/>
          </a:bodyPr>
          <a:lstStyle/>
          <a:p>
            <a:r>
              <a:rPr lang="en-US" sz="3600" b="1" u="sng" dirty="0"/>
              <a:t>Software Requirements :</a:t>
            </a:r>
            <a:endParaRPr lang="en-IN" sz="3600" b="1" u="sng" dirty="0"/>
          </a:p>
        </p:txBody>
      </p:sp>
      <p:sp>
        <p:nvSpPr>
          <p:cNvPr id="3" name="Content Placeholder 2">
            <a:extLst>
              <a:ext uri="{FF2B5EF4-FFF2-40B4-BE49-F238E27FC236}">
                <a16:creationId xmlns:a16="http://schemas.microsoft.com/office/drawing/2014/main" id="{36A16CD2-EF63-4F1E-BCE4-35D3A09033CB}"/>
              </a:ext>
            </a:extLst>
          </p:cNvPr>
          <p:cNvSpPr>
            <a:spLocks noGrp="1"/>
          </p:cNvSpPr>
          <p:nvPr>
            <p:ph idx="1"/>
          </p:nvPr>
        </p:nvSpPr>
        <p:spPr/>
        <p:txBody>
          <a:bodyPr>
            <a:normAutofit/>
          </a:bodyPr>
          <a:lstStyle/>
          <a:p>
            <a:pPr algn="l">
              <a:buFont typeface="Wingdings" panose="05000000000000000000" pitchFamily="2" charset="2"/>
              <a:buChar char="v"/>
            </a:pPr>
            <a:r>
              <a:rPr lang="en-IN" sz="2000" b="1" i="0" dirty="0">
                <a:solidFill>
                  <a:srgbClr val="001D35"/>
                </a:solidFill>
                <a:effectLst/>
                <a:latin typeface="+mj-lt"/>
              </a:rPr>
              <a:t> Programming Language              :</a:t>
            </a:r>
            <a:r>
              <a:rPr lang="en-IN" sz="2000" b="0" i="0" dirty="0">
                <a:solidFill>
                  <a:srgbClr val="001D35"/>
                </a:solidFill>
                <a:effectLst/>
                <a:latin typeface="+mj-lt"/>
              </a:rPr>
              <a:t> Python</a:t>
            </a:r>
          </a:p>
          <a:p>
            <a:pPr algn="l">
              <a:buFont typeface="Wingdings" panose="05000000000000000000" pitchFamily="2" charset="2"/>
              <a:buChar char="v"/>
            </a:pPr>
            <a:r>
              <a:rPr lang="en-IN" sz="2000" dirty="0">
                <a:solidFill>
                  <a:srgbClr val="001D35"/>
                </a:solidFill>
                <a:latin typeface="+mj-lt"/>
              </a:rPr>
              <a:t> </a:t>
            </a:r>
            <a:r>
              <a:rPr lang="en-IN" sz="2000" b="1" dirty="0">
                <a:solidFill>
                  <a:srgbClr val="001D35"/>
                </a:solidFill>
                <a:latin typeface="+mj-lt"/>
              </a:rPr>
              <a:t>Python library                               </a:t>
            </a:r>
            <a:r>
              <a:rPr lang="en-IN" sz="2000" dirty="0">
                <a:solidFill>
                  <a:srgbClr val="001D35"/>
                </a:solidFill>
                <a:latin typeface="+mj-lt"/>
              </a:rPr>
              <a:t>: Pandas, </a:t>
            </a:r>
            <a:r>
              <a:rPr lang="en-IN" sz="2000" dirty="0" err="1">
                <a:solidFill>
                  <a:srgbClr val="001D35"/>
                </a:solidFill>
                <a:latin typeface="+mj-lt"/>
              </a:rPr>
              <a:t>Numpy</a:t>
            </a:r>
            <a:r>
              <a:rPr lang="en-IN" sz="2000" dirty="0">
                <a:solidFill>
                  <a:srgbClr val="001D35"/>
                </a:solidFill>
                <a:latin typeface="+mj-lt"/>
              </a:rPr>
              <a:t>, Matplotlib, Seaborn</a:t>
            </a:r>
            <a:endParaRPr lang="en-IN" sz="2000" b="0" i="0" dirty="0">
              <a:solidFill>
                <a:srgbClr val="001D35"/>
              </a:solidFill>
              <a:effectLst/>
              <a:latin typeface="+mj-lt"/>
            </a:endParaRPr>
          </a:p>
          <a:p>
            <a:pPr algn="l">
              <a:buFont typeface="Wingdings" panose="05000000000000000000" pitchFamily="2" charset="2"/>
              <a:buChar char="v"/>
            </a:pPr>
            <a:r>
              <a:rPr lang="en-IN" sz="2000" b="1" i="0" dirty="0">
                <a:solidFill>
                  <a:srgbClr val="001D35"/>
                </a:solidFill>
                <a:effectLst/>
                <a:latin typeface="+mj-lt"/>
              </a:rPr>
              <a:t> Machine Learning Library           :</a:t>
            </a:r>
            <a:r>
              <a:rPr lang="en-IN" sz="2000" b="0" i="0" dirty="0">
                <a:solidFill>
                  <a:srgbClr val="001D35"/>
                </a:solidFill>
                <a:effectLst/>
                <a:latin typeface="+mj-lt"/>
              </a:rPr>
              <a:t> Scikit-learn </a:t>
            </a:r>
          </a:p>
          <a:p>
            <a:pPr algn="l">
              <a:buFont typeface="Wingdings" panose="05000000000000000000" pitchFamily="2" charset="2"/>
              <a:buChar char="v"/>
            </a:pPr>
            <a:r>
              <a:rPr lang="en-IN" sz="2000" dirty="0">
                <a:solidFill>
                  <a:srgbClr val="001D35"/>
                </a:solidFill>
                <a:latin typeface="+mj-lt"/>
              </a:rPr>
              <a:t> </a:t>
            </a:r>
            <a:r>
              <a:rPr lang="en-IN" sz="2000" b="1" dirty="0">
                <a:solidFill>
                  <a:srgbClr val="001D35"/>
                </a:solidFill>
                <a:latin typeface="+mj-lt"/>
              </a:rPr>
              <a:t>Deep Learning Library                 </a:t>
            </a:r>
            <a:r>
              <a:rPr lang="en-IN" sz="2000" dirty="0">
                <a:solidFill>
                  <a:srgbClr val="001D35"/>
                </a:solidFill>
                <a:latin typeface="+mj-lt"/>
              </a:rPr>
              <a:t>: </a:t>
            </a:r>
            <a:r>
              <a:rPr lang="en-IN" sz="2000" dirty="0" err="1">
                <a:solidFill>
                  <a:srgbClr val="001D35"/>
                </a:solidFill>
                <a:latin typeface="+mj-lt"/>
              </a:rPr>
              <a:t>Pytorch</a:t>
            </a:r>
            <a:r>
              <a:rPr lang="en-IN" sz="2000" dirty="0">
                <a:solidFill>
                  <a:srgbClr val="001D35"/>
                </a:solidFill>
                <a:latin typeface="+mj-lt"/>
              </a:rPr>
              <a:t>, TensorFlow</a:t>
            </a:r>
            <a:endParaRPr lang="en-IN" sz="2000" b="0" i="0" dirty="0">
              <a:solidFill>
                <a:srgbClr val="001D35"/>
              </a:solidFill>
              <a:effectLst/>
              <a:latin typeface="+mj-lt"/>
            </a:endParaRPr>
          </a:p>
          <a:p>
            <a:pPr algn="l">
              <a:buFont typeface="Wingdings" panose="05000000000000000000" pitchFamily="2" charset="2"/>
              <a:buChar char="v"/>
            </a:pPr>
            <a:r>
              <a:rPr lang="en-IN" sz="2000" dirty="0">
                <a:solidFill>
                  <a:srgbClr val="001D35"/>
                </a:solidFill>
                <a:latin typeface="+mj-lt"/>
              </a:rPr>
              <a:t> </a:t>
            </a:r>
            <a:r>
              <a:rPr lang="en-IN" sz="2000" b="1" i="0" dirty="0">
                <a:solidFill>
                  <a:srgbClr val="001D35"/>
                </a:solidFill>
                <a:effectLst/>
                <a:latin typeface="+mj-lt"/>
              </a:rPr>
              <a:t>Web Framework                           :</a:t>
            </a:r>
            <a:r>
              <a:rPr lang="en-IN" sz="2000" b="0" i="0" dirty="0">
                <a:solidFill>
                  <a:srgbClr val="001D35"/>
                </a:solidFill>
                <a:effectLst/>
                <a:latin typeface="+mj-lt"/>
              </a:rPr>
              <a:t> Flask </a:t>
            </a:r>
          </a:p>
          <a:p>
            <a:pPr algn="l">
              <a:buFont typeface="Wingdings" panose="05000000000000000000" pitchFamily="2" charset="2"/>
              <a:buChar char="v"/>
            </a:pPr>
            <a:r>
              <a:rPr lang="en-IN" sz="2000" dirty="0">
                <a:solidFill>
                  <a:srgbClr val="001D35"/>
                </a:solidFill>
                <a:latin typeface="+mj-lt"/>
              </a:rPr>
              <a:t> </a:t>
            </a:r>
            <a:r>
              <a:rPr lang="en-IN" sz="2000" b="1" i="0" dirty="0">
                <a:solidFill>
                  <a:srgbClr val="001D35"/>
                </a:solidFill>
                <a:effectLst/>
                <a:latin typeface="+mj-lt"/>
              </a:rPr>
              <a:t>Database Management System  :</a:t>
            </a:r>
            <a:r>
              <a:rPr lang="en-IN" sz="2000" b="0" i="0" dirty="0">
                <a:solidFill>
                  <a:srgbClr val="001D35"/>
                </a:solidFill>
                <a:effectLst/>
                <a:latin typeface="+mj-lt"/>
              </a:rPr>
              <a:t> MySQL</a:t>
            </a:r>
          </a:p>
          <a:p>
            <a:pPr algn="l">
              <a:buFont typeface="Wingdings" panose="05000000000000000000" pitchFamily="2" charset="2"/>
              <a:buChar char="v"/>
            </a:pPr>
            <a:endParaRPr lang="en-IN" sz="2000" dirty="0">
              <a:latin typeface="+mj-lt"/>
            </a:endParaRPr>
          </a:p>
        </p:txBody>
      </p:sp>
    </p:spTree>
    <p:extLst>
      <p:ext uri="{BB962C8B-B14F-4D97-AF65-F5344CB8AC3E}">
        <p14:creationId xmlns:p14="http://schemas.microsoft.com/office/powerpoint/2010/main" val="213911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63FD-E37A-4870-81D0-1D65717E0FE8}"/>
              </a:ext>
            </a:extLst>
          </p:cNvPr>
          <p:cNvSpPr>
            <a:spLocks noGrp="1"/>
          </p:cNvSpPr>
          <p:nvPr>
            <p:ph type="title"/>
          </p:nvPr>
        </p:nvSpPr>
        <p:spPr>
          <a:xfrm>
            <a:off x="154745" y="365125"/>
            <a:ext cx="11901267" cy="1325563"/>
          </a:xfrm>
          <a:solidFill>
            <a:srgbClr val="ADEFB5"/>
          </a:solidFill>
        </p:spPr>
        <p:txBody>
          <a:bodyPr>
            <a:normAutofit/>
          </a:bodyPr>
          <a:lstStyle/>
          <a:p>
            <a:r>
              <a:rPr lang="en-US" sz="3600" b="1" u="sng" dirty="0"/>
              <a:t>Hardware Requirements : </a:t>
            </a:r>
            <a:endParaRPr lang="en-IN" sz="3600" b="1" u="sng" dirty="0"/>
          </a:p>
        </p:txBody>
      </p:sp>
      <p:sp>
        <p:nvSpPr>
          <p:cNvPr id="3" name="Content Placeholder 2">
            <a:extLst>
              <a:ext uri="{FF2B5EF4-FFF2-40B4-BE49-F238E27FC236}">
                <a16:creationId xmlns:a16="http://schemas.microsoft.com/office/drawing/2014/main" id="{A0C1FA7E-843A-4577-B217-782576858411}"/>
              </a:ext>
            </a:extLst>
          </p:cNvPr>
          <p:cNvSpPr>
            <a:spLocks noGrp="1"/>
          </p:cNvSpPr>
          <p:nvPr>
            <p:ph idx="1"/>
          </p:nvPr>
        </p:nvSpPr>
        <p:spPr>
          <a:xfrm>
            <a:off x="838200" y="1298713"/>
            <a:ext cx="10515600" cy="4878250"/>
          </a:xfrm>
        </p:spPr>
        <p:txBody>
          <a:bodyPr/>
          <a:lstStyle/>
          <a:p>
            <a:pPr marL="0" indent="0" algn="l">
              <a:buNone/>
            </a:pPr>
            <a:endParaRPr lang="en-US" b="0" i="0" dirty="0">
              <a:solidFill>
                <a:srgbClr val="001D35"/>
              </a:solidFill>
              <a:effectLst/>
            </a:endParaRPr>
          </a:p>
          <a:p>
            <a:pPr algn="l">
              <a:buFont typeface="Wingdings" panose="05000000000000000000" pitchFamily="2" charset="2"/>
              <a:buChar char="v"/>
            </a:pPr>
            <a:r>
              <a:rPr lang="en-US" sz="2000" b="1" i="0" dirty="0">
                <a:solidFill>
                  <a:srgbClr val="001D35"/>
                </a:solidFill>
                <a:effectLst/>
                <a:latin typeface="+mj-lt"/>
              </a:rPr>
              <a:t> Processor </a:t>
            </a:r>
            <a:r>
              <a:rPr lang="en-US" sz="2400" b="1" i="0" dirty="0">
                <a:solidFill>
                  <a:srgbClr val="001D35"/>
                </a:solidFill>
                <a:effectLst/>
                <a:latin typeface="+mj-lt"/>
              </a:rPr>
              <a:t>       : </a:t>
            </a:r>
            <a:r>
              <a:rPr lang="en-US" sz="2000" i="0" dirty="0">
                <a:solidFill>
                  <a:srgbClr val="001D35"/>
                </a:solidFill>
                <a:effectLst/>
                <a:latin typeface="+mj-lt"/>
              </a:rPr>
              <a:t>i5</a:t>
            </a:r>
            <a:r>
              <a:rPr lang="en-US" sz="2400" b="1" i="0" dirty="0">
                <a:solidFill>
                  <a:srgbClr val="001D35"/>
                </a:solidFill>
                <a:effectLst/>
                <a:latin typeface="+mj-lt"/>
              </a:rPr>
              <a:t> </a:t>
            </a:r>
            <a:r>
              <a:rPr lang="en-US" sz="2000" b="0" i="0" dirty="0">
                <a:solidFill>
                  <a:srgbClr val="001D35"/>
                </a:solidFill>
                <a:effectLst/>
                <a:latin typeface="+mj-lt"/>
              </a:rPr>
              <a:t>Pentium Processor</a:t>
            </a:r>
          </a:p>
          <a:p>
            <a:pPr algn="l">
              <a:buFont typeface="Wingdings" panose="05000000000000000000" pitchFamily="2" charset="2"/>
              <a:buChar char="v"/>
            </a:pPr>
            <a:r>
              <a:rPr lang="en-US" sz="2000" b="1" i="0" dirty="0">
                <a:solidFill>
                  <a:srgbClr val="001D35"/>
                </a:solidFill>
                <a:effectLst/>
                <a:latin typeface="+mj-lt"/>
              </a:rPr>
              <a:t> RAM  </a:t>
            </a:r>
            <a:r>
              <a:rPr lang="en-US" sz="2400" b="1" i="0" dirty="0">
                <a:solidFill>
                  <a:srgbClr val="001D35"/>
                </a:solidFill>
                <a:effectLst/>
                <a:latin typeface="+mj-lt"/>
              </a:rPr>
              <a:t>              :</a:t>
            </a:r>
            <a:r>
              <a:rPr lang="en-US" sz="2400" b="0" i="0" dirty="0">
                <a:solidFill>
                  <a:srgbClr val="001D35"/>
                </a:solidFill>
                <a:effectLst/>
                <a:latin typeface="+mj-lt"/>
              </a:rPr>
              <a:t> </a:t>
            </a:r>
            <a:r>
              <a:rPr lang="en-US" sz="2000" b="0" i="0" dirty="0">
                <a:solidFill>
                  <a:srgbClr val="001D35"/>
                </a:solidFill>
                <a:effectLst/>
                <a:latin typeface="+mj-lt"/>
              </a:rPr>
              <a:t>4GB </a:t>
            </a:r>
          </a:p>
          <a:p>
            <a:pPr algn="l">
              <a:buFont typeface="Wingdings" panose="05000000000000000000" pitchFamily="2" charset="2"/>
              <a:buChar char="v"/>
            </a:pPr>
            <a:r>
              <a:rPr lang="en-US" sz="2000" b="1" i="0" dirty="0">
                <a:solidFill>
                  <a:srgbClr val="001D35"/>
                </a:solidFill>
                <a:effectLst/>
                <a:latin typeface="+mj-lt"/>
              </a:rPr>
              <a:t> Hard Disk          </a:t>
            </a:r>
            <a:r>
              <a:rPr lang="en-US" sz="2400" b="1" i="0" dirty="0">
                <a:solidFill>
                  <a:srgbClr val="001D35"/>
                </a:solidFill>
                <a:effectLst/>
                <a:latin typeface="+mj-lt"/>
              </a:rPr>
              <a:t>: </a:t>
            </a:r>
            <a:r>
              <a:rPr lang="en-US" sz="2000" b="0" i="0" dirty="0">
                <a:solidFill>
                  <a:srgbClr val="001D35"/>
                </a:solidFill>
                <a:effectLst/>
                <a:latin typeface="+mj-lt"/>
              </a:rPr>
              <a:t>80GB</a:t>
            </a:r>
          </a:p>
          <a:p>
            <a:pPr>
              <a:buFont typeface="Wingdings" panose="05000000000000000000" pitchFamily="2" charset="2"/>
              <a:buChar char="v"/>
            </a:pPr>
            <a:r>
              <a:rPr lang="en-US" sz="2000" b="1" i="0" dirty="0">
                <a:solidFill>
                  <a:srgbClr val="001D35"/>
                </a:solidFill>
                <a:effectLst/>
                <a:latin typeface="+mj-lt"/>
              </a:rPr>
              <a:t> Monitor </a:t>
            </a:r>
            <a:r>
              <a:rPr lang="en-US" sz="2400" b="1" i="0" dirty="0">
                <a:solidFill>
                  <a:srgbClr val="001D35"/>
                </a:solidFill>
                <a:effectLst/>
                <a:latin typeface="+mj-lt"/>
              </a:rPr>
              <a:t>          :</a:t>
            </a:r>
            <a:r>
              <a:rPr lang="en-US" sz="2000" b="0" i="0" dirty="0">
                <a:solidFill>
                  <a:srgbClr val="001D35"/>
                </a:solidFill>
                <a:effectLst/>
                <a:latin typeface="+mj-lt"/>
              </a:rPr>
              <a:t> Standard LED monitor</a:t>
            </a:r>
          </a:p>
          <a:p>
            <a:pPr algn="l">
              <a:buFont typeface="Wingdings" panose="05000000000000000000" pitchFamily="2" charset="2"/>
              <a:buChar char="v"/>
            </a:pPr>
            <a:r>
              <a:rPr lang="en-US" sz="2000" b="1" i="0" dirty="0">
                <a:solidFill>
                  <a:srgbClr val="001D35"/>
                </a:solidFill>
                <a:effectLst/>
                <a:latin typeface="+mj-lt"/>
              </a:rPr>
              <a:t> Input Devices    </a:t>
            </a:r>
            <a:r>
              <a:rPr lang="en-US" sz="2400" b="1" i="0" dirty="0">
                <a:solidFill>
                  <a:srgbClr val="001D35"/>
                </a:solidFill>
                <a:effectLst/>
                <a:latin typeface="+mj-lt"/>
              </a:rPr>
              <a:t>:</a:t>
            </a:r>
            <a:r>
              <a:rPr lang="en-US" sz="2400" b="0" i="0" dirty="0">
                <a:solidFill>
                  <a:srgbClr val="001D35"/>
                </a:solidFill>
                <a:effectLst/>
                <a:latin typeface="+mj-lt"/>
              </a:rPr>
              <a:t> </a:t>
            </a:r>
            <a:r>
              <a:rPr lang="en-US" sz="2000" b="0" i="0" dirty="0">
                <a:solidFill>
                  <a:srgbClr val="001D35"/>
                </a:solidFill>
                <a:effectLst/>
                <a:latin typeface="+mj-lt"/>
              </a:rPr>
              <a:t>Keyboard and Mouse </a:t>
            </a:r>
          </a:p>
          <a:p>
            <a:endParaRPr lang="en-IN" dirty="0">
              <a:latin typeface="+mj-lt"/>
            </a:endParaRPr>
          </a:p>
        </p:txBody>
      </p:sp>
    </p:spTree>
    <p:extLst>
      <p:ext uri="{BB962C8B-B14F-4D97-AF65-F5344CB8AC3E}">
        <p14:creationId xmlns:p14="http://schemas.microsoft.com/office/powerpoint/2010/main" val="17720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DEFB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28641-E723-44B0-9DF5-A20587C9955B}"/>
              </a:ext>
            </a:extLst>
          </p:cNvPr>
          <p:cNvSpPr txBox="1"/>
          <p:nvPr/>
        </p:nvSpPr>
        <p:spPr>
          <a:xfrm>
            <a:off x="622854" y="2729947"/>
            <a:ext cx="9713842" cy="1107996"/>
          </a:xfrm>
          <a:prstGeom prst="rect">
            <a:avLst/>
          </a:prstGeom>
          <a:noFill/>
        </p:spPr>
        <p:txBody>
          <a:bodyPr wrap="square" rtlCol="0">
            <a:spAutoFit/>
          </a:bodyPr>
          <a:lstStyle/>
          <a:p>
            <a:pPr algn="ctr"/>
            <a:r>
              <a:rPr lang="en-US" sz="6600" b="1" dirty="0">
                <a:latin typeface="+mj-lt"/>
              </a:rPr>
              <a:t>   THANK YOU</a:t>
            </a:r>
            <a:endParaRPr lang="en-IN" sz="6600" b="1" dirty="0">
              <a:latin typeface="+mj-lt"/>
            </a:endParaRPr>
          </a:p>
        </p:txBody>
      </p:sp>
    </p:spTree>
    <p:extLst>
      <p:ext uri="{BB962C8B-B14F-4D97-AF65-F5344CB8AC3E}">
        <p14:creationId xmlns:p14="http://schemas.microsoft.com/office/powerpoint/2010/main" val="16844203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TotalTime>
  <Words>306</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PROJECT TITLE  Intelligent Agricultural Crop Recommendation System Based on Productivity, Seasonal Patterns, and Environmental Data Using Machine Learning </vt:lpstr>
      <vt:lpstr>TOPICS </vt:lpstr>
      <vt:lpstr>Abstract :</vt:lpstr>
      <vt:lpstr>Existing System :</vt:lpstr>
      <vt:lpstr>Proposed System :</vt:lpstr>
      <vt:lpstr>Software Requirements :</vt:lpstr>
      <vt:lpstr>Hardware Requirements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Intelligent Agricultural Crop Recommendation System Based on Productivity, Seasonal Patterns, and Environmental Data Using Machine Learning</dc:title>
  <dc:creator>vijay kiran</dc:creator>
  <cp:lastModifiedBy>vijay kiran</cp:lastModifiedBy>
  <cp:revision>21</cp:revision>
  <dcterms:created xsi:type="dcterms:W3CDTF">2025-02-12T12:56:57Z</dcterms:created>
  <dcterms:modified xsi:type="dcterms:W3CDTF">2025-02-12T16:53:06Z</dcterms:modified>
</cp:coreProperties>
</file>