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9"/>
  </p:notesMasterIdLst>
  <p:sldIdLst>
    <p:sldId id="282" r:id="rId2"/>
    <p:sldId id="257" r:id="rId3"/>
    <p:sldId id="284" r:id="rId4"/>
    <p:sldId id="283" r:id="rId5"/>
    <p:sldId id="285" r:id="rId6"/>
    <p:sldId id="261" r:id="rId7"/>
    <p:sldId id="262" r:id="rId8"/>
    <p:sldId id="297" r:id="rId9"/>
    <p:sldId id="265" r:id="rId10"/>
    <p:sldId id="266" r:id="rId11"/>
    <p:sldId id="267" r:id="rId12"/>
    <p:sldId id="268" r:id="rId13"/>
    <p:sldId id="270" r:id="rId14"/>
    <p:sldId id="271" r:id="rId15"/>
    <p:sldId id="272" r:id="rId16"/>
    <p:sldId id="286" r:id="rId17"/>
    <p:sldId id="294" r:id="rId18"/>
    <p:sldId id="289" r:id="rId19"/>
    <p:sldId id="290" r:id="rId20"/>
    <p:sldId id="296" r:id="rId21"/>
    <p:sldId id="292" r:id="rId22"/>
    <p:sldId id="291" r:id="rId23"/>
    <p:sldId id="295" r:id="rId24"/>
    <p:sldId id="288" r:id="rId25"/>
    <p:sldId id="287" r:id="rId26"/>
    <p:sldId id="293"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BC16XQ9mJwf3pVnM4gFxucCTLM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p:cViewPr varScale="1">
        <p:scale>
          <a:sx n="98" d="100"/>
          <a:sy n="98" d="100"/>
        </p:scale>
        <p:origin x="101"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a:xfrm>
            <a:off x="381000" y="685800"/>
            <a:ext cx="6096000" cy="3429000"/>
          </a:xfrm>
        </p:spPr>
      </p:sp>
      <p:sp>
        <p:nvSpPr>
          <p:cNvPr id="1048592"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593" name="Slide Number Placeholder 3"/>
          <p:cNvSpPr>
            <a:spLocks noGrp="1"/>
          </p:cNvSpPr>
          <p:nvPr>
            <p:ph type="sldNum" sz="quarter" idx="10"/>
          </p:nvPr>
        </p:nvSpPr>
        <p:spPr/>
        <p:txBody>
          <a:bodyPr/>
          <a:lstStyle/>
          <a:p>
            <a:fld id="{D0F5F0D6-03F5-46E1-9626-04FA2E93551A}"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4827c37ad3e017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4827c37ad3e017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827c37ad3e017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827c37ad3e017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958015fc83156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958015fc83156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7369576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2753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2020944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14008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246941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529907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9434273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49092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86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0110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22108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64783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112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032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0396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7887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467628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1730893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721991" y="911088"/>
            <a:ext cx="7772400" cy="1470025"/>
          </a:xfrm>
        </p:spPr>
        <p:txBody>
          <a:bodyPr>
            <a:normAutofit fontScale="90000"/>
          </a:bodyPr>
          <a:lstStyle/>
          <a:p>
            <a:pPr lvl="0"/>
            <a:r>
              <a:rPr lang="en-IN" sz="3100" b="1" u="sng" dirty="0">
                <a:latin typeface="Times New Roman" panose="02020603050405020304" pitchFamily="18" charset="0"/>
                <a:cs typeface="Times New Roman" panose="02020603050405020304" pitchFamily="18" charset="0"/>
              </a:rPr>
              <a:t>RAGHU ENGINEERING COLLEGE</a:t>
            </a:r>
            <a:r>
              <a:rPr lang="en-IN" sz="2200" dirty="0">
                <a:cs typeface="Times New Roman" panose="02020603050405020304" pitchFamily="18" charset="0"/>
              </a:rPr>
              <a:t>(Autonomous)</a:t>
            </a:r>
            <a:br>
              <a:rPr lang="en-IN" sz="4000" dirty="0">
                <a:cs typeface="Times New Roman" panose="02020603050405020304" pitchFamily="18" charset="0"/>
              </a:rPr>
            </a:br>
            <a:r>
              <a:rPr lang="en-IN" sz="2700" b="1" dirty="0">
                <a:cs typeface="Times New Roman" panose="02020603050405020304" pitchFamily="18" charset="0"/>
              </a:rPr>
              <a:t>Department of  Electrical &amp; Electronics Engineering</a:t>
            </a:r>
            <a:br>
              <a:rPr lang="en-IN" b="1" dirty="0">
                <a:cs typeface="Times New Roman" panose="02020603050405020304" pitchFamily="18" charset="0"/>
              </a:rPr>
            </a:br>
            <a:endParaRPr lang="en-US" dirty="0"/>
          </a:p>
        </p:txBody>
      </p:sp>
      <p:sp>
        <p:nvSpPr>
          <p:cNvPr id="1048587" name="Subtitle 2"/>
          <p:cNvSpPr>
            <a:spLocks noGrp="1"/>
          </p:cNvSpPr>
          <p:nvPr>
            <p:ph type="subTitle" idx="1"/>
          </p:nvPr>
        </p:nvSpPr>
        <p:spPr>
          <a:xfrm>
            <a:off x="2843796" y="1621993"/>
            <a:ext cx="6400800" cy="1352393"/>
          </a:xfrm>
        </p:spPr>
        <p:txBody>
          <a:bodyPr>
            <a:normAutofit/>
          </a:bodyPr>
          <a:lstStyle/>
          <a:p>
            <a:pPr algn="ctr"/>
            <a:r>
              <a:rPr lang="en-IN" dirty="0">
                <a:solidFill>
                  <a:schemeClr val="tx1"/>
                </a:solidFill>
                <a:cs typeface="Times New Roman" panose="02020603050405020304" pitchFamily="18" charset="0"/>
              </a:rPr>
              <a:t>Academic Year : 2021- 2022</a:t>
            </a:r>
            <a:br>
              <a:rPr lang="en-IN" dirty="0">
                <a:solidFill>
                  <a:schemeClr val="tx1"/>
                </a:solidFill>
                <a:cs typeface="Times New Roman" panose="02020603050405020304" pitchFamily="18" charset="0"/>
              </a:rPr>
            </a:br>
            <a:r>
              <a:rPr lang="en-IN" dirty="0">
                <a:solidFill>
                  <a:schemeClr val="tx1"/>
                </a:solidFill>
                <a:cs typeface="Times New Roman" panose="02020603050405020304" pitchFamily="18" charset="0"/>
              </a:rPr>
              <a:t>IV Year</a:t>
            </a:r>
            <a:br>
              <a:rPr lang="en-IN" b="1" dirty="0">
                <a:solidFill>
                  <a:schemeClr val="tx1"/>
                </a:solidFill>
                <a:cs typeface="Times New Roman" panose="02020603050405020304" pitchFamily="18" charset="0"/>
              </a:rPr>
            </a:br>
            <a:r>
              <a:rPr lang="en-IN" b="1" dirty="0">
                <a:solidFill>
                  <a:schemeClr val="tx1"/>
                </a:solidFill>
                <a:cs typeface="Times New Roman" panose="02020603050405020304" pitchFamily="18" charset="0"/>
              </a:rPr>
              <a:t>PROJECT</a:t>
            </a:r>
          </a:p>
        </p:txBody>
      </p:sp>
      <p:pic>
        <p:nvPicPr>
          <p:cNvPr id="2097152" name="Picture 5"/>
          <p:cNvPicPr>
            <a:picLocks noChangeAspect="1"/>
          </p:cNvPicPr>
          <p:nvPr/>
        </p:nvPicPr>
        <p:blipFill>
          <a:blip r:embed="rId3" cstate="print"/>
          <a:stretch>
            <a:fillRect/>
          </a:stretch>
        </p:blipFill>
        <p:spPr>
          <a:xfrm>
            <a:off x="1088576" y="588905"/>
            <a:ext cx="1524000" cy="1392295"/>
          </a:xfrm>
          <a:prstGeom prst="rect">
            <a:avLst/>
          </a:prstGeom>
        </p:spPr>
      </p:pic>
      <p:sp>
        <p:nvSpPr>
          <p:cNvPr id="1048588" name="TextBox 6"/>
          <p:cNvSpPr txBox="1"/>
          <p:nvPr/>
        </p:nvSpPr>
        <p:spPr>
          <a:xfrm>
            <a:off x="7288719" y="4920053"/>
            <a:ext cx="3878504" cy="1477328"/>
          </a:xfrm>
          <a:prstGeom prst="rect">
            <a:avLst/>
          </a:prstGeom>
          <a:noFill/>
        </p:spPr>
        <p:txBody>
          <a:bodyPr wrap="square" rtlCol="0">
            <a:spAutoFit/>
          </a:bodyPr>
          <a:lstStyle/>
          <a:p>
            <a:r>
              <a:rPr lang="en-IN" b="1" u="sng">
                <a:cs typeface="Times New Roman" pitchFamily="18" charset="0"/>
              </a:rPr>
              <a:t>BATCH-08:</a:t>
            </a:r>
            <a:endParaRPr lang="en-IN" b="1" u="sng" dirty="0">
              <a:cs typeface="Times New Roman" pitchFamily="18" charset="0"/>
            </a:endParaRPr>
          </a:p>
          <a:p>
            <a:r>
              <a:rPr lang="en-IN" altLang="zh-CN" dirty="0"/>
              <a:t>K.Diwakar		19985A0231</a:t>
            </a:r>
          </a:p>
          <a:p>
            <a:r>
              <a:rPr lang="en-IN" altLang="zh-CN" dirty="0"/>
              <a:t>M.Anjali			19985A0242</a:t>
            </a:r>
            <a:endParaRPr lang="zh-CN" altLang="en-US" dirty="0"/>
          </a:p>
          <a:p>
            <a:r>
              <a:rPr lang="en-US" dirty="0"/>
              <a:t>T.Sai Ganesh	19985A0290</a:t>
            </a:r>
          </a:p>
          <a:p>
            <a:r>
              <a:rPr lang="en-US" dirty="0"/>
              <a:t>Y.Dileep Prudhvi	19985A0298</a:t>
            </a:r>
          </a:p>
        </p:txBody>
      </p:sp>
      <p:sp>
        <p:nvSpPr>
          <p:cNvPr id="1048589" name="TextBox 7"/>
          <p:cNvSpPr txBox="1"/>
          <p:nvPr/>
        </p:nvSpPr>
        <p:spPr>
          <a:xfrm>
            <a:off x="1604380" y="3018866"/>
            <a:ext cx="8874368" cy="1384995"/>
          </a:xfrm>
          <a:prstGeom prst="rect">
            <a:avLst/>
          </a:prstGeom>
          <a:noFill/>
        </p:spPr>
        <p:txBody>
          <a:bodyPr wrap="square" rtlCol="0">
            <a:spAutoFit/>
          </a:bodyPr>
          <a:lstStyle/>
          <a:p>
            <a:pPr algn="ctr"/>
            <a:r>
              <a:rPr lang="en-IN" sz="2800" b="1" u="sng" dirty="0">
                <a:cs typeface="Times New Roman" panose="02020603050405020304" pitchFamily="18" charset="0"/>
              </a:rPr>
              <a:t>ISLANDING OPERATION AND AUTONOMOUS POWER MANAGEMENT FOR INTERLINKED AC/DC MICROGRIDS</a:t>
            </a:r>
          </a:p>
        </p:txBody>
      </p:sp>
      <p:sp>
        <p:nvSpPr>
          <p:cNvPr id="1048590" name="TextBox 8"/>
          <p:cNvSpPr txBox="1"/>
          <p:nvPr/>
        </p:nvSpPr>
        <p:spPr>
          <a:xfrm>
            <a:off x="1717431" y="5197052"/>
            <a:ext cx="3162299" cy="923330"/>
          </a:xfrm>
          <a:prstGeom prst="rect">
            <a:avLst/>
          </a:prstGeom>
          <a:noFill/>
        </p:spPr>
        <p:txBody>
          <a:bodyPr wrap="square" rtlCol="0">
            <a:spAutoFit/>
          </a:bodyPr>
          <a:lstStyle/>
          <a:p>
            <a:r>
              <a:rPr lang="en-US" b="1" u="sng" dirty="0"/>
              <a:t>Project Guide:</a:t>
            </a:r>
          </a:p>
          <a:p>
            <a:r>
              <a:rPr lang="en-US" dirty="0"/>
              <a:t>Mr. P. Srinivas</a:t>
            </a:r>
          </a:p>
          <a:p>
            <a:r>
              <a:rPr lang="en-US" dirty="0"/>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3" name="Picture 2">
            <a:extLst>
              <a:ext uri="{FF2B5EF4-FFF2-40B4-BE49-F238E27FC236}">
                <a16:creationId xmlns:a16="http://schemas.microsoft.com/office/drawing/2014/main" id="{4B8498F9-B148-4D8B-A7AA-5C224CBB056D}"/>
              </a:ext>
            </a:extLst>
          </p:cNvPr>
          <p:cNvPicPr>
            <a:picLocks noChangeAspect="1"/>
          </p:cNvPicPr>
          <p:nvPr/>
        </p:nvPicPr>
        <p:blipFill>
          <a:blip r:embed="rId3"/>
          <a:stretch>
            <a:fillRect/>
          </a:stretch>
        </p:blipFill>
        <p:spPr>
          <a:xfrm>
            <a:off x="3770655" y="1524000"/>
            <a:ext cx="4650685" cy="4800600"/>
          </a:xfrm>
          <a:prstGeom prst="rect">
            <a:avLst/>
          </a:prstGeom>
        </p:spPr>
      </p:pic>
      <p:sp>
        <p:nvSpPr>
          <p:cNvPr id="5" name="TextBox 4">
            <a:extLst>
              <a:ext uri="{FF2B5EF4-FFF2-40B4-BE49-F238E27FC236}">
                <a16:creationId xmlns:a16="http://schemas.microsoft.com/office/drawing/2014/main" id="{606D6797-FCB5-4BB1-AEEA-428070744AFA}"/>
              </a:ext>
            </a:extLst>
          </p:cNvPr>
          <p:cNvSpPr txBox="1"/>
          <p:nvPr/>
        </p:nvSpPr>
        <p:spPr>
          <a:xfrm flipH="1">
            <a:off x="838198" y="153650"/>
            <a:ext cx="10515601"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Logic flow diagram showing mode transitions of tie converter</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838200" y="588904"/>
            <a:ext cx="10515600" cy="85889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Times New Roman"/>
              <a:buNone/>
            </a:pPr>
            <a:r>
              <a:rPr lang="en-US" sz="4400" b="1" dirty="0">
                <a:solidFill>
                  <a:schemeClr val="tx1"/>
                </a:solidFill>
                <a:latin typeface="Times New Roman"/>
                <a:ea typeface="Times New Roman"/>
                <a:cs typeface="Times New Roman"/>
                <a:sym typeface="Times New Roman"/>
              </a:rPr>
              <a:t>Maximum power point tracking(MPPT)</a:t>
            </a:r>
          </a:p>
        </p:txBody>
      </p:sp>
      <p:sp>
        <p:nvSpPr>
          <p:cNvPr id="153" name="Google Shape;153;p11"/>
          <p:cNvSpPr txBox="1">
            <a:spLocks noGrp="1"/>
          </p:cNvSpPr>
          <p:nvPr>
            <p:ph idx="1"/>
          </p:nvPr>
        </p:nvSpPr>
        <p:spPr>
          <a:xfrm>
            <a:off x="754380" y="1752600"/>
            <a:ext cx="10515600" cy="4538663"/>
          </a:xfrm>
          <a:prstGeom prst="rect">
            <a:avLst/>
          </a:prstGeom>
          <a:noFill/>
          <a:ln>
            <a:noFill/>
          </a:ln>
        </p:spPr>
        <p:txBody>
          <a:bodyPr spcFirstLastPara="1" wrap="square" lIns="91425" tIns="45700" rIns="91425" bIns="45700" anchor="t" anchorCtr="0">
            <a:normAutofit/>
          </a:bodyPr>
          <a:lstStyle/>
          <a:p>
            <a:pPr marL="228600" lvl="0" indent="-266700" algn="l" rtl="0">
              <a:lnSpc>
                <a:spcPct val="90000"/>
              </a:lnSpc>
              <a:spcBef>
                <a:spcPts val="0"/>
              </a:spcBef>
              <a:spcAft>
                <a:spcPts val="0"/>
              </a:spcAft>
              <a:buClr>
                <a:schemeClr val="dk1"/>
              </a:buClr>
              <a:buSzPts val="2600"/>
              <a:buFont typeface="Times New Roman"/>
              <a:buChar char="•"/>
            </a:pPr>
            <a:r>
              <a:rPr lang="en-US" sz="2400" dirty="0">
                <a:latin typeface="Times New Roman"/>
                <a:ea typeface="Times New Roman"/>
                <a:cs typeface="Times New Roman"/>
                <a:sym typeface="Times New Roman"/>
              </a:rPr>
              <a:t>It can be used in solar-charged controllers that charge batteries from the solar PV array.</a:t>
            </a:r>
            <a:endParaRPr sz="24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400" dirty="0">
              <a:latin typeface="Times New Roman"/>
              <a:ea typeface="Times New Roman"/>
              <a:cs typeface="Times New Roman"/>
              <a:sym typeface="Times New Roman"/>
            </a:endParaRPr>
          </a:p>
          <a:p>
            <a:pPr marL="228600" lvl="0" indent="-266700" algn="l" rtl="0">
              <a:lnSpc>
                <a:spcPct val="90000"/>
              </a:lnSpc>
              <a:spcBef>
                <a:spcPts val="1000"/>
              </a:spcBef>
              <a:spcAft>
                <a:spcPts val="0"/>
              </a:spcAft>
              <a:buClr>
                <a:schemeClr val="dk1"/>
              </a:buClr>
              <a:buSzPts val="2600"/>
              <a:buFont typeface="Times New Roman"/>
              <a:buChar char="•"/>
            </a:pPr>
            <a:r>
              <a:rPr lang="en-US" sz="2400" dirty="0">
                <a:latin typeface="Times New Roman"/>
                <a:ea typeface="Times New Roman"/>
                <a:cs typeface="Times New Roman"/>
                <a:sym typeface="Times New Roman"/>
              </a:rPr>
              <a:t>The voltage at which the PV module can produce maximum power is called maximum PowerPoint.</a:t>
            </a:r>
            <a:endParaRPr sz="24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400" dirty="0">
              <a:latin typeface="Times New Roman"/>
              <a:ea typeface="Times New Roman"/>
              <a:cs typeface="Times New Roman"/>
              <a:sym typeface="Times New Roman"/>
            </a:endParaRPr>
          </a:p>
          <a:p>
            <a:pPr marL="228600" lvl="0" indent="-266700" algn="l" rtl="0">
              <a:lnSpc>
                <a:spcPct val="90000"/>
              </a:lnSpc>
              <a:spcBef>
                <a:spcPts val="1000"/>
              </a:spcBef>
              <a:spcAft>
                <a:spcPts val="0"/>
              </a:spcAft>
              <a:buClr>
                <a:schemeClr val="dk1"/>
              </a:buClr>
              <a:buSzPts val="2600"/>
              <a:buFont typeface="Times New Roman"/>
              <a:buChar char="•"/>
            </a:pPr>
            <a:r>
              <a:rPr lang="en-US" sz="2400" dirty="0">
                <a:latin typeface="Times New Roman"/>
                <a:ea typeface="Times New Roman"/>
                <a:cs typeface="Times New Roman"/>
                <a:sym typeface="Times New Roman"/>
              </a:rPr>
              <a:t>PSO based MPPT is used for PV which reduces steady-state oscillations.</a:t>
            </a:r>
            <a:endParaRPr sz="24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4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6958015fc831566_0"/>
          <p:cNvSpPr txBox="1">
            <a:spLocks noGrp="1"/>
          </p:cNvSpPr>
          <p:nvPr>
            <p:ph type="title"/>
          </p:nvPr>
        </p:nvSpPr>
        <p:spPr>
          <a:xfrm>
            <a:off x="1393638" y="457200"/>
            <a:ext cx="9404723" cy="1147482"/>
          </a:xfrm>
          <a:prstGeom prst="rect">
            <a:avLst/>
          </a:prstGeom>
        </p:spPr>
        <p:txBody>
          <a:bodyPr spcFirstLastPara="1" wrap="square" lIns="91425" tIns="45700" rIns="91425" bIns="45700" anchor="ctr" anchorCtr="0">
            <a:normAutofit/>
          </a:bodyPr>
          <a:lstStyle/>
          <a:p>
            <a:pPr marL="0" lvl="0" indent="0" algn="ctr" rtl="0">
              <a:lnSpc>
                <a:spcPct val="100000"/>
              </a:lnSpc>
              <a:spcBef>
                <a:spcPts val="0"/>
              </a:spcBef>
              <a:spcAft>
                <a:spcPts val="0"/>
              </a:spcAft>
              <a:buNone/>
            </a:pPr>
            <a:r>
              <a:rPr lang="en-US" sz="4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Times New Roman"/>
              </a:rPr>
              <a:t>ABC to dq0 transformation</a:t>
            </a:r>
            <a:r>
              <a:rPr lang="en-US" sz="4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Arial"/>
              </a:rPr>
              <a:t> </a:t>
            </a:r>
          </a:p>
        </p:txBody>
      </p:sp>
      <p:sp>
        <p:nvSpPr>
          <p:cNvPr id="3" name="Content Placeholder 2">
            <a:extLst>
              <a:ext uri="{FF2B5EF4-FFF2-40B4-BE49-F238E27FC236}">
                <a16:creationId xmlns:a16="http://schemas.microsoft.com/office/drawing/2014/main" id="{02DE9899-DFE5-4BC0-99A3-750673B2B2D6}"/>
              </a:ext>
            </a:extLst>
          </p:cNvPr>
          <p:cNvSpPr>
            <a:spLocks noGrp="1"/>
          </p:cNvSpPr>
          <p:nvPr>
            <p:ph idx="1"/>
          </p:nvPr>
        </p:nvSpPr>
        <p:spPr>
          <a:xfrm>
            <a:off x="1161255" y="1828800"/>
            <a:ext cx="9869488" cy="4195481"/>
          </a:xfrm>
        </p:spPr>
        <p:txBody>
          <a:bodyPr>
            <a:normAutofit/>
          </a:bodyPr>
          <a:lstStyle/>
          <a:p>
            <a:pPr algn="just"/>
            <a:r>
              <a:rPr lang="en-US" sz="2400" dirty="0">
                <a:latin typeface="Times New Roman"/>
                <a:ea typeface="Times New Roman"/>
                <a:cs typeface="Times New Roman"/>
                <a:sym typeface="Times New Roman"/>
              </a:rPr>
              <a:t>The ABC to dq0 transformation uses Park transformation to transform a three-phase signal into a dq0 reference frame whereas dq0 to ABC transformation uses inverse Park transformation.</a:t>
            </a:r>
          </a:p>
          <a:p>
            <a:pPr algn="just"/>
            <a:r>
              <a:rPr lang="en-US" sz="2400" dirty="0">
                <a:latin typeface="Times New Roman"/>
                <a:ea typeface="Times New Roman"/>
                <a:cs typeface="Times New Roman"/>
                <a:sym typeface="Times New Roman"/>
              </a:rPr>
              <a:t>The ABC-to-dq0 transformation depends on the </a:t>
            </a:r>
            <a:r>
              <a:rPr lang="en-US" sz="2400" dirty="0" err="1">
                <a:latin typeface="Times New Roman"/>
                <a:ea typeface="Times New Roman"/>
                <a:cs typeface="Times New Roman"/>
                <a:sym typeface="Times New Roman"/>
              </a:rPr>
              <a:t>dq</a:t>
            </a:r>
            <a:r>
              <a:rPr lang="en-US" sz="2400" dirty="0">
                <a:latin typeface="Times New Roman"/>
                <a:ea typeface="Times New Roman"/>
                <a:cs typeface="Times New Roman"/>
                <a:sym typeface="Times New Roman"/>
              </a:rPr>
              <a:t> frame alignment at t = 0.</a:t>
            </a:r>
          </a:p>
          <a:p>
            <a:pPr algn="just"/>
            <a:r>
              <a:rPr lang="en-US" sz="2400" dirty="0">
                <a:latin typeface="Times New Roman"/>
                <a:ea typeface="Times New Roman"/>
                <a:cs typeface="Times New Roman"/>
                <a:sym typeface="Times New Roman"/>
              </a:rPr>
              <a:t>The ABC to dq0 transformation is done in order to make computation easy and it also allows to independently control of active (d axis) and reactive (q axis)  components.</a:t>
            </a:r>
          </a:p>
          <a:p>
            <a:pPr algn="just"/>
            <a:r>
              <a:rPr lang="en-US" sz="2400" dirty="0">
                <a:latin typeface="Times New Roman"/>
                <a:ea typeface="Times New Roman"/>
                <a:cs typeface="Times New Roman"/>
                <a:sym typeface="Times New Roman"/>
              </a:rPr>
              <a:t>In dq0 frame,  the mutual inductance is constant so that it allows to achieve the desired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838200" y="365126"/>
            <a:ext cx="10515600" cy="6918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Times New Roman"/>
              <a:buNone/>
            </a:pPr>
            <a:r>
              <a:rPr lang="en-US" sz="4400" b="1" dirty="0">
                <a:solidFill>
                  <a:schemeClr val="tx1"/>
                </a:solidFill>
                <a:latin typeface="Times New Roman"/>
                <a:ea typeface="Times New Roman"/>
                <a:cs typeface="Times New Roman"/>
                <a:sym typeface="Times New Roman"/>
              </a:rPr>
              <a:t>PI CONTROLLER </a:t>
            </a:r>
            <a:endParaRPr lang="en-US" sz="4400" b="1" dirty="0">
              <a:solidFill>
                <a:schemeClr val="tx1"/>
              </a:solidFill>
            </a:endParaRPr>
          </a:p>
        </p:txBody>
      </p:sp>
      <p:pic>
        <p:nvPicPr>
          <p:cNvPr id="171" name="Google Shape;171;p12"/>
          <p:cNvPicPr preferRelativeResize="0"/>
          <p:nvPr/>
        </p:nvPicPr>
        <p:blipFill>
          <a:blip r:embed="rId3">
            <a:alphaModFix/>
          </a:blip>
          <a:stretch>
            <a:fillRect/>
          </a:stretch>
        </p:blipFill>
        <p:spPr>
          <a:xfrm>
            <a:off x="1488862" y="1447800"/>
            <a:ext cx="9214275" cy="446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g74827c37ad3e0174_19"/>
          <p:cNvPicPr preferRelativeResize="0"/>
          <p:nvPr/>
        </p:nvPicPr>
        <p:blipFill>
          <a:blip r:embed="rId3">
            <a:alphaModFix/>
          </a:blip>
          <a:stretch>
            <a:fillRect/>
          </a:stretch>
        </p:blipFill>
        <p:spPr>
          <a:xfrm>
            <a:off x="1351537" y="1085850"/>
            <a:ext cx="9488925" cy="468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838200" y="365125"/>
            <a:ext cx="10515600" cy="7778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2000"/>
              <a:buFont typeface="Times New Roman"/>
              <a:buNone/>
            </a:pPr>
            <a:r>
              <a:rPr lang="en-US" sz="4400" dirty="0">
                <a:solidFill>
                  <a:schemeClr val="tx1"/>
                </a:solidFill>
                <a:latin typeface="Times New Roman"/>
                <a:ea typeface="Times New Roman"/>
                <a:cs typeface="Times New Roman"/>
                <a:sym typeface="Times New Roman"/>
              </a:rPr>
              <a:t>PULSE WIDTH MODULATION (PWM)</a:t>
            </a:r>
          </a:p>
        </p:txBody>
      </p:sp>
      <p:sp>
        <p:nvSpPr>
          <p:cNvPr id="182" name="Google Shape;182;p15"/>
          <p:cNvSpPr txBox="1">
            <a:spLocks noGrp="1"/>
          </p:cNvSpPr>
          <p:nvPr>
            <p:ph idx="1"/>
          </p:nvPr>
        </p:nvSpPr>
        <p:spPr>
          <a:xfrm>
            <a:off x="838200" y="1348100"/>
            <a:ext cx="10515600" cy="2148847"/>
          </a:xfrm>
          <a:prstGeom prst="rect">
            <a:avLst/>
          </a:prstGeom>
          <a:noFill/>
          <a:ln>
            <a:noFill/>
          </a:ln>
        </p:spPr>
        <p:txBody>
          <a:bodyPr spcFirstLastPara="1" wrap="square" lIns="91425" tIns="45700" rIns="91425" bIns="45700" anchor="t" anchorCtr="0">
            <a:noAutofit/>
          </a:bodyPr>
          <a:lstStyle/>
          <a:p>
            <a:pPr marL="228600" lvl="0" indent="-282575" algn="just" rtl="0">
              <a:lnSpc>
                <a:spcPct val="90000"/>
              </a:lnSpc>
              <a:spcBef>
                <a:spcPts val="0"/>
              </a:spcBef>
              <a:spcAft>
                <a:spcPts val="0"/>
              </a:spcAft>
              <a:buClr>
                <a:srgbClr val="333333"/>
              </a:buClr>
              <a:buSzPct val="100000"/>
              <a:buFont typeface="Times New Roman"/>
              <a:buChar char="•"/>
            </a:pPr>
            <a:r>
              <a:rPr lang="en-US" sz="2400" dirty="0">
                <a:latin typeface="Times New Roman"/>
                <a:ea typeface="Times New Roman"/>
                <a:cs typeface="Times New Roman"/>
                <a:sym typeface="Times New Roman"/>
              </a:rPr>
              <a:t>Pulse-width modulation (PWM) is a modulation process or technique used in most communication systems for encoding the amplitude of a signal right into a pulse width or duration of another signal, usually a carrier signal, for transmission.</a:t>
            </a:r>
          </a:p>
          <a:p>
            <a:pPr marL="228600" lvl="0" indent="-282575" algn="just" rtl="0">
              <a:lnSpc>
                <a:spcPct val="90000"/>
              </a:lnSpc>
              <a:spcBef>
                <a:spcPts val="1000"/>
              </a:spcBef>
              <a:spcAft>
                <a:spcPts val="0"/>
              </a:spcAft>
              <a:buClr>
                <a:srgbClr val="333333"/>
              </a:buClr>
              <a:buSzPct val="100000"/>
              <a:buFont typeface="Times New Roman"/>
              <a:buChar char="•"/>
            </a:pPr>
            <a:r>
              <a:rPr lang="en-US" sz="2400" dirty="0">
                <a:latin typeface="Times New Roman"/>
                <a:ea typeface="Times New Roman"/>
                <a:cs typeface="Times New Roman"/>
                <a:sym typeface="Times New Roman"/>
              </a:rPr>
              <a:t>Input reference wave is compared with carrier wave signals, their coincidence points will be as gate pulse on and off.</a:t>
            </a:r>
          </a:p>
        </p:txBody>
      </p:sp>
      <p:pic>
        <p:nvPicPr>
          <p:cNvPr id="183" name="Google Shape;183;p15" descr="https://upload.wikimedia.org/wikipedia/commons/thumb/d/dc/Delta_PWM.svg/500px-Delta_PWM.svg.png"/>
          <p:cNvPicPr preferRelativeResize="0"/>
          <p:nvPr/>
        </p:nvPicPr>
        <p:blipFill rotWithShape="1">
          <a:blip r:embed="rId3">
            <a:alphaModFix/>
          </a:blip>
          <a:srcRect l="-26551" t="-9110" r="-16735" b="9109"/>
          <a:stretch/>
        </p:blipFill>
        <p:spPr>
          <a:xfrm>
            <a:off x="3005350" y="3581400"/>
            <a:ext cx="6181300" cy="280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FEE6-D497-7018-A1C0-62723E2E7BEE}"/>
              </a:ext>
            </a:extLst>
          </p:cNvPr>
          <p:cNvSpPr>
            <a:spLocks noGrp="1"/>
          </p:cNvSpPr>
          <p:nvPr>
            <p:ph type="title"/>
          </p:nvPr>
        </p:nvSpPr>
        <p:spPr>
          <a:xfrm>
            <a:off x="646111" y="452718"/>
            <a:ext cx="10707689" cy="1400530"/>
          </a:xfrm>
        </p:spPr>
        <p:txBody>
          <a:bodyPr/>
          <a:lstStyle/>
          <a:p>
            <a:pPr algn="ctr"/>
            <a:r>
              <a:rPr lang="en-US" sz="4000" b="1" dirty="0">
                <a:effectLst/>
                <a:latin typeface="Times New Roman" panose="02020603050405020304" pitchFamily="18" charset="0"/>
                <a:ea typeface="Times New Roman" panose="02020603050405020304" pitchFamily="18" charset="0"/>
              </a:rPr>
              <a:t>CONFIGURATION OF THE ISLANDING DETECTION METHOD</a:t>
            </a:r>
            <a:endParaRPr lang="en-IN" sz="4000" b="1" dirty="0"/>
          </a:p>
        </p:txBody>
      </p:sp>
      <p:pic>
        <p:nvPicPr>
          <p:cNvPr id="5" name="image18.png">
            <a:extLst>
              <a:ext uri="{FF2B5EF4-FFF2-40B4-BE49-F238E27FC236}">
                <a16:creationId xmlns:a16="http://schemas.microsoft.com/office/drawing/2014/main" id="{DCD8BEFD-238E-4ED8-AF05-6BA9C133399F}"/>
              </a:ext>
            </a:extLst>
          </p:cNvPr>
          <p:cNvPicPr/>
          <p:nvPr/>
        </p:nvPicPr>
        <p:blipFill>
          <a:blip r:embed="rId2"/>
          <a:srcRect/>
          <a:stretch>
            <a:fillRect/>
          </a:stretch>
        </p:blipFill>
        <p:spPr>
          <a:xfrm>
            <a:off x="6248400" y="1853248"/>
            <a:ext cx="5440680" cy="4693920"/>
          </a:xfrm>
          <a:prstGeom prst="rect">
            <a:avLst/>
          </a:prstGeom>
          <a:ln/>
        </p:spPr>
      </p:pic>
      <p:sp>
        <p:nvSpPr>
          <p:cNvPr id="6" name="TextBox 5">
            <a:extLst>
              <a:ext uri="{FF2B5EF4-FFF2-40B4-BE49-F238E27FC236}">
                <a16:creationId xmlns:a16="http://schemas.microsoft.com/office/drawing/2014/main" id="{84E453B1-13E7-64BB-2924-BAC2F0721680}"/>
              </a:ext>
            </a:extLst>
          </p:cNvPr>
          <p:cNvSpPr txBox="1"/>
          <p:nvPr/>
        </p:nvSpPr>
        <p:spPr>
          <a:xfrm>
            <a:off x="609600" y="2374880"/>
            <a:ext cx="5181600"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Islanding is the intentional isolation of a part of </a:t>
            </a:r>
            <a:r>
              <a:rPr lang="en-US" sz="2400" dirty="0">
                <a:latin typeface="Times New Roman" panose="02020603050405020304" pitchFamily="18" charset="0"/>
                <a:cs typeface="Times New Roman" panose="02020603050405020304" pitchFamily="18" charset="0"/>
              </a:rPr>
              <a:t>power system </a:t>
            </a:r>
            <a:r>
              <a:rPr lang="en-US" sz="2400" b="0" i="0" dirty="0">
                <a:effectLst/>
                <a:latin typeface="Times New Roman" panose="02020603050405020304" pitchFamily="18" charset="0"/>
                <a:cs typeface="Times New Roman" panose="02020603050405020304" pitchFamily="18" charset="0"/>
              </a:rPr>
              <a:t>during external widespread grid disturbance.  This isolated part of Grid is called </a:t>
            </a:r>
            <a:r>
              <a:rPr lang="en-US" sz="2400" b="1" dirty="0">
                <a:effectLst/>
                <a:latin typeface="Times New Roman" panose="02020603050405020304" pitchFamily="18" charset="0"/>
                <a:cs typeface="Times New Roman" panose="02020603050405020304" pitchFamily="18" charset="0"/>
              </a:rPr>
              <a:t>Island</a:t>
            </a:r>
            <a:r>
              <a:rPr lang="en-US" sz="2400" b="0" i="0" dirty="0">
                <a:effectLst/>
                <a:latin typeface="Times New Roman" panose="02020603050405020304" pitchFamily="18" charset="0"/>
                <a:cs typeface="Times New Roman" panose="02020603050405020304" pitchFamily="18" charset="0"/>
              </a:rPr>
              <a:t>. Such a disturbance may lead to black out. Therefore, islanding scheme provides a mean to continue to supply power to the essential services in a zone or area.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30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B760-CA2A-6F9C-4299-3CA2D31E2565}"/>
              </a:ext>
            </a:extLst>
          </p:cNvPr>
          <p:cNvSpPr>
            <a:spLocks noGrp="1"/>
          </p:cNvSpPr>
          <p:nvPr>
            <p:ph type="title"/>
          </p:nvPr>
        </p:nvSpPr>
        <p:spPr>
          <a:xfrm>
            <a:off x="696818" y="381000"/>
            <a:ext cx="10798361" cy="1400530"/>
          </a:xfrm>
        </p:spPr>
        <p:txBody>
          <a:bodyPr/>
          <a:lstStyle/>
          <a:p>
            <a:pPr algn="ctr"/>
            <a:r>
              <a:rPr lang="en-IN" sz="3600" b="1" dirty="0">
                <a:latin typeface="Times New Roman" panose="02020603050405020304" pitchFamily="18" charset="0"/>
                <a:cs typeface="Times New Roman" panose="02020603050405020304" pitchFamily="18" charset="0"/>
              </a:rPr>
              <a:t>SIMULATION BLOCK OF DIFFERENT GENERATIONS AND CONVERTER</a:t>
            </a:r>
          </a:p>
        </p:txBody>
      </p:sp>
      <p:pic>
        <p:nvPicPr>
          <p:cNvPr id="5" name="Picture 4">
            <a:extLst>
              <a:ext uri="{FF2B5EF4-FFF2-40B4-BE49-F238E27FC236}">
                <a16:creationId xmlns:a16="http://schemas.microsoft.com/office/drawing/2014/main" id="{4AF9AAF1-A4EB-BABD-A341-96BF15C15385}"/>
              </a:ext>
            </a:extLst>
          </p:cNvPr>
          <p:cNvPicPr>
            <a:picLocks noChangeAspect="1"/>
          </p:cNvPicPr>
          <p:nvPr/>
        </p:nvPicPr>
        <p:blipFill>
          <a:blip r:embed="rId2"/>
          <a:stretch>
            <a:fillRect/>
          </a:stretch>
        </p:blipFill>
        <p:spPr>
          <a:xfrm>
            <a:off x="1181099" y="1572846"/>
            <a:ext cx="9829800" cy="4800600"/>
          </a:xfrm>
          <a:prstGeom prst="rect">
            <a:avLst/>
          </a:prstGeom>
        </p:spPr>
      </p:pic>
    </p:spTree>
    <p:extLst>
      <p:ext uri="{BB962C8B-B14F-4D97-AF65-F5344CB8AC3E}">
        <p14:creationId xmlns:p14="http://schemas.microsoft.com/office/powerpoint/2010/main" val="175447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B17D9-D83B-0A5E-8011-18C9750B3402}"/>
              </a:ext>
            </a:extLst>
          </p:cNvPr>
          <p:cNvPicPr>
            <a:picLocks noChangeAspect="1"/>
          </p:cNvPicPr>
          <p:nvPr/>
        </p:nvPicPr>
        <p:blipFill>
          <a:blip r:embed="rId2"/>
          <a:stretch>
            <a:fillRect/>
          </a:stretch>
        </p:blipFill>
        <p:spPr>
          <a:xfrm>
            <a:off x="1676400" y="1124989"/>
            <a:ext cx="8610600" cy="2286000"/>
          </a:xfrm>
          <a:prstGeom prst="rect">
            <a:avLst/>
          </a:prstGeom>
        </p:spPr>
      </p:pic>
      <p:pic>
        <p:nvPicPr>
          <p:cNvPr id="7" name="Picture 6">
            <a:extLst>
              <a:ext uri="{FF2B5EF4-FFF2-40B4-BE49-F238E27FC236}">
                <a16:creationId xmlns:a16="http://schemas.microsoft.com/office/drawing/2014/main" id="{AFBA14E0-D57C-731D-29A9-C6F6AF8AB69A}"/>
              </a:ext>
            </a:extLst>
          </p:cNvPr>
          <p:cNvPicPr>
            <a:picLocks noChangeAspect="1"/>
          </p:cNvPicPr>
          <p:nvPr/>
        </p:nvPicPr>
        <p:blipFill>
          <a:blip r:embed="rId3"/>
          <a:stretch>
            <a:fillRect/>
          </a:stretch>
        </p:blipFill>
        <p:spPr>
          <a:xfrm>
            <a:off x="1659775" y="3886200"/>
            <a:ext cx="8611985" cy="2286001"/>
          </a:xfrm>
          <a:prstGeom prst="rect">
            <a:avLst/>
          </a:prstGeom>
        </p:spPr>
      </p:pic>
      <p:sp>
        <p:nvSpPr>
          <p:cNvPr id="8" name="TextBox 7">
            <a:extLst>
              <a:ext uri="{FF2B5EF4-FFF2-40B4-BE49-F238E27FC236}">
                <a16:creationId xmlns:a16="http://schemas.microsoft.com/office/drawing/2014/main" id="{ED0A30ED-6455-7E27-01CF-5E1C4D382F20}"/>
              </a:ext>
            </a:extLst>
          </p:cNvPr>
          <p:cNvSpPr txBox="1"/>
          <p:nvPr/>
        </p:nvSpPr>
        <p:spPr>
          <a:xfrm>
            <a:off x="2551315" y="228600"/>
            <a:ext cx="6858000" cy="769441"/>
          </a:xfrm>
          <a:prstGeom prst="rect">
            <a:avLst/>
          </a:prstGeom>
          <a:noFill/>
        </p:spPr>
        <p:txBody>
          <a:bodyPr wrap="square" rtlCol="0">
            <a:spAutoFit/>
          </a:bodyPr>
          <a:lstStyle/>
          <a:p>
            <a:pPr algn="ctr"/>
            <a:r>
              <a:rPr lang="en-IN" sz="4400" b="1" dirty="0">
                <a:latin typeface="Times New Roman" panose="02020603050405020304" pitchFamily="18" charset="0"/>
                <a:ea typeface="Tahoma" panose="020B0604030504040204" pitchFamily="34" charset="0"/>
                <a:cs typeface="Times New Roman" panose="02020603050405020304" pitchFamily="18" charset="0"/>
              </a:rPr>
              <a:t>SIMULATION RESULTS</a:t>
            </a:r>
          </a:p>
        </p:txBody>
      </p:sp>
      <p:sp>
        <p:nvSpPr>
          <p:cNvPr id="9" name="Google Shape;218;p21">
            <a:extLst>
              <a:ext uri="{FF2B5EF4-FFF2-40B4-BE49-F238E27FC236}">
                <a16:creationId xmlns:a16="http://schemas.microsoft.com/office/drawing/2014/main" id="{F03C4902-1501-2A10-CE7C-237FE00D8D06}"/>
              </a:ext>
            </a:extLst>
          </p:cNvPr>
          <p:cNvSpPr txBox="1"/>
          <p:nvPr/>
        </p:nvSpPr>
        <p:spPr>
          <a:xfrm flipH="1">
            <a:off x="3277350" y="3429000"/>
            <a:ext cx="5637300" cy="579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000"/>
              </a:spcAft>
              <a:buNone/>
            </a:pPr>
            <a:r>
              <a:rPr lang="en-US" sz="1500" dirty="0">
                <a:solidFill>
                  <a:schemeClr val="tx1"/>
                </a:solidFill>
                <a:latin typeface="Times New Roman"/>
                <a:ea typeface="Times New Roman"/>
                <a:cs typeface="Times New Roman"/>
                <a:sym typeface="Times New Roman"/>
              </a:rPr>
              <a:t>generators and tie-converter power</a:t>
            </a:r>
            <a:endParaRPr sz="1500" dirty="0">
              <a:solidFill>
                <a:schemeClr val="tx1"/>
              </a:solidFill>
              <a:latin typeface="Times New Roman"/>
              <a:ea typeface="Times New Roman"/>
              <a:cs typeface="Times New Roman"/>
              <a:sym typeface="Times New Roman"/>
            </a:endParaRPr>
          </a:p>
        </p:txBody>
      </p:sp>
      <p:sp>
        <p:nvSpPr>
          <p:cNvPr id="10" name="Google Shape;220;p21">
            <a:extLst>
              <a:ext uri="{FF2B5EF4-FFF2-40B4-BE49-F238E27FC236}">
                <a16:creationId xmlns:a16="http://schemas.microsoft.com/office/drawing/2014/main" id="{AD587150-BFE8-8E3B-C65C-A66BED1DBAFD}"/>
              </a:ext>
            </a:extLst>
          </p:cNvPr>
          <p:cNvSpPr txBox="1"/>
          <p:nvPr/>
        </p:nvSpPr>
        <p:spPr>
          <a:xfrm>
            <a:off x="3837150" y="6192300"/>
            <a:ext cx="4517700" cy="5783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000"/>
              </a:spcAft>
              <a:buNone/>
            </a:pPr>
            <a:r>
              <a:rPr lang="en-US" sz="1500" dirty="0">
                <a:solidFill>
                  <a:schemeClr val="tx1"/>
                </a:solidFill>
                <a:latin typeface="Times New Roman"/>
                <a:ea typeface="Times New Roman"/>
                <a:cs typeface="Times New Roman"/>
                <a:sym typeface="Times New Roman"/>
              </a:rPr>
              <a:t>DC microgrid voltage</a:t>
            </a:r>
            <a:endParaRPr sz="15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4632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05EB09-33B8-D955-3DB8-1931DEE1EA79}"/>
              </a:ext>
            </a:extLst>
          </p:cNvPr>
          <p:cNvPicPr>
            <a:picLocks noChangeAspect="1"/>
          </p:cNvPicPr>
          <p:nvPr/>
        </p:nvPicPr>
        <p:blipFill>
          <a:blip r:embed="rId2"/>
          <a:stretch>
            <a:fillRect/>
          </a:stretch>
        </p:blipFill>
        <p:spPr>
          <a:xfrm>
            <a:off x="1561674" y="1843830"/>
            <a:ext cx="9068652" cy="2423370"/>
          </a:xfrm>
          <a:prstGeom prst="rect">
            <a:avLst/>
          </a:prstGeom>
        </p:spPr>
      </p:pic>
      <p:sp>
        <p:nvSpPr>
          <p:cNvPr id="17" name="Google Shape;226;p22">
            <a:extLst>
              <a:ext uri="{FF2B5EF4-FFF2-40B4-BE49-F238E27FC236}">
                <a16:creationId xmlns:a16="http://schemas.microsoft.com/office/drawing/2014/main" id="{19E421D9-E38E-929E-0EEC-B9261526F91A}"/>
              </a:ext>
            </a:extLst>
          </p:cNvPr>
          <p:cNvSpPr txBox="1"/>
          <p:nvPr/>
        </p:nvSpPr>
        <p:spPr>
          <a:xfrm flipH="1">
            <a:off x="1982250" y="4354800"/>
            <a:ext cx="8227500" cy="598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000"/>
              </a:spcAft>
              <a:buNone/>
            </a:pPr>
            <a:r>
              <a:rPr lang="en-US" sz="1500" dirty="0">
                <a:solidFill>
                  <a:schemeClr val="tx1"/>
                </a:solidFill>
                <a:latin typeface="Times New Roman"/>
                <a:ea typeface="Times New Roman"/>
                <a:cs typeface="Times New Roman"/>
                <a:sym typeface="Times New Roman"/>
              </a:rPr>
              <a:t>tie-converter control signals for four different load operating conditions.</a:t>
            </a:r>
            <a:endParaRPr sz="15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7390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291721"/>
            <a:ext cx="10515600" cy="8512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sz="4400" b="1" dirty="0">
                <a:solidFill>
                  <a:schemeClr val="tx1"/>
                </a:solidFill>
                <a:latin typeface="Times New Roman"/>
                <a:ea typeface="Times New Roman"/>
                <a:cs typeface="Times New Roman"/>
                <a:sym typeface="Times New Roman"/>
              </a:rPr>
              <a:t>Contents</a:t>
            </a:r>
            <a:endParaRPr sz="4400" dirty="0">
              <a:solidFill>
                <a:schemeClr val="tx1"/>
              </a:solidFill>
            </a:endParaRPr>
          </a:p>
        </p:txBody>
      </p:sp>
      <p:sp>
        <p:nvSpPr>
          <p:cNvPr id="92" name="Google Shape;92;p2"/>
          <p:cNvSpPr txBox="1">
            <a:spLocks noGrp="1"/>
          </p:cNvSpPr>
          <p:nvPr>
            <p:ph idx="1"/>
          </p:nvPr>
        </p:nvSpPr>
        <p:spPr>
          <a:xfrm>
            <a:off x="733687" y="1171319"/>
            <a:ext cx="10724626" cy="5229481"/>
          </a:xfrm>
          <a:prstGeom prst="rect">
            <a:avLst/>
          </a:prstGeom>
          <a:noFill/>
          <a:ln>
            <a:noFill/>
          </a:ln>
        </p:spPr>
        <p:txBody>
          <a:bodyPr spcFirstLastPara="1" wrap="square" lIns="91425" tIns="45700" rIns="91425" bIns="45700" anchor="t" anchorCtr="0">
            <a:noAutofit/>
          </a:bodyPr>
          <a:lstStyle/>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Main objective</a:t>
            </a: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Abstract</a:t>
            </a: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Introduction </a:t>
            </a:r>
            <a:endParaRPr sz="2400" dirty="0">
              <a:latin typeface="Times New Roman"/>
              <a:ea typeface="Times New Roman"/>
              <a:cs typeface="Times New Roman"/>
              <a:sym typeface="Times New Roman"/>
            </a:endParaRP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Literature Survey </a:t>
            </a:r>
            <a:endParaRPr sz="2400" dirty="0">
              <a:latin typeface="Times New Roman"/>
              <a:ea typeface="Times New Roman"/>
              <a:cs typeface="Times New Roman"/>
              <a:sym typeface="Times New Roman"/>
            </a:endParaRP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PV Renewable sources </a:t>
            </a:r>
            <a:endParaRPr sz="2400" dirty="0">
              <a:latin typeface="Times New Roman"/>
              <a:ea typeface="Times New Roman"/>
              <a:cs typeface="Times New Roman"/>
              <a:sym typeface="Times New Roman"/>
            </a:endParaRP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Block diagram </a:t>
            </a:r>
            <a:endParaRPr sz="2400" dirty="0">
              <a:latin typeface="Times New Roman"/>
              <a:ea typeface="Times New Roman"/>
              <a:cs typeface="Times New Roman"/>
              <a:sym typeface="Times New Roman"/>
            </a:endParaRP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Tie converter </a:t>
            </a:r>
            <a:endParaRPr sz="2400" dirty="0">
              <a:latin typeface="Times New Roman"/>
              <a:ea typeface="Times New Roman"/>
              <a:cs typeface="Times New Roman"/>
              <a:sym typeface="Times New Roman"/>
            </a:endParaRPr>
          </a:p>
          <a:p>
            <a:pPr marL="685800" lvl="1" indent="-215900" algn="l" rtl="0">
              <a:lnSpc>
                <a:spcPct val="90000"/>
              </a:lnSpc>
              <a:spcBef>
                <a:spcPts val="500"/>
              </a:spcBef>
              <a:spcAft>
                <a:spcPts val="0"/>
              </a:spcAft>
              <a:buSzPts val="1800"/>
              <a:buFont typeface="Times New Roman"/>
              <a:buChar char="•"/>
            </a:pPr>
            <a:r>
              <a:rPr lang="en-US" sz="2400" dirty="0" err="1">
                <a:latin typeface="Times New Roman"/>
                <a:ea typeface="Times New Roman"/>
                <a:cs typeface="Times New Roman"/>
                <a:sym typeface="Times New Roman"/>
              </a:rPr>
              <a:t>abc</a:t>
            </a:r>
            <a:r>
              <a:rPr lang="en-US" sz="2400" dirty="0">
                <a:latin typeface="Times New Roman"/>
                <a:ea typeface="Times New Roman"/>
                <a:cs typeface="Times New Roman"/>
                <a:sym typeface="Times New Roman"/>
              </a:rPr>
              <a:t> to </a:t>
            </a:r>
            <a:r>
              <a:rPr lang="en-US" sz="2400" dirty="0" err="1">
                <a:latin typeface="Times New Roman"/>
                <a:ea typeface="Times New Roman"/>
                <a:cs typeface="Times New Roman"/>
                <a:sym typeface="Times New Roman"/>
              </a:rPr>
              <a:t>dq</a:t>
            </a:r>
            <a:r>
              <a:rPr lang="en-US" sz="2400" dirty="0">
                <a:latin typeface="Times New Roman"/>
                <a:ea typeface="Times New Roman"/>
                <a:cs typeface="Times New Roman"/>
                <a:sym typeface="Times New Roman"/>
              </a:rPr>
              <a:t> transformation </a:t>
            </a:r>
            <a:endParaRPr sz="2400" dirty="0">
              <a:latin typeface="Times New Roman"/>
              <a:ea typeface="Times New Roman"/>
              <a:cs typeface="Times New Roman"/>
              <a:sym typeface="Times New Roman"/>
            </a:endParaRP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PI controller</a:t>
            </a:r>
            <a:endParaRPr sz="2400" dirty="0">
              <a:latin typeface="Times New Roman"/>
              <a:ea typeface="Times New Roman"/>
              <a:cs typeface="Times New Roman"/>
              <a:sym typeface="Times New Roman"/>
            </a:endParaRP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PWM technique</a:t>
            </a: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Simulation blocks and Results</a:t>
            </a: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Conclusion</a:t>
            </a:r>
          </a:p>
          <a:p>
            <a:pPr marL="685800" lvl="1" indent="-215900" algn="l" rtl="0">
              <a:lnSpc>
                <a:spcPct val="90000"/>
              </a:lnSpc>
              <a:spcBef>
                <a:spcPts val="500"/>
              </a:spcBef>
              <a:spcAft>
                <a:spcPts val="0"/>
              </a:spcAft>
              <a:buSzPts val="1800"/>
              <a:buFont typeface="Times New Roman"/>
              <a:buChar char="•"/>
            </a:pPr>
            <a:r>
              <a:rPr lang="en-US" sz="2400" dirty="0">
                <a:latin typeface="Times New Roman"/>
                <a:ea typeface="Times New Roman"/>
                <a:cs typeface="Times New Roman"/>
                <a:sym typeface="Times New Roman"/>
              </a:rPr>
              <a:t>References</a:t>
            </a:r>
            <a:endParaRPr sz="24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51DB-3F0C-4D01-3E03-2C52E1424F85}"/>
              </a:ext>
            </a:extLst>
          </p:cNvPr>
          <p:cNvSpPr>
            <a:spLocks noGrp="1"/>
          </p:cNvSpPr>
          <p:nvPr>
            <p:ph type="title"/>
          </p:nvPr>
        </p:nvSpPr>
        <p:spPr>
          <a:xfrm>
            <a:off x="551655" y="381000"/>
            <a:ext cx="11088689" cy="1400530"/>
          </a:xfrm>
        </p:spPr>
        <p:txBody>
          <a:bodyPr/>
          <a:lstStyle/>
          <a:p>
            <a:pPr algn="ctr"/>
            <a:r>
              <a:rPr lang="en-IN" sz="3600" b="1" dirty="0">
                <a:latin typeface="Times New Roman" panose="02020603050405020304" pitchFamily="18" charset="0"/>
                <a:cs typeface="Times New Roman" panose="02020603050405020304" pitchFamily="18" charset="0"/>
              </a:rPr>
              <a:t>SIMULATION BLOCK OF DIFFERENT GENERATIONS, LOAD AND CONVERTER</a:t>
            </a:r>
            <a:endParaRPr lang="en-IN" sz="3600" dirty="0"/>
          </a:p>
        </p:txBody>
      </p:sp>
      <p:pic>
        <p:nvPicPr>
          <p:cNvPr id="7" name="Picture 6">
            <a:extLst>
              <a:ext uri="{FF2B5EF4-FFF2-40B4-BE49-F238E27FC236}">
                <a16:creationId xmlns:a16="http://schemas.microsoft.com/office/drawing/2014/main" id="{C2F098D1-E207-B924-9C6D-02721772D92B}"/>
              </a:ext>
            </a:extLst>
          </p:cNvPr>
          <p:cNvPicPr>
            <a:picLocks noChangeAspect="1"/>
          </p:cNvPicPr>
          <p:nvPr/>
        </p:nvPicPr>
        <p:blipFill>
          <a:blip r:embed="rId2"/>
          <a:stretch>
            <a:fillRect/>
          </a:stretch>
        </p:blipFill>
        <p:spPr>
          <a:xfrm>
            <a:off x="876299" y="1741970"/>
            <a:ext cx="10439400" cy="4713538"/>
          </a:xfrm>
          <a:prstGeom prst="rect">
            <a:avLst/>
          </a:prstGeom>
        </p:spPr>
      </p:pic>
    </p:spTree>
    <p:extLst>
      <p:ext uri="{BB962C8B-B14F-4D97-AF65-F5344CB8AC3E}">
        <p14:creationId xmlns:p14="http://schemas.microsoft.com/office/powerpoint/2010/main" val="1531792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EBE877-1CDE-E96B-0AEA-AA0DE273129E}"/>
              </a:ext>
            </a:extLst>
          </p:cNvPr>
          <p:cNvPicPr>
            <a:picLocks noChangeAspect="1"/>
          </p:cNvPicPr>
          <p:nvPr/>
        </p:nvPicPr>
        <p:blipFill>
          <a:blip r:embed="rId2"/>
          <a:stretch>
            <a:fillRect/>
          </a:stretch>
        </p:blipFill>
        <p:spPr>
          <a:xfrm>
            <a:off x="1547997" y="586529"/>
            <a:ext cx="9068652" cy="2423371"/>
          </a:xfrm>
          <a:prstGeom prst="rect">
            <a:avLst/>
          </a:prstGeom>
        </p:spPr>
      </p:pic>
      <p:sp>
        <p:nvSpPr>
          <p:cNvPr id="5" name="Google Shape;204;p19">
            <a:extLst>
              <a:ext uri="{FF2B5EF4-FFF2-40B4-BE49-F238E27FC236}">
                <a16:creationId xmlns:a16="http://schemas.microsoft.com/office/drawing/2014/main" id="{843BFA9F-1062-0204-2794-5262D39F2F1E}"/>
              </a:ext>
            </a:extLst>
          </p:cNvPr>
          <p:cNvSpPr txBox="1"/>
          <p:nvPr/>
        </p:nvSpPr>
        <p:spPr>
          <a:xfrm flipH="1">
            <a:off x="3322800" y="3104079"/>
            <a:ext cx="5546400" cy="579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000"/>
              </a:spcAft>
              <a:buNone/>
            </a:pPr>
            <a:r>
              <a:rPr lang="en-US" sz="1500" dirty="0">
                <a:solidFill>
                  <a:schemeClr val="tx1"/>
                </a:solidFill>
                <a:latin typeface="Times New Roman"/>
                <a:ea typeface="Times New Roman"/>
                <a:cs typeface="Times New Roman"/>
                <a:sym typeface="Times New Roman"/>
              </a:rPr>
              <a:t>generators and tie-converter power</a:t>
            </a:r>
            <a:endParaRPr sz="1500" dirty="0">
              <a:solidFill>
                <a:schemeClr val="tx1"/>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0051CD37-9F14-F968-6CAD-BE926CD286F0}"/>
              </a:ext>
            </a:extLst>
          </p:cNvPr>
          <p:cNvPicPr>
            <a:picLocks noChangeAspect="1"/>
          </p:cNvPicPr>
          <p:nvPr/>
        </p:nvPicPr>
        <p:blipFill>
          <a:blip r:embed="rId3"/>
          <a:stretch>
            <a:fillRect/>
          </a:stretch>
        </p:blipFill>
        <p:spPr>
          <a:xfrm>
            <a:off x="1561674" y="3764071"/>
            <a:ext cx="9068652" cy="2423371"/>
          </a:xfrm>
          <a:prstGeom prst="rect">
            <a:avLst/>
          </a:prstGeom>
        </p:spPr>
      </p:pic>
      <p:sp>
        <p:nvSpPr>
          <p:cNvPr id="7" name="Google Shape;212;p20">
            <a:extLst>
              <a:ext uri="{FF2B5EF4-FFF2-40B4-BE49-F238E27FC236}">
                <a16:creationId xmlns:a16="http://schemas.microsoft.com/office/drawing/2014/main" id="{B73BD0ED-42DE-91F5-D921-90E00D14BD7C}"/>
              </a:ext>
            </a:extLst>
          </p:cNvPr>
          <p:cNvSpPr txBox="1"/>
          <p:nvPr/>
        </p:nvSpPr>
        <p:spPr>
          <a:xfrm>
            <a:off x="2403750" y="6279667"/>
            <a:ext cx="7384500" cy="5783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000"/>
              </a:spcAft>
              <a:buNone/>
            </a:pPr>
            <a:r>
              <a:rPr lang="en-US" sz="1500" dirty="0">
                <a:solidFill>
                  <a:schemeClr val="tx1"/>
                </a:solidFill>
                <a:latin typeface="Times New Roman" panose="02020603050405020304" pitchFamily="18" charset="0"/>
                <a:ea typeface="Times New Roman"/>
                <a:cs typeface="Times New Roman" panose="02020603050405020304" pitchFamily="18" charset="0"/>
                <a:sym typeface="Times New Roman"/>
              </a:rPr>
              <a:t>tie-converter control signals at varying solar PV and load operating conditions</a:t>
            </a:r>
            <a:endParaRPr sz="15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825890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FDA61C-A6B6-C9F8-4AA5-76A2B47B0116}"/>
              </a:ext>
            </a:extLst>
          </p:cNvPr>
          <p:cNvPicPr>
            <a:picLocks noChangeAspect="1"/>
          </p:cNvPicPr>
          <p:nvPr/>
        </p:nvPicPr>
        <p:blipFill>
          <a:blip r:embed="rId2"/>
          <a:stretch>
            <a:fillRect/>
          </a:stretch>
        </p:blipFill>
        <p:spPr>
          <a:xfrm>
            <a:off x="1539036" y="838200"/>
            <a:ext cx="9113927" cy="2286000"/>
          </a:xfrm>
          <a:prstGeom prst="rect">
            <a:avLst/>
          </a:prstGeom>
        </p:spPr>
      </p:pic>
      <p:pic>
        <p:nvPicPr>
          <p:cNvPr id="7" name="Picture 6">
            <a:extLst>
              <a:ext uri="{FF2B5EF4-FFF2-40B4-BE49-F238E27FC236}">
                <a16:creationId xmlns:a16="http://schemas.microsoft.com/office/drawing/2014/main" id="{219CEAB5-2BB2-834D-87B7-B43006DE9D48}"/>
              </a:ext>
            </a:extLst>
          </p:cNvPr>
          <p:cNvPicPr>
            <a:picLocks noChangeAspect="1"/>
          </p:cNvPicPr>
          <p:nvPr/>
        </p:nvPicPr>
        <p:blipFill>
          <a:blip r:embed="rId3"/>
          <a:stretch>
            <a:fillRect/>
          </a:stretch>
        </p:blipFill>
        <p:spPr>
          <a:xfrm>
            <a:off x="1539036" y="3760125"/>
            <a:ext cx="9113927" cy="2335875"/>
          </a:xfrm>
          <a:prstGeom prst="rect">
            <a:avLst/>
          </a:prstGeom>
        </p:spPr>
      </p:pic>
      <p:sp>
        <p:nvSpPr>
          <p:cNvPr id="8" name="Google Shape;202;p19">
            <a:extLst>
              <a:ext uri="{FF2B5EF4-FFF2-40B4-BE49-F238E27FC236}">
                <a16:creationId xmlns:a16="http://schemas.microsoft.com/office/drawing/2014/main" id="{46D96EEC-F5E6-7CD9-C23D-BB80A3093D79}"/>
              </a:ext>
            </a:extLst>
          </p:cNvPr>
          <p:cNvSpPr txBox="1"/>
          <p:nvPr/>
        </p:nvSpPr>
        <p:spPr>
          <a:xfrm flipH="1">
            <a:off x="2518350" y="3168300"/>
            <a:ext cx="7155300" cy="5783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000"/>
              </a:spcAft>
              <a:buNone/>
            </a:pPr>
            <a:r>
              <a:rPr lang="en-US" sz="1500" dirty="0">
                <a:solidFill>
                  <a:schemeClr val="tx1"/>
                </a:solidFill>
                <a:latin typeface="Times New Roman"/>
                <a:ea typeface="Times New Roman"/>
                <a:cs typeface="Times New Roman"/>
                <a:sym typeface="Times New Roman"/>
              </a:rPr>
              <a:t>DC microgrid load demand</a:t>
            </a:r>
            <a:endParaRPr sz="1500" dirty="0">
              <a:solidFill>
                <a:schemeClr val="tx1"/>
              </a:solidFill>
              <a:latin typeface="Times New Roman"/>
              <a:ea typeface="Times New Roman"/>
              <a:cs typeface="Times New Roman"/>
              <a:sym typeface="Times New Roman"/>
            </a:endParaRPr>
          </a:p>
        </p:txBody>
      </p:sp>
      <p:sp>
        <p:nvSpPr>
          <p:cNvPr id="9" name="Google Shape;210;p20">
            <a:extLst>
              <a:ext uri="{FF2B5EF4-FFF2-40B4-BE49-F238E27FC236}">
                <a16:creationId xmlns:a16="http://schemas.microsoft.com/office/drawing/2014/main" id="{608BD28E-A328-43AA-38D1-0AD5D4C550C3}"/>
              </a:ext>
            </a:extLst>
          </p:cNvPr>
          <p:cNvSpPr txBox="1"/>
          <p:nvPr/>
        </p:nvSpPr>
        <p:spPr>
          <a:xfrm flipH="1">
            <a:off x="3065099" y="6166425"/>
            <a:ext cx="6061800" cy="579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000"/>
              </a:spcAft>
              <a:buNone/>
            </a:pPr>
            <a:r>
              <a:rPr lang="en-US" sz="1500" dirty="0">
                <a:solidFill>
                  <a:schemeClr val="tx1"/>
                </a:solidFill>
                <a:latin typeface="NimbusRomNo9L-Regu"/>
                <a:ea typeface="NimbusRomNo9L-Regu"/>
                <a:cs typeface="NimbusRomNo9L-Regu"/>
                <a:sym typeface="NimbusRomNo9L-Regu"/>
              </a:rPr>
              <a:t>DC microgrid voltage</a:t>
            </a:r>
            <a:endParaRPr sz="15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425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A154-4289-0918-74AF-47EFF50A6D0C}"/>
              </a:ext>
            </a:extLst>
          </p:cNvPr>
          <p:cNvSpPr>
            <a:spLocks noGrp="1"/>
          </p:cNvSpPr>
          <p:nvPr>
            <p:ph type="title"/>
          </p:nvPr>
        </p:nvSpPr>
        <p:spPr>
          <a:xfrm>
            <a:off x="1393637" y="381000"/>
            <a:ext cx="9404723" cy="1400530"/>
          </a:xfrm>
        </p:spPr>
        <p:txBody>
          <a:bodyPr/>
          <a:lstStyle/>
          <a:p>
            <a:pPr algn="ctr"/>
            <a:r>
              <a:rPr lang="en-US" sz="3600" dirty="0">
                <a:solidFill>
                  <a:schemeClr val="tx1"/>
                </a:solidFill>
                <a:latin typeface="Times New Roman" panose="02020603050405020304" pitchFamily="18" charset="0"/>
                <a:ea typeface="Times New Roman" panose="02020603050405020304" pitchFamily="18" charset="0"/>
              </a:rPr>
              <a:t>SIMULATION </a:t>
            </a:r>
            <a:r>
              <a:rPr lang="en-US" sz="3600" dirty="0">
                <a:solidFill>
                  <a:schemeClr val="tx1"/>
                </a:solidFill>
                <a:effectLst/>
                <a:latin typeface="Times New Roman" panose="02020603050405020304" pitchFamily="18" charset="0"/>
                <a:ea typeface="Times New Roman" panose="02020603050405020304" pitchFamily="18" charset="0"/>
              </a:rPr>
              <a:t>CONFIGURATION OF THE ISLANDING DETECTION METHOD</a:t>
            </a:r>
            <a:endParaRPr lang="en-IN" sz="3600" dirty="0">
              <a:solidFill>
                <a:schemeClr val="tx1"/>
              </a:solidFill>
            </a:endParaRPr>
          </a:p>
        </p:txBody>
      </p:sp>
      <p:pic>
        <p:nvPicPr>
          <p:cNvPr id="6" name="Picture 5">
            <a:extLst>
              <a:ext uri="{FF2B5EF4-FFF2-40B4-BE49-F238E27FC236}">
                <a16:creationId xmlns:a16="http://schemas.microsoft.com/office/drawing/2014/main" id="{4F0D5DBF-19F5-78F3-55D3-ACAFEE3CFF40}"/>
              </a:ext>
            </a:extLst>
          </p:cNvPr>
          <p:cNvPicPr>
            <a:picLocks noChangeAspect="1"/>
          </p:cNvPicPr>
          <p:nvPr/>
        </p:nvPicPr>
        <p:blipFill>
          <a:blip r:embed="rId2"/>
          <a:stretch>
            <a:fillRect/>
          </a:stretch>
        </p:blipFill>
        <p:spPr>
          <a:xfrm>
            <a:off x="1710455" y="1781530"/>
            <a:ext cx="8771089" cy="4533579"/>
          </a:xfrm>
          <a:prstGeom prst="rect">
            <a:avLst/>
          </a:prstGeom>
        </p:spPr>
      </p:pic>
    </p:spTree>
    <p:extLst>
      <p:ext uri="{BB962C8B-B14F-4D97-AF65-F5344CB8AC3E}">
        <p14:creationId xmlns:p14="http://schemas.microsoft.com/office/powerpoint/2010/main" val="1382586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seAload1">
            <a:extLst>
              <a:ext uri="{FF2B5EF4-FFF2-40B4-BE49-F238E27FC236}">
                <a16:creationId xmlns:a16="http://schemas.microsoft.com/office/drawing/2014/main" id="{7435AB21-D8A0-607C-7107-6CE4ABD77295}"/>
              </a:ext>
            </a:extLst>
          </p:cNvPr>
          <p:cNvPicPr>
            <a:picLocks noChangeAspect="1"/>
          </p:cNvPicPr>
          <p:nvPr/>
        </p:nvPicPr>
        <p:blipFill>
          <a:blip r:embed="rId2"/>
          <a:srcRect/>
          <a:stretch>
            <a:fillRect/>
          </a:stretch>
        </p:blipFill>
        <p:spPr bwMode="auto">
          <a:xfrm>
            <a:off x="1389518" y="685800"/>
            <a:ext cx="9412964" cy="4942602"/>
          </a:xfrm>
          <a:prstGeom prst="rect">
            <a:avLst/>
          </a:prstGeom>
          <a:noFill/>
          <a:ln w="9525">
            <a:noFill/>
            <a:miter lim="800000"/>
            <a:headEnd/>
            <a:tailEnd/>
          </a:ln>
        </p:spPr>
      </p:pic>
      <p:sp>
        <p:nvSpPr>
          <p:cNvPr id="5" name="TextBox 4">
            <a:extLst>
              <a:ext uri="{FF2B5EF4-FFF2-40B4-BE49-F238E27FC236}">
                <a16:creationId xmlns:a16="http://schemas.microsoft.com/office/drawing/2014/main" id="{49830462-D9D9-138A-19C8-304BDAD2B8A3}"/>
              </a:ext>
            </a:extLst>
          </p:cNvPr>
          <p:cNvSpPr txBox="1"/>
          <p:nvPr/>
        </p:nvSpPr>
        <p:spPr>
          <a:xfrm flipH="1">
            <a:off x="3299459" y="5987534"/>
            <a:ext cx="5593081" cy="323165"/>
          </a:xfrm>
          <a:prstGeom prst="rect">
            <a:avLst/>
          </a:prstGeom>
          <a:noFill/>
        </p:spPr>
        <p:txBody>
          <a:bodyPr wrap="square" rtlCol="0">
            <a:spAutoFit/>
          </a:bodyPr>
          <a:lstStyle/>
          <a:p>
            <a:pPr algn="ctr"/>
            <a:r>
              <a:rPr lang="en-US" sz="1500" dirty="0">
                <a:effectLst/>
                <a:latin typeface="Times New Roman" panose="02020603050405020304" pitchFamily="18" charset="0"/>
                <a:ea typeface="Times New Roman" panose="02020603050405020304" pitchFamily="18" charset="0"/>
              </a:rPr>
              <a:t>shows Reactive power and frequency vs time in sec</a:t>
            </a:r>
            <a:endParaRPr lang="en-IN" sz="1500" dirty="0"/>
          </a:p>
        </p:txBody>
      </p:sp>
    </p:spTree>
    <p:extLst>
      <p:ext uri="{BB962C8B-B14F-4D97-AF65-F5344CB8AC3E}">
        <p14:creationId xmlns:p14="http://schemas.microsoft.com/office/powerpoint/2010/main" val="4163874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E52-0CE2-7ADB-F714-BFB1164A08D2}"/>
              </a:ext>
            </a:extLst>
          </p:cNvPr>
          <p:cNvSpPr>
            <a:spLocks noGrp="1"/>
          </p:cNvSpPr>
          <p:nvPr>
            <p:ph type="title"/>
          </p:nvPr>
        </p:nvSpPr>
        <p:spPr>
          <a:xfrm>
            <a:off x="1393638" y="685800"/>
            <a:ext cx="9404723" cy="918882"/>
          </a:xfrm>
        </p:spPr>
        <p:txBody>
          <a:bodyPr/>
          <a:lstStyle/>
          <a:p>
            <a:pPr algn="ctr"/>
            <a:r>
              <a:rPr lang="en-IN" sz="4400" b="1" dirty="0">
                <a:latin typeface="Tahoma" panose="020B0604030504040204" pitchFamily="34" charset="0"/>
                <a:ea typeface="Tahoma" panose="020B0604030504040204" pitchFamily="34" charset="0"/>
                <a:cs typeface="Tahoma" panose="020B0604030504040204" pitchFamily="34" charset="0"/>
              </a:rPr>
              <a:t>CONCLUSION</a:t>
            </a:r>
          </a:p>
        </p:txBody>
      </p:sp>
      <p:sp>
        <p:nvSpPr>
          <p:cNvPr id="3" name="Content Placeholder 2">
            <a:extLst>
              <a:ext uri="{FF2B5EF4-FFF2-40B4-BE49-F238E27FC236}">
                <a16:creationId xmlns:a16="http://schemas.microsoft.com/office/drawing/2014/main" id="{9586CF19-470D-80FF-9EE7-17A8608BD644}"/>
              </a:ext>
            </a:extLst>
          </p:cNvPr>
          <p:cNvSpPr>
            <a:spLocks noGrp="1"/>
          </p:cNvSpPr>
          <p:nvPr>
            <p:ph idx="1"/>
          </p:nvPr>
        </p:nvSpPr>
        <p:spPr>
          <a:xfrm>
            <a:off x="914400" y="1905000"/>
            <a:ext cx="10287000" cy="4195481"/>
          </a:xfrm>
        </p:spPr>
        <p:txBody>
          <a:bodyPr>
            <a:normAutofit/>
          </a:bodyPr>
          <a:lstStyle/>
          <a:p>
            <a:pPr marL="0" indent="0" algn="just">
              <a:buNone/>
            </a:pPr>
            <a:r>
              <a:rPr lang="en-US" sz="2400" dirty="0">
                <a:latin typeface="Times New Roman"/>
                <a:ea typeface="Times New Roman"/>
                <a:cs typeface="Times New Roman"/>
                <a:sym typeface="Times New Roman"/>
              </a:rPr>
              <a:t>An autonomous power management scheme has been presented for interlinked AC-DC micro grids having different configurations. The proposed scheme manages the power deficit in the DC micro grid efficiently and autonomously. The number of tie-converters in operation has been reduced with the proposed prioritization to avoid unnecessary operational losses. The scheme has demonstrated better voltage regulation in the DC micro grid. The performance and robustness of the proposed scheme have been validated for two different scenarios of the DC micro grid at variable load conditions.</a:t>
            </a:r>
          </a:p>
        </p:txBody>
      </p:sp>
    </p:spTree>
    <p:extLst>
      <p:ext uri="{BB962C8B-B14F-4D97-AF65-F5344CB8AC3E}">
        <p14:creationId xmlns:p14="http://schemas.microsoft.com/office/powerpoint/2010/main" val="3120892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D409-B116-A7C5-85FE-199D782EADFE}"/>
              </a:ext>
            </a:extLst>
          </p:cNvPr>
          <p:cNvSpPr>
            <a:spLocks noGrp="1"/>
          </p:cNvSpPr>
          <p:nvPr>
            <p:ph type="title"/>
          </p:nvPr>
        </p:nvSpPr>
        <p:spPr>
          <a:xfrm>
            <a:off x="1393638" y="457200"/>
            <a:ext cx="9404723" cy="842682"/>
          </a:xfrm>
        </p:spPr>
        <p:txBody>
          <a:bodyPr/>
          <a:lstStyle/>
          <a:p>
            <a:pPr algn="ctr"/>
            <a:r>
              <a:rPr lang="en-IN" sz="4400" b="1" dirty="0">
                <a:latin typeface="Times New Roman" panose="02020603050405020304" pitchFamily="18" charset="0"/>
                <a:cs typeface="Times New Roman" panose="02020603050405020304" pitchFamily="18" charset="0"/>
              </a:rPr>
              <a:t>RFERENCES</a:t>
            </a:r>
          </a:p>
        </p:txBody>
      </p:sp>
      <p:sp>
        <p:nvSpPr>
          <p:cNvPr id="3" name="Content Placeholder 2">
            <a:extLst>
              <a:ext uri="{FF2B5EF4-FFF2-40B4-BE49-F238E27FC236}">
                <a16:creationId xmlns:a16="http://schemas.microsoft.com/office/drawing/2014/main" id="{65FCCF44-E6A0-362F-3AAE-03620C7772A8}"/>
              </a:ext>
            </a:extLst>
          </p:cNvPr>
          <p:cNvSpPr>
            <a:spLocks noGrp="1"/>
          </p:cNvSpPr>
          <p:nvPr>
            <p:ph idx="1"/>
          </p:nvPr>
        </p:nvSpPr>
        <p:spPr>
          <a:xfrm>
            <a:off x="1103312" y="1524000"/>
            <a:ext cx="9869488" cy="4724399"/>
          </a:xfrm>
        </p:spPr>
        <p:txBody>
          <a:bodyPr/>
          <a:lstStyle/>
          <a:p>
            <a:pPr marL="0" indent="0">
              <a:buNone/>
            </a:pPr>
            <a:r>
              <a:rPr lang="en-US" sz="2000" dirty="0">
                <a:latin typeface="Times New Roman"/>
                <a:ea typeface="Times New Roman"/>
                <a:cs typeface="Times New Roman"/>
                <a:sym typeface="Times New Roman"/>
              </a:rPr>
              <a:t>[1] J. </a:t>
            </a:r>
            <a:r>
              <a:rPr lang="en-US" sz="2000" dirty="0" err="1">
                <a:latin typeface="Times New Roman"/>
                <a:ea typeface="Times New Roman"/>
                <a:cs typeface="Times New Roman"/>
                <a:sym typeface="Times New Roman"/>
              </a:rPr>
              <a:t>Rocabert</a:t>
            </a:r>
            <a:r>
              <a:rPr lang="en-US" sz="2000" dirty="0">
                <a:latin typeface="Times New Roman"/>
                <a:ea typeface="Times New Roman"/>
                <a:cs typeface="Times New Roman"/>
                <a:sym typeface="Times New Roman"/>
              </a:rPr>
              <a:t>, A. Luna, F. </a:t>
            </a:r>
            <a:r>
              <a:rPr lang="en-US" sz="2000" dirty="0" err="1">
                <a:latin typeface="Times New Roman"/>
                <a:ea typeface="Times New Roman"/>
                <a:cs typeface="Times New Roman"/>
                <a:sym typeface="Times New Roman"/>
              </a:rPr>
              <a:t>Blaabjerg</a:t>
            </a:r>
            <a:r>
              <a:rPr lang="en-US" sz="2000" dirty="0">
                <a:latin typeface="Times New Roman"/>
                <a:ea typeface="Times New Roman"/>
                <a:cs typeface="Times New Roman"/>
                <a:sym typeface="Times New Roman"/>
              </a:rPr>
              <a:t>, and P. </a:t>
            </a:r>
            <a:r>
              <a:rPr lang="en-US" sz="2000" dirty="0" err="1">
                <a:latin typeface="Times New Roman"/>
                <a:ea typeface="Times New Roman"/>
                <a:cs typeface="Times New Roman"/>
                <a:sym typeface="Times New Roman"/>
              </a:rPr>
              <a:t>Rodr´ıguez</a:t>
            </a:r>
            <a:r>
              <a:rPr lang="en-US" sz="2000" dirty="0">
                <a:latin typeface="Times New Roman"/>
                <a:ea typeface="Times New Roman"/>
                <a:cs typeface="Times New Roman"/>
                <a:sym typeface="Times New Roman"/>
              </a:rPr>
              <a:t>, “Control of power converters in AC microgrids,” </a:t>
            </a:r>
            <a:r>
              <a:rPr lang="en-US" sz="2000" i="1" dirty="0">
                <a:latin typeface="Times New Roman"/>
                <a:ea typeface="Times New Roman"/>
                <a:cs typeface="Times New Roman"/>
                <a:sym typeface="Times New Roman"/>
              </a:rPr>
              <a:t>IEEE Transactions on Power Electronics</a:t>
            </a:r>
            <a:r>
              <a:rPr lang="en-US" sz="2000" dirty="0">
                <a:latin typeface="Times New Roman"/>
                <a:ea typeface="Times New Roman"/>
                <a:cs typeface="Times New Roman"/>
                <a:sym typeface="Times New Roman"/>
              </a:rPr>
              <a:t>, vol. 27, no. 11, nov-2011</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[2] M. </a:t>
            </a:r>
            <a:r>
              <a:rPr lang="en-US" sz="2000" dirty="0" err="1">
                <a:latin typeface="Times New Roman"/>
                <a:ea typeface="Times New Roman"/>
                <a:cs typeface="Times New Roman"/>
                <a:sym typeface="Times New Roman"/>
              </a:rPr>
              <a:t>Liserre</a:t>
            </a:r>
            <a:r>
              <a:rPr lang="en-US" sz="2000" dirty="0">
                <a:latin typeface="Times New Roman"/>
                <a:ea typeface="Times New Roman"/>
                <a:cs typeface="Times New Roman"/>
                <a:sym typeface="Times New Roman"/>
              </a:rPr>
              <a:t>, T. Sauter, and J. Y. Hung, “Future energy systems: integrating renewable energy sources into the smart power grid through industrial electronics,” </a:t>
            </a:r>
            <a:r>
              <a:rPr lang="en-US" sz="2000" i="1" dirty="0">
                <a:latin typeface="Times New Roman"/>
                <a:ea typeface="Times New Roman"/>
                <a:cs typeface="Times New Roman"/>
                <a:sym typeface="Times New Roman"/>
              </a:rPr>
              <a:t>IEEE Industrial Electronics Magazine</a:t>
            </a:r>
            <a:r>
              <a:rPr lang="en-US" sz="2000" dirty="0">
                <a:latin typeface="Times New Roman"/>
                <a:ea typeface="Times New Roman"/>
                <a:cs typeface="Times New Roman"/>
                <a:sym typeface="Times New Roman"/>
              </a:rPr>
              <a:t>, vol</a:t>
            </a:r>
            <a:r>
              <a:rPr lang="en-US" sz="2000" i="1" dirty="0">
                <a:latin typeface="Times New Roman"/>
                <a:ea typeface="Times New Roman"/>
                <a:cs typeface="Times New Roman"/>
                <a:sym typeface="Times New Roman"/>
              </a:rPr>
              <a:t>.</a:t>
            </a:r>
            <a:r>
              <a:rPr lang="en-US" sz="2000" dirty="0">
                <a:latin typeface="Times New Roman"/>
                <a:ea typeface="Times New Roman"/>
                <a:cs typeface="Times New Roman"/>
                <a:sym typeface="Times New Roman"/>
              </a:rPr>
              <a:t>4. no. 1, pp. 18–37, Mar. 2010.</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[3] M. </a:t>
            </a:r>
            <a:r>
              <a:rPr lang="en-US" sz="2000" dirty="0" err="1">
                <a:latin typeface="Times New Roman"/>
                <a:ea typeface="Times New Roman"/>
                <a:cs typeface="Times New Roman"/>
                <a:sym typeface="Times New Roman"/>
              </a:rPr>
              <a:t>Tsili</a:t>
            </a:r>
            <a:r>
              <a:rPr lang="en-US" sz="2000" dirty="0">
                <a:latin typeface="Times New Roman"/>
                <a:ea typeface="Times New Roman"/>
                <a:cs typeface="Times New Roman"/>
                <a:sym typeface="Times New Roman"/>
              </a:rPr>
              <a:t> and S. Papathanassiou, “A review of grid code technical requirements for wind farms,” </a:t>
            </a:r>
            <a:r>
              <a:rPr lang="en-US" sz="2000" i="1" dirty="0">
                <a:latin typeface="Times New Roman"/>
                <a:ea typeface="Times New Roman"/>
                <a:cs typeface="Times New Roman"/>
                <a:sym typeface="Times New Roman"/>
              </a:rPr>
              <a:t>IET Renewable Power Generation</a:t>
            </a:r>
            <a:r>
              <a:rPr lang="en-US" sz="2000" dirty="0">
                <a:latin typeface="Times New Roman"/>
                <a:ea typeface="Times New Roman"/>
                <a:cs typeface="Times New Roman"/>
                <a:sym typeface="Times New Roman"/>
              </a:rPr>
              <a:t>, vol. 3, no. 3, pp. 308–332, Sep. 2009.</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[4] T. Strasser, F. </a:t>
            </a:r>
            <a:r>
              <a:rPr lang="en-US" sz="2000" dirty="0" err="1">
                <a:latin typeface="Times New Roman"/>
                <a:ea typeface="Times New Roman"/>
                <a:cs typeface="Times New Roman"/>
                <a:sym typeface="Times New Roman"/>
              </a:rPr>
              <a:t>Andren</a:t>
            </a:r>
            <a:r>
              <a:rPr lang="en-US" sz="2000" dirty="0">
                <a:latin typeface="Times New Roman"/>
                <a:ea typeface="Times New Roman"/>
                <a:cs typeface="Times New Roman"/>
                <a:sym typeface="Times New Roman"/>
              </a:rPr>
              <a:t>, J. </a:t>
            </a:r>
            <a:r>
              <a:rPr lang="en-US" sz="2000" dirty="0" err="1">
                <a:latin typeface="Times New Roman"/>
                <a:ea typeface="Times New Roman"/>
                <a:cs typeface="Times New Roman"/>
                <a:sym typeface="Times New Roman"/>
              </a:rPr>
              <a:t>Kathan</a:t>
            </a:r>
            <a:r>
              <a:rPr lang="en-US" sz="2000" dirty="0">
                <a:latin typeface="Times New Roman"/>
                <a:ea typeface="Times New Roman"/>
                <a:cs typeface="Times New Roman"/>
                <a:sym typeface="Times New Roman"/>
              </a:rPr>
              <a:t>, C. </a:t>
            </a:r>
            <a:r>
              <a:rPr lang="en-US" sz="2000" dirty="0" err="1">
                <a:latin typeface="Times New Roman"/>
                <a:ea typeface="Times New Roman"/>
                <a:cs typeface="Times New Roman"/>
                <a:sym typeface="Times New Roman"/>
              </a:rPr>
              <a:t>Cecati</a:t>
            </a:r>
            <a:r>
              <a:rPr lang="en-US" sz="2000" dirty="0">
                <a:latin typeface="Times New Roman"/>
                <a:ea typeface="Times New Roman"/>
                <a:cs typeface="Times New Roman"/>
                <a:sym typeface="Times New Roman"/>
              </a:rPr>
              <a:t>, C. </a:t>
            </a:r>
            <a:r>
              <a:rPr lang="en-US" sz="2000" dirty="0" err="1">
                <a:latin typeface="Times New Roman"/>
                <a:ea typeface="Times New Roman"/>
                <a:cs typeface="Times New Roman"/>
                <a:sym typeface="Times New Roman"/>
              </a:rPr>
              <a:t>Buccella</a:t>
            </a:r>
            <a:r>
              <a:rPr lang="en-US" sz="2000" dirty="0">
                <a:latin typeface="Times New Roman"/>
                <a:ea typeface="Times New Roman"/>
                <a:cs typeface="Times New Roman"/>
                <a:sym typeface="Times New Roman"/>
              </a:rPr>
              <a:t>, P. </a:t>
            </a:r>
            <a:r>
              <a:rPr lang="en-US" sz="2000" dirty="0" err="1">
                <a:latin typeface="Times New Roman"/>
                <a:ea typeface="Times New Roman"/>
                <a:cs typeface="Times New Roman"/>
                <a:sym typeface="Times New Roman"/>
              </a:rPr>
              <a:t>Siano</a:t>
            </a:r>
            <a:r>
              <a:rPr lang="en-US" sz="2000" dirty="0">
                <a:latin typeface="Times New Roman"/>
                <a:ea typeface="Times New Roman"/>
                <a:cs typeface="Times New Roman"/>
                <a:sym typeface="Times New Roman"/>
              </a:rPr>
              <a:t>, P. ´ </a:t>
            </a:r>
            <a:r>
              <a:rPr lang="en-US" sz="2000" dirty="0" err="1">
                <a:latin typeface="Times New Roman"/>
                <a:ea typeface="Times New Roman"/>
                <a:cs typeface="Times New Roman"/>
                <a:sym typeface="Times New Roman"/>
              </a:rPr>
              <a:t>Leitao</a:t>
            </a:r>
            <a:r>
              <a:rPr lang="en-US" sz="2000" dirty="0">
                <a:latin typeface="Times New Roman"/>
                <a:ea typeface="Times New Roman"/>
                <a:cs typeface="Times New Roman"/>
                <a:sym typeface="Times New Roman"/>
              </a:rPr>
              <a:t>, G. </a:t>
            </a:r>
            <a:r>
              <a:rPr lang="en-US" sz="2000" dirty="0" err="1">
                <a:latin typeface="Times New Roman"/>
                <a:ea typeface="Times New Roman"/>
                <a:cs typeface="Times New Roman"/>
                <a:sym typeface="Times New Roman"/>
              </a:rPr>
              <a:t>Zhabelova</a:t>
            </a:r>
            <a:r>
              <a:rPr lang="en-US" sz="2000" dirty="0">
                <a:latin typeface="Times New Roman"/>
                <a:ea typeface="Times New Roman"/>
                <a:cs typeface="Times New Roman"/>
                <a:sym typeface="Times New Roman"/>
              </a:rPr>
              <a:t>, V. </a:t>
            </a:r>
            <a:r>
              <a:rPr lang="en-US" sz="2000" dirty="0" err="1">
                <a:latin typeface="Times New Roman"/>
                <a:ea typeface="Times New Roman"/>
                <a:cs typeface="Times New Roman"/>
                <a:sym typeface="Times New Roman"/>
              </a:rPr>
              <a:t>Vyatkin</a:t>
            </a:r>
            <a:r>
              <a:rPr lang="en-US" sz="2000" dirty="0">
                <a:latin typeface="Times New Roman"/>
                <a:ea typeface="Times New Roman"/>
                <a:cs typeface="Times New Roman"/>
                <a:sym typeface="Times New Roman"/>
              </a:rPr>
              <a:t>, P. Vrba, and V. Ma ˜ ˇ </a:t>
            </a:r>
            <a:r>
              <a:rPr lang="en-US" sz="2000" dirty="0" err="1">
                <a:latin typeface="Times New Roman"/>
                <a:ea typeface="Times New Roman"/>
                <a:cs typeface="Times New Roman"/>
                <a:sym typeface="Times New Roman"/>
              </a:rPr>
              <a:t>r´ık</a:t>
            </a:r>
            <a:r>
              <a:rPr lang="en-US" sz="2000" dirty="0">
                <a:latin typeface="Times New Roman"/>
                <a:ea typeface="Times New Roman"/>
                <a:cs typeface="Times New Roman"/>
                <a:sym typeface="Times New Roman"/>
              </a:rPr>
              <a:t>, “A review of architectures and concepts for intelligence in future electric energy systems,” </a:t>
            </a:r>
            <a:r>
              <a:rPr lang="en-US" sz="2000" i="1" dirty="0">
                <a:latin typeface="Times New Roman"/>
                <a:ea typeface="Times New Roman"/>
                <a:cs typeface="Times New Roman"/>
                <a:sym typeface="Times New Roman"/>
              </a:rPr>
              <a:t>IEEE Transactions on Industrial Electronics</a:t>
            </a:r>
            <a:r>
              <a:rPr lang="en-US" sz="2000" dirty="0">
                <a:latin typeface="Times New Roman"/>
                <a:ea typeface="Times New Roman"/>
                <a:cs typeface="Times New Roman"/>
                <a:sym typeface="Times New Roman"/>
              </a:rPr>
              <a:t>, vol. 62, no. 4, pp. 2424–2438, Apr. 2015.</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[5] A. </a:t>
            </a:r>
            <a:r>
              <a:rPr lang="en-US" sz="2000" dirty="0" err="1">
                <a:latin typeface="Times New Roman"/>
                <a:ea typeface="Times New Roman"/>
                <a:cs typeface="Times New Roman"/>
                <a:sym typeface="Times New Roman"/>
              </a:rPr>
              <a:t>Kwasinski</a:t>
            </a:r>
            <a:r>
              <a:rPr lang="en-US" sz="2000" dirty="0">
                <a:latin typeface="Times New Roman"/>
                <a:ea typeface="Times New Roman"/>
                <a:cs typeface="Times New Roman"/>
                <a:sym typeface="Times New Roman"/>
              </a:rPr>
              <a:t>, “Quantitative evaluation of dc microgrids availability: Effects of system architecture and converter topology design choices,” </a:t>
            </a:r>
            <a:r>
              <a:rPr lang="en-US" sz="2000" i="1" dirty="0">
                <a:latin typeface="Times New Roman"/>
                <a:ea typeface="Times New Roman"/>
                <a:cs typeface="Times New Roman"/>
                <a:sym typeface="Times New Roman"/>
              </a:rPr>
              <a:t>IEEE Transactions on Power Electronics</a:t>
            </a:r>
            <a:r>
              <a:rPr lang="en-US" sz="2000" dirty="0">
                <a:latin typeface="Times New Roman"/>
                <a:ea typeface="Times New Roman"/>
                <a:cs typeface="Times New Roman"/>
                <a:sym typeface="Times New Roman"/>
              </a:rPr>
              <a:t>, vol. 26, no. 3, pp. 835–851, Mar. 2011.</a:t>
            </a:r>
          </a:p>
          <a:p>
            <a:pPr marL="0" indent="0">
              <a:buNone/>
            </a:pPr>
            <a:endParaRPr lang="en-IN" dirty="0"/>
          </a:p>
        </p:txBody>
      </p:sp>
    </p:spTree>
    <p:extLst>
      <p:ext uri="{BB962C8B-B14F-4D97-AF65-F5344CB8AC3E}">
        <p14:creationId xmlns:p14="http://schemas.microsoft.com/office/powerpoint/2010/main" val="2275683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idx="1"/>
          </p:nvPr>
        </p:nvSpPr>
        <p:spPr>
          <a:xfrm>
            <a:off x="838200" y="2533650"/>
            <a:ext cx="10515600" cy="1790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rgbClr val="0070C0"/>
              </a:buClr>
              <a:buSzPts val="4800"/>
              <a:buNone/>
            </a:pPr>
            <a:r>
              <a:rPr lang="en-US" sz="9600" b="1" i="1" dirty="0">
                <a:latin typeface="Algerian"/>
                <a:ea typeface="Tahoma" panose="020B0604030504040204" pitchFamily="34" charset="0"/>
                <a:cs typeface="Tahoma" panose="020B0604030504040204" pitchFamily="34" charset="0"/>
                <a:sym typeface="Algerian"/>
              </a:rPr>
              <a:t>THANK`YOU’</a:t>
            </a:r>
            <a:endParaRPr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6F16-F29F-45C2-89FE-ECC395B8D3D8}"/>
              </a:ext>
            </a:extLst>
          </p:cNvPr>
          <p:cNvSpPr>
            <a:spLocks noGrp="1"/>
          </p:cNvSpPr>
          <p:nvPr>
            <p:ph type="title"/>
          </p:nvPr>
        </p:nvSpPr>
        <p:spPr>
          <a:xfrm>
            <a:off x="1411894" y="696686"/>
            <a:ext cx="9404723" cy="1080362"/>
          </a:xfrm>
        </p:spPr>
        <p:txBody>
          <a:bodyPr/>
          <a:lstStyle/>
          <a:p>
            <a:pPr algn="ct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Main 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A9FF23-53C0-470E-AFF9-280CB3D1FF3B}"/>
              </a:ext>
            </a:extLst>
          </p:cNvPr>
          <p:cNvSpPr>
            <a:spLocks noGrp="1"/>
          </p:cNvSpPr>
          <p:nvPr>
            <p:ph idx="1"/>
          </p:nvPr>
        </p:nvSpPr>
        <p:spPr>
          <a:xfrm>
            <a:off x="1103312" y="2133600"/>
            <a:ext cx="10021888" cy="3331029"/>
          </a:xfrm>
        </p:spPr>
        <p:txBody>
          <a:bodyPr>
            <a:normAutofit/>
          </a:bodyPr>
          <a:lstStyle/>
          <a:p>
            <a:pPr algn="just"/>
            <a:r>
              <a:rPr lang="en-US" sz="2400" dirty="0">
                <a:latin typeface="Times New Roman" panose="02020603050405020304" pitchFamily="18" charset="0"/>
                <a:cs typeface="Times New Roman" panose="02020603050405020304" pitchFamily="18" charset="0"/>
              </a:rPr>
              <a:t>The main objective of this proposed scheme is to control the flow of power from AC micro grid to DC micro grid whenever there is peak load demand or the contingency condition by keeping in view of the specific loading condition of the DC micro grid.</a:t>
            </a:r>
          </a:p>
          <a:p>
            <a:pPr algn="just"/>
            <a:r>
              <a:rPr lang="en-US" sz="2400" dirty="0">
                <a:latin typeface="Times New Roman" panose="02020603050405020304" pitchFamily="18" charset="0"/>
                <a:cs typeface="Times New Roman" panose="02020603050405020304" pitchFamily="18" charset="0"/>
              </a:rPr>
              <a:t>It will also reduces the number of tie converters used by adopting the </a:t>
            </a:r>
            <a:r>
              <a:rPr lang="en-US" sz="2400" dirty="0" err="1">
                <a:latin typeface="Times New Roman" panose="02020603050405020304" pitchFamily="18" charset="0"/>
                <a:cs typeface="Times New Roman" panose="02020603050405020304" pitchFamily="18" charset="0"/>
              </a:rPr>
              <a:t>priortisied</a:t>
            </a:r>
            <a:r>
              <a:rPr lang="en-US" sz="2400" dirty="0">
                <a:latin typeface="Times New Roman" panose="02020603050405020304" pitchFamily="18" charset="0"/>
                <a:cs typeface="Times New Roman" panose="02020603050405020304" pitchFamily="18" charset="0"/>
              </a:rPr>
              <a:t> system unlike the other power management control strategies. </a:t>
            </a:r>
          </a:p>
        </p:txBody>
      </p:sp>
    </p:spTree>
    <p:extLst>
      <p:ext uri="{BB962C8B-B14F-4D97-AF65-F5344CB8AC3E}">
        <p14:creationId xmlns:p14="http://schemas.microsoft.com/office/powerpoint/2010/main" val="72238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98FA-ED4C-4D32-9B62-B4CE5E86ED97}"/>
              </a:ext>
            </a:extLst>
          </p:cNvPr>
          <p:cNvSpPr>
            <a:spLocks noGrp="1"/>
          </p:cNvSpPr>
          <p:nvPr>
            <p:ph type="title"/>
          </p:nvPr>
        </p:nvSpPr>
        <p:spPr>
          <a:xfrm>
            <a:off x="1393638" y="441833"/>
            <a:ext cx="9404723" cy="1400530"/>
          </a:xfrm>
        </p:spPr>
        <p:txBody>
          <a:bodyPr/>
          <a:lstStyle/>
          <a:p>
            <a:pPr algn="ct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25C249-9203-4A2F-BADC-499B9715C279}"/>
              </a:ext>
            </a:extLst>
          </p:cNvPr>
          <p:cNvSpPr>
            <a:spLocks noGrp="1"/>
          </p:cNvSpPr>
          <p:nvPr>
            <p:ph idx="1"/>
          </p:nvPr>
        </p:nvSpPr>
        <p:spPr>
          <a:xfrm>
            <a:off x="1103312" y="1502229"/>
            <a:ext cx="9869488" cy="4746171"/>
          </a:xfrm>
        </p:spPr>
        <p:txBody>
          <a:bodyPr>
            <a:noAutofit/>
          </a:bodyPr>
          <a:lstStyle/>
          <a:p>
            <a:pPr algn="just"/>
            <a:r>
              <a:rPr lang="en-US" sz="2400" dirty="0">
                <a:latin typeface="Times New Roman" panose="02020603050405020304" pitchFamily="18" charset="0"/>
                <a:cs typeface="Times New Roman" panose="02020603050405020304" pitchFamily="18" charset="0"/>
              </a:rPr>
              <a:t>The existing power management schemes are either concerned about power sharing or regulation of voltage but not on both.</a:t>
            </a:r>
          </a:p>
          <a:p>
            <a:pPr algn="just"/>
            <a:r>
              <a:rPr lang="en-US" sz="2400" dirty="0">
                <a:latin typeface="Times New Roman" panose="02020603050405020304" pitchFamily="18" charset="0"/>
                <a:cs typeface="Times New Roman" panose="02020603050405020304" pitchFamily="18" charset="0"/>
              </a:rPr>
              <a:t>But the proposed scheme will enable us to regulate the voltage on the basis of specific loading condition of the DC micro grid.</a:t>
            </a:r>
          </a:p>
          <a:p>
            <a:pPr algn="just"/>
            <a:r>
              <a:rPr lang="en-US" sz="2400" dirty="0">
                <a:latin typeface="Times New Roman" panose="02020603050405020304" pitchFamily="18" charset="0"/>
                <a:cs typeface="Times New Roman" panose="02020603050405020304" pitchFamily="18" charset="0"/>
              </a:rPr>
              <a:t>The proposed scheme will also enable us to transfer power from AC micro grid to DC micro grid during the peak load demand or at contingency condition. </a:t>
            </a:r>
          </a:p>
          <a:p>
            <a:pPr algn="just"/>
            <a:r>
              <a:rPr lang="en-US" sz="2400" dirty="0">
                <a:latin typeface="Times New Roman" panose="02020603050405020304" pitchFamily="18" charset="0"/>
                <a:cs typeface="Times New Roman" panose="02020603050405020304" pitchFamily="18" charset="0"/>
              </a:rPr>
              <a:t>The results reveal the usefulness of the proposed scheme in the power management and then results are verified through MATLAB/SIMULINK environment. </a:t>
            </a:r>
          </a:p>
        </p:txBody>
      </p:sp>
    </p:spTree>
    <p:extLst>
      <p:ext uri="{BB962C8B-B14F-4D97-AF65-F5344CB8AC3E}">
        <p14:creationId xmlns:p14="http://schemas.microsoft.com/office/powerpoint/2010/main" val="264374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743-638F-420A-8FDE-CA5F99DBBE42}"/>
              </a:ext>
            </a:extLst>
          </p:cNvPr>
          <p:cNvSpPr>
            <a:spLocks noGrp="1"/>
          </p:cNvSpPr>
          <p:nvPr>
            <p:ph type="title"/>
          </p:nvPr>
        </p:nvSpPr>
        <p:spPr>
          <a:xfrm>
            <a:off x="1393638" y="609601"/>
            <a:ext cx="9404723" cy="1178332"/>
          </a:xfrm>
        </p:spPr>
        <p:txBody>
          <a:bodyPr/>
          <a:lstStyle/>
          <a:p>
            <a:pPr algn="ctr"/>
            <a:r>
              <a:rPr lang="en-US" sz="4400" b="1" dirty="0">
                <a:solidFill>
                  <a:schemeClr val="tx1"/>
                </a:solidFill>
                <a:latin typeface="Times New Roman"/>
                <a:ea typeface="Times New Roman"/>
                <a:cs typeface="Times New Roman"/>
                <a:sym typeface="Times New Roman"/>
              </a:rPr>
              <a:t>Introduction</a:t>
            </a:r>
            <a:endParaRPr lang="en-IN" b="1" dirty="0">
              <a:solidFill>
                <a:schemeClr val="tx1"/>
              </a:solidFill>
            </a:endParaRPr>
          </a:p>
        </p:txBody>
      </p:sp>
      <p:sp>
        <p:nvSpPr>
          <p:cNvPr id="3" name="Content Placeholder 2">
            <a:extLst>
              <a:ext uri="{FF2B5EF4-FFF2-40B4-BE49-F238E27FC236}">
                <a16:creationId xmlns:a16="http://schemas.microsoft.com/office/drawing/2014/main" id="{39470ECA-BBDD-4573-858B-02B2FFB80EA8}"/>
              </a:ext>
            </a:extLst>
          </p:cNvPr>
          <p:cNvSpPr>
            <a:spLocks noGrp="1"/>
          </p:cNvSpPr>
          <p:nvPr>
            <p:ph idx="1"/>
          </p:nvPr>
        </p:nvSpPr>
        <p:spPr>
          <a:xfrm>
            <a:off x="1103312" y="2052918"/>
            <a:ext cx="9978345" cy="4195481"/>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proposed scheme will enable us autonomous power transfer between the AC micro grid and DC micro grid.</a:t>
            </a:r>
          </a:p>
          <a:p>
            <a:pPr algn="just"/>
            <a:r>
              <a:rPr lang="en-US" sz="2400" dirty="0">
                <a:latin typeface="Times New Roman" panose="02020603050405020304" pitchFamily="18" charset="0"/>
                <a:cs typeface="Times New Roman" panose="02020603050405020304" pitchFamily="18" charset="0"/>
              </a:rPr>
              <a:t>This will enable the management of power only when one micro grid is heavily loaded and another micro grid is lightly loaded. </a:t>
            </a:r>
          </a:p>
          <a:p>
            <a:pPr algn="just"/>
            <a:r>
              <a:rPr lang="en-US" sz="2400" dirty="0">
                <a:latin typeface="Times New Roman" panose="02020603050405020304" pitchFamily="18" charset="0"/>
                <a:cs typeface="Times New Roman" panose="02020603050405020304" pitchFamily="18" charset="0"/>
              </a:rPr>
              <a:t>Their network topologies and control strategies are mainly determined to maximize the benefits while meeting the load requirements. </a:t>
            </a:r>
          </a:p>
          <a:p>
            <a:pPr algn="just"/>
            <a:r>
              <a:rPr lang="en-US" sz="2400" dirty="0">
                <a:latin typeface="Times New Roman" panose="02020603050405020304" pitchFamily="18" charset="0"/>
                <a:cs typeface="Times New Roman" panose="02020603050405020304" pitchFamily="18" charset="0"/>
              </a:rPr>
              <a:t>The deployment of these new technologies in the form of a micro grid is preferred due to several advantages, such as optimal utilization of resources, improved power quality and enhanced supply reliability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73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762000"/>
            <a:ext cx="105156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Times New Roman"/>
              <a:buNone/>
            </a:pPr>
            <a:r>
              <a:rPr lang="en-US" sz="4400" dirty="0">
                <a:solidFill>
                  <a:schemeClr val="tx1"/>
                </a:solidFill>
                <a:latin typeface="Times New Roman"/>
                <a:ea typeface="Times New Roman"/>
                <a:cs typeface="Times New Roman"/>
                <a:sym typeface="Times New Roman"/>
              </a:rPr>
              <a:t>Literature Survey </a:t>
            </a:r>
            <a:endParaRPr sz="4400" dirty="0">
              <a:solidFill>
                <a:schemeClr val="tx1"/>
              </a:solidFill>
              <a:latin typeface="Times New Roman"/>
              <a:ea typeface="Times New Roman"/>
              <a:cs typeface="Times New Roman"/>
              <a:sym typeface="Times New Roman"/>
            </a:endParaRPr>
          </a:p>
        </p:txBody>
      </p:sp>
      <p:sp>
        <p:nvSpPr>
          <p:cNvPr id="116" name="Google Shape;116;p6"/>
          <p:cNvSpPr txBox="1">
            <a:spLocks noGrp="1"/>
          </p:cNvSpPr>
          <p:nvPr>
            <p:ph idx="1"/>
          </p:nvPr>
        </p:nvSpPr>
        <p:spPr>
          <a:xfrm>
            <a:off x="838207" y="1981200"/>
            <a:ext cx="10515600" cy="3991044"/>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0"/>
              </a:spcBef>
              <a:spcAft>
                <a:spcPts val="0"/>
              </a:spcAft>
              <a:buSzPts val="1800"/>
              <a:buFont typeface="Times New Roman"/>
              <a:buChar char="•"/>
            </a:pPr>
            <a:r>
              <a:rPr lang="en-US" sz="2400" dirty="0">
                <a:latin typeface="Times New Roman"/>
                <a:ea typeface="Times New Roman"/>
                <a:cs typeface="Times New Roman"/>
                <a:sym typeface="Times New Roman"/>
              </a:rPr>
              <a:t>By enabling AC microgrids in the distributed network will increase the performance and reliability of the electrical system.</a:t>
            </a:r>
            <a:endParaRPr sz="2400" dirty="0">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Font typeface="Times New Roman"/>
              <a:buChar char="•"/>
            </a:pPr>
            <a:r>
              <a:rPr lang="en-US" sz="2400" dirty="0">
                <a:latin typeface="Times New Roman"/>
                <a:ea typeface="Times New Roman"/>
                <a:cs typeface="Times New Roman"/>
                <a:sym typeface="Times New Roman"/>
              </a:rPr>
              <a:t>This is mainly devoted to </a:t>
            </a:r>
            <a:r>
              <a:rPr lang="en-US" sz="2400" dirty="0" err="1">
                <a:latin typeface="Times New Roman"/>
                <a:ea typeface="Times New Roman"/>
                <a:cs typeface="Times New Roman"/>
                <a:sym typeface="Times New Roman"/>
              </a:rPr>
              <a:t>minimising</a:t>
            </a:r>
            <a:r>
              <a:rPr lang="en-US" sz="2400" dirty="0">
                <a:latin typeface="Times New Roman"/>
                <a:ea typeface="Times New Roman"/>
                <a:cs typeface="Times New Roman"/>
                <a:sym typeface="Times New Roman"/>
              </a:rPr>
              <a:t> the operation cost, coordinating support services, and </a:t>
            </a:r>
            <a:r>
              <a:rPr lang="en-US" sz="2400" dirty="0" err="1">
                <a:latin typeface="Times New Roman"/>
                <a:ea typeface="Times New Roman"/>
                <a:cs typeface="Times New Roman"/>
                <a:sym typeface="Times New Roman"/>
              </a:rPr>
              <a:t>maximising</a:t>
            </a:r>
            <a:r>
              <a:rPr lang="en-US" sz="2400" dirty="0">
                <a:latin typeface="Times New Roman"/>
                <a:ea typeface="Times New Roman"/>
                <a:cs typeface="Times New Roman"/>
                <a:sym typeface="Times New Roman"/>
              </a:rPr>
              <a:t> the reliability and controllability of microgrids. </a:t>
            </a:r>
            <a:endParaRPr sz="2400" dirty="0">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Font typeface="Times New Roman"/>
              <a:buChar char="•"/>
            </a:pPr>
            <a:r>
              <a:rPr lang="en-US" sz="2400" dirty="0">
                <a:latin typeface="Times New Roman"/>
                <a:ea typeface="Times New Roman"/>
                <a:cs typeface="Times New Roman"/>
                <a:sym typeface="Times New Roman"/>
              </a:rPr>
              <a:t>A single-stage inverter system with maximum power point tracking control (MPPT) which is applicable in low power photovoltaic (PV)  energy conversion systems is proposed in this project.</a:t>
            </a:r>
            <a:endParaRPr sz="2400" dirty="0">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Font typeface="Times New Roman"/>
              <a:buChar char="•"/>
            </a:pPr>
            <a:r>
              <a:rPr lang="en-US" sz="2400" dirty="0">
                <a:latin typeface="Times New Roman"/>
                <a:ea typeface="Times New Roman"/>
                <a:cs typeface="Times New Roman"/>
                <a:sym typeface="Times New Roman"/>
              </a:rPr>
              <a:t>The proposed system is successfully implemented by using a single digital signal processor TMS320F2808.</a:t>
            </a:r>
            <a:endParaRPr sz="24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508975"/>
            <a:ext cx="10515600" cy="72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Times New Roman"/>
              <a:buNone/>
            </a:pPr>
            <a:r>
              <a:rPr lang="en-US" sz="4400" b="1" dirty="0">
                <a:solidFill>
                  <a:schemeClr val="tx1"/>
                </a:solidFill>
                <a:latin typeface="Times New Roman"/>
                <a:ea typeface="Times New Roman"/>
                <a:cs typeface="Times New Roman"/>
                <a:sym typeface="Times New Roman"/>
              </a:rPr>
              <a:t>PV Renewable sources </a:t>
            </a:r>
            <a:endParaRPr sz="4400" b="1" dirty="0">
              <a:solidFill>
                <a:schemeClr val="tx1"/>
              </a:solidFill>
              <a:latin typeface="Times New Roman"/>
              <a:ea typeface="Times New Roman"/>
              <a:cs typeface="Times New Roman"/>
              <a:sym typeface="Times New Roman"/>
            </a:endParaRPr>
          </a:p>
        </p:txBody>
      </p:sp>
      <p:sp>
        <p:nvSpPr>
          <p:cNvPr id="122" name="Google Shape;122;p7"/>
          <p:cNvSpPr txBox="1"/>
          <p:nvPr/>
        </p:nvSpPr>
        <p:spPr>
          <a:xfrm>
            <a:off x="617546" y="1210518"/>
            <a:ext cx="10248900" cy="1938952"/>
          </a:xfrm>
          <a:prstGeom prst="rect">
            <a:avLst/>
          </a:prstGeom>
          <a:noFill/>
          <a:ln>
            <a:noFill/>
          </a:ln>
        </p:spPr>
        <p:txBody>
          <a:bodyPr spcFirstLastPara="1" wrap="square" lIns="91425" tIns="45700" rIns="91425" bIns="45700" anchor="t" anchorCtr="0">
            <a:spAutoFit/>
          </a:bodyPr>
          <a:lstStyle/>
          <a:p>
            <a:pPr marL="457200" marR="0" lvl="0" indent="-374650" algn="just" rtl="0">
              <a:spcBef>
                <a:spcPts val="0"/>
              </a:spcBef>
              <a:spcAft>
                <a:spcPts val="0"/>
              </a:spcAft>
              <a:buSzPts val="2300"/>
              <a:buChar char="●"/>
            </a:pPr>
            <a:r>
              <a:rPr lang="en-US" sz="2400" dirty="0">
                <a:latin typeface="Times New Roman"/>
                <a:ea typeface="Times New Roman"/>
                <a:cs typeface="Times New Roman"/>
                <a:sym typeface="Times New Roman"/>
              </a:rPr>
              <a:t>The usage of solar cells to transform energy from solar irradiance through electricity is really a process that renewable support.</a:t>
            </a:r>
            <a:endParaRPr sz="2400" dirty="0">
              <a:latin typeface="Times New Roman"/>
              <a:ea typeface="Times New Roman"/>
              <a:cs typeface="Times New Roman"/>
              <a:sym typeface="Times New Roman"/>
            </a:endParaRPr>
          </a:p>
          <a:p>
            <a:pPr marL="457200" marR="0" lvl="0" indent="-374650" algn="just" rtl="0">
              <a:spcBef>
                <a:spcPts val="0"/>
              </a:spcBef>
              <a:spcAft>
                <a:spcPts val="0"/>
              </a:spcAft>
              <a:buSzPts val="2300"/>
              <a:buFont typeface="Times New Roman"/>
              <a:buChar char="●"/>
            </a:pPr>
            <a:r>
              <a:rPr lang="en-US" sz="2400" dirty="0">
                <a:latin typeface="Times New Roman"/>
                <a:ea typeface="Times New Roman"/>
                <a:cs typeface="Times New Roman"/>
                <a:sym typeface="Times New Roman"/>
              </a:rPr>
              <a:t>The main reason for the fluctuation with PV systems production capacity is the seasonal variation of solar irradiance which is due to the passing of clouds across a PV field.</a:t>
            </a:r>
            <a:endParaRPr sz="2400" dirty="0">
              <a:latin typeface="Times New Roman"/>
              <a:ea typeface="Times New Roman"/>
              <a:cs typeface="Times New Roman"/>
              <a:sym typeface="Times New Roman"/>
            </a:endParaRPr>
          </a:p>
        </p:txBody>
      </p:sp>
      <p:pic>
        <p:nvPicPr>
          <p:cNvPr id="123" name="Google Shape;123;p7"/>
          <p:cNvPicPr preferRelativeResize="0"/>
          <p:nvPr/>
        </p:nvPicPr>
        <p:blipFill rotWithShape="1">
          <a:blip r:embed="rId3">
            <a:alphaModFix/>
          </a:blip>
          <a:srcRect l="1587" r="1587" b="16219"/>
          <a:stretch/>
        </p:blipFill>
        <p:spPr>
          <a:xfrm>
            <a:off x="2539421" y="4038600"/>
            <a:ext cx="6405150" cy="194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0AED0C-8284-F89D-8B2E-06F6C469E9E7}"/>
              </a:ext>
            </a:extLst>
          </p:cNvPr>
          <p:cNvPicPr>
            <a:picLocks noChangeAspect="1"/>
          </p:cNvPicPr>
          <p:nvPr/>
        </p:nvPicPr>
        <p:blipFill>
          <a:blip r:embed="rId2"/>
          <a:stretch>
            <a:fillRect/>
          </a:stretch>
        </p:blipFill>
        <p:spPr>
          <a:xfrm>
            <a:off x="6289262" y="1295400"/>
            <a:ext cx="5091892" cy="4801314"/>
          </a:xfrm>
          <a:prstGeom prst="rect">
            <a:avLst/>
          </a:prstGeom>
        </p:spPr>
      </p:pic>
      <p:sp>
        <p:nvSpPr>
          <p:cNvPr id="6" name="TextBox 5">
            <a:extLst>
              <a:ext uri="{FF2B5EF4-FFF2-40B4-BE49-F238E27FC236}">
                <a16:creationId xmlns:a16="http://schemas.microsoft.com/office/drawing/2014/main" id="{850DBE25-6038-1C28-B4DE-989CCA568AB8}"/>
              </a:ext>
            </a:extLst>
          </p:cNvPr>
          <p:cNvSpPr txBox="1"/>
          <p:nvPr/>
        </p:nvSpPr>
        <p:spPr>
          <a:xfrm>
            <a:off x="457200" y="1143000"/>
            <a:ext cx="5638800" cy="4801314"/>
          </a:xfrm>
          <a:prstGeom prst="rect">
            <a:avLst/>
          </a:prstGeom>
          <a:noFill/>
        </p:spPr>
        <p:txBody>
          <a:bodyPr wrap="square" rtlCol="0">
            <a:spAutoFit/>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AC Grid (AC-G)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Characterized by regulated Frequency and Voltage</a:t>
            </a:r>
          </a:p>
          <a:p>
            <a:pPr algn="ctr"/>
            <a:r>
              <a:rPr lang="en-US" b="1" dirty="0">
                <a:latin typeface="Times New Roman" panose="02020603050405020304" pitchFamily="18" charset="0"/>
                <a:ea typeface="Tahoma" panose="020B0604030504040204" pitchFamily="34" charset="0"/>
                <a:cs typeface="Times New Roman" panose="02020603050405020304" pitchFamily="18" charset="0"/>
              </a:rPr>
              <a:t>Tie Converters (TCs)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1)With the proposed hybrid control (droop and voltage control mode), tie-converters autonomously transfer power from AC to DC microgrid when the load demand in DC microgrid is high and all generators are heavily loaded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2)At the same time, tie-converters autonomously regulate the voltage of DC microgrid to avoid further degradation.</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3)The number of converters in operation are reduced to avoid unnecessary operational losses.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4)The proposed scheme is fully autonomous and allow plug-n-play of generators and tie-converters. </a:t>
            </a:r>
          </a:p>
          <a:p>
            <a:pPr algn="ctr"/>
            <a:r>
              <a:rPr lang="en-US" b="1" dirty="0">
                <a:latin typeface="Times New Roman" panose="02020603050405020304" pitchFamily="18" charset="0"/>
                <a:ea typeface="Tahoma" panose="020B0604030504040204" pitchFamily="34" charset="0"/>
                <a:cs typeface="Times New Roman" panose="02020603050405020304" pitchFamily="18" charset="0"/>
              </a:rPr>
              <a:t>DC Grid (DC-G)</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1)Dispatchable generators are droop controlled.</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2)DC grid voltage is regulated within defined range.</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3)Non-dispatchable generators produce maximum power</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Google Shape;128;p8">
            <a:extLst>
              <a:ext uri="{FF2B5EF4-FFF2-40B4-BE49-F238E27FC236}">
                <a16:creationId xmlns:a16="http://schemas.microsoft.com/office/drawing/2014/main" id="{C1B32D92-08AF-5A5A-1586-0766D729F31B}"/>
              </a:ext>
            </a:extLst>
          </p:cNvPr>
          <p:cNvSpPr txBox="1">
            <a:spLocks noGrp="1"/>
          </p:cNvSpPr>
          <p:nvPr>
            <p:ph type="title"/>
          </p:nvPr>
        </p:nvSpPr>
        <p:spPr>
          <a:xfrm>
            <a:off x="838200" y="302002"/>
            <a:ext cx="10515600" cy="7350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2400"/>
              <a:buFont typeface="Times New Roman"/>
              <a:buNone/>
            </a:pPr>
            <a:r>
              <a:rPr lang="en-US" sz="4400" b="1" dirty="0">
                <a:solidFill>
                  <a:schemeClr val="tx1"/>
                </a:solidFill>
                <a:latin typeface="Times New Roman"/>
                <a:ea typeface="Times New Roman"/>
                <a:cs typeface="Times New Roman"/>
                <a:sym typeface="Times New Roman"/>
              </a:rPr>
              <a:t>BLOCK DIAGRAM </a:t>
            </a:r>
            <a:endParaRPr sz="4400" b="1" dirty="0">
              <a:solidFill>
                <a:schemeClr val="tx1"/>
              </a:solidFill>
            </a:endParaRPr>
          </a:p>
        </p:txBody>
      </p:sp>
    </p:spTree>
    <p:extLst>
      <p:ext uri="{BB962C8B-B14F-4D97-AF65-F5344CB8AC3E}">
        <p14:creationId xmlns:p14="http://schemas.microsoft.com/office/powerpoint/2010/main" val="243792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609600"/>
            <a:ext cx="10515600" cy="83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ct val="100000"/>
              <a:buFont typeface="Times New Roman"/>
              <a:buNone/>
            </a:pPr>
            <a:r>
              <a:rPr lang="en-US" sz="4400" b="1" dirty="0">
                <a:solidFill>
                  <a:schemeClr val="tx1"/>
                </a:solidFill>
                <a:latin typeface="Times New Roman"/>
                <a:ea typeface="Times New Roman"/>
                <a:cs typeface="Times New Roman"/>
                <a:sym typeface="Times New Roman"/>
              </a:rPr>
              <a:t>Control block diagram of tie converter</a:t>
            </a:r>
            <a:endParaRPr sz="4400" b="1" dirty="0">
              <a:solidFill>
                <a:schemeClr val="tx1"/>
              </a:solidFill>
            </a:endParaRPr>
          </a:p>
        </p:txBody>
      </p:sp>
      <p:pic>
        <p:nvPicPr>
          <p:cNvPr id="3" name="Picture 2">
            <a:extLst>
              <a:ext uri="{FF2B5EF4-FFF2-40B4-BE49-F238E27FC236}">
                <a16:creationId xmlns:a16="http://schemas.microsoft.com/office/drawing/2014/main" id="{1DCE560D-83FF-4DD2-A816-9E62B0B4B16B}"/>
              </a:ext>
            </a:extLst>
          </p:cNvPr>
          <p:cNvPicPr>
            <a:picLocks noChangeAspect="1"/>
          </p:cNvPicPr>
          <p:nvPr/>
        </p:nvPicPr>
        <p:blipFill>
          <a:blip r:embed="rId3"/>
          <a:stretch>
            <a:fillRect/>
          </a:stretch>
        </p:blipFill>
        <p:spPr>
          <a:xfrm>
            <a:off x="1039692" y="2133600"/>
            <a:ext cx="10112616" cy="382557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657</TotalTime>
  <Words>1410</Words>
  <Application>Microsoft Office PowerPoint</Application>
  <PresentationFormat>Widescreen</PresentationFormat>
  <Paragraphs>95</Paragraphs>
  <Slides>27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Algerian</vt:lpstr>
      <vt:lpstr>Arial</vt:lpstr>
      <vt:lpstr>Calibri</vt:lpstr>
      <vt:lpstr>Century Gothic</vt:lpstr>
      <vt:lpstr>NimbusRomNo9L-Regu</vt:lpstr>
      <vt:lpstr>Tahoma</vt:lpstr>
      <vt:lpstr>Times New Roman</vt:lpstr>
      <vt:lpstr>Wingdings 3</vt:lpstr>
      <vt:lpstr>Ion</vt:lpstr>
      <vt:lpstr>RAGHU ENGINEERING COLLEGE(Autonomous) Department of  Electrical &amp; Electronics Engineering </vt:lpstr>
      <vt:lpstr>Contents</vt:lpstr>
      <vt:lpstr>Main Objective</vt:lpstr>
      <vt:lpstr>Abstract</vt:lpstr>
      <vt:lpstr>Introduction</vt:lpstr>
      <vt:lpstr>Literature Survey </vt:lpstr>
      <vt:lpstr>PV Renewable sources </vt:lpstr>
      <vt:lpstr>BLOCK DIAGRAM </vt:lpstr>
      <vt:lpstr>Control block diagram of tie converter</vt:lpstr>
      <vt:lpstr>PowerPoint Presentation</vt:lpstr>
      <vt:lpstr>Maximum power point tracking(MPPT)</vt:lpstr>
      <vt:lpstr>ABC to dq0 transformation </vt:lpstr>
      <vt:lpstr>PI CONTROLLER </vt:lpstr>
      <vt:lpstr>PowerPoint Presentation</vt:lpstr>
      <vt:lpstr>PULSE WIDTH MODULATION (PWM)</vt:lpstr>
      <vt:lpstr>CONFIGURATION OF THE ISLANDING DETECTION METHOD</vt:lpstr>
      <vt:lpstr>SIMULATION BLOCK OF DIFFERENT GENERATIONS AND CONVERTER</vt:lpstr>
      <vt:lpstr>PowerPoint Presentation</vt:lpstr>
      <vt:lpstr>PowerPoint Presentation</vt:lpstr>
      <vt:lpstr>SIMULATION BLOCK OF DIFFERENT GENERATIONS, LOAD AND CONVERTER</vt:lpstr>
      <vt:lpstr>PowerPoint Presentation</vt:lpstr>
      <vt:lpstr>PowerPoint Presentation</vt:lpstr>
      <vt:lpstr>SIMULATION CONFIGURATION OF THE ISLANDING DETECTION METHOD</vt:lpstr>
      <vt:lpstr>PowerPoint Presentation</vt:lpstr>
      <vt:lpstr>CONCLUSION</vt:lpstr>
      <vt:lpstr>RFERENCES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CONTENTS</dc:title>
  <dc:creator>A J P VARMA</dc:creator>
  <cp:lastModifiedBy>Sai Ganesh</cp:lastModifiedBy>
  <cp:revision>22</cp:revision>
  <dcterms:modified xsi:type="dcterms:W3CDTF">2022-05-21T15:46:16Z</dcterms:modified>
</cp:coreProperties>
</file>