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
  </p:notesMasterIdLst>
  <p:sldIdLst>
    <p:sldId id="257" r:id="rId2"/>
    <p:sldId id="260" r:id="rId3"/>
    <p:sldId id="259" r:id="rId4"/>
    <p:sldId id="261" r:id="rId5"/>
    <p:sldId id="262" r:id="rId6"/>
    <p:sldId id="263" r:id="rId7"/>
    <p:sldId id="264"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B2865A-9E76-474E-89C5-B9E2ED5AC8C4}" type="datetimeFigureOut">
              <a:rPr lang="en-IN" smtClean="0"/>
              <a:t>29-03-2022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4F0CAF-B820-482A-9F10-A01EB42085AF}" type="slidenum">
              <a:rPr lang="en-IN" smtClean="0"/>
              <a:t>‹#›</a:t>
            </a:fld>
            <a:endParaRPr lang="en-IN"/>
          </a:p>
        </p:txBody>
      </p:sp>
    </p:spTree>
    <p:extLst>
      <p:ext uri="{BB962C8B-B14F-4D97-AF65-F5344CB8AC3E}">
        <p14:creationId xmlns:p14="http://schemas.microsoft.com/office/powerpoint/2010/main" val="1507807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Slide Image Placeholder 1"/>
          <p:cNvSpPr>
            <a:spLocks noGrp="1" noRot="1" noChangeAspect="1"/>
          </p:cNvSpPr>
          <p:nvPr>
            <p:ph type="sldImg"/>
          </p:nvPr>
        </p:nvSpPr>
        <p:spPr/>
      </p:sp>
      <p:sp>
        <p:nvSpPr>
          <p:cNvPr id="1048592"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1048593" name="Slide Number Placeholder 3"/>
          <p:cNvSpPr>
            <a:spLocks noGrp="1"/>
          </p:cNvSpPr>
          <p:nvPr>
            <p:ph type="sldNum" sz="quarter" idx="10"/>
          </p:nvPr>
        </p:nvSpPr>
        <p:spPr/>
        <p:txBody>
          <a:bodyPr/>
          <a:lstStyle/>
          <a:p>
            <a:fld id="{D0F5F0D6-03F5-46E1-9626-04FA2E93551A}"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797A7D-95A6-4E52-B8E0-2418423D61B2}"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0746B-8E0F-4423-8933-1A8E3445870A}" type="slidenum">
              <a:rPr lang="en-IN" smtClean="0"/>
              <a:t>‹#›</a:t>
            </a:fld>
            <a:endParaRPr lang="en-IN"/>
          </a:p>
        </p:txBody>
      </p:sp>
    </p:spTree>
    <p:extLst>
      <p:ext uri="{BB962C8B-B14F-4D97-AF65-F5344CB8AC3E}">
        <p14:creationId xmlns:p14="http://schemas.microsoft.com/office/powerpoint/2010/main" val="1206462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797A7D-95A6-4E52-B8E0-2418423D61B2}"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C0746B-8E0F-4423-8933-1A8E3445870A}" type="slidenum">
              <a:rPr lang="en-IN" smtClean="0"/>
              <a:t>‹#›</a:t>
            </a:fld>
            <a:endParaRPr lang="en-IN"/>
          </a:p>
        </p:txBody>
      </p:sp>
    </p:spTree>
    <p:extLst>
      <p:ext uri="{BB962C8B-B14F-4D97-AF65-F5344CB8AC3E}">
        <p14:creationId xmlns:p14="http://schemas.microsoft.com/office/powerpoint/2010/main" val="284401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797A7D-95A6-4E52-B8E0-2418423D61B2}"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0746B-8E0F-4423-8933-1A8E3445870A}" type="slidenum">
              <a:rPr lang="en-IN" smtClean="0"/>
              <a:t>‹#›</a:t>
            </a:fld>
            <a:endParaRPr lang="en-IN"/>
          </a:p>
        </p:txBody>
      </p:sp>
    </p:spTree>
    <p:extLst>
      <p:ext uri="{BB962C8B-B14F-4D97-AF65-F5344CB8AC3E}">
        <p14:creationId xmlns:p14="http://schemas.microsoft.com/office/powerpoint/2010/main" val="1893620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797A7D-95A6-4E52-B8E0-2418423D61B2}"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0746B-8E0F-4423-8933-1A8E3445870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22458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97A7D-95A6-4E52-B8E0-2418423D61B2}"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0746B-8E0F-4423-8933-1A8E3445870A}" type="slidenum">
              <a:rPr lang="en-IN" smtClean="0"/>
              <a:t>‹#›</a:t>
            </a:fld>
            <a:endParaRPr lang="en-IN"/>
          </a:p>
        </p:txBody>
      </p:sp>
    </p:spTree>
    <p:extLst>
      <p:ext uri="{BB962C8B-B14F-4D97-AF65-F5344CB8AC3E}">
        <p14:creationId xmlns:p14="http://schemas.microsoft.com/office/powerpoint/2010/main" val="3521379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797A7D-95A6-4E52-B8E0-2418423D61B2}" type="datetimeFigureOut">
              <a:rPr lang="en-IN" smtClean="0"/>
              <a:t>29-03-2022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0746B-8E0F-4423-8933-1A8E3445870A}" type="slidenum">
              <a:rPr lang="en-IN" smtClean="0"/>
              <a:t>‹#›</a:t>
            </a:fld>
            <a:endParaRPr lang="en-IN"/>
          </a:p>
        </p:txBody>
      </p:sp>
    </p:spTree>
    <p:extLst>
      <p:ext uri="{BB962C8B-B14F-4D97-AF65-F5344CB8AC3E}">
        <p14:creationId xmlns:p14="http://schemas.microsoft.com/office/powerpoint/2010/main" val="4237688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797A7D-95A6-4E52-B8E0-2418423D61B2}" type="datetimeFigureOut">
              <a:rPr lang="en-IN" smtClean="0"/>
              <a:t>29-03-2022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0746B-8E0F-4423-8933-1A8E3445870A}" type="slidenum">
              <a:rPr lang="en-IN" smtClean="0"/>
              <a:t>‹#›</a:t>
            </a:fld>
            <a:endParaRPr lang="en-IN"/>
          </a:p>
        </p:txBody>
      </p:sp>
    </p:spTree>
    <p:extLst>
      <p:ext uri="{BB962C8B-B14F-4D97-AF65-F5344CB8AC3E}">
        <p14:creationId xmlns:p14="http://schemas.microsoft.com/office/powerpoint/2010/main" val="683588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97A7D-95A6-4E52-B8E0-2418423D61B2}"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0746B-8E0F-4423-8933-1A8E3445870A}" type="slidenum">
              <a:rPr lang="en-IN" smtClean="0"/>
              <a:t>‹#›</a:t>
            </a:fld>
            <a:endParaRPr lang="en-IN"/>
          </a:p>
        </p:txBody>
      </p:sp>
    </p:spTree>
    <p:extLst>
      <p:ext uri="{BB962C8B-B14F-4D97-AF65-F5344CB8AC3E}">
        <p14:creationId xmlns:p14="http://schemas.microsoft.com/office/powerpoint/2010/main" val="1754479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97A7D-95A6-4E52-B8E0-2418423D61B2}"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0746B-8E0F-4423-8933-1A8E3445870A}" type="slidenum">
              <a:rPr lang="en-IN" smtClean="0"/>
              <a:t>‹#›</a:t>
            </a:fld>
            <a:endParaRPr lang="en-IN"/>
          </a:p>
        </p:txBody>
      </p:sp>
    </p:spTree>
    <p:extLst>
      <p:ext uri="{BB962C8B-B14F-4D97-AF65-F5344CB8AC3E}">
        <p14:creationId xmlns:p14="http://schemas.microsoft.com/office/powerpoint/2010/main" val="214626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0797A7D-95A6-4E52-B8E0-2418423D61B2}"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0746B-8E0F-4423-8933-1A8E3445870A}" type="slidenum">
              <a:rPr lang="en-IN" smtClean="0"/>
              <a:t>‹#›</a:t>
            </a:fld>
            <a:endParaRPr lang="en-IN"/>
          </a:p>
        </p:txBody>
      </p:sp>
    </p:spTree>
    <p:extLst>
      <p:ext uri="{BB962C8B-B14F-4D97-AF65-F5344CB8AC3E}">
        <p14:creationId xmlns:p14="http://schemas.microsoft.com/office/powerpoint/2010/main" val="14564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97A7D-95A6-4E52-B8E0-2418423D61B2}"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0746B-8E0F-4423-8933-1A8E3445870A}" type="slidenum">
              <a:rPr lang="en-IN" smtClean="0"/>
              <a:t>‹#›</a:t>
            </a:fld>
            <a:endParaRPr lang="en-IN"/>
          </a:p>
        </p:txBody>
      </p:sp>
    </p:spTree>
    <p:extLst>
      <p:ext uri="{BB962C8B-B14F-4D97-AF65-F5344CB8AC3E}">
        <p14:creationId xmlns:p14="http://schemas.microsoft.com/office/powerpoint/2010/main" val="4104617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797A7D-95A6-4E52-B8E0-2418423D61B2}"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C0746B-8E0F-4423-8933-1A8E3445870A}" type="slidenum">
              <a:rPr lang="en-IN" smtClean="0"/>
              <a:t>‹#›</a:t>
            </a:fld>
            <a:endParaRPr lang="en-IN"/>
          </a:p>
        </p:txBody>
      </p:sp>
    </p:spTree>
    <p:extLst>
      <p:ext uri="{BB962C8B-B14F-4D97-AF65-F5344CB8AC3E}">
        <p14:creationId xmlns:p14="http://schemas.microsoft.com/office/powerpoint/2010/main" val="978610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797A7D-95A6-4E52-B8E0-2418423D61B2}" type="datetimeFigureOut">
              <a:rPr lang="en-IN" smtClean="0"/>
              <a:t>29-03-2022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C0746B-8E0F-4423-8933-1A8E3445870A}" type="slidenum">
              <a:rPr lang="en-IN" smtClean="0"/>
              <a:t>‹#›</a:t>
            </a:fld>
            <a:endParaRPr lang="en-IN"/>
          </a:p>
        </p:txBody>
      </p:sp>
    </p:spTree>
    <p:extLst>
      <p:ext uri="{BB962C8B-B14F-4D97-AF65-F5344CB8AC3E}">
        <p14:creationId xmlns:p14="http://schemas.microsoft.com/office/powerpoint/2010/main" val="260904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0797A7D-95A6-4E52-B8E0-2418423D61B2}" type="datetimeFigureOut">
              <a:rPr lang="en-IN" smtClean="0"/>
              <a:t>29-03-2022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3C0746B-8E0F-4423-8933-1A8E3445870A}" type="slidenum">
              <a:rPr lang="en-IN" smtClean="0"/>
              <a:t>‹#›</a:t>
            </a:fld>
            <a:endParaRPr lang="en-IN"/>
          </a:p>
        </p:txBody>
      </p:sp>
    </p:spTree>
    <p:extLst>
      <p:ext uri="{BB962C8B-B14F-4D97-AF65-F5344CB8AC3E}">
        <p14:creationId xmlns:p14="http://schemas.microsoft.com/office/powerpoint/2010/main" val="209563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0797A7D-95A6-4E52-B8E0-2418423D61B2}" type="datetimeFigureOut">
              <a:rPr lang="en-IN" smtClean="0"/>
              <a:t>29-03-2022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3C0746B-8E0F-4423-8933-1A8E3445870A}" type="slidenum">
              <a:rPr lang="en-IN" smtClean="0"/>
              <a:t>‹#›</a:t>
            </a:fld>
            <a:endParaRPr lang="en-IN"/>
          </a:p>
        </p:txBody>
      </p:sp>
    </p:spTree>
    <p:extLst>
      <p:ext uri="{BB962C8B-B14F-4D97-AF65-F5344CB8AC3E}">
        <p14:creationId xmlns:p14="http://schemas.microsoft.com/office/powerpoint/2010/main" val="2743508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0797A7D-95A6-4E52-B8E0-2418423D61B2}" type="datetimeFigureOut">
              <a:rPr lang="en-IN" smtClean="0"/>
              <a:t>29-03-2022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3C0746B-8E0F-4423-8933-1A8E3445870A}" type="slidenum">
              <a:rPr lang="en-IN" smtClean="0"/>
              <a:t>‹#›</a:t>
            </a:fld>
            <a:endParaRPr lang="en-IN"/>
          </a:p>
        </p:txBody>
      </p:sp>
    </p:spTree>
    <p:extLst>
      <p:ext uri="{BB962C8B-B14F-4D97-AF65-F5344CB8AC3E}">
        <p14:creationId xmlns:p14="http://schemas.microsoft.com/office/powerpoint/2010/main" val="1837922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797A7D-95A6-4E52-B8E0-2418423D61B2}"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C0746B-8E0F-4423-8933-1A8E3445870A}" type="slidenum">
              <a:rPr lang="en-IN" smtClean="0"/>
              <a:t>‹#›</a:t>
            </a:fld>
            <a:endParaRPr lang="en-IN"/>
          </a:p>
        </p:txBody>
      </p:sp>
    </p:spTree>
    <p:extLst>
      <p:ext uri="{BB962C8B-B14F-4D97-AF65-F5344CB8AC3E}">
        <p14:creationId xmlns:p14="http://schemas.microsoft.com/office/powerpoint/2010/main" val="234195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0797A7D-95A6-4E52-B8E0-2418423D61B2}" type="datetimeFigureOut">
              <a:rPr lang="en-IN" smtClean="0"/>
              <a:t>29-03-2022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3C0746B-8E0F-4423-8933-1A8E3445870A}" type="slidenum">
              <a:rPr lang="en-IN" smtClean="0"/>
              <a:t>‹#›</a:t>
            </a:fld>
            <a:endParaRPr lang="en-IN"/>
          </a:p>
        </p:txBody>
      </p:sp>
    </p:spTree>
    <p:extLst>
      <p:ext uri="{BB962C8B-B14F-4D97-AF65-F5344CB8AC3E}">
        <p14:creationId xmlns:p14="http://schemas.microsoft.com/office/powerpoint/2010/main" val="185860077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2743200" y="650630"/>
            <a:ext cx="7772400" cy="1470025"/>
          </a:xfrm>
        </p:spPr>
        <p:txBody>
          <a:bodyPr>
            <a:normAutofit fontScale="90000"/>
          </a:bodyPr>
          <a:lstStyle/>
          <a:p>
            <a:pPr lvl="0"/>
            <a:r>
              <a:rPr lang="en-IN" sz="3100" b="1" u="sng" dirty="0">
                <a:latin typeface="Times New Roman" panose="02020603050405020304" pitchFamily="18" charset="0"/>
                <a:cs typeface="Times New Roman" panose="02020603050405020304" pitchFamily="18" charset="0"/>
              </a:rPr>
              <a:t>RAGHU ENGINEERING COLLEGE</a:t>
            </a:r>
            <a:r>
              <a:rPr lang="en-IN" sz="2200" dirty="0">
                <a:cs typeface="Times New Roman" panose="02020603050405020304" pitchFamily="18" charset="0"/>
              </a:rPr>
              <a:t>(Autonomous)</a:t>
            </a:r>
            <a:br>
              <a:rPr lang="en-IN" sz="4000" dirty="0">
                <a:cs typeface="Times New Roman" panose="02020603050405020304" pitchFamily="18" charset="0"/>
              </a:rPr>
            </a:br>
            <a:r>
              <a:rPr lang="en-IN" sz="2700" b="1" dirty="0">
                <a:cs typeface="Times New Roman" panose="02020603050405020304" pitchFamily="18" charset="0"/>
              </a:rPr>
              <a:t>Department of  Electrical &amp; Electronics Engineering</a:t>
            </a:r>
            <a:br>
              <a:rPr lang="en-IN" b="1" dirty="0">
                <a:cs typeface="Times New Roman" panose="02020603050405020304" pitchFamily="18" charset="0"/>
              </a:rPr>
            </a:br>
            <a:endParaRPr lang="en-US" dirty="0"/>
          </a:p>
        </p:txBody>
      </p:sp>
      <p:sp>
        <p:nvSpPr>
          <p:cNvPr id="1048587" name="Subtitle 2"/>
          <p:cNvSpPr>
            <a:spLocks noGrp="1"/>
          </p:cNvSpPr>
          <p:nvPr>
            <p:ph type="subTitle" idx="1"/>
          </p:nvPr>
        </p:nvSpPr>
        <p:spPr>
          <a:xfrm>
            <a:off x="2841164" y="1427280"/>
            <a:ext cx="6400800" cy="1352393"/>
          </a:xfrm>
        </p:spPr>
        <p:txBody>
          <a:bodyPr>
            <a:normAutofit/>
          </a:bodyPr>
          <a:lstStyle/>
          <a:p>
            <a:pPr algn="ctr"/>
            <a:r>
              <a:rPr lang="en-IN" dirty="0">
                <a:solidFill>
                  <a:schemeClr val="tx1"/>
                </a:solidFill>
                <a:cs typeface="Times New Roman" panose="02020603050405020304" pitchFamily="18" charset="0"/>
              </a:rPr>
              <a:t>Academic Year : 2021- 2022</a:t>
            </a:r>
            <a:br>
              <a:rPr lang="en-IN" dirty="0">
                <a:solidFill>
                  <a:schemeClr val="tx1"/>
                </a:solidFill>
                <a:cs typeface="Times New Roman" panose="02020603050405020304" pitchFamily="18" charset="0"/>
              </a:rPr>
            </a:br>
            <a:r>
              <a:rPr lang="en-IN" dirty="0">
                <a:solidFill>
                  <a:schemeClr val="tx1"/>
                </a:solidFill>
                <a:cs typeface="Times New Roman" panose="02020603050405020304" pitchFamily="18" charset="0"/>
              </a:rPr>
              <a:t>IV Year II-Semester</a:t>
            </a:r>
            <a:br>
              <a:rPr lang="en-IN" b="1" dirty="0">
                <a:solidFill>
                  <a:schemeClr val="tx1"/>
                </a:solidFill>
                <a:cs typeface="Times New Roman" panose="02020603050405020304" pitchFamily="18" charset="0"/>
              </a:rPr>
            </a:br>
            <a:r>
              <a:rPr lang="en-IN" b="1" dirty="0">
                <a:solidFill>
                  <a:schemeClr val="tx1"/>
                </a:solidFill>
                <a:cs typeface="Times New Roman" panose="02020603050405020304" pitchFamily="18" charset="0"/>
              </a:rPr>
              <a:t>ZERO REVIEW OF PROJECT</a:t>
            </a:r>
            <a:endParaRPr lang="en-US" dirty="0">
              <a:solidFill>
                <a:schemeClr val="tx1"/>
              </a:solidFill>
            </a:endParaRPr>
          </a:p>
        </p:txBody>
      </p:sp>
      <p:pic>
        <p:nvPicPr>
          <p:cNvPr id="2097152" name="Picture 5"/>
          <p:cNvPicPr>
            <a:picLocks noChangeAspect="1"/>
          </p:cNvPicPr>
          <p:nvPr/>
        </p:nvPicPr>
        <p:blipFill>
          <a:blip r:embed="rId3" cstate="print"/>
          <a:stretch>
            <a:fillRect/>
          </a:stretch>
        </p:blipFill>
        <p:spPr>
          <a:xfrm>
            <a:off x="1088576" y="389811"/>
            <a:ext cx="1524000" cy="1392295"/>
          </a:xfrm>
          <a:prstGeom prst="rect">
            <a:avLst/>
          </a:prstGeom>
        </p:spPr>
      </p:pic>
      <p:sp>
        <p:nvSpPr>
          <p:cNvPr id="1048588" name="TextBox 6"/>
          <p:cNvSpPr txBox="1"/>
          <p:nvPr/>
        </p:nvSpPr>
        <p:spPr>
          <a:xfrm>
            <a:off x="6936032" y="4736437"/>
            <a:ext cx="3878504" cy="1477328"/>
          </a:xfrm>
          <a:prstGeom prst="rect">
            <a:avLst/>
          </a:prstGeom>
          <a:noFill/>
        </p:spPr>
        <p:txBody>
          <a:bodyPr wrap="square" rtlCol="0">
            <a:spAutoFit/>
          </a:bodyPr>
          <a:lstStyle/>
          <a:p>
            <a:r>
              <a:rPr lang="en-IN" b="1" u="sng" dirty="0">
                <a:cs typeface="Times New Roman" pitchFamily="18" charset="0"/>
              </a:rPr>
              <a:t>Batch No:08</a:t>
            </a:r>
          </a:p>
          <a:p>
            <a:r>
              <a:rPr lang="en-IN" altLang="zh-CN" dirty="0"/>
              <a:t>K.Diwakar		19985A0231</a:t>
            </a:r>
          </a:p>
          <a:p>
            <a:r>
              <a:rPr lang="en-IN" altLang="zh-CN" dirty="0"/>
              <a:t>M.Anjali			19985A0242</a:t>
            </a:r>
            <a:endParaRPr lang="zh-CN" altLang="en-US" dirty="0"/>
          </a:p>
          <a:p>
            <a:r>
              <a:rPr lang="en-US" dirty="0"/>
              <a:t>T.Sai Ganesh	19985A0290</a:t>
            </a:r>
          </a:p>
          <a:p>
            <a:r>
              <a:rPr lang="en-US" dirty="0"/>
              <a:t>Y.Dileep Prudhvi	19985A0298</a:t>
            </a:r>
          </a:p>
        </p:txBody>
      </p:sp>
      <p:sp>
        <p:nvSpPr>
          <p:cNvPr id="1048589" name="TextBox 7"/>
          <p:cNvSpPr txBox="1"/>
          <p:nvPr/>
        </p:nvSpPr>
        <p:spPr>
          <a:xfrm>
            <a:off x="1585573" y="2660300"/>
            <a:ext cx="8874368" cy="1815882"/>
          </a:xfrm>
          <a:prstGeom prst="rect">
            <a:avLst/>
          </a:prstGeom>
          <a:noFill/>
        </p:spPr>
        <p:txBody>
          <a:bodyPr wrap="square" rtlCol="0">
            <a:spAutoFit/>
          </a:bodyPr>
          <a:lstStyle/>
          <a:p>
            <a:pPr algn="ctr"/>
            <a:r>
              <a:rPr lang="en-IN" sz="2800" b="1" u="sng" dirty="0">
                <a:cs typeface="Times New Roman" panose="02020603050405020304" pitchFamily="18" charset="0"/>
              </a:rPr>
              <a:t>PROJECT</a:t>
            </a:r>
          </a:p>
          <a:p>
            <a:pPr algn="ctr"/>
            <a:r>
              <a:rPr lang="en-IN" sz="2800" b="1" u="sng" dirty="0">
                <a:cs typeface="Times New Roman" panose="02020603050405020304" pitchFamily="18" charset="0"/>
              </a:rPr>
              <a:t>ON</a:t>
            </a:r>
          </a:p>
          <a:p>
            <a:pPr algn="ctr"/>
            <a:r>
              <a:rPr lang="en-IN" sz="2800" b="1" u="sng" dirty="0">
                <a:cs typeface="Times New Roman" panose="02020603050405020304" pitchFamily="18" charset="0"/>
              </a:rPr>
              <a:t>AUTONOMOUS POWER MANAGEMENT FOR INTERLINKED AC-DC MICROGRIDS</a:t>
            </a:r>
          </a:p>
        </p:txBody>
      </p:sp>
      <p:sp>
        <p:nvSpPr>
          <p:cNvPr id="1048590" name="TextBox 8"/>
          <p:cNvSpPr txBox="1"/>
          <p:nvPr/>
        </p:nvSpPr>
        <p:spPr>
          <a:xfrm>
            <a:off x="1717431" y="5197052"/>
            <a:ext cx="3162299" cy="923330"/>
          </a:xfrm>
          <a:prstGeom prst="rect">
            <a:avLst/>
          </a:prstGeom>
          <a:noFill/>
        </p:spPr>
        <p:txBody>
          <a:bodyPr wrap="square" rtlCol="0">
            <a:spAutoFit/>
          </a:bodyPr>
          <a:lstStyle/>
          <a:p>
            <a:r>
              <a:rPr lang="en-US" b="1" u="sng" dirty="0"/>
              <a:t>Project Guide:</a:t>
            </a:r>
          </a:p>
          <a:p>
            <a:r>
              <a:rPr lang="en-US" dirty="0"/>
              <a:t>Mr. P. Srinivas</a:t>
            </a:r>
          </a:p>
          <a:p>
            <a:r>
              <a:rPr lang="en-US" dirty="0"/>
              <a:t>Assistant Professor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6F16-F29F-45C2-89FE-ECC395B8D3D8}"/>
              </a:ext>
            </a:extLst>
          </p:cNvPr>
          <p:cNvSpPr>
            <a:spLocks noGrp="1"/>
          </p:cNvSpPr>
          <p:nvPr>
            <p:ph type="title"/>
          </p:nvPr>
        </p:nvSpPr>
        <p:spPr>
          <a:xfrm>
            <a:off x="1411894" y="696686"/>
            <a:ext cx="9404723" cy="1080362"/>
          </a:xfrm>
        </p:spPr>
        <p:txBody>
          <a:bodyPr/>
          <a:lstStyle/>
          <a:p>
            <a:pPr algn="ctr"/>
            <a:r>
              <a:rPr lang="en-US" sz="4400" b="1" dirty="0">
                <a:solidFill>
                  <a:schemeClr val="tx1"/>
                </a:solidFill>
                <a:latin typeface="Times New Roman" panose="02020603050405020304" pitchFamily="18" charset="0"/>
                <a:ea typeface="Times New Roman"/>
                <a:cs typeface="Times New Roman" panose="02020603050405020304" pitchFamily="18" charset="0"/>
                <a:sym typeface="Times New Roman"/>
              </a:rPr>
              <a:t>MAIN OBJECTIVE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A9FF23-53C0-470E-AFF9-280CB3D1FF3B}"/>
              </a:ext>
            </a:extLst>
          </p:cNvPr>
          <p:cNvSpPr>
            <a:spLocks noGrp="1"/>
          </p:cNvSpPr>
          <p:nvPr>
            <p:ph idx="1"/>
          </p:nvPr>
        </p:nvSpPr>
        <p:spPr>
          <a:xfrm>
            <a:off x="1103312" y="2133600"/>
            <a:ext cx="10021888" cy="3331029"/>
          </a:xfrm>
        </p:spPr>
        <p:txBody>
          <a:bodyPr>
            <a:normAutofit/>
          </a:bodyPr>
          <a:lstStyle/>
          <a:p>
            <a:pPr algn="just"/>
            <a:r>
              <a:rPr lang="en-US" sz="2400" dirty="0">
                <a:latin typeface="Times New Roman" panose="02020603050405020304" pitchFamily="18" charset="0"/>
                <a:cs typeface="Times New Roman" panose="02020603050405020304" pitchFamily="18" charset="0"/>
              </a:rPr>
              <a:t>The main objective of this proposed scheme is to control the flow of power from AC micro grid to DC micro grid whenever there is peak load demand or the contingency condition by keeping in view of the specific loading condition of the DC micro grid.</a:t>
            </a:r>
          </a:p>
          <a:p>
            <a:pPr algn="just"/>
            <a:r>
              <a:rPr lang="en-US" sz="2400" dirty="0">
                <a:latin typeface="Times New Roman" panose="02020603050405020304" pitchFamily="18" charset="0"/>
                <a:cs typeface="Times New Roman" panose="02020603050405020304" pitchFamily="18" charset="0"/>
              </a:rPr>
              <a:t>It will also reduces the number of tie converters used by adopting the prioritized system unlike the other power management control strategies. </a:t>
            </a:r>
          </a:p>
        </p:txBody>
      </p:sp>
    </p:spTree>
    <p:extLst>
      <p:ext uri="{BB962C8B-B14F-4D97-AF65-F5344CB8AC3E}">
        <p14:creationId xmlns:p14="http://schemas.microsoft.com/office/powerpoint/2010/main" val="722381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98FA-ED4C-4D32-9B62-B4CE5E86ED97}"/>
              </a:ext>
            </a:extLst>
          </p:cNvPr>
          <p:cNvSpPr>
            <a:spLocks noGrp="1"/>
          </p:cNvSpPr>
          <p:nvPr>
            <p:ph type="title"/>
          </p:nvPr>
        </p:nvSpPr>
        <p:spPr>
          <a:xfrm>
            <a:off x="1393638" y="441833"/>
            <a:ext cx="9404723" cy="1400530"/>
          </a:xfrm>
        </p:spPr>
        <p:txBody>
          <a:bodyPr/>
          <a:lstStyle/>
          <a:p>
            <a:pPr algn="ctr"/>
            <a:r>
              <a:rPr lang="en-US" sz="4400" b="1" dirty="0">
                <a:solidFill>
                  <a:schemeClr val="tx1"/>
                </a:solidFill>
                <a:latin typeface="Times New Roman" panose="02020603050405020304" pitchFamily="18" charset="0"/>
                <a:ea typeface="Times New Roman"/>
                <a:cs typeface="Times New Roman" panose="02020603050405020304" pitchFamily="18" charset="0"/>
                <a:sym typeface="Times New Roman"/>
              </a:rPr>
              <a:t>ABSTRACT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25C249-9203-4A2F-BADC-499B9715C279}"/>
              </a:ext>
            </a:extLst>
          </p:cNvPr>
          <p:cNvSpPr>
            <a:spLocks noGrp="1"/>
          </p:cNvSpPr>
          <p:nvPr>
            <p:ph idx="1"/>
          </p:nvPr>
        </p:nvSpPr>
        <p:spPr>
          <a:xfrm>
            <a:off x="1103312" y="1502229"/>
            <a:ext cx="9869488" cy="4746171"/>
          </a:xfrm>
        </p:spPr>
        <p:txBody>
          <a:bodyPr>
            <a:noAutofit/>
          </a:bodyPr>
          <a:lstStyle/>
          <a:p>
            <a:pPr algn="just"/>
            <a:r>
              <a:rPr lang="en-US" sz="2400" dirty="0">
                <a:latin typeface="Times New Roman" panose="02020603050405020304" pitchFamily="18" charset="0"/>
                <a:cs typeface="Times New Roman" panose="02020603050405020304" pitchFamily="18" charset="0"/>
              </a:rPr>
              <a:t>The existing power management schemes are either concerned about power sharing or regulation of voltage but not on both.</a:t>
            </a:r>
          </a:p>
          <a:p>
            <a:pPr algn="just"/>
            <a:r>
              <a:rPr lang="en-US" sz="2400" dirty="0">
                <a:latin typeface="Times New Roman" panose="02020603050405020304" pitchFamily="18" charset="0"/>
                <a:cs typeface="Times New Roman" panose="02020603050405020304" pitchFamily="18" charset="0"/>
              </a:rPr>
              <a:t>But the proposed scheme will enable us to regulate the voltage on the basis of specific loading condition of the DC micro grid.</a:t>
            </a:r>
          </a:p>
          <a:p>
            <a:pPr algn="just"/>
            <a:r>
              <a:rPr lang="en-US" sz="2400" dirty="0">
                <a:latin typeface="Times New Roman" panose="02020603050405020304" pitchFamily="18" charset="0"/>
                <a:cs typeface="Times New Roman" panose="02020603050405020304" pitchFamily="18" charset="0"/>
              </a:rPr>
              <a:t>The proposed scheme will also enable us to transfer power from AC micro grid to DC micro grid during the peak load demand or at contingency condition. </a:t>
            </a:r>
          </a:p>
          <a:p>
            <a:pPr algn="just"/>
            <a:r>
              <a:rPr lang="en-US" sz="2400" dirty="0">
                <a:latin typeface="Times New Roman" panose="02020603050405020304" pitchFamily="18" charset="0"/>
                <a:cs typeface="Times New Roman" panose="02020603050405020304" pitchFamily="18" charset="0"/>
              </a:rPr>
              <a:t>The results reveal the usefulness of the proposed scheme in the power management and then results are verified through MATLAB/SIMULINK environment. </a:t>
            </a:r>
          </a:p>
        </p:txBody>
      </p:sp>
    </p:spTree>
    <p:extLst>
      <p:ext uri="{BB962C8B-B14F-4D97-AF65-F5344CB8AC3E}">
        <p14:creationId xmlns:p14="http://schemas.microsoft.com/office/powerpoint/2010/main" val="2643744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2743-638F-420A-8FDE-CA5F99DBBE42}"/>
              </a:ext>
            </a:extLst>
          </p:cNvPr>
          <p:cNvSpPr>
            <a:spLocks noGrp="1"/>
          </p:cNvSpPr>
          <p:nvPr>
            <p:ph type="title"/>
          </p:nvPr>
        </p:nvSpPr>
        <p:spPr>
          <a:xfrm>
            <a:off x="1393638" y="609601"/>
            <a:ext cx="9404723" cy="1178332"/>
          </a:xfrm>
        </p:spPr>
        <p:txBody>
          <a:bodyPr/>
          <a:lstStyle/>
          <a:p>
            <a:pPr algn="ctr"/>
            <a:r>
              <a:rPr lang="en-US" sz="4400" b="1" dirty="0">
                <a:solidFill>
                  <a:schemeClr val="tx1"/>
                </a:solidFill>
                <a:latin typeface="Times New Roman"/>
                <a:ea typeface="Times New Roman"/>
                <a:cs typeface="Times New Roman"/>
                <a:sym typeface="Times New Roman"/>
              </a:rPr>
              <a:t>INTRODUCTION</a:t>
            </a:r>
            <a:endParaRPr lang="en-IN" b="1" dirty="0">
              <a:solidFill>
                <a:schemeClr val="tx1"/>
              </a:solidFill>
            </a:endParaRPr>
          </a:p>
        </p:txBody>
      </p:sp>
      <p:sp>
        <p:nvSpPr>
          <p:cNvPr id="3" name="Content Placeholder 2">
            <a:extLst>
              <a:ext uri="{FF2B5EF4-FFF2-40B4-BE49-F238E27FC236}">
                <a16:creationId xmlns:a16="http://schemas.microsoft.com/office/drawing/2014/main" id="{39470ECA-BBDD-4573-858B-02B2FFB80EA8}"/>
              </a:ext>
            </a:extLst>
          </p:cNvPr>
          <p:cNvSpPr>
            <a:spLocks noGrp="1"/>
          </p:cNvSpPr>
          <p:nvPr>
            <p:ph idx="1"/>
          </p:nvPr>
        </p:nvSpPr>
        <p:spPr>
          <a:xfrm>
            <a:off x="1103312" y="2052918"/>
            <a:ext cx="9978345" cy="4195481"/>
          </a:xfrm>
        </p:spPr>
        <p:txBody>
          <a:bodyPr>
            <a:normAutofit/>
          </a:bodyPr>
          <a:lstStyle/>
          <a:p>
            <a:r>
              <a:rPr lang="en-US" sz="2400" dirty="0">
                <a:latin typeface="Times New Roman" panose="02020603050405020304" pitchFamily="18" charset="0"/>
                <a:cs typeface="Times New Roman" panose="02020603050405020304" pitchFamily="18" charset="0"/>
              </a:rPr>
              <a:t>The proposed scheme will enable us autonomous power transfer between the AC micro grid and DC micro grid.</a:t>
            </a:r>
          </a:p>
          <a:p>
            <a:r>
              <a:rPr lang="en-US" sz="2400" dirty="0">
                <a:latin typeface="Times New Roman" panose="02020603050405020304" pitchFamily="18" charset="0"/>
                <a:cs typeface="Times New Roman" panose="02020603050405020304" pitchFamily="18" charset="0"/>
              </a:rPr>
              <a:t>This will enable the management of power only when one micro grid is heavily loaded and another micro grid is lightly loaded. </a:t>
            </a:r>
          </a:p>
          <a:p>
            <a:r>
              <a:rPr lang="en-US" sz="2400" dirty="0">
                <a:latin typeface="Times New Roman" panose="02020603050405020304" pitchFamily="18" charset="0"/>
                <a:cs typeface="Times New Roman" panose="02020603050405020304" pitchFamily="18" charset="0"/>
              </a:rPr>
              <a:t>Their network topologies and control strategies are mainly determined to maximize the benefits while meeting the load requirements. </a:t>
            </a:r>
          </a:p>
          <a:p>
            <a:r>
              <a:rPr lang="en-US" sz="2400" dirty="0">
                <a:latin typeface="Times New Roman" panose="02020603050405020304" pitchFamily="18" charset="0"/>
                <a:cs typeface="Times New Roman" panose="02020603050405020304" pitchFamily="18" charset="0"/>
              </a:rPr>
              <a:t>The deployment of these new technologies in the form of a micro grid is preferred due to several advantages, such as optimal utilization of resources, improved power quality and enhanced supply reliability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2737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E9A9-8E71-4194-8F6A-1674D79E7CFE}"/>
              </a:ext>
            </a:extLst>
          </p:cNvPr>
          <p:cNvSpPr>
            <a:spLocks noGrp="1"/>
          </p:cNvSpPr>
          <p:nvPr>
            <p:ph type="title"/>
          </p:nvPr>
        </p:nvSpPr>
        <p:spPr>
          <a:xfrm>
            <a:off x="1393638" y="631373"/>
            <a:ext cx="9404723" cy="1243647"/>
          </a:xfrm>
        </p:spPr>
        <p:txBody>
          <a:bodyPr/>
          <a:lstStyle/>
          <a:p>
            <a:pPr algn="ctr"/>
            <a:r>
              <a:rPr lang="en-US" sz="4400" b="1" dirty="0">
                <a:solidFill>
                  <a:schemeClr val="tx1"/>
                </a:solidFill>
                <a:latin typeface="Times New Roman"/>
                <a:ea typeface="Times New Roman"/>
                <a:cs typeface="Times New Roman"/>
                <a:sym typeface="Times New Roman"/>
              </a:rPr>
              <a:t>LITERATURE SURVEY</a:t>
            </a:r>
            <a:r>
              <a:rPr lang="en-US" sz="3600" b="1" dirty="0">
                <a:solidFill>
                  <a:schemeClr val="tx1"/>
                </a:solidFill>
                <a:latin typeface="Times New Roman"/>
                <a:ea typeface="Times New Roman"/>
                <a:cs typeface="Times New Roman"/>
                <a:sym typeface="Times New Roman"/>
              </a:rPr>
              <a:t> </a:t>
            </a:r>
            <a:endParaRPr lang="en-IN" b="1" dirty="0">
              <a:solidFill>
                <a:schemeClr val="tx1"/>
              </a:solidFill>
            </a:endParaRPr>
          </a:p>
        </p:txBody>
      </p:sp>
      <p:sp>
        <p:nvSpPr>
          <p:cNvPr id="3" name="Content Placeholder 2">
            <a:extLst>
              <a:ext uri="{FF2B5EF4-FFF2-40B4-BE49-F238E27FC236}">
                <a16:creationId xmlns:a16="http://schemas.microsoft.com/office/drawing/2014/main" id="{43C752DC-A9F8-4EA8-B389-078709E5B305}"/>
              </a:ext>
            </a:extLst>
          </p:cNvPr>
          <p:cNvSpPr>
            <a:spLocks noGrp="1"/>
          </p:cNvSpPr>
          <p:nvPr>
            <p:ph idx="1"/>
          </p:nvPr>
        </p:nvSpPr>
        <p:spPr>
          <a:xfrm>
            <a:off x="1103312" y="1875020"/>
            <a:ext cx="9978345" cy="4373379"/>
          </a:xfrm>
        </p:spPr>
        <p:txBody>
          <a:bodyPr>
            <a:normAutofit/>
          </a:bodyPr>
          <a:lstStyle/>
          <a:p>
            <a:r>
              <a:rPr lang="en-US" sz="2400" dirty="0">
                <a:latin typeface="Times New Roman" panose="02020603050405020304" pitchFamily="18" charset="0"/>
                <a:cs typeface="Times New Roman" panose="02020603050405020304" pitchFamily="18" charset="0"/>
              </a:rPr>
              <a:t>By enabling of AC micro grids in distributed network will increase the performance and reliability of the electrical system.</a:t>
            </a:r>
          </a:p>
          <a:p>
            <a:r>
              <a:rPr lang="en-US" sz="2400" dirty="0">
                <a:latin typeface="Times New Roman" panose="02020603050405020304" pitchFamily="18" charset="0"/>
                <a:cs typeface="Times New Roman" panose="02020603050405020304" pitchFamily="18" charset="0"/>
              </a:rPr>
              <a:t>This is mainly devoted to minimize the operation cost, coordinating support services and also to maximize the reliability and controllability of micro grids. </a:t>
            </a:r>
          </a:p>
          <a:p>
            <a:r>
              <a:rPr lang="en-US" sz="2400" dirty="0">
                <a:latin typeface="Times New Roman" panose="02020603050405020304" pitchFamily="18" charset="0"/>
                <a:cs typeface="Times New Roman" panose="02020603050405020304" pitchFamily="18" charset="0"/>
              </a:rPr>
              <a:t>A single stage inverter system with maximum power point tracking control (MPPT) which is applicable in low power photo voltaic (PV)  energy conversion systems is proposed in this project.</a:t>
            </a:r>
          </a:p>
          <a:p>
            <a:r>
              <a:rPr lang="en-US" sz="2400" dirty="0">
                <a:latin typeface="Times New Roman" panose="02020603050405020304" pitchFamily="18" charset="0"/>
                <a:cs typeface="Times New Roman" panose="02020603050405020304" pitchFamily="18" charset="0"/>
              </a:rPr>
              <a:t>The proposed system is successfully implemented by using a single digital signal processor TMS320F2808.</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4965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99B1-8216-4085-909E-B47133ED30D0}"/>
              </a:ext>
            </a:extLst>
          </p:cNvPr>
          <p:cNvSpPr>
            <a:spLocks noGrp="1"/>
          </p:cNvSpPr>
          <p:nvPr>
            <p:ph type="title"/>
          </p:nvPr>
        </p:nvSpPr>
        <p:spPr>
          <a:xfrm>
            <a:off x="1393638" y="718458"/>
            <a:ext cx="9404723" cy="849086"/>
          </a:xfrm>
        </p:spPr>
        <p:txBody>
          <a:bodyPr/>
          <a:lstStyle/>
          <a:p>
            <a:pPr algn="ctr"/>
            <a:r>
              <a:rPr lang="en-US" sz="4400" b="1" dirty="0">
                <a:solidFill>
                  <a:schemeClr val="tx1"/>
                </a:solidFill>
                <a:latin typeface="Times New Roman"/>
                <a:ea typeface="Times New Roman"/>
                <a:cs typeface="Times New Roman"/>
                <a:sym typeface="Times New Roman"/>
              </a:rPr>
              <a:t>PV RENEWABLE SOURCES</a:t>
            </a:r>
            <a:endParaRPr lang="en-IN" b="1" dirty="0">
              <a:solidFill>
                <a:schemeClr val="tx1"/>
              </a:solidFill>
            </a:endParaRPr>
          </a:p>
        </p:txBody>
      </p:sp>
      <p:sp>
        <p:nvSpPr>
          <p:cNvPr id="3" name="Content Placeholder 2">
            <a:extLst>
              <a:ext uri="{FF2B5EF4-FFF2-40B4-BE49-F238E27FC236}">
                <a16:creationId xmlns:a16="http://schemas.microsoft.com/office/drawing/2014/main" id="{A97CE133-A220-426B-864E-1F578DB724AE}"/>
              </a:ext>
            </a:extLst>
          </p:cNvPr>
          <p:cNvSpPr>
            <a:spLocks noGrp="1"/>
          </p:cNvSpPr>
          <p:nvPr>
            <p:ph idx="1"/>
          </p:nvPr>
        </p:nvSpPr>
        <p:spPr>
          <a:xfrm>
            <a:off x="1134041" y="1824318"/>
            <a:ext cx="9923917" cy="2421111"/>
          </a:xfrm>
        </p:spPr>
        <p:txBody>
          <a:bodyPr>
            <a:normAutofit/>
          </a:bodyPr>
          <a:lstStyle/>
          <a:p>
            <a:r>
              <a:rPr lang="en-US" sz="2400" dirty="0">
                <a:latin typeface="Times New Roman" panose="02020603050405020304" pitchFamily="18" charset="0"/>
                <a:cs typeface="Times New Roman" panose="02020603050405020304" pitchFamily="18" charset="0"/>
              </a:rPr>
              <a:t>The usage of solar cells to transform energy from solar irradiance through electricity is really a process that renewable support.</a:t>
            </a:r>
          </a:p>
          <a:p>
            <a:r>
              <a:rPr lang="en-US" sz="2400" dirty="0">
                <a:latin typeface="Times New Roman" panose="02020603050405020304" pitchFamily="18" charset="0"/>
                <a:cs typeface="Times New Roman" panose="02020603050405020304" pitchFamily="18" charset="0"/>
              </a:rPr>
              <a:t>The main reason for the fluctuation with PV systems production capacity is the seasonal variation of solar irradiance which is due to the passing of clouds across a PV field.</a:t>
            </a:r>
            <a:endParaRPr lang="en-IN" sz="2400" dirty="0">
              <a:latin typeface="Times New Roman" panose="02020603050405020304" pitchFamily="18" charset="0"/>
              <a:cs typeface="Times New Roman" panose="02020603050405020304" pitchFamily="18" charset="0"/>
            </a:endParaRPr>
          </a:p>
        </p:txBody>
      </p:sp>
      <p:pic>
        <p:nvPicPr>
          <p:cNvPr id="4" name="Google Shape;123;p7">
            <a:extLst>
              <a:ext uri="{FF2B5EF4-FFF2-40B4-BE49-F238E27FC236}">
                <a16:creationId xmlns:a16="http://schemas.microsoft.com/office/drawing/2014/main" id="{513B1760-26D1-4EE8-BA85-25C214CF1ECF}"/>
              </a:ext>
            </a:extLst>
          </p:cNvPr>
          <p:cNvPicPr preferRelativeResize="0"/>
          <p:nvPr/>
        </p:nvPicPr>
        <p:blipFill rotWithShape="1">
          <a:blip r:embed="rId2">
            <a:alphaModFix/>
          </a:blip>
          <a:srcRect l="1587" r="1587" b="16219"/>
          <a:stretch/>
        </p:blipFill>
        <p:spPr>
          <a:xfrm>
            <a:off x="2893424" y="4063772"/>
            <a:ext cx="6405150" cy="2421111"/>
          </a:xfrm>
          <a:prstGeom prst="rect">
            <a:avLst/>
          </a:prstGeom>
          <a:noFill/>
          <a:ln>
            <a:noFill/>
          </a:ln>
        </p:spPr>
      </p:pic>
    </p:spTree>
    <p:extLst>
      <p:ext uri="{BB962C8B-B14F-4D97-AF65-F5344CB8AC3E}">
        <p14:creationId xmlns:p14="http://schemas.microsoft.com/office/powerpoint/2010/main" val="43424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9B03-0B88-4E2B-944E-1D3E028CEAF0}"/>
              </a:ext>
            </a:extLst>
          </p:cNvPr>
          <p:cNvSpPr>
            <a:spLocks noGrp="1"/>
          </p:cNvSpPr>
          <p:nvPr>
            <p:ph type="title"/>
          </p:nvPr>
        </p:nvSpPr>
        <p:spPr>
          <a:xfrm>
            <a:off x="1393638" y="409176"/>
            <a:ext cx="9404723" cy="831795"/>
          </a:xfrm>
        </p:spPr>
        <p:txBody>
          <a:bodyPr/>
          <a:lstStyle/>
          <a:p>
            <a:pPr algn="ctr"/>
            <a:r>
              <a:rPr lang="en-US" sz="4400" b="1" dirty="0">
                <a:solidFill>
                  <a:schemeClr val="tx1"/>
                </a:solidFill>
                <a:latin typeface="Times New Roman"/>
                <a:ea typeface="Times New Roman"/>
                <a:cs typeface="Times New Roman"/>
                <a:sym typeface="Times New Roman"/>
              </a:rPr>
              <a:t>BLOCK DIAGRAM</a:t>
            </a:r>
            <a:r>
              <a:rPr lang="en-US" sz="3600" b="1" dirty="0">
                <a:solidFill>
                  <a:schemeClr val="tx1"/>
                </a:solidFill>
                <a:latin typeface="Times New Roman"/>
                <a:ea typeface="Times New Roman"/>
                <a:cs typeface="Times New Roman"/>
                <a:sym typeface="Times New Roman"/>
              </a:rPr>
              <a:t> </a:t>
            </a:r>
            <a:endParaRPr lang="en-IN" b="1" dirty="0">
              <a:solidFill>
                <a:schemeClr val="tx1"/>
              </a:solidFill>
            </a:endParaRPr>
          </a:p>
        </p:txBody>
      </p:sp>
      <p:pic>
        <p:nvPicPr>
          <p:cNvPr id="4" name="Google Shape;130;p8" descr="IMG-1448">
            <a:extLst>
              <a:ext uri="{FF2B5EF4-FFF2-40B4-BE49-F238E27FC236}">
                <a16:creationId xmlns:a16="http://schemas.microsoft.com/office/drawing/2014/main" id="{B176AF16-8C13-4E51-8496-8F49C6704FC1}"/>
              </a:ext>
            </a:extLst>
          </p:cNvPr>
          <p:cNvPicPr preferRelativeResize="0"/>
          <p:nvPr/>
        </p:nvPicPr>
        <p:blipFill rotWithShape="1">
          <a:blip r:embed="rId2">
            <a:alphaModFix/>
          </a:blip>
          <a:srcRect t="-10265" r="-2145"/>
          <a:stretch/>
        </p:blipFill>
        <p:spPr>
          <a:xfrm>
            <a:off x="838199" y="922025"/>
            <a:ext cx="10515600" cy="5387050"/>
          </a:xfrm>
          <a:prstGeom prst="rect">
            <a:avLst/>
          </a:prstGeom>
          <a:noFill/>
          <a:ln>
            <a:noFill/>
          </a:ln>
        </p:spPr>
      </p:pic>
    </p:spTree>
    <p:extLst>
      <p:ext uri="{BB962C8B-B14F-4D97-AF65-F5344CB8AC3E}">
        <p14:creationId xmlns:p14="http://schemas.microsoft.com/office/powerpoint/2010/main" val="23601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D229-A6B6-4058-8076-7875550EB46F}"/>
              </a:ext>
            </a:extLst>
          </p:cNvPr>
          <p:cNvSpPr>
            <a:spLocks noGrp="1"/>
          </p:cNvSpPr>
          <p:nvPr>
            <p:ph type="title"/>
          </p:nvPr>
        </p:nvSpPr>
        <p:spPr>
          <a:xfrm>
            <a:off x="1393638" y="609601"/>
            <a:ext cx="9404723" cy="1243647"/>
          </a:xfrm>
        </p:spPr>
        <p:txBody>
          <a:bodyPr/>
          <a:lstStyle/>
          <a:p>
            <a:pPr algn="ctr"/>
            <a:r>
              <a:rPr lang="en-US" sz="4400" dirty="0">
                <a:solidFill>
                  <a:schemeClr val="tx1"/>
                </a:solidFill>
                <a:latin typeface="Times New Roman"/>
                <a:ea typeface="Times New Roman"/>
                <a:cs typeface="Times New Roman"/>
                <a:sym typeface="Times New Roman"/>
              </a:rPr>
              <a:t>REFERENCES</a:t>
            </a:r>
            <a:endParaRPr lang="en-IN" dirty="0">
              <a:solidFill>
                <a:schemeClr val="tx1"/>
              </a:solidFill>
            </a:endParaRPr>
          </a:p>
        </p:txBody>
      </p:sp>
      <p:sp>
        <p:nvSpPr>
          <p:cNvPr id="3" name="Content Placeholder 2">
            <a:extLst>
              <a:ext uri="{FF2B5EF4-FFF2-40B4-BE49-F238E27FC236}">
                <a16:creationId xmlns:a16="http://schemas.microsoft.com/office/drawing/2014/main" id="{C16273AD-4839-4905-8E4E-8DE1E12000C4}"/>
              </a:ext>
            </a:extLst>
          </p:cNvPr>
          <p:cNvSpPr>
            <a:spLocks noGrp="1"/>
          </p:cNvSpPr>
          <p:nvPr>
            <p:ph idx="1"/>
          </p:nvPr>
        </p:nvSpPr>
        <p:spPr>
          <a:xfrm>
            <a:off x="1103312" y="1480458"/>
            <a:ext cx="9945688" cy="4767942"/>
          </a:xfrm>
        </p:spPr>
        <p:txBody>
          <a:bodyPr>
            <a:normAutofit fontScale="92500" lnSpcReduction="20000"/>
          </a:bodyPr>
          <a:lstStyle/>
          <a:p>
            <a:r>
              <a:rPr lang="en-IN" dirty="0"/>
              <a:t>J. </a:t>
            </a:r>
            <a:r>
              <a:rPr lang="en-IN" dirty="0" err="1"/>
              <a:t>Rocabert</a:t>
            </a:r>
            <a:r>
              <a:rPr lang="en-IN" dirty="0"/>
              <a:t>, A. Luna, F. </a:t>
            </a:r>
            <a:r>
              <a:rPr lang="en-IN" dirty="0" err="1"/>
              <a:t>Blaabjerg</a:t>
            </a:r>
            <a:r>
              <a:rPr lang="en-IN" dirty="0"/>
              <a:t>, and P. </a:t>
            </a:r>
            <a:r>
              <a:rPr lang="en-IN" dirty="0" err="1"/>
              <a:t>Rodr´ıguez</a:t>
            </a:r>
            <a:r>
              <a:rPr lang="en-IN" dirty="0"/>
              <a:t>, “Control of power converters in AC microgrids,” IEEE Transactions on Power Electronics, vol. 27, no. 11, nov-2011</a:t>
            </a:r>
          </a:p>
          <a:p>
            <a:r>
              <a:rPr lang="en-IN" dirty="0"/>
              <a:t>M. </a:t>
            </a:r>
            <a:r>
              <a:rPr lang="en-IN" dirty="0" err="1"/>
              <a:t>Liserre</a:t>
            </a:r>
            <a:r>
              <a:rPr lang="en-IN" dirty="0"/>
              <a:t>, T. Sauter, and J. Y. Hung, “Future energy systems: integrating renewable energy sources into the smart power grid through industrial electronics,” IEEE Industrial Electronics Magazine, vol.4. no. 1, pp. 18–37, Mar. 2010.</a:t>
            </a:r>
          </a:p>
          <a:p>
            <a:r>
              <a:rPr lang="en-IN" dirty="0"/>
              <a:t>M. </a:t>
            </a:r>
            <a:r>
              <a:rPr lang="en-IN" dirty="0" err="1"/>
              <a:t>Tsili</a:t>
            </a:r>
            <a:r>
              <a:rPr lang="en-IN" dirty="0"/>
              <a:t> and S. Papathanassiou, “A review of grid code technical requirements for wind farms,” IET Renewable Power Generation, vol. 3, no. 3, pp. 308–332, Sep. 2009.</a:t>
            </a:r>
          </a:p>
          <a:p>
            <a:r>
              <a:rPr lang="en-IN" dirty="0"/>
              <a:t>T. Strasser, F. </a:t>
            </a:r>
            <a:r>
              <a:rPr lang="en-IN" dirty="0" err="1"/>
              <a:t>Andren</a:t>
            </a:r>
            <a:r>
              <a:rPr lang="en-IN" dirty="0"/>
              <a:t>, J. </a:t>
            </a:r>
            <a:r>
              <a:rPr lang="en-IN" dirty="0" err="1"/>
              <a:t>Kathan</a:t>
            </a:r>
            <a:r>
              <a:rPr lang="en-IN" dirty="0"/>
              <a:t>, C. </a:t>
            </a:r>
            <a:r>
              <a:rPr lang="en-IN" dirty="0" err="1"/>
              <a:t>Cecati</a:t>
            </a:r>
            <a:r>
              <a:rPr lang="en-IN" dirty="0"/>
              <a:t>, C. </a:t>
            </a:r>
            <a:r>
              <a:rPr lang="en-IN" dirty="0" err="1"/>
              <a:t>Buccella</a:t>
            </a:r>
            <a:r>
              <a:rPr lang="en-IN" dirty="0"/>
              <a:t>, P. </a:t>
            </a:r>
            <a:r>
              <a:rPr lang="en-IN" dirty="0" err="1"/>
              <a:t>Siano</a:t>
            </a:r>
            <a:r>
              <a:rPr lang="en-IN" dirty="0"/>
              <a:t>, P. ´ </a:t>
            </a:r>
            <a:r>
              <a:rPr lang="en-IN" dirty="0" err="1"/>
              <a:t>Leitao</a:t>
            </a:r>
            <a:r>
              <a:rPr lang="en-IN" dirty="0"/>
              <a:t>, G. </a:t>
            </a:r>
            <a:r>
              <a:rPr lang="en-IN" dirty="0" err="1"/>
              <a:t>Zhabelova</a:t>
            </a:r>
            <a:r>
              <a:rPr lang="en-IN" dirty="0"/>
              <a:t>, V. </a:t>
            </a:r>
            <a:r>
              <a:rPr lang="en-IN" dirty="0" err="1"/>
              <a:t>Vyatkin</a:t>
            </a:r>
            <a:r>
              <a:rPr lang="en-IN" dirty="0"/>
              <a:t>, P. Vrba, and V. Ma ˜ ˇ </a:t>
            </a:r>
            <a:r>
              <a:rPr lang="en-IN" dirty="0" err="1"/>
              <a:t>r´ık</a:t>
            </a:r>
            <a:r>
              <a:rPr lang="en-IN" dirty="0"/>
              <a:t>, “A review of architectures and concepts for intelligence in future electric energy systems,” IEEE Transactions on Industrial Electronics, vol. 62, no. 4, pp. 2424–2438, Apr. 2015.</a:t>
            </a:r>
          </a:p>
          <a:p>
            <a:r>
              <a:rPr lang="en-IN" dirty="0"/>
              <a:t>A. </a:t>
            </a:r>
            <a:r>
              <a:rPr lang="en-IN" dirty="0" err="1"/>
              <a:t>Kwasinski</a:t>
            </a:r>
            <a:r>
              <a:rPr lang="en-IN" dirty="0"/>
              <a:t>, “Quantitative evaluation of dc microgrids availability: Effects of system architecture and converter topology design choices,” IEEE Transactions on Power Electronics, vol. 26, no. 3, pp. 835–851, Mar. 2011.</a:t>
            </a:r>
          </a:p>
        </p:txBody>
      </p:sp>
    </p:spTree>
    <p:extLst>
      <p:ext uri="{BB962C8B-B14F-4D97-AF65-F5344CB8AC3E}">
        <p14:creationId xmlns:p14="http://schemas.microsoft.com/office/powerpoint/2010/main" val="25956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554C-5264-449D-82A2-A45D01C75779}"/>
              </a:ext>
            </a:extLst>
          </p:cNvPr>
          <p:cNvSpPr>
            <a:spLocks noGrp="1"/>
          </p:cNvSpPr>
          <p:nvPr>
            <p:ph type="title"/>
          </p:nvPr>
        </p:nvSpPr>
        <p:spPr>
          <a:xfrm>
            <a:off x="1393638" y="2728735"/>
            <a:ext cx="9404723" cy="1400530"/>
          </a:xfrm>
        </p:spPr>
        <p:txBody>
          <a:bodyPr/>
          <a:lstStyle/>
          <a:p>
            <a:pPr algn="ctr"/>
            <a:r>
              <a:rPr lang="en-IN" sz="7200" b="1" i="1" u="sng" dirty="0">
                <a:effectLst>
                  <a:outerShdw blurRad="38100" dist="38100" dir="2700000" algn="tl">
                    <a:srgbClr val="000000">
                      <a:alpha val="43137"/>
                    </a:srgbClr>
                  </a:outerShdw>
                </a:effectLst>
                <a:latin typeface="Algerian" panose="04020705040A02060702" pitchFamily="82" charset="0"/>
              </a:rPr>
              <a:t>THANK YOU</a:t>
            </a:r>
          </a:p>
        </p:txBody>
      </p:sp>
    </p:spTree>
    <p:extLst>
      <p:ext uri="{BB962C8B-B14F-4D97-AF65-F5344CB8AC3E}">
        <p14:creationId xmlns:p14="http://schemas.microsoft.com/office/powerpoint/2010/main" val="1620384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103</TotalTime>
  <Words>768</Words>
  <Application>Microsoft Office PowerPoint</Application>
  <PresentationFormat>Widescreen</PresentationFormat>
  <Paragraphs>43</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Calibri</vt:lpstr>
      <vt:lpstr>Century Gothic</vt:lpstr>
      <vt:lpstr>Times New Roman</vt:lpstr>
      <vt:lpstr>Wingdings 3</vt:lpstr>
      <vt:lpstr>Ion</vt:lpstr>
      <vt:lpstr>RAGHU ENGINEERING COLLEGE(Autonomous) Department of  Electrical &amp; Electronics Engineering </vt:lpstr>
      <vt:lpstr>MAIN OBJECTIVE</vt:lpstr>
      <vt:lpstr>ABSTRACT</vt:lpstr>
      <vt:lpstr>INTRODUCTION</vt:lpstr>
      <vt:lpstr>LITERATURE SURVEY </vt:lpstr>
      <vt:lpstr>PV RENEWABLE SOURCES</vt:lpstr>
      <vt:lpstr>BLOCK DIAGRAM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RAGHU ENGINEERING COLLEGE(Autonomous) Department of  Electrical &amp; Electronics Engineering </dc:title>
  <dc:creator>Sai Ganesh</dc:creator>
  <cp:lastModifiedBy>Sai Ganesh</cp:lastModifiedBy>
  <cp:revision>5</cp:revision>
  <dcterms:created xsi:type="dcterms:W3CDTF">2022-03-10T07:08:41Z</dcterms:created>
  <dcterms:modified xsi:type="dcterms:W3CDTF">2022-03-29T16:00:35Z</dcterms:modified>
</cp:coreProperties>
</file>