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80" r:id="rId3"/>
    <p:sldId id="282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67" r:id="rId1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164A"/>
    <a:srgbClr val="FA8F00"/>
    <a:srgbClr val="5DF0FF"/>
    <a:srgbClr val="FF4747"/>
    <a:srgbClr val="A2023F"/>
    <a:srgbClr val="C23E47"/>
    <a:srgbClr val="5EEC3C"/>
    <a:srgbClr val="5B4101"/>
    <a:srgbClr val="956B01"/>
    <a:srgbClr val="FE7A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8" autoAdjust="0"/>
    <p:restoredTop sz="94660"/>
  </p:normalViewPr>
  <p:slideViewPr>
    <p:cSldViewPr>
      <p:cViewPr varScale="1">
        <p:scale>
          <a:sx n="106" d="100"/>
          <a:sy n="106" d="100"/>
        </p:scale>
        <p:origin x="792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8EF0C2-253D-4D5A-A578-DBB4FB856EB3}" type="datetimeFigureOut">
              <a:rPr lang="en-US" smtClean="0"/>
              <a:pPr/>
              <a:t>8/10/2021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35DAD4-4D67-43F8-A914-F763839390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380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8965" y="1502815"/>
            <a:ext cx="8246070" cy="1221639"/>
          </a:xfrm>
          <a:noFill/>
          <a:effectLst/>
        </p:spPr>
        <p:txBody>
          <a:bodyPr>
            <a:normAutofit/>
          </a:bodyPr>
          <a:lstStyle>
            <a:lvl1pPr algn="r">
              <a:defRPr sz="3600">
                <a:solidFill>
                  <a:srgbClr val="FF0000"/>
                </a:solidFill>
                <a:effectLst>
                  <a:outerShdw blurRad="76200" dist="38100" dir="3000000" algn="ctr" rotWithShape="0">
                    <a:schemeClr val="tx1">
                      <a:alpha val="41000"/>
                    </a:schemeClr>
                  </a:outerShdw>
                </a:effectLst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2877159"/>
            <a:ext cx="8246070" cy="1068935"/>
          </a:xfrm>
          <a:noFill/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00206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</a:p>
          <a:p>
            <a:r>
              <a:rPr lang="en-US" dirty="0"/>
              <a:t>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739290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197405"/>
            <a:ext cx="8246070" cy="3512211"/>
          </a:xfrm>
        </p:spPr>
        <p:txBody>
          <a:bodyPr/>
          <a:lstStyle>
            <a:lvl1pPr algn="l">
              <a:defRPr sz="2800">
                <a:solidFill>
                  <a:srgbClr val="002060"/>
                </a:solidFill>
              </a:defRPr>
            </a:lvl1pPr>
            <a:lvl2pPr algn="l">
              <a:defRPr>
                <a:solidFill>
                  <a:srgbClr val="002060"/>
                </a:solidFill>
              </a:defRPr>
            </a:lvl2pPr>
            <a:lvl3pPr algn="l">
              <a:defRPr>
                <a:solidFill>
                  <a:srgbClr val="002060"/>
                </a:solidFill>
              </a:defRPr>
            </a:lvl3pPr>
            <a:lvl4pPr algn="l">
              <a:defRPr>
                <a:solidFill>
                  <a:srgbClr val="002060"/>
                </a:solidFill>
              </a:defRPr>
            </a:lvl4pPr>
            <a:lvl5pPr algn="l"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8720" y="433880"/>
            <a:ext cx="656631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8720" y="1198559"/>
            <a:ext cx="6566315" cy="3511061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281175"/>
            <a:ext cx="8246071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502815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1934335"/>
            <a:ext cx="4040188" cy="2137871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502815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934335"/>
            <a:ext cx="4041775" cy="2137871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HEART DISEASE </a:t>
            </a:r>
            <a:br>
              <a:rPr lang="en-US" dirty="0"/>
            </a:br>
            <a:r>
              <a:rPr lang="en-US" dirty="0"/>
              <a:t>PREDICTION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USING </a:t>
            </a:r>
          </a:p>
          <a:p>
            <a:r>
              <a:rPr lang="en-US" dirty="0"/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31A2E-BA59-468C-BEA4-4C185E24B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D3F05C-668C-47EF-AE5D-218BC39A67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90411" y="1219993"/>
            <a:ext cx="6170022" cy="3473722"/>
          </a:xfrm>
        </p:spPr>
      </p:pic>
    </p:spTree>
    <p:extLst>
      <p:ext uri="{BB962C8B-B14F-4D97-AF65-F5344CB8AC3E}">
        <p14:creationId xmlns:p14="http://schemas.microsoft.com/office/powerpoint/2010/main" val="1801894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63126-CD81-4315-BF5F-4CC2522BE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IMPLEMENTATION</a:t>
            </a:r>
          </a:p>
        </p:txBody>
      </p:sp>
      <p:pic>
        <p:nvPicPr>
          <p:cNvPr id="5" name="Content Placeholder 4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F9D9D984-9D61-490D-A1CE-08544DF2DC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853" y="1198563"/>
            <a:ext cx="6243870" cy="3511550"/>
          </a:xfrm>
        </p:spPr>
      </p:pic>
    </p:spTree>
    <p:extLst>
      <p:ext uri="{BB962C8B-B14F-4D97-AF65-F5344CB8AC3E}">
        <p14:creationId xmlns:p14="http://schemas.microsoft.com/office/powerpoint/2010/main" val="2021443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8B930-0E6B-41BC-9084-37E64E667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IMPLEMENTATION</a:t>
            </a:r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4D47691-5A25-4886-AD52-94C2557D5D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410" y="1198563"/>
            <a:ext cx="6242755" cy="3511550"/>
          </a:xfrm>
        </p:spPr>
      </p:pic>
    </p:spTree>
    <p:extLst>
      <p:ext uri="{BB962C8B-B14F-4D97-AF65-F5344CB8AC3E}">
        <p14:creationId xmlns:p14="http://schemas.microsoft.com/office/powerpoint/2010/main" val="1834961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304A6-C333-4847-BB97-BB83A1C52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IMPLEMENTATION</a:t>
            </a:r>
          </a:p>
        </p:txBody>
      </p:sp>
      <p:pic>
        <p:nvPicPr>
          <p:cNvPr id="5" name="Content Placeholder 4" descr="Graphical user interface, bar chart&#10;&#10;Description automatically generated">
            <a:extLst>
              <a:ext uri="{FF2B5EF4-FFF2-40B4-BE49-F238E27FC236}">
                <a16:creationId xmlns:a16="http://schemas.microsoft.com/office/drawing/2014/main" id="{41A22235-AA12-4DD0-8B0F-CC4C22FA6B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593" y="1198563"/>
            <a:ext cx="6246389" cy="3511550"/>
          </a:xfrm>
        </p:spPr>
      </p:pic>
    </p:spTree>
    <p:extLst>
      <p:ext uri="{BB962C8B-B14F-4D97-AF65-F5344CB8AC3E}">
        <p14:creationId xmlns:p14="http://schemas.microsoft.com/office/powerpoint/2010/main" val="33004546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D28CA-24A4-4526-A7B1-D11977B06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IMPLEMENTATION</a:t>
            </a:r>
          </a:p>
        </p:txBody>
      </p:sp>
      <p:pic>
        <p:nvPicPr>
          <p:cNvPr id="5" name="Content Placeholder 4" descr="Chart, bar chart, waterfall chart&#10;&#10;Description automatically generated">
            <a:extLst>
              <a:ext uri="{FF2B5EF4-FFF2-40B4-BE49-F238E27FC236}">
                <a16:creationId xmlns:a16="http://schemas.microsoft.com/office/drawing/2014/main" id="{12A1251A-4584-494A-9DDD-7CD7C2322E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480" y="1198563"/>
            <a:ext cx="6244616" cy="3511550"/>
          </a:xfrm>
        </p:spPr>
      </p:pic>
    </p:spTree>
    <p:extLst>
      <p:ext uri="{BB962C8B-B14F-4D97-AF65-F5344CB8AC3E}">
        <p14:creationId xmlns:p14="http://schemas.microsoft.com/office/powerpoint/2010/main" val="2279494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F0D05-2C88-4255-9EA1-A93294480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IMPLEMENTATION</a:t>
            </a: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1783C4D-89DE-4958-ADBE-8D9D7C2E45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302" y="1198563"/>
            <a:ext cx="6244972" cy="3511550"/>
          </a:xfrm>
        </p:spPr>
      </p:pic>
    </p:spTree>
    <p:extLst>
      <p:ext uri="{BB962C8B-B14F-4D97-AF65-F5344CB8AC3E}">
        <p14:creationId xmlns:p14="http://schemas.microsoft.com/office/powerpoint/2010/main" val="27593291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FCFFF-807C-4D6A-9FE1-600C21EDA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8720" y="433880"/>
            <a:ext cx="6566315" cy="3054100"/>
          </a:xfrm>
        </p:spPr>
        <p:txBody>
          <a:bodyPr>
            <a:normAutofit/>
          </a:bodyPr>
          <a:lstStyle/>
          <a:p>
            <a:r>
              <a:rPr lang="en-US" dirty="0"/>
              <a:t>		</a:t>
            </a:r>
            <a:r>
              <a:rPr lang="en-US" sz="4800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DF87A-2285-404F-9F68-53CCF0F671EC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10800000" flipV="1">
            <a:off x="2128718" y="2447299"/>
            <a:ext cx="6566315" cy="226232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/>
              <a:t>			</a:t>
            </a:r>
          </a:p>
          <a:p>
            <a:pPr marL="0" indent="0">
              <a:buNone/>
            </a:pPr>
            <a:r>
              <a:rPr lang="en-US" sz="2000" dirty="0"/>
              <a:t>		</a:t>
            </a:r>
            <a:r>
              <a:rPr lang="en-US" sz="2000"/>
              <a:t>	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			Submitted By:</a:t>
            </a:r>
          </a:p>
          <a:p>
            <a:pPr marL="0" indent="0">
              <a:buNone/>
            </a:pPr>
            <a:r>
              <a:rPr lang="en-US" sz="2000" dirty="0"/>
              <a:t>			</a:t>
            </a:r>
            <a:r>
              <a:rPr lang="en-US" sz="2000"/>
              <a:t>   </a:t>
            </a:r>
            <a:r>
              <a:rPr lang="en-GB" sz="2000"/>
              <a:t>19475A0504</a:t>
            </a:r>
            <a:r>
              <a:rPr lang="en-US" sz="2000"/>
              <a:t> – </a:t>
            </a:r>
            <a:r>
              <a:rPr lang="en-GB" sz="2000"/>
              <a:t>K. Sampath Kumar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			</a:t>
            </a:r>
            <a:r>
              <a:rPr lang="en-US" sz="2000"/>
              <a:t>   18</a:t>
            </a:r>
            <a:r>
              <a:rPr lang="en-GB" sz="2000"/>
              <a:t>471A05J2</a:t>
            </a:r>
            <a:r>
              <a:rPr lang="en-US" sz="2000"/>
              <a:t> – </a:t>
            </a:r>
            <a:r>
              <a:rPr lang="en-GB" sz="2000"/>
              <a:t> Ch. Sai Ganesh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			</a:t>
            </a:r>
            <a:r>
              <a:rPr lang="en-US" sz="2000"/>
              <a:t>   18</a:t>
            </a:r>
            <a:r>
              <a:rPr lang="en-GB" sz="2000"/>
              <a:t>471A05N5</a:t>
            </a:r>
            <a:r>
              <a:rPr lang="en-US" sz="2000"/>
              <a:t> – </a:t>
            </a:r>
            <a:r>
              <a:rPr lang="en-GB" sz="2000"/>
              <a:t>V. Raju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			</a:t>
            </a:r>
            <a:r>
              <a:rPr lang="en-US" sz="2000"/>
              <a:t>  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00918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60B36-3E92-42C5-A070-6F0322545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A816D-8FE3-433E-881B-FC580B919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UML Diagrams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Dataset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644213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452F2-C856-42EC-87E2-CD0A07BB8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USE-CASE 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A3EDDD14-5C77-468B-BB20-11005C3B89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567" y="1198563"/>
            <a:ext cx="6254442" cy="3511550"/>
          </a:xfrm>
        </p:spPr>
      </p:pic>
    </p:spTree>
    <p:extLst>
      <p:ext uri="{BB962C8B-B14F-4D97-AF65-F5344CB8AC3E}">
        <p14:creationId xmlns:p14="http://schemas.microsoft.com/office/powerpoint/2010/main" val="4046582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AB41C-B9B7-4790-B3C2-094139BA3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SEQUENCE DIAGRAM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89F3997-E953-4D4F-B802-0456AF5C80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1198563"/>
            <a:ext cx="6048672" cy="351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115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F450A-1398-4516-9A95-735264649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STATE CHART DIAGRAM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A0B9D8F-D276-DA4F-9EDC-DE815B263B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840" y="1198563"/>
            <a:ext cx="6453896" cy="351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944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C6856-AF4D-429E-BDEF-680557C4E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8922E-272B-44EF-8DF1-D64E96978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The dataset is collected from Kaggle.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It consists of 14 attributes.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Our dataset consists of 3 types of data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400" dirty="0"/>
              <a:t>Continuous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400" dirty="0"/>
              <a:t>Ordinal data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400" dirty="0"/>
              <a:t>Binary data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084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223D5-F5B1-4A5F-84EC-F762A315F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0EBD1-27BA-4C62-BD52-9161CA1EF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0" i="0" dirty="0">
                <a:effectLst/>
                <a:latin typeface="charter"/>
              </a:rPr>
              <a:t>1. </a:t>
            </a:r>
            <a:r>
              <a:rPr lang="en-US" b="1" i="0" dirty="0">
                <a:effectLst/>
                <a:latin typeface="charter"/>
              </a:rPr>
              <a:t>age</a:t>
            </a:r>
            <a:r>
              <a:rPr lang="en-US" b="0" i="0" dirty="0">
                <a:effectLst/>
                <a:latin typeface="charter"/>
              </a:rPr>
              <a:t> (#)</a:t>
            </a:r>
            <a:r>
              <a:rPr lang="en-US" dirty="0"/>
              <a:t/>
            </a:r>
            <a:br>
              <a:rPr lang="en-US" dirty="0"/>
            </a:br>
            <a:r>
              <a:rPr lang="en-US" b="0" i="0" dirty="0">
                <a:effectLst/>
                <a:latin typeface="charter"/>
              </a:rPr>
              <a:t>2. </a:t>
            </a:r>
            <a:r>
              <a:rPr lang="en-US" b="1" i="0" dirty="0">
                <a:effectLst/>
                <a:latin typeface="charter"/>
              </a:rPr>
              <a:t>sex</a:t>
            </a:r>
            <a:r>
              <a:rPr lang="en-US" b="0" i="0" dirty="0">
                <a:effectLst/>
                <a:latin typeface="charter"/>
              </a:rPr>
              <a:t> : 1= Male, 0= Female (</a:t>
            </a:r>
            <a:r>
              <a:rPr lang="en-US" b="0" i="1" dirty="0">
                <a:effectLst/>
                <a:latin typeface="charter"/>
              </a:rPr>
              <a:t>Binary</a:t>
            </a:r>
            <a:r>
              <a:rPr lang="en-US" b="0" i="0" dirty="0">
                <a:effectLst/>
                <a:latin typeface="charter"/>
              </a:rPr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b="0" i="0" dirty="0">
                <a:effectLst/>
                <a:latin typeface="charter"/>
              </a:rPr>
              <a:t>3. (</a:t>
            </a:r>
            <a:r>
              <a:rPr lang="en-US" b="1" i="0" dirty="0">
                <a:effectLst/>
                <a:latin typeface="charter"/>
              </a:rPr>
              <a:t>cp</a:t>
            </a:r>
            <a:r>
              <a:rPr lang="en-US" b="0" i="0" dirty="0">
                <a:effectLst/>
                <a:latin typeface="charter"/>
              </a:rPr>
              <a:t>)chest pain type (4 values -</a:t>
            </a:r>
            <a:r>
              <a:rPr lang="en-US" b="0" i="1" dirty="0">
                <a:effectLst/>
                <a:latin typeface="charter"/>
              </a:rPr>
              <a:t>Ordinal</a:t>
            </a:r>
            <a:r>
              <a:rPr lang="en-US" b="0" i="0" dirty="0">
                <a:effectLst/>
                <a:latin typeface="charter"/>
              </a:rPr>
              <a:t>):Value 1: typical angina ,Value 2: atypical angina, Value 3: non-anginal pain , Value 4: asymptomatic</a:t>
            </a:r>
            <a:r>
              <a:rPr lang="en-US" dirty="0"/>
              <a:t/>
            </a:r>
            <a:br>
              <a:rPr lang="en-US" dirty="0"/>
            </a:br>
            <a:r>
              <a:rPr lang="en-US" b="0" i="0" dirty="0">
                <a:effectLst/>
                <a:latin typeface="charter"/>
              </a:rPr>
              <a:t>4. (</a:t>
            </a:r>
            <a:r>
              <a:rPr lang="en-US" b="1" i="0" dirty="0" err="1">
                <a:effectLst/>
                <a:latin typeface="charter"/>
              </a:rPr>
              <a:t>trestbps</a:t>
            </a:r>
            <a:r>
              <a:rPr lang="en-US" b="0" i="0" dirty="0">
                <a:effectLst/>
                <a:latin typeface="charter"/>
              </a:rPr>
              <a:t>) resting blood pressure (#)</a:t>
            </a:r>
            <a:r>
              <a:rPr lang="en-US" dirty="0"/>
              <a:t/>
            </a:r>
            <a:br>
              <a:rPr lang="en-US" dirty="0"/>
            </a:br>
            <a:r>
              <a:rPr lang="en-US" b="0" i="0" dirty="0">
                <a:effectLst/>
                <a:latin typeface="charter"/>
              </a:rPr>
              <a:t>5. (</a:t>
            </a:r>
            <a:r>
              <a:rPr lang="en-US" b="1" i="0" dirty="0" err="1">
                <a:effectLst/>
                <a:latin typeface="charter"/>
              </a:rPr>
              <a:t>chol</a:t>
            </a:r>
            <a:r>
              <a:rPr lang="en-US" b="0" i="0" dirty="0">
                <a:effectLst/>
                <a:latin typeface="charter"/>
              </a:rPr>
              <a:t>) serum cholesterol in mg/dl (#)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935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A0D2C-E006-4103-89F7-B79EBFEB9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32D3B-411B-4D94-B65D-124F4FAC4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0" i="0" dirty="0">
                <a:effectLst/>
                <a:latin typeface="charter"/>
              </a:rPr>
              <a:t>6. (</a:t>
            </a:r>
            <a:r>
              <a:rPr lang="en-US" sz="2200" b="1" i="0" dirty="0" err="1">
                <a:effectLst/>
                <a:latin typeface="charter"/>
              </a:rPr>
              <a:t>fbs</a:t>
            </a:r>
            <a:r>
              <a:rPr lang="en-US" sz="2200" b="0" i="0" dirty="0">
                <a:effectLst/>
                <a:latin typeface="charter"/>
              </a:rPr>
              <a:t>)fasting blood sugar &gt; 120 mg/dl(</a:t>
            </a:r>
            <a:r>
              <a:rPr lang="en-US" sz="2200" b="0" i="1" dirty="0">
                <a:effectLst/>
                <a:latin typeface="charter"/>
              </a:rPr>
              <a:t>Binary</a:t>
            </a:r>
            <a:r>
              <a:rPr lang="en-US" sz="2200" b="0" i="0" dirty="0">
                <a:effectLst/>
                <a:latin typeface="charter"/>
              </a:rPr>
              <a:t>)(1 = true; 0 = false)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b="0" i="0" dirty="0">
                <a:effectLst/>
                <a:latin typeface="charter"/>
              </a:rPr>
              <a:t>7. (</a:t>
            </a:r>
            <a:r>
              <a:rPr lang="en-US" sz="2200" b="1" i="0" dirty="0" err="1">
                <a:effectLst/>
                <a:latin typeface="charter"/>
              </a:rPr>
              <a:t>restecg</a:t>
            </a:r>
            <a:r>
              <a:rPr lang="en-US" sz="2200" b="0" i="0" dirty="0">
                <a:effectLst/>
                <a:latin typeface="charter"/>
              </a:rPr>
              <a:t>) resting electrocardiography results(values 0,1,2)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b="0" i="0" dirty="0">
                <a:effectLst/>
                <a:latin typeface="charter"/>
              </a:rPr>
              <a:t>8. (</a:t>
            </a:r>
            <a:r>
              <a:rPr lang="en-US" sz="2200" b="1" i="0" dirty="0" err="1">
                <a:effectLst/>
                <a:latin typeface="charter"/>
              </a:rPr>
              <a:t>thalach</a:t>
            </a:r>
            <a:r>
              <a:rPr lang="en-US" sz="2200" b="0" i="0" dirty="0">
                <a:effectLst/>
                <a:latin typeface="charter"/>
              </a:rPr>
              <a:t>) maximum heart rate achieved (#)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b="0" i="0" dirty="0">
                <a:effectLst/>
                <a:latin typeface="charter"/>
              </a:rPr>
              <a:t>9. (</a:t>
            </a:r>
            <a:r>
              <a:rPr lang="en-US" sz="2200" b="1" i="0" dirty="0" err="1">
                <a:effectLst/>
                <a:latin typeface="charter"/>
              </a:rPr>
              <a:t>exang</a:t>
            </a:r>
            <a:r>
              <a:rPr lang="en-US" sz="2200" b="0" i="0" dirty="0">
                <a:effectLst/>
                <a:latin typeface="charter"/>
              </a:rPr>
              <a:t>) exercise </a:t>
            </a:r>
            <a:r>
              <a:rPr lang="en-US" sz="2200" b="0" i="0" dirty="0" err="1" smtClean="0">
                <a:effectLst/>
                <a:latin typeface="charter"/>
              </a:rPr>
              <a:t>inlduced</a:t>
            </a:r>
            <a:r>
              <a:rPr lang="en-US" sz="2200" b="0" i="0" dirty="0" smtClean="0">
                <a:effectLst/>
                <a:latin typeface="charter"/>
              </a:rPr>
              <a:t> </a:t>
            </a:r>
            <a:r>
              <a:rPr lang="en-US" sz="2200" b="0" i="0" dirty="0">
                <a:effectLst/>
                <a:latin typeface="charter"/>
              </a:rPr>
              <a:t>angina (</a:t>
            </a:r>
            <a:r>
              <a:rPr lang="en-US" sz="2200" b="0" i="1" dirty="0">
                <a:effectLst/>
                <a:latin typeface="charter"/>
              </a:rPr>
              <a:t>binary</a:t>
            </a:r>
            <a:r>
              <a:rPr lang="en-US" sz="2200" b="0" i="0" dirty="0">
                <a:effectLst/>
                <a:latin typeface="charter"/>
              </a:rPr>
              <a:t>) (1 = yes; 0 = no)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b="0" i="0" dirty="0">
                <a:effectLst/>
                <a:latin typeface="charter"/>
              </a:rPr>
              <a:t>10. (</a:t>
            </a:r>
            <a:r>
              <a:rPr lang="en-US" sz="2200" b="1" i="0" dirty="0" err="1">
                <a:effectLst/>
                <a:latin typeface="charter"/>
              </a:rPr>
              <a:t>oldpeak</a:t>
            </a:r>
            <a:r>
              <a:rPr lang="en-US" sz="2200" b="0" i="0" dirty="0">
                <a:effectLst/>
                <a:latin typeface="charter"/>
              </a:rPr>
              <a:t>) = ST depression induced by exercise relative to rest (#)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808804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AF5AD-C83B-4170-B3F9-46D557216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DF130-E593-4D1E-95F9-63BCAEC4C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0" i="0" dirty="0">
                <a:effectLst/>
                <a:latin typeface="charter"/>
              </a:rPr>
              <a:t>11. (</a:t>
            </a:r>
            <a:r>
              <a:rPr lang="en-US" sz="2400" b="1" i="0" dirty="0">
                <a:effectLst/>
                <a:latin typeface="charter"/>
              </a:rPr>
              <a:t>slope</a:t>
            </a:r>
            <a:r>
              <a:rPr lang="en-US" sz="2400" b="0" i="0" dirty="0">
                <a:effectLst/>
                <a:latin typeface="charter"/>
              </a:rPr>
              <a:t>) of the peak exercise ST segment 	(</a:t>
            </a:r>
            <a:r>
              <a:rPr lang="en-US" sz="2400" b="0" i="1" dirty="0">
                <a:effectLst/>
                <a:latin typeface="charter"/>
              </a:rPr>
              <a:t>Ordinal</a:t>
            </a:r>
            <a:r>
              <a:rPr lang="en-US" sz="2400" b="0" i="0" dirty="0">
                <a:effectLst/>
                <a:latin typeface="charter"/>
              </a:rPr>
              <a:t>) (Value 1: up sloping , Value 2: flat , 	Value 3: down sloping )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b="0" i="0" dirty="0">
                <a:effectLst/>
                <a:latin typeface="charter"/>
              </a:rPr>
              <a:t>12. (</a:t>
            </a:r>
            <a:r>
              <a:rPr lang="en-US" sz="2400" b="1" i="0" dirty="0">
                <a:effectLst/>
                <a:latin typeface="charter"/>
              </a:rPr>
              <a:t>ca</a:t>
            </a:r>
            <a:r>
              <a:rPr lang="en-US" sz="2400" b="0" i="0" dirty="0">
                <a:effectLst/>
                <a:latin typeface="charter"/>
              </a:rPr>
              <a:t>) number of major vessels (0–3, </a:t>
            </a:r>
            <a:r>
              <a:rPr lang="en-US" sz="2400" b="0" i="1" dirty="0">
                <a:effectLst/>
                <a:latin typeface="charter"/>
              </a:rPr>
              <a:t>Ordinal</a:t>
            </a:r>
            <a:r>
              <a:rPr lang="en-US" sz="2400" b="0" i="0" dirty="0">
                <a:effectLst/>
                <a:latin typeface="charter"/>
              </a:rPr>
              <a:t>) 	colored by fluoroscopy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b="0" i="0" dirty="0">
                <a:effectLst/>
                <a:latin typeface="charter"/>
              </a:rPr>
              <a:t>13. (</a:t>
            </a:r>
            <a:r>
              <a:rPr lang="en-US" sz="2400" b="1" i="0" dirty="0" err="1">
                <a:effectLst/>
                <a:latin typeface="charter"/>
              </a:rPr>
              <a:t>thal</a:t>
            </a:r>
            <a:r>
              <a:rPr lang="en-US" sz="2400" b="0" i="0" dirty="0">
                <a:effectLst/>
                <a:latin typeface="charter"/>
              </a:rPr>
              <a:t>) maximum heart rate achieved — 	(</a:t>
            </a:r>
            <a:r>
              <a:rPr lang="en-US" sz="2400" b="0" i="1" dirty="0">
                <a:effectLst/>
                <a:latin typeface="charter"/>
              </a:rPr>
              <a:t>Ordinal</a:t>
            </a:r>
            <a:r>
              <a:rPr lang="en-US" sz="2400" b="0" i="0" dirty="0">
                <a:effectLst/>
                <a:latin typeface="charter"/>
              </a:rPr>
              <a:t>): 3 = normal; 6 = fixed defect; </a:t>
            </a:r>
          </a:p>
          <a:p>
            <a:pPr marL="0" indent="0">
              <a:buNone/>
            </a:pPr>
            <a:r>
              <a:rPr lang="en-US" sz="2400" b="0" i="0" dirty="0">
                <a:effectLst/>
                <a:latin typeface="charter"/>
              </a:rPr>
              <a:t>	7 =reversible defect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62941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2073</TotalTime>
  <Words>84</Words>
  <Application>Microsoft Office PowerPoint</Application>
  <PresentationFormat>On-screen Show (16:9)</PresentationFormat>
  <Paragraphs>38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charter</vt:lpstr>
      <vt:lpstr>Wingdings</vt:lpstr>
      <vt:lpstr>Office Theme</vt:lpstr>
      <vt:lpstr>HEART DISEASE  PREDICTION</vt:lpstr>
      <vt:lpstr>Contents</vt:lpstr>
      <vt:lpstr>USE-CASE </vt:lpstr>
      <vt:lpstr>SEQUENCE DIAGRAM</vt:lpstr>
      <vt:lpstr>STATE CHART DIAGRAM</vt:lpstr>
      <vt:lpstr>DATASET</vt:lpstr>
      <vt:lpstr>ATTRIBUTES</vt:lpstr>
      <vt:lpstr>ATTRIBUTES</vt:lpstr>
      <vt:lpstr>ATTRIBUTES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  Thank You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admin</cp:lastModifiedBy>
  <cp:revision>236</cp:revision>
  <dcterms:created xsi:type="dcterms:W3CDTF">2013-08-21T19:17:07Z</dcterms:created>
  <dcterms:modified xsi:type="dcterms:W3CDTF">2021-08-11T04:25:51Z</dcterms:modified>
</cp:coreProperties>
</file>