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57" r:id="rId4"/>
    <p:sldId id="258" r:id="rId5"/>
    <p:sldId id="259" r:id="rId6"/>
    <p:sldId id="265" r:id="rId7"/>
    <p:sldId id="266" r:id="rId8"/>
    <p:sldId id="267" r:id="rId9"/>
    <p:sldId id="260" r:id="rId10"/>
    <p:sldId id="261" r:id="rId11"/>
    <p:sldId id="262" r:id="rId12"/>
    <p:sldId id="263" r:id="rId13"/>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1186" y="5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7/8/2024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1C75-F5AA-7F65-075E-5E8B04096CFD}"/>
              </a:ext>
            </a:extLst>
          </p:cNvPr>
          <p:cNvSpPr>
            <a:spLocks noGrp="1"/>
          </p:cNvSpPr>
          <p:nvPr>
            <p:ph type="ctrTitle"/>
          </p:nvPr>
        </p:nvSpPr>
        <p:spPr>
          <a:xfrm>
            <a:off x="685800" y="1594485"/>
            <a:ext cx="7772400" cy="800219"/>
          </a:xfrm>
        </p:spPr>
        <p:txBody>
          <a:bodyPr/>
          <a:lstStyle/>
          <a:p>
            <a:r>
              <a:rPr lang="en-US" dirty="0"/>
              <a:t>Intel Products Sentiment Analysis from Online Reviews</a:t>
            </a:r>
            <a:endParaRPr lang="en-IN" dirty="0"/>
          </a:p>
        </p:txBody>
      </p:sp>
      <p:sp>
        <p:nvSpPr>
          <p:cNvPr id="3" name="Subtitle 2">
            <a:extLst>
              <a:ext uri="{FF2B5EF4-FFF2-40B4-BE49-F238E27FC236}">
                <a16:creationId xmlns:a16="http://schemas.microsoft.com/office/drawing/2014/main" id="{FB260DF9-0632-855D-A3AE-BFB2087AC88F}"/>
              </a:ext>
            </a:extLst>
          </p:cNvPr>
          <p:cNvSpPr>
            <a:spLocks noGrp="1"/>
          </p:cNvSpPr>
          <p:nvPr>
            <p:ph type="subTitle" idx="4"/>
          </p:nvPr>
        </p:nvSpPr>
        <p:spPr>
          <a:xfrm>
            <a:off x="838200" y="2748797"/>
            <a:ext cx="7086600" cy="965953"/>
          </a:xfrm>
        </p:spPr>
        <p:txBody>
          <a:bodyPr/>
          <a:lstStyle/>
          <a:p>
            <a:pPr algn="r"/>
            <a:r>
              <a:rPr lang="en-IN" dirty="0"/>
              <a:t>Intel Unnati Industrial Training Program 2024 </a:t>
            </a:r>
          </a:p>
        </p:txBody>
      </p:sp>
    </p:spTree>
    <p:extLst>
      <p:ext uri="{BB962C8B-B14F-4D97-AF65-F5344CB8AC3E}">
        <p14:creationId xmlns:p14="http://schemas.microsoft.com/office/powerpoint/2010/main" val="977169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4" name="Rectangle 1">
            <a:extLst>
              <a:ext uri="{FF2B5EF4-FFF2-40B4-BE49-F238E27FC236}">
                <a16:creationId xmlns:a16="http://schemas.microsoft.com/office/drawing/2014/main" id="{CBE06ABF-711E-EB06-41ED-1DAA07DB6B7D}"/>
              </a:ext>
            </a:extLst>
          </p:cNvPr>
          <p:cNvSpPr>
            <a:spLocks noGrp="1" noChangeArrowheads="1"/>
          </p:cNvSpPr>
          <p:nvPr>
            <p:ph type="body" idx="1"/>
          </p:nvPr>
        </p:nvSpPr>
        <p:spPr bwMode="auto">
          <a:xfrm>
            <a:off x="381000" y="1166240"/>
            <a:ext cx="4876800" cy="29238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000000"/>
                </a:solidFill>
                <a:latin typeface="Arial" panose="020B0604020202020204" pitchFamily="34" charset="0"/>
                <a:cs typeface="Arial" panose="020B0604020202020204" pitchFamily="34" charset="0"/>
              </a:rPr>
              <a:t>p</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andas-2.0.3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000000"/>
                </a:solidFill>
                <a:latin typeface="Arial" panose="020B0604020202020204" pitchFamily="34" charset="0"/>
                <a:cs typeface="Arial" panose="020B0604020202020204" pitchFamily="34" charset="0"/>
              </a:rPr>
              <a:t>s</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elenium-4.10.0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webdriver_manager</a:t>
            </a:r>
            <a:r>
              <a:rPr lang="en-US" altLang="en-US" sz="2000" dirty="0">
                <a:solidFill>
                  <a:srgbClr val="000000"/>
                </a:solidFill>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3.8.6</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textblob</a:t>
            </a:r>
            <a:r>
              <a:rPr lang="en-US" altLang="en-US" sz="2000" dirty="0">
                <a:solidFill>
                  <a:srgbClr val="000000"/>
                </a:solidFill>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0.17.1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000000"/>
                </a:solidFill>
                <a:latin typeface="Arial" panose="020B0604020202020204" pitchFamily="34" charset="0"/>
                <a:cs typeface="Arial" panose="020B0604020202020204" pitchFamily="34" charset="0"/>
              </a:rPr>
              <a:t>w</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ordcloud</a:t>
            </a:r>
            <a:r>
              <a:rPr lang="en-US" altLang="en-US" sz="2000" dirty="0">
                <a:solidFill>
                  <a:srgbClr val="000000"/>
                </a:solidFill>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1.8.2.2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000000"/>
                </a:solidFill>
                <a:latin typeface="Arial" panose="020B0604020202020204" pitchFamily="34" charset="0"/>
                <a:cs typeface="Arial" panose="020B0604020202020204" pitchFamily="34" charset="0"/>
              </a:rPr>
              <a:t>e</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moji-2.4.0</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langid-1.1.6</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matplotlib-3.7.2</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scikit-learn-1.3.1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a:extLst>
              <a:ext uri="{FF2B5EF4-FFF2-40B4-BE49-F238E27FC236}">
                <a16:creationId xmlns:a16="http://schemas.microsoft.com/office/drawing/2014/main" id="{93A58C77-FDE9-01FB-757D-1440E3F6E1F9}"/>
              </a:ext>
            </a:extLst>
          </p:cNvPr>
          <p:cNvSpPr txBox="1"/>
          <p:nvPr/>
        </p:nvSpPr>
        <p:spPr>
          <a:xfrm>
            <a:off x="179628" y="971550"/>
            <a:ext cx="8888172" cy="2585323"/>
          </a:xfrm>
          <a:prstGeom prst="rect">
            <a:avLst/>
          </a:prstGeom>
          <a:noFill/>
        </p:spPr>
        <p:txBody>
          <a:bodyPr wrap="square" rtlCol="0">
            <a:spAutoFit/>
          </a:bodyPr>
          <a:lstStyle/>
          <a:p>
            <a:r>
              <a:rPr lang="en-US" dirty="0"/>
              <a:t>Team member 1 : Scraping the data from online reviews</a:t>
            </a:r>
          </a:p>
          <a:p>
            <a:endParaRPr lang="en-US" dirty="0"/>
          </a:p>
          <a:p>
            <a:r>
              <a:rPr lang="en-US" dirty="0"/>
              <a:t>Team member 2: Data cleaning and preparation for sentiment analysis.</a:t>
            </a:r>
          </a:p>
          <a:p>
            <a:endParaRPr lang="en-US" dirty="0"/>
          </a:p>
          <a:p>
            <a:r>
              <a:rPr lang="en-US" dirty="0"/>
              <a:t>Team member 3: Implementing sentiment detection using </a:t>
            </a:r>
            <a:r>
              <a:rPr lang="en-US" dirty="0" err="1"/>
              <a:t>TextBlob</a:t>
            </a:r>
            <a:r>
              <a:rPr lang="en-US" dirty="0"/>
              <a:t>.</a:t>
            </a:r>
          </a:p>
          <a:p>
            <a:r>
              <a:rPr lang="en-US" dirty="0"/>
              <a:t>Counting and classifying positive and negative reviews.</a:t>
            </a:r>
          </a:p>
          <a:p>
            <a:endParaRPr lang="en-US" dirty="0"/>
          </a:p>
          <a:p>
            <a:r>
              <a:rPr lang="en-US" dirty="0"/>
              <a:t>Team member 4: Conducting Exploratory Data Analysis (EDA) and visualizations.</a:t>
            </a:r>
          </a:p>
          <a:p>
            <a:r>
              <a:rPr lang="en-US" dirty="0"/>
              <a:t>Compiling results and insights for reporting.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Box 2">
            <a:extLst>
              <a:ext uri="{FF2B5EF4-FFF2-40B4-BE49-F238E27FC236}">
                <a16:creationId xmlns:a16="http://schemas.microsoft.com/office/drawing/2014/main" id="{C948A712-4B0C-8CB2-FF6D-84A0E0C44E12}"/>
              </a:ext>
            </a:extLst>
          </p:cNvPr>
          <p:cNvSpPr txBox="1"/>
          <p:nvPr/>
        </p:nvSpPr>
        <p:spPr>
          <a:xfrm>
            <a:off x="179628" y="668345"/>
            <a:ext cx="8109857" cy="4247317"/>
          </a:xfrm>
          <a:prstGeom prst="rect">
            <a:avLst/>
          </a:prstGeom>
          <a:noFill/>
        </p:spPr>
        <p:txBody>
          <a:bodyPr wrap="square" rtlCol="0">
            <a:spAutoFit/>
          </a:bodyPr>
          <a:lstStyle/>
          <a:p>
            <a:pPr algn="l"/>
            <a:endParaRPr lang="en-IN" dirty="0"/>
          </a:p>
          <a:p>
            <a:pPr marL="285750" indent="-285750" algn="l">
              <a:buFont typeface="Arial" panose="020B0604020202020204" pitchFamily="34" charset="0"/>
              <a:buChar char="•"/>
            </a:pPr>
            <a:r>
              <a:rPr lang="en-IN" dirty="0"/>
              <a:t>Sentiment analysis of Intel products from online reviews goes beyond surface-level feedback, providing actionable insights that drive product innovation, enhance customer satisfaction, manage brand reputation, and optimize marketing strategies.</a:t>
            </a:r>
          </a:p>
          <a:p>
            <a:pPr marL="285750" indent="-285750" algn="l">
              <a:buFont typeface="Arial" panose="020B0604020202020204" pitchFamily="34" charset="0"/>
              <a:buChar char="•"/>
            </a:pPr>
            <a:r>
              <a:rPr lang="en-IN" dirty="0"/>
              <a:t>By </a:t>
            </a:r>
            <a:r>
              <a:rPr lang="en-IN" dirty="0" err="1"/>
              <a:t>analyzing</a:t>
            </a:r>
            <a:r>
              <a:rPr lang="en-IN" dirty="0"/>
              <a:t> sentiment trends, strengths and weaknesses can be identified, guiding product improvements and marketing strategies to enhance customer satisfaction and competitiveness in the market.</a:t>
            </a:r>
          </a:p>
          <a:p>
            <a:pPr marL="285750" indent="-285750" algn="l">
              <a:buFont typeface="Arial" panose="020B0604020202020204" pitchFamily="34" charset="0"/>
              <a:buChar char="•"/>
            </a:pPr>
            <a:r>
              <a:rPr lang="en-IN" dirty="0"/>
              <a:t>We have demonstrated the performance of sentiment analysis on Amazon reviews using a Random Forest classifier.</a:t>
            </a:r>
          </a:p>
          <a:p>
            <a:pPr marL="285750" indent="-285750" algn="l">
              <a:buFont typeface="Arial" panose="020B0604020202020204" pitchFamily="34" charset="0"/>
              <a:buChar char="•"/>
            </a:pPr>
            <a:r>
              <a:rPr lang="en-IN" dirty="0"/>
              <a:t>The process involved loading of dataset, </a:t>
            </a:r>
            <a:r>
              <a:rPr lang="en-IN" dirty="0" err="1"/>
              <a:t>preprocessing</a:t>
            </a:r>
            <a:r>
              <a:rPr lang="en-IN" dirty="0"/>
              <a:t> the data, training the </a:t>
            </a:r>
            <a:r>
              <a:rPr lang="en-IN" dirty="0" err="1"/>
              <a:t>model,and</a:t>
            </a:r>
            <a:r>
              <a:rPr lang="en-IN" dirty="0"/>
              <a:t> evaluating it’s performance.</a:t>
            </a:r>
          </a:p>
          <a:p>
            <a:pPr marL="285750" indent="-285750" algn="l">
              <a:buFont typeface="Arial" panose="020B0604020202020204" pitchFamily="34" charset="0"/>
              <a:buChar char="•"/>
            </a:pPr>
            <a:r>
              <a:rPr lang="en-IN" dirty="0"/>
              <a:t>This process facilitates informed decision-making, ensuring Intel can effectively meet consumer expectations and maintain a positive brand image.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 Placeholder 2">
            <a:extLst>
              <a:ext uri="{FF2B5EF4-FFF2-40B4-BE49-F238E27FC236}">
                <a16:creationId xmlns:a16="http://schemas.microsoft.com/office/drawing/2014/main" id="{10126CD2-F98A-40E9-18FC-6861169B57A4}"/>
              </a:ext>
            </a:extLst>
          </p:cNvPr>
          <p:cNvSpPr>
            <a:spLocks noGrp="1"/>
          </p:cNvSpPr>
          <p:nvPr>
            <p:ph type="body" idx="1"/>
          </p:nvPr>
        </p:nvSpPr>
        <p:spPr>
          <a:xfrm>
            <a:off x="228600" y="895350"/>
            <a:ext cx="8458200" cy="3888640"/>
          </a:xfrm>
        </p:spPr>
        <p:txBody>
          <a:bodyPr/>
          <a:lstStyle/>
          <a:p>
            <a:r>
              <a:rPr lang="en-US" dirty="0"/>
              <a:t>Intel Products are reviewed by end users and tech reviewers on various platforms(for example, Amazon and Flipkart).</a:t>
            </a:r>
          </a:p>
          <a:p>
            <a:r>
              <a:rPr lang="en-US" dirty="0"/>
              <a:t>Category A: End Users/ Buyers Reviews</a:t>
            </a:r>
          </a:p>
          <a:p>
            <a:r>
              <a:rPr lang="en-US" dirty="0"/>
              <a:t>Category B: Technical Reviews by Experts</a:t>
            </a:r>
          </a:p>
          <a:p>
            <a:r>
              <a:rPr lang="en-US" dirty="0"/>
              <a:t>Scope: Intel Core Processors(Mobile/Desktop)</a:t>
            </a:r>
          </a:p>
          <a:p>
            <a:endParaRPr lang="en-US" dirty="0"/>
          </a:p>
          <a:p>
            <a:r>
              <a:rPr lang="en-US" dirty="0"/>
              <a:t>Our project revolves around forecasting user sentiment analysis. Specifically, the project aims to predict customer reviews of mobile phones/desktops and then categorize the reviews as positive, negative, or neutral for the organization. The machine learning model leverages Selenium, Textblob as well as other packages such as pandas and scikit-learn. This tool will be beneficial to organizations as it enables them to gather reliable user feedback and enhance their models.</a:t>
            </a:r>
          </a:p>
          <a:p>
            <a:r>
              <a:rPr lang="en-US"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lang="en-IN" spc="-10" dirty="0"/>
              <a:t>Solution</a:t>
            </a:r>
            <a:endParaRPr spc="-10" dirty="0"/>
          </a:p>
        </p:txBody>
      </p:sp>
      <p:sp>
        <p:nvSpPr>
          <p:cNvPr id="3" name="Text Placeholder 2">
            <a:extLst>
              <a:ext uri="{FF2B5EF4-FFF2-40B4-BE49-F238E27FC236}">
                <a16:creationId xmlns:a16="http://schemas.microsoft.com/office/drawing/2014/main" id="{012967D0-1D2E-04DE-50E8-8B5C500A7947}"/>
              </a:ext>
            </a:extLst>
          </p:cNvPr>
          <p:cNvSpPr>
            <a:spLocks noGrp="1"/>
          </p:cNvSpPr>
          <p:nvPr>
            <p:ph type="body" idx="1"/>
          </p:nvPr>
        </p:nvSpPr>
        <p:spPr>
          <a:xfrm>
            <a:off x="457200" y="895351"/>
            <a:ext cx="8229600" cy="861774"/>
          </a:xfrm>
        </p:spPr>
        <p:txBody>
          <a:bodyPr/>
          <a:lstStyle/>
          <a:p>
            <a:r>
              <a:rPr lang="en-US" sz="1400" dirty="0"/>
              <a:t>In our project, we employed a supervised learning algorithm called Random Forest Classifier for the machine learning model. The model was trained on the training data to </a:t>
            </a:r>
            <a:r>
              <a:rPr lang="en-US" sz="1400"/>
              <a:t>classify sentiments, </a:t>
            </a:r>
            <a:r>
              <a:rPr lang="en-US" sz="1400" dirty="0"/>
              <a:t>and its performance was assessed using metrics such as accuracy, classification report, and confusion matrix.</a:t>
            </a:r>
          </a:p>
          <a:p>
            <a:r>
              <a:rPr lang="en-US" sz="1400" dirty="0"/>
              <a:t> Here are the results we obtained:</a:t>
            </a:r>
            <a:endParaRPr lang="en-IN" sz="1400" dirty="0"/>
          </a:p>
        </p:txBody>
      </p:sp>
      <p:pic>
        <p:nvPicPr>
          <p:cNvPr id="5" name="Picture 4">
            <a:extLst>
              <a:ext uri="{FF2B5EF4-FFF2-40B4-BE49-F238E27FC236}">
                <a16:creationId xmlns:a16="http://schemas.microsoft.com/office/drawing/2014/main" id="{C225FE89-533D-25C8-6CCE-8D9E5051E67F}"/>
              </a:ext>
            </a:extLst>
          </p:cNvPr>
          <p:cNvPicPr>
            <a:picLocks noChangeAspect="1"/>
          </p:cNvPicPr>
          <p:nvPr/>
        </p:nvPicPr>
        <p:blipFill>
          <a:blip r:embed="rId2"/>
          <a:stretch>
            <a:fillRect/>
          </a:stretch>
        </p:blipFill>
        <p:spPr>
          <a:xfrm>
            <a:off x="1766496" y="1885950"/>
            <a:ext cx="5015304" cy="30297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Box 2">
            <a:extLst>
              <a:ext uri="{FF2B5EF4-FFF2-40B4-BE49-F238E27FC236}">
                <a16:creationId xmlns:a16="http://schemas.microsoft.com/office/drawing/2014/main" id="{CD257012-C72E-AFB5-7C86-7EA47B113FBA}"/>
              </a:ext>
            </a:extLst>
          </p:cNvPr>
          <p:cNvSpPr txBox="1"/>
          <p:nvPr/>
        </p:nvSpPr>
        <p:spPr>
          <a:xfrm>
            <a:off x="228600" y="819150"/>
            <a:ext cx="8763000" cy="3139321"/>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The dataset is organized into columns </a:t>
            </a:r>
            <a:r>
              <a:rPr lang="en-IN" sz="1800" dirty="0" err="1">
                <a:effectLst/>
                <a:latin typeface="Times New Roman" panose="02020603050405020304" pitchFamily="18" charset="0"/>
                <a:ea typeface="Times New Roman" panose="02020603050405020304" pitchFamily="18" charset="0"/>
              </a:rPr>
              <a:t>labeled</a:t>
            </a:r>
            <a:r>
              <a:rPr lang="en-IN" sz="1800" dirty="0">
                <a:effectLst/>
                <a:latin typeface="Times New Roman" panose="02020603050405020304" pitchFamily="18" charset="0"/>
                <a:ea typeface="Times New Roman" panose="02020603050405020304" pitchFamily="18" charset="0"/>
              </a:rPr>
              <a:t> title, description, and sentiment. The title column contains a brief summary of the customer's review, typically indicating the product name or satisfaction level. The description column offers detailed insights into the product, including features, performance, quality, and the customer's personal experiences and feedback. It elaborates on usability, reliability, and any issues encountered, providing a thorough evaluation from the customer's perspective.</a:t>
            </a:r>
          </a:p>
          <a:p>
            <a:r>
              <a:rPr lang="en-IN" sz="1800" dirty="0">
                <a:effectLst/>
                <a:latin typeface="Times New Roman" panose="02020603050405020304" pitchFamily="18" charset="0"/>
                <a:ea typeface="Times New Roman" panose="02020603050405020304" pitchFamily="18" charset="0"/>
              </a:rPr>
              <a:t>This project </a:t>
            </a:r>
            <a:r>
              <a:rPr lang="en-IN" sz="1800" dirty="0" err="1">
                <a:effectLst/>
                <a:latin typeface="Times New Roman" panose="02020603050405020304" pitchFamily="18" charset="0"/>
                <a:ea typeface="Times New Roman" panose="02020603050405020304" pitchFamily="18" charset="0"/>
              </a:rPr>
              <a:t>analyzes</a:t>
            </a:r>
            <a:r>
              <a:rPr lang="en-IN" sz="1800" dirty="0">
                <a:effectLst/>
                <a:latin typeface="Times New Roman" panose="02020603050405020304" pitchFamily="18" charset="0"/>
                <a:ea typeface="Times New Roman" panose="02020603050405020304" pitchFamily="18" charset="0"/>
              </a:rPr>
              <a:t> the sentiment of reviews for various Intel products using </a:t>
            </a:r>
            <a:r>
              <a:rPr lang="en-IN" sz="1800" dirty="0" err="1">
                <a:effectLst/>
                <a:latin typeface="Times New Roman" panose="02020603050405020304" pitchFamily="18" charset="0"/>
                <a:ea typeface="Times New Roman" panose="02020603050405020304" pitchFamily="18" charset="0"/>
              </a:rPr>
              <a:t>TextBlob</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TextBlob</a:t>
            </a:r>
            <a:r>
              <a:rPr lang="en-IN" sz="1800" dirty="0">
                <a:effectLst/>
                <a:latin typeface="Times New Roman" panose="02020603050405020304" pitchFamily="18" charset="0"/>
                <a:ea typeface="Times New Roman" panose="02020603050405020304" pitchFamily="18" charset="0"/>
              </a:rPr>
              <a:t> classifies reviews into positive, negative, or neutral based on polarity scores: scores greater than 0 are positive, scores less than 0 are negative, and scores equal to 0 are neutral. It provides an overall sentiment score for each review, summarizing user opinions.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Box 2">
            <a:extLst>
              <a:ext uri="{FF2B5EF4-FFF2-40B4-BE49-F238E27FC236}">
                <a16:creationId xmlns:a16="http://schemas.microsoft.com/office/drawing/2014/main" id="{0A61D37A-ABA3-F2B3-E306-4BDCC10B213C}"/>
              </a:ext>
            </a:extLst>
          </p:cNvPr>
          <p:cNvSpPr txBox="1"/>
          <p:nvPr/>
        </p:nvSpPr>
        <p:spPr>
          <a:xfrm>
            <a:off x="179628" y="490473"/>
            <a:ext cx="8146143" cy="4401205"/>
          </a:xfrm>
          <a:prstGeom prst="rect">
            <a:avLst/>
          </a:prstGeom>
          <a:noFill/>
        </p:spPr>
        <p:txBody>
          <a:bodyPr wrap="square" rtlCol="0">
            <a:spAutoFit/>
          </a:bodyPr>
          <a:lstStyle/>
          <a:p>
            <a:pPr algn="l"/>
            <a:endParaRPr lang="en-IN" sz="3200" dirty="0">
              <a:solidFill>
                <a:schemeClr val="tx1"/>
              </a:solidFill>
            </a:endParaRPr>
          </a:p>
          <a:p>
            <a:pPr algn="l"/>
            <a:r>
              <a:rPr lang="en-IN" dirty="0">
                <a:solidFill>
                  <a:schemeClr val="tx1"/>
                </a:solidFill>
              </a:rPr>
              <a:t>Step 1 :Scraping the data form </a:t>
            </a:r>
            <a:r>
              <a:rPr lang="en-IN" dirty="0" err="1">
                <a:solidFill>
                  <a:schemeClr val="tx1"/>
                </a:solidFill>
              </a:rPr>
              <a:t>amazonand</a:t>
            </a:r>
            <a:r>
              <a:rPr lang="en-IN" dirty="0">
                <a:solidFill>
                  <a:schemeClr val="tx1"/>
                </a:solidFill>
              </a:rPr>
              <a:t>  Load The Dataset -</a:t>
            </a:r>
          </a:p>
          <a:p>
            <a:pPr algn="l"/>
            <a:r>
              <a:rPr lang="en-IN" dirty="0">
                <a:solidFill>
                  <a:schemeClr val="tx1"/>
                </a:solidFill>
              </a:rPr>
              <a:t>Performing sentiment analysis on Intel product reviews to assess customer satisfaction and identify areas for improvement.</a:t>
            </a:r>
          </a:p>
          <a:p>
            <a:pPr algn="l"/>
            <a:endParaRPr lang="en-IN" dirty="0">
              <a:solidFill>
                <a:schemeClr val="tx1"/>
              </a:solidFill>
            </a:endParaRPr>
          </a:p>
          <a:p>
            <a:pPr algn="l"/>
            <a:r>
              <a:rPr lang="en-IN" dirty="0">
                <a:solidFill>
                  <a:schemeClr val="tx1"/>
                </a:solidFill>
              </a:rPr>
              <a:t>Step 2 : Sentiment Analysis With </a:t>
            </a:r>
            <a:r>
              <a:rPr lang="en-IN" dirty="0" err="1">
                <a:solidFill>
                  <a:schemeClr val="tx1"/>
                </a:solidFill>
              </a:rPr>
              <a:t>TextBlob</a:t>
            </a:r>
            <a:r>
              <a:rPr lang="en-IN" dirty="0">
                <a:solidFill>
                  <a:schemeClr val="tx1"/>
                </a:solidFill>
              </a:rPr>
              <a:t> - </a:t>
            </a:r>
          </a:p>
          <a:p>
            <a:pPr algn="l"/>
            <a:r>
              <a:rPr lang="en-IN" dirty="0">
                <a:solidFill>
                  <a:schemeClr val="tx1"/>
                </a:solidFill>
              </a:rPr>
              <a:t>Using </a:t>
            </a:r>
            <a:r>
              <a:rPr lang="en-IN" dirty="0" err="1">
                <a:solidFill>
                  <a:schemeClr val="tx1"/>
                </a:solidFill>
              </a:rPr>
              <a:t>TextBlob</a:t>
            </a:r>
            <a:r>
              <a:rPr lang="en-IN" dirty="0">
                <a:solidFill>
                  <a:schemeClr val="tx1"/>
                </a:solidFill>
              </a:rPr>
              <a:t>, classifying the customer feedback as positive, negative and neutral.</a:t>
            </a:r>
          </a:p>
          <a:p>
            <a:pPr algn="l"/>
            <a:endParaRPr lang="en-IN" dirty="0">
              <a:solidFill>
                <a:schemeClr val="tx1"/>
              </a:solidFill>
            </a:endParaRPr>
          </a:p>
          <a:p>
            <a:pPr algn="l"/>
            <a:r>
              <a:rPr lang="en-IN" dirty="0">
                <a:solidFill>
                  <a:schemeClr val="tx1"/>
                </a:solidFill>
              </a:rPr>
              <a:t>Step 3 : Count Sentiments -</a:t>
            </a:r>
          </a:p>
          <a:p>
            <a:pPr algn="l"/>
            <a:r>
              <a:rPr lang="en-IN" dirty="0">
                <a:solidFill>
                  <a:schemeClr val="tx1"/>
                </a:solidFill>
              </a:rPr>
              <a:t>It quantifies the distribution of positive, negative and neutral sentiments.</a:t>
            </a:r>
          </a:p>
          <a:p>
            <a:pPr algn="l"/>
            <a:endParaRPr lang="en-IN" dirty="0">
              <a:solidFill>
                <a:schemeClr val="tx1"/>
              </a:solidFill>
            </a:endParaRPr>
          </a:p>
          <a:p>
            <a:pPr algn="l"/>
            <a:endParaRPr lang="en-IN" dirty="0">
              <a:solidFill>
                <a:schemeClr val="tx1"/>
              </a:solidFill>
            </a:endParaRPr>
          </a:p>
          <a:p>
            <a:pPr algn="l"/>
            <a:endParaRPr lang="en-IN" sz="3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9FBFE-3404-020A-873F-B10D38A0248D}"/>
              </a:ext>
            </a:extLst>
          </p:cNvPr>
          <p:cNvSpPr txBox="1"/>
          <p:nvPr/>
        </p:nvSpPr>
        <p:spPr>
          <a:xfrm>
            <a:off x="322036" y="734787"/>
            <a:ext cx="8499928" cy="4247317"/>
          </a:xfrm>
          <a:prstGeom prst="rect">
            <a:avLst/>
          </a:prstGeom>
          <a:noFill/>
        </p:spPr>
        <p:txBody>
          <a:bodyPr wrap="square" rtlCol="0">
            <a:spAutoFit/>
          </a:bodyPr>
          <a:lstStyle/>
          <a:p>
            <a:pPr algn="l"/>
            <a:r>
              <a:rPr lang="en-IN" dirty="0"/>
              <a:t>Step 4 : Save The Cleaned Data -</a:t>
            </a:r>
          </a:p>
          <a:p>
            <a:pPr algn="l"/>
            <a:r>
              <a:rPr lang="en-IN" dirty="0"/>
              <a:t>Conducting sentiment analysis on Intel product reviews to determine and quantify the overall customer sentiment.</a:t>
            </a:r>
          </a:p>
          <a:p>
            <a:pPr algn="l"/>
            <a:endParaRPr lang="en-IN" dirty="0"/>
          </a:p>
          <a:p>
            <a:pPr algn="l"/>
            <a:r>
              <a:rPr lang="en-IN" dirty="0"/>
              <a:t>Step 5 : Load And Explore The Dataset -</a:t>
            </a:r>
          </a:p>
          <a:p>
            <a:pPr algn="l"/>
            <a:r>
              <a:rPr lang="en-IN" dirty="0"/>
              <a:t>Categorising the customer feedback into positive, negative or neutral sentiments and analyse their distribution.</a:t>
            </a:r>
          </a:p>
          <a:p>
            <a:pPr algn="l"/>
            <a:endParaRPr lang="en-IN" dirty="0"/>
          </a:p>
          <a:p>
            <a:pPr algn="l"/>
            <a:r>
              <a:rPr lang="en-IN" dirty="0"/>
              <a:t>Step 6 : Data </a:t>
            </a:r>
            <a:r>
              <a:rPr lang="en-IN" dirty="0" err="1"/>
              <a:t>Preprocessing</a:t>
            </a:r>
            <a:r>
              <a:rPr lang="en-IN" dirty="0"/>
              <a:t> -</a:t>
            </a:r>
          </a:p>
          <a:p>
            <a:pPr algn="l"/>
            <a:r>
              <a:rPr lang="en-IN" dirty="0"/>
              <a:t>Analysing Intel product reviews to classify customer feedback as positive, negative or neutral and understand the sentiment distribution among English- language reviews.</a:t>
            </a:r>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178380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E1100-BFBF-8EB5-C44C-4D079FEEF534}"/>
              </a:ext>
            </a:extLst>
          </p:cNvPr>
          <p:cNvSpPr txBox="1"/>
          <p:nvPr/>
        </p:nvSpPr>
        <p:spPr>
          <a:xfrm>
            <a:off x="331107" y="586591"/>
            <a:ext cx="8481786" cy="3970318"/>
          </a:xfrm>
          <a:prstGeom prst="rect">
            <a:avLst/>
          </a:prstGeom>
          <a:noFill/>
        </p:spPr>
        <p:txBody>
          <a:bodyPr wrap="square" rtlCol="0">
            <a:spAutoFit/>
          </a:bodyPr>
          <a:lstStyle/>
          <a:p>
            <a:pPr algn="l"/>
            <a:r>
              <a:rPr lang="en-IN" dirty="0"/>
              <a:t>Step 7 : Heuristic For Filtering English Text -</a:t>
            </a:r>
          </a:p>
          <a:p>
            <a:pPr algn="l"/>
            <a:r>
              <a:rPr lang="en-IN" dirty="0"/>
              <a:t>Analysing Intel product reviews to </a:t>
            </a:r>
            <a:r>
              <a:rPr lang="en-IN" dirty="0" err="1"/>
              <a:t>catergorise</a:t>
            </a:r>
            <a:r>
              <a:rPr lang="en-IN" dirty="0"/>
              <a:t> and quantify the distribution of sentiments( positive, negative, neutral) among English-language feedback using a heuristic filter for non- English text.</a:t>
            </a:r>
          </a:p>
          <a:p>
            <a:pPr algn="l"/>
            <a:endParaRPr lang="en-IN" dirty="0"/>
          </a:p>
          <a:p>
            <a:pPr algn="l"/>
            <a:r>
              <a:rPr lang="en-IN" dirty="0"/>
              <a:t>Step 8 : Redefine The Clean Text Function -</a:t>
            </a:r>
          </a:p>
          <a:p>
            <a:pPr algn="l"/>
            <a:r>
              <a:rPr lang="en-IN" dirty="0"/>
              <a:t>Analysing Intel product reviews, filter for English text using a heuristic </a:t>
            </a:r>
            <a:r>
              <a:rPr lang="en-IN" dirty="0" err="1"/>
              <a:t>approach,clean</a:t>
            </a:r>
            <a:r>
              <a:rPr lang="en-IN" dirty="0"/>
              <a:t> and categorise sentiments ( positive, negative, neutral) based on customer feedback.</a:t>
            </a:r>
          </a:p>
          <a:p>
            <a:pPr algn="l"/>
            <a:endParaRPr lang="en-IN" dirty="0"/>
          </a:p>
          <a:p>
            <a:pPr algn="l"/>
            <a:r>
              <a:rPr lang="en-IN" dirty="0"/>
              <a:t>Step 9 : Convert </a:t>
            </a:r>
            <a:r>
              <a:rPr lang="en-IN" dirty="0" err="1"/>
              <a:t>Emojis</a:t>
            </a:r>
            <a:r>
              <a:rPr lang="en-IN" dirty="0"/>
              <a:t> To Text -</a:t>
            </a:r>
          </a:p>
          <a:p>
            <a:pPr algn="l"/>
            <a:r>
              <a:rPr lang="en-IN" dirty="0"/>
              <a:t>Converting </a:t>
            </a:r>
            <a:r>
              <a:rPr lang="en-IN" dirty="0" err="1"/>
              <a:t>emojis</a:t>
            </a:r>
            <a:r>
              <a:rPr lang="en-IN" dirty="0"/>
              <a:t> to text descriptions in titles and </a:t>
            </a:r>
            <a:r>
              <a:rPr lang="en-IN" dirty="0" err="1"/>
              <a:t>descriptions,and</a:t>
            </a:r>
            <a:r>
              <a:rPr lang="en-IN" dirty="0"/>
              <a:t> saving the modified dataset for sentiment analysis.</a:t>
            </a:r>
          </a:p>
          <a:p>
            <a:pPr algn="l"/>
            <a:endParaRPr lang="en-US" dirty="0"/>
          </a:p>
        </p:txBody>
      </p:sp>
    </p:spTree>
    <p:extLst>
      <p:ext uri="{BB962C8B-B14F-4D97-AF65-F5344CB8AC3E}">
        <p14:creationId xmlns:p14="http://schemas.microsoft.com/office/powerpoint/2010/main" val="147898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986C4-0686-D64E-0D2D-AAE02F9C0119}"/>
              </a:ext>
            </a:extLst>
          </p:cNvPr>
          <p:cNvSpPr txBox="1"/>
          <p:nvPr/>
        </p:nvSpPr>
        <p:spPr>
          <a:xfrm>
            <a:off x="371929" y="1113065"/>
            <a:ext cx="8400142" cy="1200329"/>
          </a:xfrm>
          <a:prstGeom prst="rect">
            <a:avLst/>
          </a:prstGeom>
          <a:noFill/>
        </p:spPr>
        <p:txBody>
          <a:bodyPr wrap="square" rtlCol="0">
            <a:spAutoFit/>
          </a:bodyPr>
          <a:lstStyle/>
          <a:p>
            <a:pPr algn="l"/>
            <a:r>
              <a:rPr lang="en-IN" dirty="0"/>
              <a:t>Step 10 : Exploratory Data Analysis ( EDA) And Clustering -</a:t>
            </a:r>
          </a:p>
          <a:p>
            <a:pPr algn="l"/>
            <a:r>
              <a:rPr lang="en-IN" dirty="0"/>
              <a:t>Analysing Intel product reviews using clustering and sentiment analysis techniques to understand customer sentiment and identify common themes in feedback.</a:t>
            </a:r>
            <a:endParaRPr lang="en-US" dirty="0"/>
          </a:p>
        </p:txBody>
      </p:sp>
    </p:spTree>
    <p:extLst>
      <p:ext uri="{BB962C8B-B14F-4D97-AF65-F5344CB8AC3E}">
        <p14:creationId xmlns:p14="http://schemas.microsoft.com/office/powerpoint/2010/main" val="140571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pic>
        <p:nvPicPr>
          <p:cNvPr id="4" name="Picture 3">
            <a:extLst>
              <a:ext uri="{FF2B5EF4-FFF2-40B4-BE49-F238E27FC236}">
                <a16:creationId xmlns:a16="http://schemas.microsoft.com/office/drawing/2014/main" id="{627BE2C3-EB1A-244A-BF9C-CC59B2CC0738}"/>
              </a:ext>
            </a:extLst>
          </p:cNvPr>
          <p:cNvPicPr>
            <a:picLocks noChangeAspect="1"/>
          </p:cNvPicPr>
          <p:nvPr/>
        </p:nvPicPr>
        <p:blipFill rotWithShape="1">
          <a:blip r:embed="rId2"/>
          <a:srcRect l="37500" t="23334" r="17500" b="28039"/>
          <a:stretch/>
        </p:blipFill>
        <p:spPr>
          <a:xfrm>
            <a:off x="914399" y="819150"/>
            <a:ext cx="6909619" cy="39666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TotalTime>
  <Words>842</Words>
  <Application>Microsoft Office PowerPoint</Application>
  <PresentationFormat>On-screen Show (16:9)</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Intel Products Sentiment Analysis from Online Reviews</vt:lpstr>
      <vt:lpstr>Problem Statement</vt:lpstr>
      <vt:lpstr>Solution</vt:lpstr>
      <vt:lpstr>Features Offered</vt:lpstr>
      <vt:lpstr>Process flow</vt:lpstr>
      <vt:lpstr>PowerPoint Presentation</vt:lpstr>
      <vt:lpstr>PowerPoint Presentation</vt:lpstr>
      <vt:lpstr>PowerPoint Presentation</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Products Sentiment Analysis from Online Reviews</dc:title>
  <dc:creator>Ajeya Krishna</dc:creator>
  <cp:lastModifiedBy>sai ganesh reddy Mali</cp:lastModifiedBy>
  <cp:revision>5</cp:revision>
  <dcterms:created xsi:type="dcterms:W3CDTF">2024-07-07T04:36:09Z</dcterms:created>
  <dcterms:modified xsi:type="dcterms:W3CDTF">2024-07-08T06:51:08Z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2024-07-07T00:00:00Z</vt:filetime>
  </property>
  <property fmtid="{D5CDD505-2E9C-101B-9397-08002B2CF9AE}" pid="5" name="Producer">
    <vt:lpwstr>Microsoft® PowerPoint® 2021</vt:lpwstr>
  </property>
</Properties>
</file>