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89" r:id="rId4"/>
    <p:sldId id="292" r:id="rId5"/>
    <p:sldId id="294" r:id="rId6"/>
    <p:sldId id="308" r:id="rId7"/>
    <p:sldId id="309" r:id="rId8"/>
    <p:sldId id="296" r:id="rId9"/>
    <p:sldId id="297" r:id="rId10"/>
    <p:sldId id="298" r:id="rId11"/>
    <p:sldId id="301" r:id="rId12"/>
    <p:sldId id="302" r:id="rId13"/>
    <p:sldId id="303" r:id="rId14"/>
    <p:sldId id="306" r:id="rId15"/>
    <p:sldId id="307" r:id="rId16"/>
    <p:sldId id="266" r:id="rId17"/>
  </p:sldIdLst>
  <p:sldSz cx="12192000" cy="6858000"/>
  <p:notesSz cx="6858000" cy="9144000"/>
  <p:embeddedFontLst>
    <p:embeddedFont>
      <p:font typeface="Bookman Old Style" panose="02050604050505020204" pitchFamily="18"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Montserrat Medium" panose="00000600000000000000"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
      <p:font typeface="Tahoma" panose="020B0604030504040204" pitchFamily="34" charset="0"/>
      <p:regular r:id="rId39"/>
      <p:bold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698AA-9FFA-4D53-ADBD-974B243C3C03}" v="2" dt="2024-10-27T16:53:03.002"/>
  </p1510:revLst>
</p1510:revInfo>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10" autoAdjust="0"/>
  </p:normalViewPr>
  <p:slideViewPr>
    <p:cSldViewPr snapToGrid="0">
      <p:cViewPr>
        <p:scale>
          <a:sx n="66" d="100"/>
          <a:sy n="66" d="100"/>
        </p:scale>
        <p:origin x="1301" y="3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presProps" Target="presProps.xml"/><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APAREDDY RAVI KIRAN REDDY" userId="1f9ca5730f0caaf4" providerId="LiveId" clId="{7FE698AA-9FFA-4D53-ADBD-974B243C3C03}"/>
    <pc:docChg chg="custSel modSld">
      <pc:chgData name="MARAPAREDDY RAVI KIRAN REDDY" userId="1f9ca5730f0caaf4" providerId="LiveId" clId="{7FE698AA-9FFA-4D53-ADBD-974B243C3C03}" dt="2024-10-27T16:54:29.605" v="261"/>
      <pc:docMkLst>
        <pc:docMk/>
      </pc:docMkLst>
      <pc:sldChg chg="modSp mod">
        <pc:chgData name="MARAPAREDDY RAVI KIRAN REDDY" userId="1f9ca5730f0caaf4" providerId="LiveId" clId="{7FE698AA-9FFA-4D53-ADBD-974B243C3C03}" dt="2024-10-27T16:19:55.407" v="77" actId="1036"/>
        <pc:sldMkLst>
          <pc:docMk/>
          <pc:sldMk cId="0" sldId="256"/>
        </pc:sldMkLst>
        <pc:spChg chg="mod">
          <ac:chgData name="MARAPAREDDY RAVI KIRAN REDDY" userId="1f9ca5730f0caaf4" providerId="LiveId" clId="{7FE698AA-9FFA-4D53-ADBD-974B243C3C03}" dt="2024-10-27T16:19:51.895" v="76" actId="20577"/>
          <ac:spMkLst>
            <pc:docMk/>
            <pc:sldMk cId="0" sldId="256"/>
            <ac:spMk id="106" creationId="{00000000-0000-0000-0000-000000000000}"/>
          </ac:spMkLst>
        </pc:spChg>
        <pc:picChg chg="mod">
          <ac:chgData name="MARAPAREDDY RAVI KIRAN REDDY" userId="1f9ca5730f0caaf4" providerId="LiveId" clId="{7FE698AA-9FFA-4D53-ADBD-974B243C3C03}" dt="2024-10-27T16:19:55.407" v="77" actId="1036"/>
          <ac:picMkLst>
            <pc:docMk/>
            <pc:sldMk cId="0" sldId="256"/>
            <ac:picMk id="87" creationId="{00000000-0000-0000-0000-000000000000}"/>
          </ac:picMkLst>
        </pc:picChg>
      </pc:sldChg>
      <pc:sldChg chg="modSp mod">
        <pc:chgData name="MARAPAREDDY RAVI KIRAN REDDY" userId="1f9ca5730f0caaf4" providerId="LiveId" clId="{7FE698AA-9FFA-4D53-ADBD-974B243C3C03}" dt="2024-10-27T16:54:29.605" v="261"/>
        <pc:sldMkLst>
          <pc:docMk/>
          <pc:sldMk cId="1429641473" sldId="289"/>
        </pc:sldMkLst>
        <pc:spChg chg="mod">
          <ac:chgData name="MARAPAREDDY RAVI KIRAN REDDY" userId="1f9ca5730f0caaf4" providerId="LiveId" clId="{7FE698AA-9FFA-4D53-ADBD-974B243C3C03}" dt="2024-10-27T16:54:29.605" v="261"/>
          <ac:spMkLst>
            <pc:docMk/>
            <pc:sldMk cId="1429641473" sldId="289"/>
            <ac:spMk id="33" creationId="{A1111477-E886-23E8-64BD-4CADAD76379A}"/>
          </ac:spMkLst>
        </pc:spChg>
      </pc:sldChg>
      <pc:sldChg chg="modSp mod">
        <pc:chgData name="MARAPAREDDY RAVI KIRAN REDDY" userId="1f9ca5730f0caaf4" providerId="LiveId" clId="{7FE698AA-9FFA-4D53-ADBD-974B243C3C03}" dt="2024-10-27T16:51:20.231" v="236" actId="20577"/>
        <pc:sldMkLst>
          <pc:docMk/>
          <pc:sldMk cId="3915805911" sldId="297"/>
        </pc:sldMkLst>
        <pc:spChg chg="mod">
          <ac:chgData name="MARAPAREDDY RAVI KIRAN REDDY" userId="1f9ca5730f0caaf4" providerId="LiveId" clId="{7FE698AA-9FFA-4D53-ADBD-974B243C3C03}" dt="2024-10-27T16:51:20.231" v="236" actId="20577"/>
          <ac:spMkLst>
            <pc:docMk/>
            <pc:sldMk cId="3915805911" sldId="297"/>
            <ac:spMk id="5" creationId="{F7076416-7623-0980-E438-26D7B8B56AE0}"/>
          </ac:spMkLst>
        </pc:spChg>
      </pc:sldChg>
      <pc:sldChg chg="addSp delSp modSp mod">
        <pc:chgData name="MARAPAREDDY RAVI KIRAN REDDY" userId="1f9ca5730f0caaf4" providerId="LiveId" clId="{7FE698AA-9FFA-4D53-ADBD-974B243C3C03}" dt="2024-10-27T16:53:48.965" v="260" actId="14100"/>
        <pc:sldMkLst>
          <pc:docMk/>
          <pc:sldMk cId="1869460620" sldId="298"/>
        </pc:sldMkLst>
        <pc:spChg chg="mod">
          <ac:chgData name="MARAPAREDDY RAVI KIRAN REDDY" userId="1f9ca5730f0caaf4" providerId="LiveId" clId="{7FE698AA-9FFA-4D53-ADBD-974B243C3C03}" dt="2024-10-27T16:52:28.443" v="243" actId="1076"/>
          <ac:spMkLst>
            <pc:docMk/>
            <pc:sldMk cId="1869460620" sldId="298"/>
            <ac:spMk id="3" creationId="{1CCA8DE1-C914-AC92-41A9-F53CE64505D1}"/>
          </ac:spMkLst>
        </pc:spChg>
        <pc:picChg chg="add del mod">
          <ac:chgData name="MARAPAREDDY RAVI KIRAN REDDY" userId="1f9ca5730f0caaf4" providerId="LiveId" clId="{7FE698AA-9FFA-4D53-ADBD-974B243C3C03}" dt="2024-10-27T16:52:41.157" v="244" actId="478"/>
          <ac:picMkLst>
            <pc:docMk/>
            <pc:sldMk cId="1869460620" sldId="298"/>
            <ac:picMk id="2" creationId="{1719B5BC-D994-C9DC-3A9D-DF39682EC4ED}"/>
          </ac:picMkLst>
        </pc:picChg>
        <pc:picChg chg="add mod">
          <ac:chgData name="MARAPAREDDY RAVI KIRAN REDDY" userId="1f9ca5730f0caaf4" providerId="LiveId" clId="{7FE698AA-9FFA-4D53-ADBD-974B243C3C03}" dt="2024-10-27T16:53:48.965" v="260" actId="14100"/>
          <ac:picMkLst>
            <pc:docMk/>
            <pc:sldMk cId="1869460620" sldId="298"/>
            <ac:picMk id="5" creationId="{FF92A8EB-AF4A-79E3-F5FD-89C2D8218577}"/>
          </ac:picMkLst>
        </pc:picChg>
        <pc:picChg chg="del">
          <ac:chgData name="MARAPAREDDY RAVI KIRAN REDDY" userId="1f9ca5730f0caaf4" providerId="LiveId" clId="{7FE698AA-9FFA-4D53-ADBD-974B243C3C03}" dt="2024-10-27T16:51:34.074" v="237" actId="478"/>
          <ac:picMkLst>
            <pc:docMk/>
            <pc:sldMk cId="1869460620" sldId="298"/>
            <ac:picMk id="8" creationId="{598CBDE4-02E1-2109-A44C-59496F192E2C}"/>
          </ac:picMkLst>
        </pc:picChg>
      </pc:sldChg>
      <pc:sldChg chg="modSp mod">
        <pc:chgData name="MARAPAREDDY RAVI KIRAN REDDY" userId="1f9ca5730f0caaf4" providerId="LiveId" clId="{7FE698AA-9FFA-4D53-ADBD-974B243C3C03}" dt="2024-10-27T16:49:32.954" v="177" actId="20577"/>
        <pc:sldMkLst>
          <pc:docMk/>
          <pc:sldMk cId="2427572946" sldId="306"/>
        </pc:sldMkLst>
        <pc:spChg chg="mod">
          <ac:chgData name="MARAPAREDDY RAVI KIRAN REDDY" userId="1f9ca5730f0caaf4" providerId="LiveId" clId="{7FE698AA-9FFA-4D53-ADBD-974B243C3C03}" dt="2024-10-27T16:49:32.954" v="177" actId="20577"/>
          <ac:spMkLst>
            <pc:docMk/>
            <pc:sldMk cId="2427572946" sldId="306"/>
            <ac:spMk id="2" creationId="{E154839C-B3E3-3A7B-9FDD-C49C18A4F130}"/>
          </ac:spMkLst>
        </pc:spChg>
      </pc:sldChg>
      <pc:sldChg chg="modSp mod">
        <pc:chgData name="MARAPAREDDY RAVI KIRAN REDDY" userId="1f9ca5730f0caaf4" providerId="LiveId" clId="{7FE698AA-9FFA-4D53-ADBD-974B243C3C03}" dt="2024-10-27T16:50:01.807" v="188" actId="20577"/>
        <pc:sldMkLst>
          <pc:docMk/>
          <pc:sldMk cId="567826158" sldId="307"/>
        </pc:sldMkLst>
        <pc:spChg chg="mod">
          <ac:chgData name="MARAPAREDDY RAVI KIRAN REDDY" userId="1f9ca5730f0caaf4" providerId="LiveId" clId="{7FE698AA-9FFA-4D53-ADBD-974B243C3C03}" dt="2024-10-27T16:50:01.807" v="188" actId="20577"/>
          <ac:spMkLst>
            <pc:docMk/>
            <pc:sldMk cId="567826158" sldId="307"/>
            <ac:spMk id="5" creationId="{8EB3901A-2C1A-A66B-C9AE-81E8FAFAB4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3">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4"/>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xpl/conhome/8653250/proceed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6205" y="46845"/>
            <a:ext cx="12272787" cy="6858000"/>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2021-25</a:t>
              </a:r>
              <a:endParaRPr sz="1351"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Major Project</a:t>
              </a:r>
            </a:p>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Project ID: C18</a:t>
              </a:r>
              <a:endParaRPr sz="1351" b="0" i="0" u="none" strike="noStrike" cap="none" dirty="0">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171376" y="1441600"/>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334578" y="432083"/>
            <a:ext cx="5501309" cy="5947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1" dirty="0">
                <a:solidFill>
                  <a:schemeClr val="dk1"/>
                </a:solidFill>
                <a:latin typeface="Montserrat"/>
                <a:ea typeface="Montserrat"/>
                <a:cs typeface="Montserrat"/>
                <a:sym typeface="Montserrat"/>
              </a:rPr>
              <a:t>Autonomous Navigating and Interacting Robot</a:t>
            </a:r>
            <a:endParaRPr lang="en-US" sz="1600" b="1" i="0" u="none" strike="noStrike" cap="none" dirty="0">
              <a:solidFill>
                <a:schemeClr val="dk1"/>
              </a:solidFill>
              <a:latin typeface="Montserrat"/>
              <a:ea typeface="Montserrat"/>
              <a:cs typeface="Montserrat"/>
              <a:sym typeface="Montserrat"/>
            </a:endParaRPr>
          </a:p>
        </p:txBody>
      </p:sp>
      <p:sp>
        <p:nvSpPr>
          <p:cNvPr id="2" name="Google Shape;111;p1">
            <a:extLst>
              <a:ext uri="{FF2B5EF4-FFF2-40B4-BE49-F238E27FC236}">
                <a16:creationId xmlns:a16="http://schemas.microsoft.com/office/drawing/2014/main" id="{9D6E9948-A142-7B28-3C91-30F0929BCAEC}"/>
              </a:ext>
            </a:extLst>
          </p:cNvPr>
          <p:cNvSpPr/>
          <p:nvPr/>
        </p:nvSpPr>
        <p:spPr>
          <a:xfrm>
            <a:off x="66259" y="5253329"/>
            <a:ext cx="5301607"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K.SAI GANESH REDDY REDDY  - BU21EECE0100566</a:t>
            </a:r>
            <a:endParaRPr lang="en-US" sz="1400" b="1" i="0" u="none" strike="noStrike" cap="none" dirty="0">
              <a:solidFill>
                <a:schemeClr val="dk1"/>
              </a:solidFill>
              <a:latin typeface="Montserrat Medium"/>
              <a:ea typeface="Arial"/>
              <a:cs typeface="Arial"/>
              <a:sym typeface="Montserrat Medium"/>
            </a:endParaRPr>
          </a:p>
          <a:p>
            <a:pPr marL="285750" indent="-285750" algn="ctr">
              <a:buSzPts val="1400"/>
              <a:buFont typeface="Arial" panose="020B0604020202020204" pitchFamily="34" charset="0"/>
              <a:buChar char="•"/>
            </a:pPr>
            <a:r>
              <a:rPr lang="en-US" b="1" dirty="0">
                <a:solidFill>
                  <a:schemeClr val="dk1"/>
                </a:solidFill>
                <a:latin typeface="Montserrat Medium"/>
                <a:sym typeface="Montserrat Medium"/>
              </a:rPr>
              <a:t>M.RAVIKIRAN </a:t>
            </a:r>
            <a:r>
              <a:rPr lang="en-US" sz="1400" b="1" i="0" u="none" strike="noStrike" cap="none" dirty="0">
                <a:solidFill>
                  <a:schemeClr val="dk1"/>
                </a:solidFill>
                <a:latin typeface="Montserrat Medium"/>
                <a:ea typeface="Arial"/>
                <a:cs typeface="Arial"/>
                <a:sym typeface="Montserrat Medium"/>
              </a:rPr>
              <a:t> REDDY – BU21EECE0100516</a:t>
            </a:r>
          </a:p>
          <a:p>
            <a:pPr marL="285750" indent="-285750" algn="ctr">
              <a:buSzPts val="1400"/>
              <a:buFont typeface="Arial" panose="020B0604020202020204" pitchFamily="34" charset="0"/>
              <a:buChar char="•"/>
            </a:pPr>
            <a:r>
              <a:rPr lang="en-US" b="1" dirty="0">
                <a:solidFill>
                  <a:schemeClr val="dk1"/>
                </a:solidFill>
              </a:rPr>
              <a:t>G.PRADEEP REDDY</a:t>
            </a:r>
            <a:r>
              <a:rPr lang="en-US" sz="1400" b="1" i="0" u="none" strike="noStrike" cap="none" dirty="0">
                <a:solidFill>
                  <a:schemeClr val="dk1"/>
                </a:solidFill>
                <a:latin typeface="Arial"/>
                <a:ea typeface="Arial"/>
                <a:cs typeface="Arial"/>
                <a:sym typeface="Arial"/>
              </a:rPr>
              <a:t> – BU21EECE0100084</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449802" y="5295901"/>
            <a:ext cx="2926946"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0" marR="0" lvl="0" indent="0" rtl="0">
              <a:lnSpc>
                <a:spcPct val="100000"/>
              </a:lnSpc>
              <a:spcBef>
                <a:spcPts val="0"/>
              </a:spcBef>
              <a:spcAft>
                <a:spcPts val="0"/>
              </a:spcAft>
              <a:buClr>
                <a:srgbClr val="000000"/>
              </a:buClr>
              <a:buSzPts val="1400"/>
              <a:buFont typeface="Arial"/>
              <a:buNone/>
            </a:pPr>
            <a:r>
              <a:rPr lang="en-US" b="1" dirty="0">
                <a:solidFill>
                  <a:schemeClr val="dk1"/>
                </a:solidFill>
                <a:latin typeface="Montserrat Medium"/>
                <a:sym typeface="Montserrat Medium"/>
              </a:rPr>
              <a:t>                         </a:t>
            </a:r>
            <a:r>
              <a:rPr lang="en-US" b="1" dirty="0">
                <a:solidFill>
                  <a:schemeClr val="dk1"/>
                </a:solidFill>
              </a:rPr>
              <a:t>M DIOLINE SARA</a:t>
            </a:r>
            <a:endParaRPr lang="en-US" sz="1400" b="1"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a:xfrm>
            <a:off x="14234159" y="12253595"/>
            <a:ext cx="2743200"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pic>
        <p:nvPicPr>
          <p:cNvPr id="5" name="Picture 4">
            <a:extLst>
              <a:ext uri="{FF2B5EF4-FFF2-40B4-BE49-F238E27FC236}">
                <a16:creationId xmlns:a16="http://schemas.microsoft.com/office/drawing/2014/main" id="{FF92A8EB-AF4A-79E3-F5FD-89C2D8218577}"/>
              </a:ext>
            </a:extLst>
          </p:cNvPr>
          <p:cNvPicPr>
            <a:picLocks noChangeAspect="1"/>
          </p:cNvPicPr>
          <p:nvPr/>
        </p:nvPicPr>
        <p:blipFill>
          <a:blip r:embed="rId2"/>
          <a:stretch>
            <a:fillRect/>
          </a:stretch>
        </p:blipFill>
        <p:spPr>
          <a:xfrm>
            <a:off x="1458411" y="1740183"/>
            <a:ext cx="9144000" cy="4070307"/>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Use Cases</a:t>
            </a:r>
          </a:p>
          <a:p>
            <a:pPr marL="285750" marR="0" lvl="0" indent="-285750" rtl="0">
              <a:lnSpc>
                <a:spcPct val="100000"/>
              </a:lnSpc>
              <a:spcBef>
                <a:spcPts val="0"/>
              </a:spcBef>
              <a:spcAft>
                <a:spcPts val="0"/>
              </a:spcAft>
              <a:buFont typeface="Arial" panose="020B0604020202020204" pitchFamily="34" charset="0"/>
              <a:buChar char="•"/>
            </a:pPr>
            <a:r>
              <a:rPr lang="en-IN" dirty="0" err="1">
                <a:latin typeface="Verdana" panose="020B0604030504040204" pitchFamily="34" charset="0"/>
                <a:ea typeface="Verdana" panose="020B0604030504040204" pitchFamily="34" charset="0"/>
              </a:rPr>
              <a:t>Xx</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err="1">
                <a:latin typeface="Verdana" panose="020B0604030504040204" pitchFamily="34" charset="0"/>
                <a:ea typeface="Verdana" panose="020B0604030504040204" pitchFamily="34" charset="0"/>
              </a:rPr>
              <a:t>Xx</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X</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X</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Test Cases </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XX</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XX</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XX</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5428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CA415C5-05E9-EE8C-B516-CAA160872052}"/>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Iteration 1 : Results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29190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dirty="0"/>
          </a:p>
        </p:txBody>
      </p:sp>
      <p:sp>
        <p:nvSpPr>
          <p:cNvPr id="4" name="Google Shape;125;p3">
            <a:extLst>
              <a:ext uri="{FF2B5EF4-FFF2-40B4-BE49-F238E27FC236}">
                <a16:creationId xmlns:a16="http://schemas.microsoft.com/office/drawing/2014/main" id="{C625E54E-A86D-9B94-B470-0435C69F95E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2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67B823CE-7BA9-D714-A424-29AA44BD6144}"/>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Iteration : Results + Validation against the </a:t>
            </a:r>
            <a:r>
              <a:rPr lang="en-IN" b="1" dirty="0" err="1">
                <a:latin typeface="Verdana" panose="020B0604030504040204" pitchFamily="34" charset="0"/>
                <a:ea typeface="Verdana" panose="020B0604030504040204" pitchFamily="34" charset="0"/>
              </a:rPr>
              <a:t>usecases</a:t>
            </a:r>
            <a:r>
              <a:rPr lang="en-IN" b="1" dirty="0">
                <a:latin typeface="Verdana" panose="020B0604030504040204" pitchFamily="34" charset="0"/>
                <a:ea typeface="Verdana" panose="020B0604030504040204" pitchFamily="34" charset="0"/>
              </a:rPr>
              <a:t> and test cases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6146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2842-485B-A1BA-74A8-3079DADFF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35B471-CC7E-7CB9-A4D6-FB503C805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dirty="0"/>
          </a:p>
        </p:txBody>
      </p:sp>
      <p:sp>
        <p:nvSpPr>
          <p:cNvPr id="4" name="Google Shape;125;p3">
            <a:extLst>
              <a:ext uri="{FF2B5EF4-FFF2-40B4-BE49-F238E27FC236}">
                <a16:creationId xmlns:a16="http://schemas.microsoft.com/office/drawing/2014/main" id="{67F9DACA-35DE-941A-CCEE-D335FBEB89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Contribution</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5951DA8A-453F-9B13-3160-FA60A7CB42E6}"/>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Team Progress and Movement</a:t>
            </a:r>
          </a:p>
          <a:p>
            <a:pPr marL="285750" marR="0" lvl="0" indent="-285750" rtl="0">
              <a:lnSpc>
                <a:spcPct val="100000"/>
              </a:lnSpc>
              <a:spcBef>
                <a:spcPts val="0"/>
              </a:spcBef>
              <a:spcAft>
                <a:spcPts val="0"/>
              </a:spcAft>
              <a:buFont typeface="Wingdings" panose="05000000000000000000" pitchFamily="2" charset="2"/>
              <a:buChar char="Ø"/>
            </a:pPr>
            <a:r>
              <a:rPr lang="en-IN" dirty="0">
                <a:latin typeface="Tahoma" panose="020B0604030504040204" pitchFamily="34" charset="0"/>
                <a:ea typeface="Tahoma" panose="020B0604030504040204" pitchFamily="34" charset="0"/>
                <a:cs typeface="Tahoma" panose="020B0604030504040204" pitchFamily="34" charset="0"/>
              </a:rPr>
              <a:t>learning about new </a:t>
            </a:r>
            <a:r>
              <a:rPr lang="en-IN" dirty="0" err="1">
                <a:latin typeface="Tahoma" panose="020B0604030504040204" pitchFamily="34" charset="0"/>
                <a:ea typeface="Tahoma" panose="020B0604030504040204" pitchFamily="34" charset="0"/>
                <a:cs typeface="Tahoma" panose="020B0604030504040204" pitchFamily="34" charset="0"/>
              </a:rPr>
              <a:t>softwares</a:t>
            </a:r>
            <a:r>
              <a:rPr lang="en-IN" dirty="0">
                <a:latin typeface="Tahoma" panose="020B0604030504040204" pitchFamily="34" charset="0"/>
                <a:ea typeface="Tahoma" panose="020B0604030504040204" pitchFamily="34" charset="0"/>
                <a:cs typeface="Tahoma" panose="020B0604030504040204" pitchFamily="34" charset="0"/>
              </a:rPr>
              <a:t> and understanding how the components actually work</a:t>
            </a:r>
          </a:p>
          <a:p>
            <a:pPr marL="285750" marR="0" lvl="0" indent="-285750" rtl="0">
              <a:lnSpc>
                <a:spcPct val="100000"/>
              </a:lnSpc>
              <a:spcBef>
                <a:spcPts val="0"/>
              </a:spcBef>
              <a:spcAft>
                <a:spcPts val="0"/>
              </a:spcAft>
              <a:buFont typeface="Wingdings" panose="05000000000000000000" pitchFamily="2" charset="2"/>
              <a:buChar char="Ø"/>
            </a:pPr>
            <a:r>
              <a:rPr lang="en-IN" dirty="0">
                <a:latin typeface="Tahoma" panose="020B0604030504040204" pitchFamily="34" charset="0"/>
                <a:ea typeface="Tahoma" panose="020B0604030504040204" pitchFamily="34" charset="0"/>
                <a:cs typeface="Tahoma" panose="020B0604030504040204" pitchFamily="34" charset="0"/>
              </a:rPr>
              <a:t>Facing new challenges and overcoming those challenges</a:t>
            </a:r>
          </a:p>
          <a:p>
            <a:pPr marL="285750" marR="0" lvl="0" indent="-285750" rtl="0">
              <a:lnSpc>
                <a:spcPct val="100000"/>
              </a:lnSpc>
              <a:spcBef>
                <a:spcPts val="0"/>
              </a:spcBef>
              <a:spcAft>
                <a:spcPts val="0"/>
              </a:spcAft>
              <a:buFont typeface="Wingdings" panose="05000000000000000000" pitchFamily="2" charset="2"/>
              <a:buChar char="Ø"/>
            </a:pPr>
            <a:r>
              <a:rPr lang="en-GB" dirty="0">
                <a:latin typeface="Tahoma" panose="020B0604030504040204" pitchFamily="34" charset="0"/>
                <a:ea typeface="Tahoma" panose="020B0604030504040204" pitchFamily="34" charset="0"/>
                <a:cs typeface="Tahoma" panose="020B0604030504040204" pitchFamily="34" charset="0"/>
              </a:rPr>
              <a:t>PREPARING DETAILED DOCUMENTATION AND REPORTING FOR THE PROJECT.</a:t>
            </a:r>
          </a:p>
          <a:p>
            <a:pPr marL="285750" marR="0" lvl="0" indent="-285750" rtl="0">
              <a:lnSpc>
                <a:spcPct val="100000"/>
              </a:lnSpc>
              <a:spcBef>
                <a:spcPts val="0"/>
              </a:spcBef>
              <a:spcAft>
                <a:spcPts val="0"/>
              </a:spcAft>
              <a:buFont typeface="Wingdings" panose="05000000000000000000" pitchFamily="2" charset="2"/>
              <a:buChar char="Ø"/>
            </a:pPr>
            <a:r>
              <a:rPr lang="en-GB" dirty="0">
                <a:latin typeface="Tahoma" panose="020B0604030504040204" pitchFamily="34" charset="0"/>
                <a:ea typeface="Tahoma" panose="020B0604030504040204" pitchFamily="34" charset="0"/>
                <a:cs typeface="Tahoma" panose="020B0604030504040204" pitchFamily="34" charset="0"/>
              </a:rPr>
              <a:t>COLLABORATION WITH MENTORS AND EXPERTS TO GAIN INSIGHTS AND FEEDBACK. </a:t>
            </a:r>
          </a:p>
          <a:p>
            <a:pPr marL="285750" marR="0" lvl="0" indent="-285750" rtl="0">
              <a:lnSpc>
                <a:spcPct val="100000"/>
              </a:lnSpc>
              <a:spcBef>
                <a:spcPts val="0"/>
              </a:spcBef>
              <a:spcAft>
                <a:spcPts val="0"/>
              </a:spcAft>
              <a:buFont typeface="Wingdings" panose="05000000000000000000" pitchFamily="2" charset="2"/>
              <a:buChar char="Ø"/>
            </a:pPr>
            <a:r>
              <a:rPr lang="en-GB" dirty="0">
                <a:latin typeface="Tahoma" panose="020B0604030504040204" pitchFamily="34" charset="0"/>
                <a:ea typeface="Tahoma" panose="020B0604030504040204" pitchFamily="34" charset="0"/>
                <a:cs typeface="Tahoma" panose="020B0604030504040204" pitchFamily="34" charset="0"/>
              </a:rPr>
              <a:t>WEEKLY TEAM MEETINGS TO DISCUSS PROGRESS, CHALLENGES, AND UPCOMING TASKS IMPLEMENT REAL-TIMEMONITORING AND SELF- HEALING CAPABILITIES</a:t>
            </a:r>
            <a:endParaRPr lang="en-IN" dirty="0">
              <a:latin typeface="Tahoma" panose="020B0604030504040204" pitchFamily="34" charset="0"/>
              <a:ea typeface="Tahoma" panose="020B0604030504040204" pitchFamily="34" charset="0"/>
              <a:cs typeface="Tahom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E154839C-B3E3-3A7B-9FDD-C49C18A4F130}"/>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Individual Contribution </a:t>
            </a:r>
          </a:p>
          <a:p>
            <a:pPr lvl="3"/>
            <a:r>
              <a:rPr lang="en-IN" dirty="0">
                <a:latin typeface="Bookman Old Style" panose="02050604050505020204" pitchFamily="18" charset="0"/>
                <a:ea typeface="Verdana" panose="020B0604030504040204" pitchFamily="34" charset="0"/>
              </a:rPr>
              <a:t>Key contributions: KOTTE SAI GANESH REDDY </a:t>
            </a:r>
          </a:p>
          <a:p>
            <a:pPr marL="285750" lvl="1" indent="-285750">
              <a:buFont typeface="Arial" panose="020B0604020202020204" pitchFamily="34" charset="0"/>
              <a:buChar char="•"/>
            </a:pPr>
            <a:r>
              <a:rPr lang="en-IN" dirty="0">
                <a:latin typeface="Bookman Old Style" panose="02050604050505020204" pitchFamily="18" charset="0"/>
              </a:rPr>
              <a:t>Hardware Setup</a:t>
            </a:r>
            <a:endParaRPr lang="en-IN" dirty="0">
              <a:latin typeface="Bookman Old Style" panose="02050604050505020204" pitchFamily="18"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Bookman Old Style" panose="02050604050505020204" pitchFamily="18" charset="0"/>
              </a:rPr>
              <a:t>Research and Development</a:t>
            </a:r>
            <a:endParaRPr lang="en-IN" dirty="0">
              <a:latin typeface="Bookman Old Style" panose="02050604050505020204" pitchFamily="18" charset="0"/>
              <a:ea typeface="Verdana" panose="020B0604030504040204" pitchFamily="34" charset="0"/>
            </a:endParaRPr>
          </a:p>
          <a:p>
            <a:pPr lvl="3"/>
            <a:r>
              <a:rPr lang="en-IN" dirty="0">
                <a:latin typeface="Bookman Old Style" panose="02050604050505020204" pitchFamily="18" charset="0"/>
                <a:ea typeface="Verdana" panose="020B0604030504040204" pitchFamily="34" charset="0"/>
              </a:rPr>
              <a:t>Key contributions: MARAPAREDDY RAVI KIRAN REDDY</a:t>
            </a:r>
          </a:p>
          <a:p>
            <a:pPr marL="285750" lvl="1" indent="-285750">
              <a:buFont typeface="Arial" panose="020B0604020202020204" pitchFamily="34" charset="0"/>
              <a:buChar char="•"/>
            </a:pPr>
            <a:r>
              <a:rPr lang="en-IN" dirty="0">
                <a:latin typeface="Bookman Old Style" panose="02050604050505020204" pitchFamily="18" charset="0"/>
                <a:ea typeface="Verdana" panose="020B0604030504040204" pitchFamily="34" charset="0"/>
              </a:rPr>
              <a:t>Analysis</a:t>
            </a:r>
          </a:p>
          <a:p>
            <a:pPr marL="285750" lvl="1" indent="-285750">
              <a:buFont typeface="Arial" panose="020B0604020202020204" pitchFamily="34" charset="0"/>
              <a:buChar char="•"/>
            </a:pPr>
            <a:r>
              <a:rPr lang="en-IN" dirty="0">
                <a:latin typeface="Bookman Old Style" panose="02050604050505020204" pitchFamily="18" charset="0"/>
                <a:ea typeface="Verdana" panose="020B0604030504040204" pitchFamily="34" charset="0"/>
              </a:rPr>
              <a:t>Documentation</a:t>
            </a:r>
          </a:p>
          <a:p>
            <a:pPr lvl="3"/>
            <a:r>
              <a:rPr lang="en-IN" dirty="0">
                <a:latin typeface="Bookman Old Style" panose="02050604050505020204" pitchFamily="18" charset="0"/>
                <a:ea typeface="Verdana" panose="020B0604030504040204" pitchFamily="34" charset="0"/>
              </a:rPr>
              <a:t>Key contributions: GANDHAVEETI PRADEEP REDDY</a:t>
            </a:r>
          </a:p>
          <a:p>
            <a:pPr marL="285750" marR="0" lvl="0" indent="-285750" rtl="0">
              <a:lnSpc>
                <a:spcPct val="100000"/>
              </a:lnSpc>
              <a:spcBef>
                <a:spcPts val="0"/>
              </a:spcBef>
              <a:spcAft>
                <a:spcPts val="0"/>
              </a:spcAft>
              <a:buFont typeface="Arial" panose="020B0604020202020204" pitchFamily="34" charset="0"/>
              <a:buChar char="•"/>
            </a:pPr>
            <a:r>
              <a:rPr lang="en-IN" dirty="0">
                <a:latin typeface="Bookman Old Style" panose="02050604050505020204" pitchFamily="18" charset="0"/>
                <a:ea typeface="Verdana" panose="020B0604030504040204" pitchFamily="34" charset="0"/>
              </a:rPr>
              <a:t>Literature survey</a:t>
            </a:r>
          </a:p>
          <a:p>
            <a:pPr marL="285750" marR="0" lvl="0" indent="-285750" rtl="0">
              <a:lnSpc>
                <a:spcPct val="100000"/>
              </a:lnSpc>
              <a:spcBef>
                <a:spcPts val="0"/>
              </a:spcBef>
              <a:spcAft>
                <a:spcPts val="0"/>
              </a:spcAft>
              <a:buFont typeface="Arial" panose="020B0604020202020204" pitchFamily="34" charset="0"/>
              <a:buChar char="•"/>
            </a:pPr>
            <a:r>
              <a:rPr lang="en-IN" dirty="0">
                <a:latin typeface="Bookman Old Style" panose="02050604050505020204" pitchFamily="18" charset="0"/>
                <a:ea typeface="Verdana" panose="020B0604030504040204" pitchFamily="34" charset="0"/>
              </a:rPr>
              <a:t>External works</a:t>
            </a:r>
          </a:p>
        </p:txBody>
      </p:sp>
    </p:spTree>
    <p:extLst>
      <p:ext uri="{BB962C8B-B14F-4D97-AF65-F5344CB8AC3E}">
        <p14:creationId xmlns:p14="http://schemas.microsoft.com/office/powerpoint/2010/main" val="2427572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GB" dirty="0">
                <a:latin typeface="Verdana" panose="020B0604030504040204" pitchFamily="34" charset="0"/>
                <a:ea typeface="Verdana" panose="020B0604030504040204" pitchFamily="34" charset="0"/>
              </a:rPr>
              <a:t>The project integrates a LIDAR module with a Raspberry Pi to process images and control a robot using OpenCV and ROS. It handles tasks like obstacle detection and navigation via motor control and sensor feedback. This setup enables real-time vision-based control for autonomous robot operation.</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Future Work</a:t>
            </a:r>
          </a:p>
          <a:p>
            <a:endParaRPr lang="en-IN" b="1"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IN" dirty="0"/>
              <a:t>Autonomous Navigation</a:t>
            </a:r>
            <a:endParaRPr lang="en-IN" b="1"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IN" dirty="0"/>
              <a:t>Advanced Object Recognition</a:t>
            </a:r>
            <a:endParaRPr lang="en-IN" b="1"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IN" dirty="0"/>
              <a:t>Battery Management Systems</a:t>
            </a:r>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905784" y="1270748"/>
            <a:ext cx="10609940" cy="941509"/>
            <a:chOff x="905784" y="1270748"/>
            <a:chExt cx="10609940" cy="941509"/>
          </a:xfrm>
        </p:grpSpPr>
        <p:sp>
          <p:nvSpPr>
            <p:cNvPr id="4" name="Google Shape;120;p76">
              <a:extLst>
                <a:ext uri="{FF2B5EF4-FFF2-40B4-BE49-F238E27FC236}">
                  <a16:creationId xmlns:a16="http://schemas.microsoft.com/office/drawing/2014/main" id="{3AD7F3A5-9B93-6163-9D85-A08E588D2811}"/>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1050" b="0" i="0" u="none" strike="noStrike" cap="none" dirty="0">
                <a:solidFill>
                  <a:srgbClr val="000000"/>
                </a:solidFill>
                <a:latin typeface="Arial"/>
                <a:ea typeface="Arial"/>
                <a:cs typeface="Arial"/>
                <a:sym typeface="Arial"/>
              </a:endParaRPr>
            </a:p>
          </p:txBody>
        </p:sp>
        <p:sp>
          <p:nvSpPr>
            <p:cNvPr id="12" name="Google Shape;120;p76">
              <a:extLst>
                <a:ext uri="{FF2B5EF4-FFF2-40B4-BE49-F238E27FC236}">
                  <a16:creationId xmlns:a16="http://schemas.microsoft.com/office/drawing/2014/main" id="{C3480FF3-25F3-638F-C9B0-ED60F781817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dirty="0">
                  <a:solidFill>
                    <a:schemeClr val="lt1"/>
                  </a:solidFill>
                  <a:latin typeface="Verdana"/>
                  <a:ea typeface="Verdana"/>
                  <a:sym typeface="Verdana"/>
                </a:rPr>
                <a:t>BU21EECE0100566</a:t>
              </a:r>
              <a:endParaRPr b="0" i="0" u="none" strike="noStrike" cap="none" dirty="0">
                <a:solidFill>
                  <a:srgbClr val="000000"/>
                </a:solidFill>
                <a:latin typeface="Arial"/>
                <a:ea typeface="Arial"/>
                <a:cs typeface="Arial"/>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2000" dirty="0">
                  <a:solidFill>
                    <a:schemeClr val="bg2">
                      <a:lumMod val="20000"/>
                      <a:lumOff val="80000"/>
                    </a:schemeClr>
                  </a:solidFill>
                </a:rPr>
                <a:t>K.SAI GANESH</a:t>
              </a:r>
              <a:r>
                <a:rPr lang="en-IN" sz="2000" b="0" i="0" u="none" strike="noStrike" cap="none" dirty="0">
                  <a:solidFill>
                    <a:schemeClr val="bg2">
                      <a:lumMod val="20000"/>
                      <a:lumOff val="80000"/>
                    </a:schemeClr>
                  </a:solidFill>
                  <a:latin typeface="Arial"/>
                  <a:ea typeface="Arial"/>
                  <a:cs typeface="Arial"/>
                  <a:sym typeface="Arial"/>
                </a:rPr>
                <a:t> REDDY</a:t>
              </a:r>
              <a:endParaRPr sz="2000" b="0" i="0" u="none" strike="noStrike" cap="none" dirty="0">
                <a:solidFill>
                  <a:schemeClr val="bg2">
                    <a:lumMod val="20000"/>
                    <a:lumOff val="80000"/>
                  </a:schemeClr>
                </a:solidFill>
                <a:latin typeface="Arial"/>
                <a:ea typeface="Arial"/>
                <a:cs typeface="Arial"/>
                <a:sym typeface="Arial"/>
              </a:endParaRP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905784" y="2414917"/>
            <a:ext cx="10609940" cy="941509"/>
            <a:chOff x="905784" y="1270748"/>
            <a:chExt cx="10609940" cy="941509"/>
          </a:xfrm>
        </p:grpSpPr>
        <p:sp>
          <p:nvSpPr>
            <p:cNvPr id="18" name="Google Shape;120;p76">
              <a:extLst>
                <a:ext uri="{FF2B5EF4-FFF2-40B4-BE49-F238E27FC236}">
                  <a16:creationId xmlns:a16="http://schemas.microsoft.com/office/drawing/2014/main" id="{6CA962F3-D447-C626-9C8B-C981ADBCA2B9}"/>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1050" b="0" i="0" u="none" strike="noStrike" cap="none" dirty="0">
                <a:solidFill>
                  <a:srgbClr val="000000"/>
                </a:solidFill>
                <a:latin typeface="Arial"/>
                <a:ea typeface="Arial"/>
                <a:cs typeface="Arial"/>
                <a:sym typeface="Arial"/>
              </a:endParaRPr>
            </a:p>
          </p:txBody>
        </p:sp>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dirty="0">
                  <a:solidFill>
                    <a:schemeClr val="lt1"/>
                  </a:solidFill>
                  <a:latin typeface="Verdana"/>
                  <a:ea typeface="Verdana"/>
                  <a:sym typeface="Verdana"/>
                </a:rPr>
                <a:t>BU21EECE0100516</a:t>
              </a:r>
              <a:endParaRPr lang="en-US" dirty="0"/>
            </a:p>
          </p:txBody>
        </p:sp>
        <p:sp>
          <p:nvSpPr>
            <p:cNvPr id="21" name="Google Shape;120;p76">
              <a:extLst>
                <a:ext uri="{FF2B5EF4-FFF2-40B4-BE49-F238E27FC236}">
                  <a16:creationId xmlns:a16="http://schemas.microsoft.com/office/drawing/2014/main" id="{DE56DF2B-5335-AE58-398A-10B30B744F1E}"/>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2000" dirty="0">
                  <a:solidFill>
                    <a:schemeClr val="bg2">
                      <a:lumMod val="20000"/>
                      <a:lumOff val="80000"/>
                    </a:schemeClr>
                  </a:solidFill>
                </a:rPr>
                <a:t>M.RAVIKIRAN</a:t>
              </a:r>
              <a:r>
                <a:rPr lang="en-IN" sz="2000" b="0" i="0" u="none" strike="noStrike" cap="none" dirty="0">
                  <a:solidFill>
                    <a:schemeClr val="bg2">
                      <a:lumMod val="20000"/>
                      <a:lumOff val="80000"/>
                    </a:schemeClr>
                  </a:solidFill>
                  <a:latin typeface="Arial"/>
                  <a:ea typeface="Arial"/>
                  <a:cs typeface="Arial"/>
                  <a:sym typeface="Arial"/>
                </a:rPr>
                <a:t> REDDY</a:t>
              </a:r>
              <a:endParaRPr sz="2000" b="0" i="0" u="none" strike="noStrike" cap="none" dirty="0">
                <a:solidFill>
                  <a:schemeClr val="bg2">
                    <a:lumMod val="20000"/>
                    <a:lumOff val="80000"/>
                  </a:schemeClr>
                </a:solidFill>
                <a:latin typeface="Arial"/>
                <a:ea typeface="Arial"/>
                <a:cs typeface="Arial"/>
                <a:sym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905784" y="3501575"/>
            <a:ext cx="10609940" cy="941509"/>
            <a:chOff x="905784" y="1270748"/>
            <a:chExt cx="10609940" cy="941509"/>
          </a:xfrm>
        </p:grpSpPr>
        <p:sp>
          <p:nvSpPr>
            <p:cNvPr id="23" name="Google Shape;120;p76">
              <a:extLst>
                <a:ext uri="{FF2B5EF4-FFF2-40B4-BE49-F238E27FC236}">
                  <a16:creationId xmlns:a16="http://schemas.microsoft.com/office/drawing/2014/main" id="{71E47BAB-A39F-C1CD-E15C-652105F1F1DE}"/>
                </a:ext>
              </a:extLst>
            </p:cNvPr>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1050" b="0" i="0" u="none" strike="noStrike" cap="none" dirty="0">
                <a:solidFill>
                  <a:srgbClr val="000000"/>
                </a:solidFill>
                <a:latin typeface="Arial"/>
                <a:ea typeface="Arial"/>
                <a:cs typeface="Arial"/>
                <a:sym typeface="Arial"/>
              </a:endParaRPr>
            </a:p>
          </p:txBody>
        </p:sp>
        <p:sp>
          <p:nvSpPr>
            <p:cNvPr id="24" name="Google Shape;120;p76">
              <a:extLst>
                <a:ext uri="{FF2B5EF4-FFF2-40B4-BE49-F238E27FC236}">
                  <a16:creationId xmlns:a16="http://schemas.microsoft.com/office/drawing/2014/main" id="{3D317F98-521D-0A8B-87B6-C44AAC328168}"/>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AI/ML</a:t>
              </a:r>
              <a:endParaRPr sz="900" b="0" i="0" u="none" strike="noStrike" cap="none" dirty="0">
                <a:solidFill>
                  <a:srgbClr val="000000"/>
                </a:solidFill>
                <a:latin typeface="Arial"/>
                <a:ea typeface="Arial"/>
                <a:cs typeface="Arial"/>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dirty="0">
                  <a:solidFill>
                    <a:schemeClr val="lt1"/>
                  </a:solidFill>
                  <a:latin typeface="Verdana"/>
                  <a:ea typeface="Verdana"/>
                  <a:sym typeface="Verdana"/>
                </a:rPr>
                <a:t>BU21EECE0100084</a:t>
              </a:r>
              <a:endParaRPr lang="en-US" dirty="0"/>
            </a:p>
          </p:txBody>
        </p:sp>
        <p:sp>
          <p:nvSpPr>
            <p:cNvPr id="26" name="Google Shape;120;p76">
              <a:extLst>
                <a:ext uri="{FF2B5EF4-FFF2-40B4-BE49-F238E27FC236}">
                  <a16:creationId xmlns:a16="http://schemas.microsoft.com/office/drawing/2014/main" id="{49905DAB-27F0-0BFC-C243-04C498A04B7C}"/>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Arial"/>
                  <a:sym typeface="Verdana"/>
                </a:rPr>
                <a:t>G.PRADEEP REDDY</a:t>
              </a:r>
              <a:endParaRPr sz="900" b="0" i="0" u="none" strike="noStrike" cap="none" dirty="0">
                <a:solidFill>
                  <a:srgbClr val="000000"/>
                </a:solidFill>
                <a:latin typeface="Arial"/>
                <a:ea typeface="Arial"/>
                <a:cs typeface="Arial"/>
                <a:sym typeface="Arial"/>
              </a:endParaRP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dirty="0"/>
          </a:p>
        </p:txBody>
      </p:sp>
      <p:pic>
        <p:nvPicPr>
          <p:cNvPr id="6" name="Picture 5">
            <a:extLst>
              <a:ext uri="{FF2B5EF4-FFF2-40B4-BE49-F238E27FC236}">
                <a16:creationId xmlns:a16="http://schemas.microsoft.com/office/drawing/2014/main" id="{F639953B-01B7-3C0B-EA81-3620BBC69BD7}"/>
              </a:ext>
            </a:extLst>
          </p:cNvPr>
          <p:cNvPicPr>
            <a:picLocks noChangeAspect="1"/>
          </p:cNvPicPr>
          <p:nvPr/>
        </p:nvPicPr>
        <p:blipFill>
          <a:blip r:embed="rId5"/>
          <a:stretch>
            <a:fillRect/>
          </a:stretch>
        </p:blipFill>
        <p:spPr>
          <a:xfrm>
            <a:off x="905784" y="1264967"/>
            <a:ext cx="1247243" cy="993239"/>
          </a:xfrm>
          <a:prstGeom prst="rect">
            <a:avLst/>
          </a:prstGeom>
        </p:spPr>
      </p:pic>
      <p:pic>
        <p:nvPicPr>
          <p:cNvPr id="28" name="Picture 27">
            <a:extLst>
              <a:ext uri="{FF2B5EF4-FFF2-40B4-BE49-F238E27FC236}">
                <a16:creationId xmlns:a16="http://schemas.microsoft.com/office/drawing/2014/main" id="{9F448987-68E9-8101-CCC6-7DB982BA7FE2}"/>
              </a:ext>
            </a:extLst>
          </p:cNvPr>
          <p:cNvPicPr>
            <a:picLocks noChangeAspect="1"/>
          </p:cNvPicPr>
          <p:nvPr/>
        </p:nvPicPr>
        <p:blipFill>
          <a:blip r:embed="rId6"/>
          <a:stretch>
            <a:fillRect/>
          </a:stretch>
        </p:blipFill>
        <p:spPr>
          <a:xfrm>
            <a:off x="905784" y="2409136"/>
            <a:ext cx="1198320" cy="941509"/>
          </a:xfrm>
          <a:prstGeom prst="rect">
            <a:avLst/>
          </a:prstGeom>
        </p:spPr>
      </p:pic>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17555" y="242646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9943179" cy="1169551"/>
          </a:xfrm>
          <a:prstGeom prst="rect">
            <a:avLst/>
          </a:prstGeom>
          <a:noFill/>
        </p:spPr>
        <p:txBody>
          <a:bodyPr wrap="square" rtlCol="0">
            <a:spAutoFit/>
          </a:bodyPr>
          <a:lstStyle/>
          <a:p>
            <a:pPr rtl="0">
              <a:spcBef>
                <a:spcPts val="0"/>
              </a:spcBef>
              <a:spcAft>
                <a:spcPts val="0"/>
              </a:spcAft>
            </a:pPr>
            <a:r>
              <a:rPr lang="en-US" sz="1400" b="0" i="0" u="none" strike="noStrike" dirty="0">
                <a:solidFill>
                  <a:srgbClr val="0D0D0D"/>
                </a:solidFill>
                <a:effectLst/>
                <a:highlight>
                  <a:srgbClr val="FFFFFF"/>
                </a:highlight>
                <a:latin typeface="Arial" panose="020B0604020202020204" pitchFamily="34" charset="0"/>
              </a:rPr>
              <a:t>—&gt; Implement algorithms that enable the robot to move safely and efficiently through various environments, avoiding obstacles and adapting to changes in real-time.</a:t>
            </a:r>
            <a:endParaRPr lang="en-US" sz="1400" b="0" dirty="0">
              <a:effectLst/>
            </a:endParaRPr>
          </a:p>
          <a:p>
            <a:pPr rtl="0">
              <a:spcBef>
                <a:spcPts val="0"/>
              </a:spcBef>
              <a:spcAft>
                <a:spcPts val="0"/>
              </a:spcAft>
            </a:pPr>
            <a:r>
              <a:rPr lang="en-US" sz="1400" b="0" i="0" u="none" strike="noStrike" dirty="0">
                <a:solidFill>
                  <a:srgbClr val="0D0D0D"/>
                </a:solidFill>
                <a:effectLst/>
                <a:highlight>
                  <a:srgbClr val="FFFFFF"/>
                </a:highlight>
                <a:latin typeface="Arial" panose="020B0604020202020204" pitchFamily="34" charset="0"/>
              </a:rPr>
              <a:t> —&gt; Design the robot to adapt its navigation and interaction strategies based on different environments like indoor, outdoor, cluttered spaces</a:t>
            </a:r>
            <a:endParaRPr lang="en-US" sz="1400" b="0" dirty="0">
              <a:effectLst/>
            </a:endParaRPr>
          </a:p>
          <a:p>
            <a:r>
              <a:rPr lang="en-IN" dirty="0"/>
              <a:t>.</a:t>
            </a:r>
            <a:endParaRPr lang="en-IN"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926807" y="2902029"/>
            <a:ext cx="9943179" cy="2893100"/>
          </a:xfrm>
          <a:prstGeom prst="rect">
            <a:avLst/>
          </a:prstGeom>
          <a:noFill/>
        </p:spPr>
        <p:txBody>
          <a:bodyPr wrap="square" rtlCol="0">
            <a:spAutoFit/>
          </a:bodyPr>
          <a:lstStyle/>
          <a:p>
            <a:r>
              <a:rPr lang="en-IN" dirty="0">
                <a:latin typeface="Verdana" panose="020B0604030504040204" pitchFamily="34" charset="0"/>
                <a:ea typeface="Verdana" panose="020B0604030504040204" pitchFamily="34" charset="0"/>
              </a:rPr>
              <a:t>Main Goals </a:t>
            </a:r>
          </a:p>
          <a:p>
            <a:pPr marL="285750" indent="-285750">
              <a:buFont typeface="Arial" panose="020B0604020202020204" pitchFamily="34" charset="0"/>
              <a:buChar char="•"/>
            </a:pPr>
            <a:r>
              <a:rPr lang="en-IN" b="1" dirty="0"/>
              <a:t>Real-Time Navigation</a:t>
            </a:r>
            <a:r>
              <a:rPr lang="en-IN" dirty="0"/>
              <a:t>: Enable the robot to autonomously navigate through its environment using visual data, avoiding obstacles and following predefined paths.</a:t>
            </a: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b="1" dirty="0"/>
              <a:t>Accurate Localization</a:t>
            </a:r>
            <a:r>
              <a:rPr lang="en-IN" dirty="0"/>
              <a:t>: Ensure precise estimation of the robot’s position and orientation within the environment based on visual inputs.</a:t>
            </a:r>
          </a:p>
          <a:p>
            <a:pPr marL="285750" indent="-285750">
              <a:buFont typeface="Arial" panose="020B0604020202020204" pitchFamily="34" charset="0"/>
              <a:buChar char="•"/>
            </a:pPr>
            <a:r>
              <a:rPr lang="en-IN" b="1" dirty="0"/>
              <a:t>Map Creation and Updating</a:t>
            </a:r>
            <a:r>
              <a:rPr lang="en-IN" dirty="0"/>
              <a:t>: Develop and continuously update a detailed map of the environment, capturing both static and dynamic features.</a:t>
            </a:r>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Additional Goals </a:t>
            </a:r>
          </a:p>
          <a:p>
            <a:pPr marL="285750" indent="-285750">
              <a:buFont typeface="Arial" panose="020B0604020202020204" pitchFamily="34" charset="0"/>
              <a:buChar char="•"/>
            </a:pPr>
            <a:r>
              <a:rPr lang="en-IN" b="1" dirty="0"/>
              <a:t>Integration with Other Sensors</a:t>
            </a:r>
            <a:r>
              <a:rPr lang="en-IN" dirty="0"/>
              <a:t>: Incorporate additional sensors, like IMUs or </a:t>
            </a:r>
            <a:r>
              <a:rPr lang="en-IN" dirty="0" err="1"/>
              <a:t>LiDAR</a:t>
            </a:r>
            <a:r>
              <a:rPr lang="en-IN" dirty="0"/>
              <a:t>, to enhance accuracy and provide redundancy.</a:t>
            </a: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b="1" dirty="0"/>
              <a:t>User Interface and Visualization</a:t>
            </a:r>
            <a:r>
              <a:rPr lang="en-IN" dirty="0"/>
              <a:t>: Create tools for visualizing the robot’s path and the generated map, facilitating user interaction and analysis.</a:t>
            </a: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dirty="0"/>
          </a:p>
        </p:txBody>
      </p:sp>
    </p:spTree>
    <p:extLst>
      <p:ext uri="{BB962C8B-B14F-4D97-AF65-F5344CB8AC3E}">
        <p14:creationId xmlns:p14="http://schemas.microsoft.com/office/powerpoint/2010/main" val="14296414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9C7A79F-811B-6199-83C6-B29E508A22BB}"/>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2D4D71B1-EC66-081D-BAA7-214A29E75269}"/>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BAFB5DD6-4298-304F-878C-BC4BE1EC6DD8}"/>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AA99B7F1-1675-F441-E2D8-E7375E2D1EEF}"/>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5A4D25FF-FA9C-2AD4-9DA1-897800CF922A}"/>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9676A32D-2B57-5621-6126-CE4ABC5FD99A}"/>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DB96273B-31D4-A9D0-4276-255D63471453}"/>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39E9C00A-18BB-CBD9-2D23-0250EF391173}"/>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BCC37FA9-3380-3972-8974-283955F0D6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a:t>
            </a:r>
            <a:endParaRPr dirty="0"/>
          </a:p>
        </p:txBody>
      </p:sp>
      <p:graphicFrame>
        <p:nvGraphicFramePr>
          <p:cNvPr id="2" name="Table 1">
            <a:extLst>
              <a:ext uri="{FF2B5EF4-FFF2-40B4-BE49-F238E27FC236}">
                <a16:creationId xmlns:a16="http://schemas.microsoft.com/office/drawing/2014/main" id="{A510A4EC-A419-5082-6EDC-270B0A907402}"/>
              </a:ext>
            </a:extLst>
          </p:cNvPr>
          <p:cNvGraphicFramePr>
            <a:graphicFrameLocks noGrp="1"/>
          </p:cNvGraphicFramePr>
          <p:nvPr>
            <p:extLst>
              <p:ext uri="{D42A27DB-BD31-4B8C-83A1-F6EECF244321}">
                <p14:modId xmlns:p14="http://schemas.microsoft.com/office/powerpoint/2010/main" val="3210343262"/>
              </p:ext>
            </p:extLst>
          </p:nvPr>
        </p:nvGraphicFramePr>
        <p:xfrm>
          <a:off x="2533926" y="1753334"/>
          <a:ext cx="6962914" cy="3151625"/>
        </p:xfrm>
        <a:graphic>
          <a:graphicData uri="http://schemas.openxmlformats.org/drawingml/2006/table">
            <a:tbl>
              <a:tblPr firstRow="1" bandRow="1">
                <a:tableStyleId>{487C13AC-C4EB-4B75-A16E-F28B5C2F6171}</a:tableStyleId>
              </a:tblPr>
              <a:tblGrid>
                <a:gridCol w="3481457">
                  <a:extLst>
                    <a:ext uri="{9D8B030D-6E8A-4147-A177-3AD203B41FA5}">
                      <a16:colId xmlns:a16="http://schemas.microsoft.com/office/drawing/2014/main" val="1310740556"/>
                    </a:ext>
                  </a:extLst>
                </a:gridCol>
                <a:gridCol w="3481457">
                  <a:extLst>
                    <a:ext uri="{9D8B030D-6E8A-4147-A177-3AD203B41FA5}">
                      <a16:colId xmlns:a16="http://schemas.microsoft.com/office/drawing/2014/main" val="1964879419"/>
                    </a:ext>
                  </a:extLst>
                </a:gridCol>
              </a:tblGrid>
              <a:tr h="630325">
                <a:tc>
                  <a:txBody>
                    <a:bodyPr/>
                    <a:lstStyle/>
                    <a:p>
                      <a:pPr marL="0" lvl="1" indent="0" algn="ctr">
                        <a:buFont typeface="Arial" panose="020B0604020202020204" pitchFamily="34" charset="0"/>
                        <a:buNone/>
                      </a:pPr>
                      <a:r>
                        <a:rPr lang="en-IN" dirty="0"/>
                        <a:t>Research and Planning</a:t>
                      </a:r>
                    </a:p>
                  </a:txBody>
                  <a:tcPr anchor="ctr"/>
                </a:tc>
                <a:tc>
                  <a:txBody>
                    <a:bodyPr/>
                    <a:lstStyle/>
                    <a:p>
                      <a:pPr algn="ctr"/>
                      <a:r>
                        <a:rPr lang="en-GB" dirty="0"/>
                        <a:t>3 weeks</a:t>
                      </a:r>
                      <a:endParaRPr lang="en-IN" dirty="0"/>
                    </a:p>
                  </a:txBody>
                  <a:tcPr anchor="ctr"/>
                </a:tc>
                <a:extLst>
                  <a:ext uri="{0D108BD9-81ED-4DB2-BD59-A6C34878D82A}">
                    <a16:rowId xmlns:a16="http://schemas.microsoft.com/office/drawing/2014/main" val="1179110636"/>
                  </a:ext>
                </a:extLst>
              </a:tr>
              <a:tr h="630325">
                <a:tc>
                  <a:txBody>
                    <a:bodyPr/>
                    <a:lstStyle/>
                    <a:p>
                      <a:pPr algn="ctr"/>
                      <a:r>
                        <a:rPr lang="en-IN" dirty="0"/>
                        <a:t>System Design</a:t>
                      </a:r>
                    </a:p>
                  </a:txBody>
                  <a:tcPr anchor="ctr"/>
                </a:tc>
                <a:tc>
                  <a:txBody>
                    <a:bodyPr/>
                    <a:lstStyle/>
                    <a:p>
                      <a:pPr algn="ctr"/>
                      <a:r>
                        <a:rPr lang="en-GB" dirty="0"/>
                        <a:t>6 weeks</a:t>
                      </a:r>
                      <a:endParaRPr lang="en-IN" dirty="0"/>
                    </a:p>
                  </a:txBody>
                  <a:tcPr anchor="ctr"/>
                </a:tc>
                <a:extLst>
                  <a:ext uri="{0D108BD9-81ED-4DB2-BD59-A6C34878D82A}">
                    <a16:rowId xmlns:a16="http://schemas.microsoft.com/office/drawing/2014/main" val="2767301241"/>
                  </a:ext>
                </a:extLst>
              </a:tr>
              <a:tr h="630325">
                <a:tc>
                  <a:txBody>
                    <a:bodyPr/>
                    <a:lstStyle/>
                    <a:p>
                      <a:pPr algn="ctr"/>
                      <a:r>
                        <a:rPr lang="en-IN" dirty="0"/>
                        <a:t>Development and Prototyping</a:t>
                      </a:r>
                    </a:p>
                  </a:txBody>
                  <a:tcPr anchor="ctr"/>
                </a:tc>
                <a:tc>
                  <a:txBody>
                    <a:bodyPr/>
                    <a:lstStyle/>
                    <a:p>
                      <a:pPr algn="ctr"/>
                      <a:r>
                        <a:rPr lang="en-GB" dirty="0"/>
                        <a:t>8 weeks</a:t>
                      </a:r>
                      <a:endParaRPr lang="en-IN" dirty="0"/>
                    </a:p>
                  </a:txBody>
                  <a:tcPr anchor="ctr"/>
                </a:tc>
                <a:extLst>
                  <a:ext uri="{0D108BD9-81ED-4DB2-BD59-A6C34878D82A}">
                    <a16:rowId xmlns:a16="http://schemas.microsoft.com/office/drawing/2014/main" val="1154166811"/>
                  </a:ext>
                </a:extLst>
              </a:tr>
              <a:tr h="630325">
                <a:tc>
                  <a:txBody>
                    <a:bodyPr/>
                    <a:lstStyle/>
                    <a:p>
                      <a:pPr algn="ctr"/>
                      <a:r>
                        <a:rPr lang="en-IN" dirty="0"/>
                        <a:t>Testing and Validation</a:t>
                      </a:r>
                    </a:p>
                  </a:txBody>
                  <a:tcPr anchor="ctr"/>
                </a:tc>
                <a:tc>
                  <a:txBody>
                    <a:bodyPr/>
                    <a:lstStyle/>
                    <a:p>
                      <a:pPr algn="ctr"/>
                      <a:r>
                        <a:rPr lang="en-GB" dirty="0"/>
                        <a:t>5 weeks</a:t>
                      </a:r>
                      <a:endParaRPr lang="en-IN" dirty="0"/>
                    </a:p>
                  </a:txBody>
                  <a:tcPr anchor="ctr"/>
                </a:tc>
                <a:extLst>
                  <a:ext uri="{0D108BD9-81ED-4DB2-BD59-A6C34878D82A}">
                    <a16:rowId xmlns:a16="http://schemas.microsoft.com/office/drawing/2014/main" val="1144777984"/>
                  </a:ext>
                </a:extLst>
              </a:tr>
              <a:tr h="630325">
                <a:tc>
                  <a:txBody>
                    <a:bodyPr/>
                    <a:lstStyle/>
                    <a:p>
                      <a:pPr algn="ctr"/>
                      <a:r>
                        <a:rPr lang="en-IN" dirty="0"/>
                        <a:t>Deployment and Documentation</a:t>
                      </a:r>
                    </a:p>
                  </a:txBody>
                  <a:tcPr anchor="ctr"/>
                </a:tc>
                <a:tc>
                  <a:txBody>
                    <a:bodyPr/>
                    <a:lstStyle/>
                    <a:p>
                      <a:pPr algn="ctr"/>
                      <a:r>
                        <a:rPr lang="en-GB" dirty="0"/>
                        <a:t>2 weeks</a:t>
                      </a:r>
                      <a:endParaRPr lang="en-IN" dirty="0"/>
                    </a:p>
                  </a:txBody>
                  <a:tcPr anchor="ctr"/>
                </a:tc>
                <a:extLst>
                  <a:ext uri="{0D108BD9-81ED-4DB2-BD59-A6C34878D82A}">
                    <a16:rowId xmlns:a16="http://schemas.microsoft.com/office/drawing/2014/main" val="33301729"/>
                  </a:ext>
                </a:extLst>
              </a:tr>
            </a:tbl>
          </a:graphicData>
        </a:graphic>
      </p:graphicFrame>
    </p:spTree>
    <p:extLst>
      <p:ext uri="{BB962C8B-B14F-4D97-AF65-F5344CB8AC3E}">
        <p14:creationId xmlns:p14="http://schemas.microsoft.com/office/powerpoint/2010/main" val="331631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6" name="Table 5">
            <a:extLst>
              <a:ext uri="{FF2B5EF4-FFF2-40B4-BE49-F238E27FC236}">
                <a16:creationId xmlns:a16="http://schemas.microsoft.com/office/drawing/2014/main" id="{FFCB9521-408F-AE42-E10E-731CCC1C67C1}"/>
              </a:ext>
            </a:extLst>
          </p:cNvPr>
          <p:cNvGraphicFramePr>
            <a:graphicFrameLocks noGrp="1"/>
          </p:cNvGraphicFramePr>
          <p:nvPr>
            <p:extLst>
              <p:ext uri="{D42A27DB-BD31-4B8C-83A1-F6EECF244321}">
                <p14:modId xmlns:p14="http://schemas.microsoft.com/office/powerpoint/2010/main" val="4115176522"/>
              </p:ext>
            </p:extLst>
          </p:nvPr>
        </p:nvGraphicFramePr>
        <p:xfrm>
          <a:off x="845573" y="857409"/>
          <a:ext cx="10207615" cy="5293995"/>
        </p:xfrm>
        <a:graphic>
          <a:graphicData uri="http://schemas.openxmlformats.org/drawingml/2006/table">
            <a:tbl>
              <a:tblPr firstRow="1" firstCol="1" bandRow="1">
                <a:tableStyleId>{487C13AC-C4EB-4B75-A16E-F28B5C2F6171}</a:tableStyleId>
              </a:tblPr>
              <a:tblGrid>
                <a:gridCol w="783857">
                  <a:extLst>
                    <a:ext uri="{9D8B030D-6E8A-4147-A177-3AD203B41FA5}">
                      <a16:colId xmlns:a16="http://schemas.microsoft.com/office/drawing/2014/main" val="1173612373"/>
                    </a:ext>
                  </a:extLst>
                </a:gridCol>
                <a:gridCol w="1771867">
                  <a:extLst>
                    <a:ext uri="{9D8B030D-6E8A-4147-A177-3AD203B41FA5}">
                      <a16:colId xmlns:a16="http://schemas.microsoft.com/office/drawing/2014/main" val="2664300003"/>
                    </a:ext>
                  </a:extLst>
                </a:gridCol>
                <a:gridCol w="2390875">
                  <a:extLst>
                    <a:ext uri="{9D8B030D-6E8A-4147-A177-3AD203B41FA5}">
                      <a16:colId xmlns:a16="http://schemas.microsoft.com/office/drawing/2014/main" val="158657958"/>
                    </a:ext>
                  </a:extLst>
                </a:gridCol>
                <a:gridCol w="2092834">
                  <a:extLst>
                    <a:ext uri="{9D8B030D-6E8A-4147-A177-3AD203B41FA5}">
                      <a16:colId xmlns:a16="http://schemas.microsoft.com/office/drawing/2014/main" val="27338048"/>
                    </a:ext>
                  </a:extLst>
                </a:gridCol>
                <a:gridCol w="1691080">
                  <a:extLst>
                    <a:ext uri="{9D8B030D-6E8A-4147-A177-3AD203B41FA5}">
                      <a16:colId xmlns:a16="http://schemas.microsoft.com/office/drawing/2014/main" val="2010533247"/>
                    </a:ext>
                  </a:extLst>
                </a:gridCol>
                <a:gridCol w="1477102">
                  <a:extLst>
                    <a:ext uri="{9D8B030D-6E8A-4147-A177-3AD203B41FA5}">
                      <a16:colId xmlns:a16="http://schemas.microsoft.com/office/drawing/2014/main" val="1749891501"/>
                    </a:ext>
                  </a:extLst>
                </a:gridCol>
              </a:tblGrid>
              <a:tr h="617220">
                <a:tc>
                  <a:txBody>
                    <a:bodyPr/>
                    <a:lstStyle/>
                    <a:p>
                      <a:pPr>
                        <a:lnSpc>
                          <a:spcPct val="115000"/>
                        </a:lnSpc>
                      </a:pPr>
                      <a:r>
                        <a:rPr lang="en-IN" sz="1100">
                          <a:effectLst/>
                        </a:rPr>
                        <a:t>Sl.no</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IN" sz="1100">
                          <a:effectLst/>
                        </a:rPr>
                        <a:t>Title</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IN" sz="1100">
                          <a:effectLst/>
                        </a:rPr>
                        <a:t>   Methodology</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IN" sz="1100">
                          <a:effectLst/>
                        </a:rPr>
                        <a:t>Merits</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IN" sz="1100">
                          <a:effectLst/>
                        </a:rPr>
                        <a:t>Research</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IN" sz="1100">
                          <a:effectLst/>
                        </a:rPr>
                        <a:t>Year of published</a:t>
                      </a:r>
                      <a:endParaRPr lang="en-IN"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00169856"/>
                  </a:ext>
                </a:extLst>
              </a:tr>
              <a:tr h="4676775">
                <a:tc>
                  <a:txBody>
                    <a:bodyPr/>
                    <a:lstStyle/>
                    <a:p>
                      <a:pPr>
                        <a:lnSpc>
                          <a:spcPct val="115000"/>
                        </a:lnSpc>
                      </a:pPr>
                      <a:r>
                        <a:rPr lang="en-IN" sz="1100">
                          <a:effectLst/>
                        </a:rPr>
                        <a:t>       1                                                             </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IN" sz="1100">
                          <a:effectLst/>
                        </a:rPr>
                        <a:t>Autonomous Navigation by Mobile Robots in Human Environments: A Survey</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IN" sz="1100">
                          <a:effectLst/>
                        </a:rPr>
                        <a:t>This research will focus on recent advancements in autonomous navigation for robots in human environments, categorizing approaches into Reactive, Predictive, Model-based, and Learning-based strategies. Finally, we’ll outline future research needs, including human behavior prediction, efficient pathfinding, and socially aware navigation.</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IN" sz="1100">
                          <a:effectLst/>
                        </a:rPr>
                        <a:t>1.Provides a clear categorization of navigation approaches.</a:t>
                      </a:r>
                    </a:p>
                    <a:p>
                      <a:pPr>
                        <a:lnSpc>
                          <a:spcPct val="115000"/>
                        </a:lnSpc>
                      </a:pPr>
                      <a:r>
                        <a:rPr lang="en-IN" sz="1100">
                          <a:effectLst/>
                        </a:rPr>
                        <a:t> </a:t>
                      </a:r>
                    </a:p>
                    <a:p>
                      <a:pPr>
                        <a:lnSpc>
                          <a:spcPct val="115000"/>
                        </a:lnSpc>
                      </a:pPr>
                      <a:r>
                        <a:rPr lang="en-IN" sz="1100">
                          <a:effectLst/>
                        </a:rPr>
                        <a:t>2.Highlights strengths and limitations of each method.</a:t>
                      </a:r>
                    </a:p>
                    <a:p>
                      <a:pPr>
                        <a:lnSpc>
                          <a:spcPct val="115000"/>
                        </a:lnSpc>
                      </a:pPr>
                      <a:r>
                        <a:rPr lang="en-IN" sz="1100">
                          <a:effectLst/>
                        </a:rPr>
                        <a:t> </a:t>
                      </a:r>
                    </a:p>
                    <a:p>
                      <a:pPr>
                        <a:lnSpc>
                          <a:spcPct val="115000"/>
                        </a:lnSpc>
                      </a:pPr>
                      <a:r>
                        <a:rPr lang="en-IN" sz="1100">
                          <a:effectLst/>
                        </a:rPr>
                        <a:t>3.Uses specific metrics for easy comparison.</a:t>
                      </a:r>
                    </a:p>
                    <a:p>
                      <a:pPr>
                        <a:lnSpc>
                          <a:spcPct val="115000"/>
                        </a:lnSpc>
                      </a:pPr>
                      <a:r>
                        <a:rPr lang="en-IN" sz="1100">
                          <a:effectLst/>
                        </a:rPr>
                        <a:t> </a:t>
                      </a:r>
                    </a:p>
                    <a:p>
                      <a:pPr>
                        <a:lnSpc>
                          <a:spcPct val="115000"/>
                        </a:lnSpc>
                      </a:pPr>
                      <a:r>
                        <a:rPr lang="en-IN" sz="1100">
                          <a:effectLst/>
                        </a:rPr>
                        <a:t>4.Identifies gaps in current research</a:t>
                      </a:r>
                    </a:p>
                    <a:p>
                      <a:pPr>
                        <a:lnSpc>
                          <a:spcPct val="115000"/>
                        </a:lnSpc>
                      </a:pPr>
                      <a:r>
                        <a:rPr lang="en-IN" sz="1100">
                          <a:effectLst/>
                        </a:rPr>
                        <a:t> </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IN" sz="1100">
                          <a:effectLst/>
                        </a:rPr>
                        <a:t>This research reviews how robots navigate around people, examining different methods and their pros and cons. It compares approaches like reactive and predictive planning, using metrics like safety and efficiency. </a:t>
                      </a:r>
                      <a:endParaRPr lang="en-IN" sz="1100">
                        <a:effectLst/>
                        <a:latin typeface="Arial" panose="020B0604020202020204" pitchFamily="34" charset="0"/>
                        <a:ea typeface="Arial" panose="020B0604020202020204" pitchFamily="34" charset="0"/>
                      </a:endParaRPr>
                    </a:p>
                  </a:txBody>
                  <a:tcPr marL="68580" marR="68580" marT="0" marB="0"/>
                </a:tc>
                <a:tc>
                  <a:txBody>
                    <a:bodyPr/>
                    <a:lstStyle/>
                    <a:p>
                      <a:pPr>
                        <a:lnSpc>
                          <a:spcPct val="115000"/>
                        </a:lnSpc>
                      </a:pPr>
                      <a:r>
                        <a:rPr lang="en-IN" sz="1100" u="sng" dirty="0">
                          <a:effectLst/>
                          <a:hlinkClick r:id="rId2"/>
                        </a:rPr>
                        <a:t>2018 IEEE International Conference on Robotics and Biomimetics (ROBIO)</a:t>
                      </a:r>
                      <a:endParaRPr lang="en-IN"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38378038"/>
                  </a:ext>
                </a:extLst>
              </a:tr>
            </a:tbl>
          </a:graphicData>
        </a:graphic>
      </p:graphicFrame>
      <p:sp>
        <p:nvSpPr>
          <p:cNvPr id="7" name="Rectangle 1">
            <a:hlinkClick r:id="rId2"/>
            <a:extLst>
              <a:ext uri="{FF2B5EF4-FFF2-40B4-BE49-F238E27FC236}">
                <a16:creationId xmlns:a16="http://schemas.microsoft.com/office/drawing/2014/main" id="{9F10263B-2C06-393A-D9BD-33AFC7F1CCD0}"/>
              </a:ext>
            </a:extLst>
          </p:cNvPr>
          <p:cNvSpPr>
            <a:spLocks noChangeArrowheads="1"/>
          </p:cNvSpPr>
          <p:nvPr/>
        </p:nvSpPr>
        <p:spPr bwMode="auto">
          <a:xfrm>
            <a:off x="-1553232" y="857250"/>
            <a:ext cx="20961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3824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0A67091F-58D4-2660-B670-733B34C7B062}"/>
              </a:ext>
            </a:extLst>
          </p:cNvPr>
          <p:cNvGraphicFramePr>
            <a:graphicFrameLocks noGrp="1"/>
          </p:cNvGraphicFramePr>
          <p:nvPr>
            <p:ph idx="1"/>
            <p:extLst>
              <p:ext uri="{D42A27DB-BD31-4B8C-83A1-F6EECF244321}">
                <p14:modId xmlns:p14="http://schemas.microsoft.com/office/powerpoint/2010/main" val="927292145"/>
              </p:ext>
            </p:extLst>
          </p:nvPr>
        </p:nvGraphicFramePr>
        <p:xfrm>
          <a:off x="796412" y="1400397"/>
          <a:ext cx="10117393" cy="4223655"/>
        </p:xfrm>
        <a:graphic>
          <a:graphicData uri="http://schemas.openxmlformats.org/drawingml/2006/table">
            <a:tbl>
              <a:tblPr firstRow="1" firstCol="1" bandRow="1">
                <a:tableStyleId>{487C13AC-C4EB-4B75-A16E-F28B5C2F6171}</a:tableStyleId>
              </a:tblPr>
              <a:tblGrid>
                <a:gridCol w="757452">
                  <a:extLst>
                    <a:ext uri="{9D8B030D-6E8A-4147-A177-3AD203B41FA5}">
                      <a16:colId xmlns:a16="http://schemas.microsoft.com/office/drawing/2014/main" val="3713963621"/>
                    </a:ext>
                  </a:extLst>
                </a:gridCol>
                <a:gridCol w="1683707">
                  <a:extLst>
                    <a:ext uri="{9D8B030D-6E8A-4147-A177-3AD203B41FA5}">
                      <a16:colId xmlns:a16="http://schemas.microsoft.com/office/drawing/2014/main" val="809163190"/>
                    </a:ext>
                  </a:extLst>
                </a:gridCol>
                <a:gridCol w="2448734">
                  <a:extLst>
                    <a:ext uri="{9D8B030D-6E8A-4147-A177-3AD203B41FA5}">
                      <a16:colId xmlns:a16="http://schemas.microsoft.com/office/drawing/2014/main" val="960645513"/>
                    </a:ext>
                  </a:extLst>
                </a:gridCol>
                <a:gridCol w="1589567">
                  <a:extLst>
                    <a:ext uri="{9D8B030D-6E8A-4147-A177-3AD203B41FA5}">
                      <a16:colId xmlns:a16="http://schemas.microsoft.com/office/drawing/2014/main" val="729633557"/>
                    </a:ext>
                  </a:extLst>
                </a:gridCol>
                <a:gridCol w="2411943">
                  <a:extLst>
                    <a:ext uri="{9D8B030D-6E8A-4147-A177-3AD203B41FA5}">
                      <a16:colId xmlns:a16="http://schemas.microsoft.com/office/drawing/2014/main" val="1541644925"/>
                    </a:ext>
                  </a:extLst>
                </a:gridCol>
                <a:gridCol w="1225990">
                  <a:extLst>
                    <a:ext uri="{9D8B030D-6E8A-4147-A177-3AD203B41FA5}">
                      <a16:colId xmlns:a16="http://schemas.microsoft.com/office/drawing/2014/main" val="1137494125"/>
                    </a:ext>
                  </a:extLst>
                </a:gridCol>
              </a:tblGrid>
              <a:tr h="617648">
                <a:tc>
                  <a:txBody>
                    <a:bodyPr/>
                    <a:lstStyle/>
                    <a:p>
                      <a:pPr>
                        <a:lnSpc>
                          <a:spcPct val="115000"/>
                        </a:lnSpc>
                        <a:spcBef>
                          <a:spcPts val="2000"/>
                        </a:spcBef>
                        <a:spcAft>
                          <a:spcPts val="600"/>
                        </a:spcAft>
                      </a:pPr>
                      <a:r>
                        <a:rPr lang="en-IN" sz="1100" kern="0">
                          <a:effectLst/>
                        </a:rPr>
                        <a:t>Sl.no</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pPr>
                      <a:r>
                        <a:rPr lang="en-IN" sz="1100" kern="0">
                          <a:effectLst/>
                        </a:rPr>
                        <a:t>Title</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pPr>
                      <a:r>
                        <a:rPr lang="en-IN" sz="1100" kern="0">
                          <a:effectLst/>
                        </a:rPr>
                        <a:t>Methodology</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pPr>
                      <a:r>
                        <a:rPr lang="en-IN" sz="1100" kern="0">
                          <a:effectLst/>
                        </a:rPr>
                        <a:t>Merits</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pPr>
                      <a:r>
                        <a:rPr lang="en-IN" sz="1100" kern="0">
                          <a:effectLst/>
                        </a:rPr>
                        <a:t>Research</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pPr>
                      <a:r>
                        <a:rPr lang="en-IN" sz="1100" kern="0">
                          <a:effectLst/>
                        </a:rPr>
                        <a:t>Year of published</a:t>
                      </a:r>
                      <a:endParaRPr lang="en-IN" sz="1100" b="1" kern="0">
                        <a:effectLst/>
                        <a:latin typeface="Arial" panose="020B0604020202020204" pitchFamily="34" charset="0"/>
                      </a:endParaRPr>
                    </a:p>
                  </a:txBody>
                  <a:tcPr marL="68580" marR="68580" marT="0" marB="0"/>
                </a:tc>
                <a:extLst>
                  <a:ext uri="{0D108BD9-81ED-4DB2-BD59-A6C34878D82A}">
                    <a16:rowId xmlns:a16="http://schemas.microsoft.com/office/drawing/2014/main" val="3253290522"/>
                  </a:ext>
                </a:extLst>
              </a:tr>
              <a:tr h="3606007">
                <a:tc>
                  <a:txBody>
                    <a:bodyPr/>
                    <a:lstStyle/>
                    <a:p>
                      <a:pPr>
                        <a:lnSpc>
                          <a:spcPct val="115000"/>
                        </a:lnSpc>
                        <a:spcBef>
                          <a:spcPts val="2000"/>
                        </a:spcBef>
                        <a:spcAft>
                          <a:spcPts val="600"/>
                        </a:spcAft>
                      </a:pPr>
                      <a:r>
                        <a:rPr lang="en-IN" sz="1100" kern="0">
                          <a:effectLst/>
                        </a:rPr>
                        <a:t>2.</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pPr>
                      <a:r>
                        <a:rPr lang="en-IN" sz="1100" kern="0">
                          <a:effectLst/>
                        </a:rPr>
                        <a:t>Research on Autonomous Robots Navigation based on Reinforcement Learning</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pPr>
                      <a:r>
                        <a:rPr lang="en-IN" sz="1100" kern="0">
                          <a:effectLst/>
                        </a:rPr>
                        <a:t>Autonomous robot navigation is a complex task that requires robots to autonomously plan paths and avoid obstacles in unknown or dynamic environments. Reinforcement learning has shown great potential in this field as a trial-and-error learning method.</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pPr>
                      <a:r>
                        <a:rPr lang="en-IN" sz="1100" kern="0">
                          <a:effectLst/>
                        </a:rPr>
                        <a:t>1.Adapts to changing environments.</a:t>
                      </a:r>
                    </a:p>
                    <a:p>
                      <a:pPr>
                        <a:lnSpc>
                          <a:spcPct val="115000"/>
                        </a:lnSpc>
                        <a:spcBef>
                          <a:spcPts val="2000"/>
                        </a:spcBef>
                        <a:spcAft>
                          <a:spcPts val="600"/>
                        </a:spcAft>
                      </a:pPr>
                      <a:r>
                        <a:rPr lang="en-IN" sz="1100" kern="0">
                          <a:effectLst/>
                        </a:rPr>
                        <a:t>2. Reduces collisions effectively.</a:t>
                      </a:r>
                    </a:p>
                    <a:p>
                      <a:pPr>
                        <a:lnSpc>
                          <a:spcPct val="115000"/>
                        </a:lnSpc>
                        <a:spcBef>
                          <a:spcPts val="2000"/>
                        </a:spcBef>
                        <a:spcAft>
                          <a:spcPts val="600"/>
                        </a:spcAft>
                      </a:pPr>
                      <a:r>
                        <a:rPr lang="en-IN" sz="1100" kern="0">
                          <a:effectLst/>
                        </a:rPr>
                        <a:t>3.Navigates without prior maps.</a:t>
                      </a:r>
                    </a:p>
                    <a:p>
                      <a:pPr>
                        <a:lnSpc>
                          <a:spcPct val="115000"/>
                        </a:lnSpc>
                        <a:spcBef>
                          <a:spcPts val="2000"/>
                        </a:spcBef>
                        <a:spcAft>
                          <a:spcPts val="600"/>
                        </a:spcAft>
                      </a:pPr>
                      <a:r>
                        <a:rPr lang="en-IN" sz="1100" kern="0">
                          <a:effectLst/>
                        </a:rPr>
                        <a:t>4.Maintains stable, efficient learning.</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pPr>
                      <a:r>
                        <a:rPr lang="en-IN" sz="1100" kern="0">
                          <a:effectLst/>
                        </a:rPr>
                        <a:t>This research explores how reinforcement learning can help robots navigate complex environments by learning from their interactions. Through experiments, the study shows these methods enhance the robots' navigation performance and adaptability.</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pPr>
                      <a:r>
                        <a:rPr lang="en-IN" sz="1100" kern="0" dirty="0">
                          <a:effectLst/>
                        </a:rPr>
                        <a:t>Wed, 14 Aug 2024 04:49:22 UTC</a:t>
                      </a:r>
                      <a:endParaRPr lang="en-IN" sz="1100" b="1" kern="0" dirty="0">
                        <a:effectLst/>
                        <a:latin typeface="Arial" panose="020B0604020202020204" pitchFamily="34" charset="0"/>
                      </a:endParaRPr>
                    </a:p>
                  </a:txBody>
                  <a:tcPr marL="68580" marR="68580" marT="0" marB="0"/>
                </a:tc>
                <a:extLst>
                  <a:ext uri="{0D108BD9-81ED-4DB2-BD59-A6C34878D82A}">
                    <a16:rowId xmlns:a16="http://schemas.microsoft.com/office/drawing/2014/main" val="2556584540"/>
                  </a:ext>
                </a:extLst>
              </a:tr>
            </a:tbl>
          </a:graphicData>
        </a:graphic>
      </p:graphicFrame>
    </p:spTree>
    <p:extLst>
      <p:ext uri="{BB962C8B-B14F-4D97-AF65-F5344CB8AC3E}">
        <p14:creationId xmlns:p14="http://schemas.microsoft.com/office/powerpoint/2010/main" val="78659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52AA83E0-90B5-D6A2-2948-99A5CA1AAC61}"/>
              </a:ext>
            </a:extLst>
          </p:cNvPr>
          <p:cNvGraphicFramePr>
            <a:graphicFrameLocks noGrp="1"/>
          </p:cNvGraphicFramePr>
          <p:nvPr>
            <p:ph idx="1"/>
            <p:extLst>
              <p:ext uri="{D42A27DB-BD31-4B8C-83A1-F6EECF244321}">
                <p14:modId xmlns:p14="http://schemas.microsoft.com/office/powerpoint/2010/main" val="2795247478"/>
              </p:ext>
            </p:extLst>
          </p:nvPr>
        </p:nvGraphicFramePr>
        <p:xfrm>
          <a:off x="924231" y="972788"/>
          <a:ext cx="9625781" cy="4346464"/>
        </p:xfrm>
        <a:graphic>
          <a:graphicData uri="http://schemas.openxmlformats.org/drawingml/2006/table">
            <a:tbl>
              <a:tblPr firstRow="1" firstCol="1" bandRow="1">
                <a:tableStyleId>{487C13AC-C4EB-4B75-A16E-F28B5C2F6171}</a:tableStyleId>
              </a:tblPr>
              <a:tblGrid>
                <a:gridCol w="761924">
                  <a:extLst>
                    <a:ext uri="{9D8B030D-6E8A-4147-A177-3AD203B41FA5}">
                      <a16:colId xmlns:a16="http://schemas.microsoft.com/office/drawing/2014/main" val="1124169608"/>
                    </a:ext>
                  </a:extLst>
                </a:gridCol>
                <a:gridCol w="1534670">
                  <a:extLst>
                    <a:ext uri="{9D8B030D-6E8A-4147-A177-3AD203B41FA5}">
                      <a16:colId xmlns:a16="http://schemas.microsoft.com/office/drawing/2014/main" val="449930963"/>
                    </a:ext>
                  </a:extLst>
                </a:gridCol>
                <a:gridCol w="1961088">
                  <a:extLst>
                    <a:ext uri="{9D8B030D-6E8A-4147-A177-3AD203B41FA5}">
                      <a16:colId xmlns:a16="http://schemas.microsoft.com/office/drawing/2014/main" val="2986234394"/>
                    </a:ext>
                  </a:extLst>
                </a:gridCol>
                <a:gridCol w="1993557">
                  <a:extLst>
                    <a:ext uri="{9D8B030D-6E8A-4147-A177-3AD203B41FA5}">
                      <a16:colId xmlns:a16="http://schemas.microsoft.com/office/drawing/2014/main" val="3950945681"/>
                    </a:ext>
                  </a:extLst>
                </a:gridCol>
                <a:gridCol w="2148321">
                  <a:extLst>
                    <a:ext uri="{9D8B030D-6E8A-4147-A177-3AD203B41FA5}">
                      <a16:colId xmlns:a16="http://schemas.microsoft.com/office/drawing/2014/main" val="2853074684"/>
                    </a:ext>
                  </a:extLst>
                </a:gridCol>
                <a:gridCol w="1226221">
                  <a:extLst>
                    <a:ext uri="{9D8B030D-6E8A-4147-A177-3AD203B41FA5}">
                      <a16:colId xmlns:a16="http://schemas.microsoft.com/office/drawing/2014/main" val="1518354692"/>
                    </a:ext>
                  </a:extLst>
                </a:gridCol>
              </a:tblGrid>
              <a:tr h="240585">
                <a:tc>
                  <a:txBody>
                    <a:bodyPr/>
                    <a:lstStyle/>
                    <a:p>
                      <a:pPr>
                        <a:lnSpc>
                          <a:spcPct val="115000"/>
                        </a:lnSpc>
                        <a:spcBef>
                          <a:spcPts val="2000"/>
                        </a:spcBef>
                        <a:spcAft>
                          <a:spcPts val="600"/>
                        </a:spcAft>
                        <a:tabLst>
                          <a:tab pos="781050" algn="l"/>
                        </a:tabLst>
                      </a:pPr>
                      <a:r>
                        <a:rPr lang="en-IN" sz="1100" kern="0">
                          <a:effectLst/>
                        </a:rPr>
                        <a:t>Sl.no</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tabLst>
                          <a:tab pos="781050" algn="l"/>
                        </a:tabLst>
                      </a:pPr>
                      <a:r>
                        <a:rPr lang="en-IN" sz="1100" kern="0">
                          <a:effectLst/>
                        </a:rPr>
                        <a:t>Title</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tabLst>
                          <a:tab pos="781050" algn="l"/>
                        </a:tabLst>
                      </a:pPr>
                      <a:r>
                        <a:rPr lang="en-IN" sz="1100" kern="0">
                          <a:effectLst/>
                        </a:rPr>
                        <a:t>Methodology</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tabLst>
                          <a:tab pos="781050" algn="l"/>
                        </a:tabLst>
                      </a:pPr>
                      <a:r>
                        <a:rPr lang="en-IN" sz="1100" kern="0">
                          <a:effectLst/>
                        </a:rPr>
                        <a:t>Merits</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tabLst>
                          <a:tab pos="781050" algn="l"/>
                        </a:tabLst>
                      </a:pPr>
                      <a:r>
                        <a:rPr lang="en-IN" sz="1100" kern="0">
                          <a:effectLst/>
                        </a:rPr>
                        <a:t>Research</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tabLst>
                          <a:tab pos="781050" algn="l"/>
                        </a:tabLst>
                      </a:pPr>
                      <a:r>
                        <a:rPr lang="en-IN" sz="1100" kern="0">
                          <a:effectLst/>
                        </a:rPr>
                        <a:t>Year of published</a:t>
                      </a:r>
                      <a:endParaRPr lang="en-IN" sz="1100" b="1" kern="0">
                        <a:effectLst/>
                        <a:latin typeface="Arial" panose="020B0604020202020204" pitchFamily="34" charset="0"/>
                      </a:endParaRPr>
                    </a:p>
                  </a:txBody>
                  <a:tcPr marL="68580" marR="68580" marT="0" marB="0"/>
                </a:tc>
                <a:extLst>
                  <a:ext uri="{0D108BD9-81ED-4DB2-BD59-A6C34878D82A}">
                    <a16:rowId xmlns:a16="http://schemas.microsoft.com/office/drawing/2014/main" val="233209433"/>
                  </a:ext>
                </a:extLst>
              </a:tr>
              <a:tr h="4105879">
                <a:tc>
                  <a:txBody>
                    <a:bodyPr/>
                    <a:lstStyle/>
                    <a:p>
                      <a:pPr>
                        <a:lnSpc>
                          <a:spcPct val="115000"/>
                        </a:lnSpc>
                        <a:spcBef>
                          <a:spcPts val="2000"/>
                        </a:spcBef>
                        <a:spcAft>
                          <a:spcPts val="600"/>
                        </a:spcAft>
                        <a:tabLst>
                          <a:tab pos="781050" algn="l"/>
                        </a:tabLst>
                      </a:pPr>
                      <a:r>
                        <a:rPr lang="en-IN" sz="1100" kern="0">
                          <a:effectLst/>
                        </a:rPr>
                        <a:t>3.</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tabLst>
                          <a:tab pos="781050" algn="l"/>
                        </a:tabLst>
                      </a:pPr>
                      <a:r>
                        <a:rPr lang="en-IN" sz="1100" kern="0">
                          <a:effectLst/>
                        </a:rPr>
                        <a:t>Online trajectory prediction and planning for social robot navigation</a:t>
                      </a:r>
                    </a:p>
                    <a:p>
                      <a:pPr>
                        <a:lnSpc>
                          <a:spcPct val="115000"/>
                        </a:lnSpc>
                        <a:spcBef>
                          <a:spcPts val="2000"/>
                        </a:spcBef>
                        <a:spcAft>
                          <a:spcPts val="600"/>
                        </a:spcAft>
                        <a:tabLst>
                          <a:tab pos="781050" algn="l"/>
                        </a:tabLst>
                      </a:pPr>
                      <a:r>
                        <a:rPr lang="en-IN" sz="1100" kern="0">
                          <a:effectLst/>
                        </a:rPr>
                        <a:t> </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tabLst>
                          <a:tab pos="781050" algn="l"/>
                        </a:tabLst>
                      </a:pPr>
                      <a:r>
                        <a:rPr lang="en-IN" sz="1100" kern="0">
                          <a:effectLst/>
                        </a:rPr>
                        <a:t>The methodology involves a novel motion model that predicts and coordinates the trajectories of mobile robots and humans during encounters. It utilizes timed elastic bands (TEB) for online trajectory planning, incorporating proxemic objectives to optimize paths while maintaining safe distances.</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tabLst>
                          <a:tab pos="781050" algn="l"/>
                        </a:tabLst>
                      </a:pPr>
                      <a:r>
                        <a:rPr lang="en-IN" sz="1100" kern="0">
                          <a:effectLst/>
                        </a:rPr>
                        <a:t>1.Improved Safety: Enhances collision avoidance in crowded environments.</a:t>
                      </a:r>
                    </a:p>
                    <a:p>
                      <a:pPr>
                        <a:lnSpc>
                          <a:spcPct val="115000"/>
                        </a:lnSpc>
                        <a:spcBef>
                          <a:spcPts val="2000"/>
                        </a:spcBef>
                        <a:spcAft>
                          <a:spcPts val="600"/>
                        </a:spcAft>
                        <a:tabLst>
                          <a:tab pos="781050" algn="l"/>
                        </a:tabLst>
                      </a:pPr>
                      <a:r>
                        <a:rPr lang="en-IN" sz="1100" kern="0">
                          <a:effectLst/>
                        </a:rPr>
                        <a:t>2.Natural Interaction: Facilitates more intuitive and legible robot behavior around humans.</a:t>
                      </a:r>
                    </a:p>
                    <a:p>
                      <a:pPr>
                        <a:lnSpc>
                          <a:spcPct val="115000"/>
                        </a:lnSpc>
                        <a:spcBef>
                          <a:spcPts val="2000"/>
                        </a:spcBef>
                        <a:spcAft>
                          <a:spcPts val="600"/>
                        </a:spcAft>
                        <a:tabLst>
                          <a:tab pos="781050" algn="l"/>
                        </a:tabLst>
                      </a:pPr>
                      <a:r>
                        <a:rPr lang="en-IN" sz="1100" kern="0">
                          <a:effectLst/>
                        </a:rPr>
                        <a:t>3.Real-time Adaptability: Allows dynamic trajectory adjustments based on real-time interactions.</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tabLst>
                          <a:tab pos="781050" algn="l"/>
                        </a:tabLst>
                      </a:pPr>
                      <a:r>
                        <a:rPr lang="en-IN" sz="1100" kern="0">
                          <a:effectLst/>
                        </a:rPr>
                        <a:t>This research focuses on how mobile robots can navigate safely in crowded spaces by predicting and planning their movements around humans. It uses a method called timed elastic bands to create flexible paths while considering human behavior and proxemics.</a:t>
                      </a:r>
                      <a:endParaRPr lang="en-IN" sz="1100" b="1" kern="0">
                        <a:effectLst/>
                        <a:latin typeface="Arial" panose="020B0604020202020204" pitchFamily="34" charset="0"/>
                      </a:endParaRPr>
                    </a:p>
                  </a:txBody>
                  <a:tcPr marL="68580" marR="68580" marT="0" marB="0"/>
                </a:tc>
                <a:tc>
                  <a:txBody>
                    <a:bodyPr/>
                    <a:lstStyle/>
                    <a:p>
                      <a:pPr>
                        <a:lnSpc>
                          <a:spcPct val="115000"/>
                        </a:lnSpc>
                        <a:spcBef>
                          <a:spcPts val="2000"/>
                        </a:spcBef>
                        <a:spcAft>
                          <a:spcPts val="600"/>
                        </a:spcAft>
                        <a:tabLst>
                          <a:tab pos="781050" algn="l"/>
                        </a:tabLst>
                      </a:pPr>
                      <a:r>
                        <a:rPr lang="en-IN" sz="1100" kern="0" dirty="0">
                          <a:effectLst/>
                        </a:rPr>
                        <a:t>2017 IEEE International Conference on Advanced Intelligent Mechatronics (AIM) Sheraton Arabella Park Hotel, Munich, Germany, July 3-7, 2017</a:t>
                      </a:r>
                      <a:endParaRPr lang="en-IN" sz="1100" b="1" kern="0" dirty="0">
                        <a:effectLst/>
                        <a:latin typeface="Arial" panose="020B0604020202020204" pitchFamily="34" charset="0"/>
                      </a:endParaRPr>
                    </a:p>
                  </a:txBody>
                  <a:tcPr marL="68580" marR="68580" marT="0" marB="0"/>
                </a:tc>
                <a:extLst>
                  <a:ext uri="{0D108BD9-81ED-4DB2-BD59-A6C34878D82A}">
                    <a16:rowId xmlns:a16="http://schemas.microsoft.com/office/drawing/2014/main" val="183444293"/>
                  </a:ext>
                </a:extLst>
              </a:tr>
            </a:tbl>
          </a:graphicData>
        </a:graphic>
      </p:graphicFrame>
    </p:spTree>
    <p:extLst>
      <p:ext uri="{BB962C8B-B14F-4D97-AF65-F5344CB8AC3E}">
        <p14:creationId xmlns:p14="http://schemas.microsoft.com/office/powerpoint/2010/main" val="20846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8D7664-2954-2DEE-0F36-EE6CFF106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dirty="0"/>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SWOT</a:t>
            </a:r>
            <a:endParaRPr dirty="0"/>
          </a:p>
        </p:txBody>
      </p:sp>
      <p:grpSp>
        <p:nvGrpSpPr>
          <p:cNvPr id="2" name="Google Shape;488;p10">
            <a:extLst>
              <a:ext uri="{FF2B5EF4-FFF2-40B4-BE49-F238E27FC236}">
                <a16:creationId xmlns:a16="http://schemas.microsoft.com/office/drawing/2014/main" id="{269C34FF-CDA4-B8DA-6F30-CF6FDF5266E1}"/>
              </a:ext>
            </a:extLst>
          </p:cNvPr>
          <p:cNvGrpSpPr/>
          <p:nvPr/>
        </p:nvGrpSpPr>
        <p:grpSpPr>
          <a:xfrm>
            <a:off x="213106" y="1087852"/>
            <a:ext cx="6735756" cy="3029576"/>
            <a:chOff x="928691" y="421011"/>
            <a:chExt cx="2812894" cy="2272239"/>
          </a:xfrm>
        </p:grpSpPr>
        <p:sp>
          <p:nvSpPr>
            <p:cNvPr id="6" name="Google Shape;489;p10">
              <a:extLst>
                <a:ext uri="{FF2B5EF4-FFF2-40B4-BE49-F238E27FC236}">
                  <a16:creationId xmlns:a16="http://schemas.microsoft.com/office/drawing/2014/main" id="{F9A37DA5-F2CD-1F6B-42EC-AAC693394F99}"/>
                </a:ext>
              </a:extLst>
            </p:cNvPr>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928691" y="421011"/>
              <a:ext cx="1901510" cy="2272239"/>
              <a:chOff x="928691" y="421011"/>
              <a:chExt cx="1901510" cy="2272239"/>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945601" y="1279050"/>
                <a:ext cx="1884600" cy="1414200"/>
              </a:xfrm>
              <a:prstGeom prst="rect">
                <a:avLst/>
              </a:prstGeom>
              <a:noFill/>
              <a:ln>
                <a:noFill/>
              </a:ln>
            </p:spPr>
            <p:txBody>
              <a:bodyPr spcFirstLastPara="1" wrap="square" lIns="121900" tIns="121900" rIns="121900" bIns="121900" anchor="ctr" anchorCtr="0">
                <a:noAutofit/>
              </a:bodyPr>
              <a:lstStyle/>
              <a:p>
                <a:pPr lvl="0" algn="just"/>
                <a:r>
                  <a:rPr lang="en-US" sz="1600" dirty="0">
                    <a:solidFill>
                      <a:srgbClr val="434343"/>
                    </a:solidFill>
                    <a:latin typeface="Roboto"/>
                    <a:ea typeface="Roboto"/>
                    <a:cs typeface="Roboto"/>
                    <a:sym typeface="Roboto"/>
                  </a:rPr>
                  <a:t>S1</a:t>
                </a:r>
                <a:r>
                  <a:rPr lang="en-US" sz="1600" b="1" dirty="0">
                    <a:solidFill>
                      <a:srgbClr val="434343"/>
                    </a:solidFill>
                    <a:latin typeface="Roboto"/>
                    <a:ea typeface="Roboto"/>
                    <a:cs typeface="Roboto"/>
                    <a:sym typeface="Roboto"/>
                  </a:rPr>
                  <a:t>. </a:t>
                </a:r>
                <a:r>
                  <a:rPr lang="en-IN" sz="1600" b="1" dirty="0"/>
                  <a:t>Enhanced Navigation Capabilities</a:t>
                </a:r>
                <a:endParaRPr lang="en-US" sz="1600" b="1" dirty="0">
                  <a:solidFill>
                    <a:srgbClr val="434343"/>
                  </a:solidFill>
                  <a:latin typeface="Roboto"/>
                  <a:ea typeface="Roboto"/>
                  <a:cs typeface="Roboto"/>
                  <a:sym typeface="Roboto"/>
                </a:endParaRPr>
              </a:p>
              <a:p>
                <a:pPr lvl="0"/>
                <a:r>
                  <a:rPr lang="en-US" sz="1600" dirty="0">
                    <a:solidFill>
                      <a:srgbClr val="434343"/>
                    </a:solidFill>
                    <a:latin typeface="Roboto"/>
                    <a:ea typeface="Roboto"/>
                    <a:cs typeface="Roboto"/>
                    <a:sym typeface="Roboto"/>
                  </a:rPr>
                  <a:t>S2</a:t>
                </a:r>
                <a:r>
                  <a:rPr lang="en-US" sz="1600" b="1" dirty="0">
                    <a:solidFill>
                      <a:srgbClr val="434343"/>
                    </a:solidFill>
                    <a:latin typeface="Roboto"/>
                    <a:ea typeface="Roboto"/>
                    <a:cs typeface="Roboto"/>
                    <a:sym typeface="Roboto"/>
                  </a:rPr>
                  <a:t>. </a:t>
                </a:r>
                <a:r>
                  <a:rPr lang="en-IN" sz="1600" b="1" dirty="0"/>
                  <a:t>Detailed Environmental Mapping</a:t>
                </a:r>
                <a:endParaRPr lang="en-US" sz="1600" b="1" dirty="0">
                  <a:solidFill>
                    <a:srgbClr val="434343"/>
                  </a:solidFill>
                  <a:latin typeface="Roboto"/>
                  <a:ea typeface="Roboto"/>
                  <a:cs typeface="Roboto"/>
                  <a:sym typeface="Roboto"/>
                </a:endParaRPr>
              </a:p>
              <a:p>
                <a:pPr lvl="0" algn="just"/>
                <a:r>
                  <a:rPr lang="en-US" sz="1600" dirty="0">
                    <a:solidFill>
                      <a:srgbClr val="434343"/>
                    </a:solidFill>
                    <a:latin typeface="Roboto"/>
                    <a:ea typeface="Roboto"/>
                    <a:cs typeface="Roboto"/>
                    <a:sym typeface="Roboto"/>
                  </a:rPr>
                  <a:t>S3. </a:t>
                </a:r>
                <a:r>
                  <a:rPr lang="en-IN" sz="1600" b="1" dirty="0"/>
                  <a:t>Real-Time Operation</a:t>
                </a:r>
                <a:endParaRPr sz="1600" b="1" dirty="0"/>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6"/>
                    </a:solidFill>
                    <a:latin typeface="Fira Sans Extra Condensed Medium"/>
                    <a:ea typeface="Fira Sans Extra Condensed Medium"/>
                    <a:cs typeface="Fira Sans Extra Condensed Medium"/>
                    <a:sym typeface="Fira Sans Extra Condensed Medium"/>
                  </a:rPr>
                  <a:t>Strengths</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grpSp>
      <p:grpSp>
        <p:nvGrpSpPr>
          <p:cNvPr id="10" name="Google Shape;483;p10">
            <a:extLst>
              <a:ext uri="{FF2B5EF4-FFF2-40B4-BE49-F238E27FC236}">
                <a16:creationId xmlns:a16="http://schemas.microsoft.com/office/drawing/2014/main" id="{A77B6CF2-86FF-F242-427B-686D0329AF30}"/>
              </a:ext>
            </a:extLst>
          </p:cNvPr>
          <p:cNvGrpSpPr/>
          <p:nvPr/>
        </p:nvGrpSpPr>
        <p:grpSpPr>
          <a:xfrm>
            <a:off x="6918064" y="990976"/>
            <a:ext cx="5273936" cy="2767972"/>
            <a:chOff x="5188548" y="1062506"/>
            <a:chExt cx="3955451" cy="1459517"/>
          </a:xfrm>
        </p:grpSpPr>
        <p:sp>
          <p:nvSpPr>
            <p:cNvPr id="11" name="Google Shape;484;p10">
              <a:extLst>
                <a:ext uri="{FF2B5EF4-FFF2-40B4-BE49-F238E27FC236}">
                  <a16:creationId xmlns:a16="http://schemas.microsoft.com/office/drawing/2014/main" id="{6800CA5A-EB54-7A93-DB12-7831175802B6}"/>
                </a:ext>
              </a:extLst>
            </p:cNvPr>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2" name="Google Shape;485;p10">
              <a:extLst>
                <a:ext uri="{FF2B5EF4-FFF2-40B4-BE49-F238E27FC236}">
                  <a16:creationId xmlns:a16="http://schemas.microsoft.com/office/drawing/2014/main" id="{3A1B4FA6-53DA-BECD-B941-81C8CB1EFA80}"/>
                </a:ext>
              </a:extLst>
            </p:cNvPr>
            <p:cNvGrpSpPr/>
            <p:nvPr/>
          </p:nvGrpSpPr>
          <p:grpSpPr>
            <a:xfrm>
              <a:off x="6267501" y="1062506"/>
              <a:ext cx="2876498" cy="1459517"/>
              <a:chOff x="6267501" y="1062506"/>
              <a:chExt cx="2876498" cy="1459517"/>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551742" y="1062506"/>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1"/>
                    </a:solidFill>
                    <a:latin typeface="Fira Sans Extra Condensed Medium"/>
                    <a:ea typeface="Fira Sans Extra Condensed Medium"/>
                    <a:cs typeface="Fira Sans Extra Condensed Medium"/>
                    <a:sym typeface="Fira Sans Extra Condensed Medium"/>
                  </a:rPr>
                  <a:t>Weaknesses</a:t>
                </a:r>
                <a:endParaRPr sz="2267" b="1"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267501" y="1411722"/>
                <a:ext cx="2876498" cy="1110301"/>
              </a:xfrm>
              <a:prstGeom prst="rect">
                <a:avLst/>
              </a:prstGeom>
              <a:noFill/>
              <a:ln>
                <a:noFill/>
              </a:ln>
            </p:spPr>
            <p:txBody>
              <a:bodyPr spcFirstLastPara="1" wrap="square" lIns="121900" tIns="121900" rIns="121900" bIns="121900" anchor="ctr" anchorCtr="0">
                <a:noAutofit/>
              </a:bodyPr>
              <a:lstStyle/>
              <a:p>
                <a:r>
                  <a:rPr lang="en-US" sz="1600" dirty="0">
                    <a:solidFill>
                      <a:srgbClr val="434343"/>
                    </a:solidFill>
                    <a:latin typeface="Roboto"/>
                    <a:ea typeface="Roboto"/>
                    <a:cs typeface="Roboto"/>
                    <a:sym typeface="Roboto"/>
                  </a:rPr>
                  <a:t>W1. </a:t>
                </a:r>
                <a:r>
                  <a:rPr lang="en-IN" sz="1600" dirty="0"/>
                  <a:t>Sensitivity to Environmental Conditions</a:t>
                </a:r>
                <a:endParaRPr lang="en-US" sz="1600" dirty="0">
                  <a:solidFill>
                    <a:srgbClr val="434343"/>
                  </a:solidFill>
                  <a:latin typeface="Roboto"/>
                  <a:ea typeface="Roboto"/>
                  <a:cs typeface="Roboto"/>
                  <a:sym typeface="Roboto"/>
                </a:endParaRPr>
              </a:p>
              <a:p>
                <a:r>
                  <a:rPr lang="en-US" sz="1600" dirty="0">
                    <a:solidFill>
                      <a:srgbClr val="434343"/>
                    </a:solidFill>
                    <a:latin typeface="Roboto"/>
                    <a:ea typeface="Roboto"/>
                    <a:cs typeface="Roboto"/>
                    <a:sym typeface="Roboto"/>
                  </a:rPr>
                  <a:t>W2. </a:t>
                </a:r>
                <a:r>
                  <a:rPr lang="en-IN" sz="1600" dirty="0"/>
                  <a:t>Computational Demands</a:t>
                </a:r>
                <a:endParaRPr sz="1600" dirty="0">
                  <a:solidFill>
                    <a:srgbClr val="434343"/>
                  </a:solidFill>
                  <a:latin typeface="Roboto"/>
                  <a:ea typeface="Roboto"/>
                  <a:cs typeface="Roboto"/>
                  <a:sym typeface="Roboto"/>
                </a:endParaRPr>
              </a:p>
              <a:p>
                <a:endParaRPr lang="en-US" sz="1600" dirty="0">
                  <a:solidFill>
                    <a:srgbClr val="434343"/>
                  </a:solidFill>
                  <a:latin typeface="Roboto"/>
                  <a:ea typeface="Roboto"/>
                  <a:cs typeface="Roboto"/>
                  <a:sym typeface="Roboto"/>
                </a:endParaRPr>
              </a:p>
            </p:txBody>
          </p:sp>
        </p:grpSp>
      </p:grpSp>
      <p:grpSp>
        <p:nvGrpSpPr>
          <p:cNvPr id="15" name="Google Shape;493;p10">
            <a:extLst>
              <a:ext uri="{FF2B5EF4-FFF2-40B4-BE49-F238E27FC236}">
                <a16:creationId xmlns:a16="http://schemas.microsoft.com/office/drawing/2014/main" id="{851F0995-F55B-90A8-117C-17925C68C4C1}"/>
              </a:ext>
            </a:extLst>
          </p:cNvPr>
          <p:cNvGrpSpPr/>
          <p:nvPr/>
        </p:nvGrpSpPr>
        <p:grpSpPr>
          <a:xfrm>
            <a:off x="7146965" y="3874140"/>
            <a:ext cx="4833875" cy="1829819"/>
            <a:chOff x="5188548" y="2952300"/>
            <a:chExt cx="3670368" cy="1372398"/>
          </a:xfrm>
        </p:grpSpPr>
        <p:sp>
          <p:nvSpPr>
            <p:cNvPr id="16" name="Google Shape;494;p10">
              <a:extLst>
                <a:ext uri="{FF2B5EF4-FFF2-40B4-BE49-F238E27FC236}">
                  <a16:creationId xmlns:a16="http://schemas.microsoft.com/office/drawing/2014/main" id="{B778ABFC-F572-C69A-D4CA-CCE0E3C52B75}"/>
                </a:ext>
              </a:extLst>
            </p:cNvPr>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7" name="Google Shape;495;p10">
              <a:extLst>
                <a:ext uri="{FF2B5EF4-FFF2-40B4-BE49-F238E27FC236}">
                  <a16:creationId xmlns:a16="http://schemas.microsoft.com/office/drawing/2014/main" id="{5EAB7177-C39F-1239-7629-99522C12A496}"/>
                </a:ext>
              </a:extLst>
            </p:cNvPr>
            <p:cNvGrpSpPr/>
            <p:nvPr/>
          </p:nvGrpSpPr>
          <p:grpSpPr>
            <a:xfrm>
              <a:off x="6340416" y="2952300"/>
              <a:ext cx="2518500" cy="1372398"/>
              <a:chOff x="6340416" y="2952300"/>
              <a:chExt cx="2518500" cy="1372398"/>
            </a:xfrm>
          </p:grpSpPr>
          <p:sp>
            <p:nvSpPr>
              <p:cNvPr id="18" name="Google Shape;496;p10">
                <a:extLst>
                  <a:ext uri="{FF2B5EF4-FFF2-40B4-BE49-F238E27FC236}">
                    <a16:creationId xmlns:a16="http://schemas.microsoft.com/office/drawing/2014/main" id="{5212DB45-A20F-41FD-6D1A-C0A3D72DE187}"/>
                  </a:ext>
                </a:extLst>
              </p:cNvPr>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5"/>
                    </a:solidFill>
                    <a:latin typeface="Fira Sans Extra Condensed Medium"/>
                    <a:ea typeface="Fira Sans Extra Condensed Medium"/>
                    <a:cs typeface="Fira Sans Extra Condensed Medium"/>
                    <a:sym typeface="Fira Sans Extra Condensed Medium"/>
                  </a:rPr>
                  <a:t>Threats</a:t>
                </a:r>
                <a:endParaRPr sz="2267" b="1"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19" name="Google Shape;497;p10">
                <a:extLst>
                  <a:ext uri="{FF2B5EF4-FFF2-40B4-BE49-F238E27FC236}">
                    <a16:creationId xmlns:a16="http://schemas.microsoft.com/office/drawing/2014/main" id="{B04B8B1B-38AA-9E17-833E-007F20119B83}"/>
                  </a:ext>
                </a:extLst>
              </p:cNvPr>
              <p:cNvSpPr txBox="1"/>
              <p:nvPr/>
            </p:nvSpPr>
            <p:spPr>
              <a:xfrm>
                <a:off x="6340416" y="3298998"/>
                <a:ext cx="2518500" cy="1025700"/>
              </a:xfrm>
              <a:prstGeom prst="rect">
                <a:avLst/>
              </a:prstGeom>
              <a:noFill/>
              <a:ln>
                <a:noFill/>
              </a:ln>
            </p:spPr>
            <p:txBody>
              <a:bodyPr spcFirstLastPara="1" wrap="square" lIns="121900" tIns="121900" rIns="121900" bIns="121900" anchor="ctr" anchorCtr="0">
                <a:noAutofit/>
              </a:bodyPr>
              <a:lstStyle/>
              <a:p>
                <a:pPr lvl="0"/>
                <a:r>
                  <a:rPr lang="en-US" sz="1600" dirty="0">
                    <a:solidFill>
                      <a:srgbClr val="434343"/>
                    </a:solidFill>
                    <a:latin typeface="Roboto"/>
                    <a:ea typeface="Roboto"/>
                    <a:cs typeface="Roboto"/>
                    <a:sym typeface="Roboto"/>
                  </a:rPr>
                  <a:t>T1. </a:t>
                </a:r>
                <a:r>
                  <a:rPr lang="en-IN" sz="1600" dirty="0"/>
                  <a:t>Technological Advancements</a:t>
                </a:r>
                <a:endParaRPr sz="1600" dirty="0">
                  <a:solidFill>
                    <a:srgbClr val="434343"/>
                  </a:solidFill>
                  <a:latin typeface="Roboto"/>
                  <a:ea typeface="Roboto"/>
                  <a:cs typeface="Roboto"/>
                  <a:sym typeface="Roboto"/>
                </a:endParaRPr>
              </a:p>
              <a:p>
                <a:pPr lvl="0"/>
                <a:r>
                  <a:rPr lang="en-US" sz="1600" dirty="0">
                    <a:solidFill>
                      <a:srgbClr val="434343"/>
                    </a:solidFill>
                    <a:latin typeface="Roboto"/>
                    <a:ea typeface="Roboto"/>
                    <a:cs typeface="Roboto"/>
                    <a:sym typeface="Roboto"/>
                  </a:rPr>
                  <a:t>T2. </a:t>
                </a:r>
                <a:r>
                  <a:rPr lang="en-IN" sz="1600" dirty="0"/>
                  <a:t>Security Vulnerabilities</a:t>
                </a:r>
                <a:endParaRPr sz="1600" dirty="0">
                  <a:solidFill>
                    <a:srgbClr val="434343"/>
                  </a:solidFill>
                  <a:latin typeface="Roboto"/>
                  <a:ea typeface="Roboto"/>
                  <a:cs typeface="Roboto"/>
                  <a:sym typeface="Roboto"/>
                </a:endParaRP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0" name="Google Shape;498;p10">
            <a:extLst>
              <a:ext uri="{FF2B5EF4-FFF2-40B4-BE49-F238E27FC236}">
                <a16:creationId xmlns:a16="http://schemas.microsoft.com/office/drawing/2014/main" id="{0CBBCAA6-6560-FA17-7D57-8348284DB434}"/>
              </a:ext>
            </a:extLst>
          </p:cNvPr>
          <p:cNvGrpSpPr/>
          <p:nvPr/>
        </p:nvGrpSpPr>
        <p:grpSpPr>
          <a:xfrm>
            <a:off x="211160" y="4483809"/>
            <a:ext cx="6132114" cy="2127490"/>
            <a:chOff x="892757" y="3168878"/>
            <a:chExt cx="4599200" cy="1595657"/>
          </a:xfrm>
        </p:grpSpPr>
        <p:sp>
          <p:nvSpPr>
            <p:cNvPr id="21" name="Google Shape;499;p10">
              <a:extLst>
                <a:ext uri="{FF2B5EF4-FFF2-40B4-BE49-F238E27FC236}">
                  <a16:creationId xmlns:a16="http://schemas.microsoft.com/office/drawing/2014/main" id="{FCCD4B41-5E74-FF67-70B0-F0BC132EC36D}"/>
                </a:ext>
              </a:extLst>
            </p:cNvPr>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22" name="Google Shape;500;p10">
              <a:extLst>
                <a:ext uri="{FF2B5EF4-FFF2-40B4-BE49-F238E27FC236}">
                  <a16:creationId xmlns:a16="http://schemas.microsoft.com/office/drawing/2014/main" id="{17FE35FF-8B7E-E9E7-8527-E09AB60643CC}"/>
                </a:ext>
              </a:extLst>
            </p:cNvPr>
            <p:cNvGrpSpPr/>
            <p:nvPr/>
          </p:nvGrpSpPr>
          <p:grpSpPr>
            <a:xfrm>
              <a:off x="892757" y="3168878"/>
              <a:ext cx="3731700" cy="1595657"/>
              <a:chOff x="892757" y="3168878"/>
              <a:chExt cx="3731700" cy="1595657"/>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1648349" y="3168878"/>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4"/>
                    </a:solidFill>
                    <a:latin typeface="Fira Sans Extra Condensed Medium"/>
                    <a:ea typeface="Fira Sans Extra Condensed Medium"/>
                    <a:cs typeface="Fira Sans Extra Condensed Medium"/>
                    <a:sym typeface="Fira Sans Extra Condensed Medium"/>
                  </a:rPr>
                  <a:t>Opportunities</a:t>
                </a:r>
                <a:endParaRPr sz="2267" b="1"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892757" y="3738835"/>
                <a:ext cx="3731700" cy="1025700"/>
              </a:xfrm>
              <a:prstGeom prst="rect">
                <a:avLst/>
              </a:prstGeom>
              <a:noFill/>
              <a:ln>
                <a:noFill/>
              </a:ln>
            </p:spPr>
            <p:txBody>
              <a:bodyPr spcFirstLastPara="1" wrap="square" lIns="121900" tIns="121900" rIns="121900" bIns="121900" anchor="ctr" anchorCtr="0">
                <a:noAutofit/>
              </a:bodyPr>
              <a:lstStyle/>
              <a:p>
                <a:pPr lvl="0" algn="just"/>
                <a:r>
                  <a:rPr lang="en-US" sz="1600" dirty="0">
                    <a:solidFill>
                      <a:srgbClr val="434343"/>
                    </a:solidFill>
                    <a:latin typeface="Roboto"/>
                    <a:ea typeface="Roboto"/>
                    <a:cs typeface="Roboto"/>
                    <a:sym typeface="Roboto"/>
                  </a:rPr>
                  <a:t>O1.</a:t>
                </a:r>
                <a:r>
                  <a:rPr lang="en-IN" dirty="0"/>
                  <a:t>Technological Innovation</a:t>
                </a:r>
              </a:p>
              <a:p>
                <a:pPr lvl="0" algn="just"/>
                <a:r>
                  <a:rPr lang="en-IN" dirty="0"/>
                  <a:t>O2.Consumer robotics</a:t>
                </a:r>
              </a:p>
              <a:p>
                <a:pPr lvl="0" algn="just"/>
                <a:r>
                  <a:rPr lang="en-IN" dirty="0"/>
                  <a:t>O3. Agriculture robots</a:t>
                </a:r>
                <a:endParaRPr dirty="0"/>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564098" y="1912734"/>
            <a:ext cx="3978569" cy="3824127"/>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spTree>
    <p:extLst>
      <p:ext uri="{BB962C8B-B14F-4D97-AF65-F5344CB8AC3E}">
        <p14:creationId xmlns:p14="http://schemas.microsoft.com/office/powerpoint/2010/main" val="2251008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DBBD4-620D-8E56-D53B-31B38304ED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8B169B-2850-9CC8-9F33-1C5501D16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dirty="0"/>
          </a:p>
        </p:txBody>
      </p:sp>
      <p:sp>
        <p:nvSpPr>
          <p:cNvPr id="4" name="Google Shape;125;p3">
            <a:extLst>
              <a:ext uri="{FF2B5EF4-FFF2-40B4-BE49-F238E27FC236}">
                <a16:creationId xmlns:a16="http://schemas.microsoft.com/office/drawing/2014/main" id="{9B613F56-FD6D-5831-552E-F4AF0AABAA3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4W1H</a:t>
            </a:r>
            <a:endParaRPr dirty="0"/>
          </a:p>
        </p:txBody>
      </p:sp>
      <p:sp>
        <p:nvSpPr>
          <p:cNvPr id="5" name="Google Shape;125;p3">
            <a:extLst>
              <a:ext uri="{FF2B5EF4-FFF2-40B4-BE49-F238E27FC236}">
                <a16:creationId xmlns:a16="http://schemas.microsoft.com/office/drawing/2014/main" id="{F7076416-7623-0980-E438-26D7B8B56AE0}"/>
              </a:ext>
            </a:extLst>
          </p:cNvPr>
          <p:cNvSpPr txBox="1"/>
          <p:nvPr/>
        </p:nvSpPr>
        <p:spPr>
          <a:xfrm>
            <a:off x="432619" y="889964"/>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Why: </a:t>
            </a:r>
            <a:r>
              <a:rPr lang="en-GB" dirty="0"/>
              <a:t>To develop a robot that can autonomously navigate and map its surroundings using Grid SLAM (Simultaneous Localization and Mapping) techniques. This technology has applications in various fields such as autonomous driving, robotics, and industrial automation.</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What: </a:t>
            </a:r>
            <a:r>
              <a:rPr lang="en-GB" dirty="0"/>
              <a:t>Build an autonomous robot that uses Grid SLAM for real-time navigation and mapping without relying on GPS or external sensors. The robot will be capable of navigating in dynamic and unstructured environments.</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Where: </a:t>
            </a:r>
            <a:r>
              <a:rPr lang="en-GB" dirty="0"/>
              <a:t>The robot will be deployed in environments where traditional navigation methods (like GPS) are unreliable or unavailable, such as indoor spaces, warehouses, or complex outdoor terrains.</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When: </a:t>
            </a:r>
            <a:r>
              <a:rPr lang="en-GB" dirty="0"/>
              <a:t>The project will progress over a period of 5-6 months, with different phases including research, design, development, and testing.</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How: </a:t>
            </a:r>
            <a:r>
              <a:rPr lang="en-GB" dirty="0"/>
              <a:t>The project will use a combination of vision-based sensors (cameras), computing hardware, and software algorithms for Grid SLAM. The development will involve implementing a Grid SLAM algorithm, integrating it with hardware, testing in both simulation and real-world environments, and optimizing for performance and reliability.</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Refined Objective: </a:t>
            </a:r>
            <a:r>
              <a:rPr lang="en-GB" dirty="0"/>
              <a:t>To create an efficient, reliable, and adaptable autonomous robot that can perform navigation and mapping tasks using grid-based SLAM in various real-world environments, enhancing the robot's ability to operate autonomously in challenging conditions.</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1580591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1130</TotalTime>
  <Words>1270</Words>
  <Application>Microsoft Office PowerPoint</Application>
  <PresentationFormat>Widescreen</PresentationFormat>
  <Paragraphs>195</Paragraphs>
  <Slides>16</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Wingdings</vt:lpstr>
      <vt:lpstr>Tahoma</vt:lpstr>
      <vt:lpstr>Arial</vt:lpstr>
      <vt:lpstr>Verdana</vt:lpstr>
      <vt:lpstr>Montserrat</vt:lpstr>
      <vt:lpstr>Bookman Old Style</vt:lpstr>
      <vt:lpstr>Calibri</vt:lpstr>
      <vt:lpstr>Montserrat Medium</vt:lpstr>
      <vt:lpstr>Roboto</vt:lpstr>
      <vt:lpstr>Fira Sans Extra Condensed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MARAPAREDDY RAVI KIRAN REDDY</cp:lastModifiedBy>
  <cp:revision>19</cp:revision>
  <dcterms:created xsi:type="dcterms:W3CDTF">2021-01-07T12:40:50Z</dcterms:created>
  <dcterms:modified xsi:type="dcterms:W3CDTF">2024-10-27T16:54:41Z</dcterms:modified>
</cp:coreProperties>
</file>