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7" r:id="rId6"/>
    <p:sldId id="260" r:id="rId7"/>
    <p:sldId id="268" r:id="rId8"/>
    <p:sldId id="269" r:id="rId9"/>
    <p:sldId id="270" r:id="rId10"/>
    <p:sldId id="271" r:id="rId11"/>
    <p:sldId id="272" r:id="rId12"/>
    <p:sldId id="273" r:id="rId13"/>
    <p:sldId id="261" r:id="rId14"/>
    <p:sldId id="274" r:id="rId15"/>
    <p:sldId id="275" r:id="rId16"/>
    <p:sldId id="276" r:id="rId17"/>
    <p:sldId id="277" r:id="rId18"/>
    <p:sldId id="278" r:id="rId19"/>
    <p:sldId id="262" r:id="rId20"/>
    <p:sldId id="263" r:id="rId21"/>
    <p:sldId id="280" r:id="rId22"/>
    <p:sldId id="281" r:id="rId23"/>
    <p:sldId id="282" r:id="rId24"/>
    <p:sldId id="264" r:id="rId25"/>
    <p:sldId id="283" r:id="rId26"/>
    <p:sldId id="284" r:id="rId27"/>
    <p:sldId id="285" r:id="rId28"/>
    <p:sldId id="265" r:id="rId29"/>
    <p:sldId id="266"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9213BDF9-B212-FC6B-C2EE-84444F0F804E}"/>
            </a:ext>
          </a:extLst>
        </p:cNvPr>
        <p:cNvGrpSpPr/>
        <p:nvPr/>
      </p:nvGrpSpPr>
      <p:grpSpPr>
        <a:xfrm>
          <a:off x="0" y="0"/>
          <a:ext cx="0" cy="0"/>
          <a:chOff x="0" y="0"/>
          <a:chExt cx="0" cy="0"/>
        </a:xfrm>
      </p:grpSpPr>
      <p:sp>
        <p:nvSpPr>
          <p:cNvPr id="119" name="Google Shape;119;p5:notes">
            <a:extLst>
              <a:ext uri="{FF2B5EF4-FFF2-40B4-BE49-F238E27FC236}">
                <a16:creationId xmlns:a16="http://schemas.microsoft.com/office/drawing/2014/main" id="{7E8D6584-49A7-94B6-1FD1-F4FC6E57C750}"/>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a:extLst>
              <a:ext uri="{FF2B5EF4-FFF2-40B4-BE49-F238E27FC236}">
                <a16:creationId xmlns:a16="http://schemas.microsoft.com/office/drawing/2014/main" id="{0BD4A784-F809-739C-C9F7-FF8ED3CD01C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04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8A8E90F9-AFCB-D30A-987F-35C9B6EEBB11}"/>
            </a:ext>
          </a:extLst>
        </p:cNvPr>
        <p:cNvGrpSpPr/>
        <p:nvPr/>
      </p:nvGrpSpPr>
      <p:grpSpPr>
        <a:xfrm>
          <a:off x="0" y="0"/>
          <a:ext cx="0" cy="0"/>
          <a:chOff x="0" y="0"/>
          <a:chExt cx="0" cy="0"/>
        </a:xfrm>
      </p:grpSpPr>
      <p:sp>
        <p:nvSpPr>
          <p:cNvPr id="119" name="Google Shape;119;p5:notes">
            <a:extLst>
              <a:ext uri="{FF2B5EF4-FFF2-40B4-BE49-F238E27FC236}">
                <a16:creationId xmlns:a16="http://schemas.microsoft.com/office/drawing/2014/main" id="{314EC7C1-D56D-2B73-B753-A51AE5C8AD60}"/>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a:extLst>
              <a:ext uri="{FF2B5EF4-FFF2-40B4-BE49-F238E27FC236}">
                <a16:creationId xmlns:a16="http://schemas.microsoft.com/office/drawing/2014/main" id="{F1A648AD-93EC-F443-8CB6-98A906018B6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42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77CC9DD6-D676-680A-A1AE-5E23C14C1413}"/>
            </a:ext>
          </a:extLst>
        </p:cNvPr>
        <p:cNvGrpSpPr/>
        <p:nvPr/>
      </p:nvGrpSpPr>
      <p:grpSpPr>
        <a:xfrm>
          <a:off x="0" y="0"/>
          <a:ext cx="0" cy="0"/>
          <a:chOff x="0" y="0"/>
          <a:chExt cx="0" cy="0"/>
        </a:xfrm>
      </p:grpSpPr>
      <p:sp>
        <p:nvSpPr>
          <p:cNvPr id="119" name="Google Shape;119;p5:notes">
            <a:extLst>
              <a:ext uri="{FF2B5EF4-FFF2-40B4-BE49-F238E27FC236}">
                <a16:creationId xmlns:a16="http://schemas.microsoft.com/office/drawing/2014/main" id="{6B6A2F75-639D-E8A3-C038-A869E025EAE9}"/>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a:extLst>
              <a:ext uri="{FF2B5EF4-FFF2-40B4-BE49-F238E27FC236}">
                <a16:creationId xmlns:a16="http://schemas.microsoft.com/office/drawing/2014/main" id="{3FC16090-4A44-6851-69D5-52921464046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710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3B8F664A-A711-8F3F-55F1-9AA7A5315084}"/>
            </a:ext>
          </a:extLst>
        </p:cNvPr>
        <p:cNvGrpSpPr/>
        <p:nvPr/>
      </p:nvGrpSpPr>
      <p:grpSpPr>
        <a:xfrm>
          <a:off x="0" y="0"/>
          <a:ext cx="0" cy="0"/>
          <a:chOff x="0" y="0"/>
          <a:chExt cx="0" cy="0"/>
        </a:xfrm>
      </p:grpSpPr>
      <p:sp>
        <p:nvSpPr>
          <p:cNvPr id="127" name="Google Shape;127;p6:notes">
            <a:extLst>
              <a:ext uri="{FF2B5EF4-FFF2-40B4-BE49-F238E27FC236}">
                <a16:creationId xmlns:a16="http://schemas.microsoft.com/office/drawing/2014/main" id="{F9F6E3D8-5148-2F6A-2623-142C495992FE}"/>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a:extLst>
              <a:ext uri="{FF2B5EF4-FFF2-40B4-BE49-F238E27FC236}">
                <a16:creationId xmlns:a16="http://schemas.microsoft.com/office/drawing/2014/main" id="{B5958E12-EA49-AEBF-4B4C-B12E1EACE3C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2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9C05A024-3E4F-FA4A-CDB2-0C683AB3D892}"/>
            </a:ext>
          </a:extLst>
        </p:cNvPr>
        <p:cNvGrpSpPr/>
        <p:nvPr/>
      </p:nvGrpSpPr>
      <p:grpSpPr>
        <a:xfrm>
          <a:off x="0" y="0"/>
          <a:ext cx="0" cy="0"/>
          <a:chOff x="0" y="0"/>
          <a:chExt cx="0" cy="0"/>
        </a:xfrm>
      </p:grpSpPr>
      <p:sp>
        <p:nvSpPr>
          <p:cNvPr id="127" name="Google Shape;127;p6:notes">
            <a:extLst>
              <a:ext uri="{FF2B5EF4-FFF2-40B4-BE49-F238E27FC236}">
                <a16:creationId xmlns:a16="http://schemas.microsoft.com/office/drawing/2014/main" id="{25A46FFE-65F9-84F6-ACEC-4726DA8105BD}"/>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a:extLst>
              <a:ext uri="{FF2B5EF4-FFF2-40B4-BE49-F238E27FC236}">
                <a16:creationId xmlns:a16="http://schemas.microsoft.com/office/drawing/2014/main" id="{7F10BA7E-DC42-352C-7C46-932A8C9192F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08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59686F4B-CC8A-7C1A-F895-65FA41308E05}"/>
            </a:ext>
          </a:extLst>
        </p:cNvPr>
        <p:cNvGrpSpPr/>
        <p:nvPr/>
      </p:nvGrpSpPr>
      <p:grpSpPr>
        <a:xfrm>
          <a:off x="0" y="0"/>
          <a:ext cx="0" cy="0"/>
          <a:chOff x="0" y="0"/>
          <a:chExt cx="0" cy="0"/>
        </a:xfrm>
      </p:grpSpPr>
      <p:sp>
        <p:nvSpPr>
          <p:cNvPr id="127" name="Google Shape;127;p6:notes">
            <a:extLst>
              <a:ext uri="{FF2B5EF4-FFF2-40B4-BE49-F238E27FC236}">
                <a16:creationId xmlns:a16="http://schemas.microsoft.com/office/drawing/2014/main" id="{E3AC6096-9310-4BAA-FCEF-3E0BA8C69BEE}"/>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a:extLst>
              <a:ext uri="{FF2B5EF4-FFF2-40B4-BE49-F238E27FC236}">
                <a16:creationId xmlns:a16="http://schemas.microsoft.com/office/drawing/2014/main" id="{AB9F6E62-B0AE-1997-9B5C-7EF4CAD4859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10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A29332D8-2E4D-47B6-E430-6E7A3E33BFE1}"/>
            </a:ext>
          </a:extLst>
        </p:cNvPr>
        <p:cNvGrpSpPr/>
        <p:nvPr/>
      </p:nvGrpSpPr>
      <p:grpSpPr>
        <a:xfrm>
          <a:off x="0" y="0"/>
          <a:ext cx="0" cy="0"/>
          <a:chOff x="0" y="0"/>
          <a:chExt cx="0" cy="0"/>
        </a:xfrm>
      </p:grpSpPr>
      <p:sp>
        <p:nvSpPr>
          <p:cNvPr id="127" name="Google Shape;127;p6:notes">
            <a:extLst>
              <a:ext uri="{FF2B5EF4-FFF2-40B4-BE49-F238E27FC236}">
                <a16:creationId xmlns:a16="http://schemas.microsoft.com/office/drawing/2014/main" id="{1B0A84CB-0A7F-CCB6-6B8A-74D72D2B70AE}"/>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a:extLst>
              <a:ext uri="{FF2B5EF4-FFF2-40B4-BE49-F238E27FC236}">
                <a16:creationId xmlns:a16="http://schemas.microsoft.com/office/drawing/2014/main" id="{C8057B89-4CD9-59B7-6E8B-51E74860778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72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3F9F8F39-A1AB-7FA9-F359-D443E51B4D60}"/>
            </a:ext>
          </a:extLst>
        </p:cNvPr>
        <p:cNvGrpSpPr/>
        <p:nvPr/>
      </p:nvGrpSpPr>
      <p:grpSpPr>
        <a:xfrm>
          <a:off x="0" y="0"/>
          <a:ext cx="0" cy="0"/>
          <a:chOff x="0" y="0"/>
          <a:chExt cx="0" cy="0"/>
        </a:xfrm>
      </p:grpSpPr>
      <p:sp>
        <p:nvSpPr>
          <p:cNvPr id="127" name="Google Shape;127;p6:notes">
            <a:extLst>
              <a:ext uri="{FF2B5EF4-FFF2-40B4-BE49-F238E27FC236}">
                <a16:creationId xmlns:a16="http://schemas.microsoft.com/office/drawing/2014/main" id="{99AD3500-D09D-6E59-8773-521658C8AAEE}"/>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a:extLst>
              <a:ext uri="{FF2B5EF4-FFF2-40B4-BE49-F238E27FC236}">
                <a16:creationId xmlns:a16="http://schemas.microsoft.com/office/drawing/2014/main" id="{B7F64931-348B-F6B3-FC7D-6A4054DC9F5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532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B3725919-4775-2C34-DC54-B893DC7B9271}"/>
            </a:ext>
          </a:extLst>
        </p:cNvPr>
        <p:cNvGrpSpPr/>
        <p:nvPr/>
      </p:nvGrpSpPr>
      <p:grpSpPr>
        <a:xfrm>
          <a:off x="0" y="0"/>
          <a:ext cx="0" cy="0"/>
          <a:chOff x="0" y="0"/>
          <a:chExt cx="0" cy="0"/>
        </a:xfrm>
      </p:grpSpPr>
      <p:sp>
        <p:nvSpPr>
          <p:cNvPr id="141" name="Google Shape;141;p8:notes">
            <a:extLst>
              <a:ext uri="{FF2B5EF4-FFF2-40B4-BE49-F238E27FC236}">
                <a16:creationId xmlns:a16="http://schemas.microsoft.com/office/drawing/2014/main" id="{734DEFA4-BD7C-4A2C-5AB2-C10A7FA6C69A}"/>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a:extLst>
              <a:ext uri="{FF2B5EF4-FFF2-40B4-BE49-F238E27FC236}">
                <a16:creationId xmlns:a16="http://schemas.microsoft.com/office/drawing/2014/main" id="{5402C935-7969-5518-D136-4ABF587A672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034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53F7611-3372-5D04-4D32-1A7D7B9B34F6}"/>
            </a:ext>
          </a:extLst>
        </p:cNvPr>
        <p:cNvGrpSpPr/>
        <p:nvPr/>
      </p:nvGrpSpPr>
      <p:grpSpPr>
        <a:xfrm>
          <a:off x="0" y="0"/>
          <a:ext cx="0" cy="0"/>
          <a:chOff x="0" y="0"/>
          <a:chExt cx="0" cy="0"/>
        </a:xfrm>
      </p:grpSpPr>
      <p:sp>
        <p:nvSpPr>
          <p:cNvPr id="141" name="Google Shape;141;p8:notes">
            <a:extLst>
              <a:ext uri="{FF2B5EF4-FFF2-40B4-BE49-F238E27FC236}">
                <a16:creationId xmlns:a16="http://schemas.microsoft.com/office/drawing/2014/main" id="{7AFB4DAF-062D-63A0-D8AC-6936E47E45F5}"/>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a:extLst>
              <a:ext uri="{FF2B5EF4-FFF2-40B4-BE49-F238E27FC236}">
                <a16:creationId xmlns:a16="http://schemas.microsoft.com/office/drawing/2014/main" id="{C1C7C063-8D69-3DC7-AB90-3CE8B5D164E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388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A0CA3E56-11E3-E881-69A3-0B654E9B2D38}"/>
            </a:ext>
          </a:extLst>
        </p:cNvPr>
        <p:cNvGrpSpPr/>
        <p:nvPr/>
      </p:nvGrpSpPr>
      <p:grpSpPr>
        <a:xfrm>
          <a:off x="0" y="0"/>
          <a:ext cx="0" cy="0"/>
          <a:chOff x="0" y="0"/>
          <a:chExt cx="0" cy="0"/>
        </a:xfrm>
      </p:grpSpPr>
      <p:sp>
        <p:nvSpPr>
          <p:cNvPr id="141" name="Google Shape;141;p8:notes">
            <a:extLst>
              <a:ext uri="{FF2B5EF4-FFF2-40B4-BE49-F238E27FC236}">
                <a16:creationId xmlns:a16="http://schemas.microsoft.com/office/drawing/2014/main" id="{3F4535C6-AE61-BD92-A56E-84D7D1F1A01E}"/>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a:extLst>
              <a:ext uri="{FF2B5EF4-FFF2-40B4-BE49-F238E27FC236}">
                <a16:creationId xmlns:a16="http://schemas.microsoft.com/office/drawing/2014/main" id="{990BC246-A1A4-6348-69D5-0305B630D7E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905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E0659B86-762F-9BB8-5202-9226315E5AC1}"/>
            </a:ext>
          </a:extLst>
        </p:cNvPr>
        <p:cNvGrpSpPr/>
        <p:nvPr/>
      </p:nvGrpSpPr>
      <p:grpSpPr>
        <a:xfrm>
          <a:off x="0" y="0"/>
          <a:ext cx="0" cy="0"/>
          <a:chOff x="0" y="0"/>
          <a:chExt cx="0" cy="0"/>
        </a:xfrm>
      </p:grpSpPr>
      <p:sp>
        <p:nvSpPr>
          <p:cNvPr id="149" name="Google Shape;149;p9:notes">
            <a:extLst>
              <a:ext uri="{FF2B5EF4-FFF2-40B4-BE49-F238E27FC236}">
                <a16:creationId xmlns:a16="http://schemas.microsoft.com/office/drawing/2014/main" id="{D6D7C4F4-E8CB-B807-5E22-BE52EB5F9B28}"/>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EB6BBEC9-C3FA-0E8F-4E76-C33187308A2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7800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DDE3B096-B6B0-B5B6-516C-5E35E70B7D52}"/>
            </a:ext>
          </a:extLst>
        </p:cNvPr>
        <p:cNvGrpSpPr/>
        <p:nvPr/>
      </p:nvGrpSpPr>
      <p:grpSpPr>
        <a:xfrm>
          <a:off x="0" y="0"/>
          <a:ext cx="0" cy="0"/>
          <a:chOff x="0" y="0"/>
          <a:chExt cx="0" cy="0"/>
        </a:xfrm>
      </p:grpSpPr>
      <p:sp>
        <p:nvSpPr>
          <p:cNvPr id="149" name="Google Shape;149;p9:notes">
            <a:extLst>
              <a:ext uri="{FF2B5EF4-FFF2-40B4-BE49-F238E27FC236}">
                <a16:creationId xmlns:a16="http://schemas.microsoft.com/office/drawing/2014/main" id="{1B5B725B-4810-2C38-B218-55F66A83728F}"/>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1384F59E-5A10-27A7-B28C-EA058088E9D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389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AF332112-8A4E-6B8C-AC16-E4142336E79C}"/>
            </a:ext>
          </a:extLst>
        </p:cNvPr>
        <p:cNvGrpSpPr/>
        <p:nvPr/>
      </p:nvGrpSpPr>
      <p:grpSpPr>
        <a:xfrm>
          <a:off x="0" y="0"/>
          <a:ext cx="0" cy="0"/>
          <a:chOff x="0" y="0"/>
          <a:chExt cx="0" cy="0"/>
        </a:xfrm>
      </p:grpSpPr>
      <p:sp>
        <p:nvSpPr>
          <p:cNvPr id="149" name="Google Shape;149;p9:notes">
            <a:extLst>
              <a:ext uri="{FF2B5EF4-FFF2-40B4-BE49-F238E27FC236}">
                <a16:creationId xmlns:a16="http://schemas.microsoft.com/office/drawing/2014/main" id="{2B5D2EFF-AE5B-8AF5-F865-1A54CA9DC9C5}"/>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a:extLst>
              <a:ext uri="{FF2B5EF4-FFF2-40B4-BE49-F238E27FC236}">
                <a16:creationId xmlns:a16="http://schemas.microsoft.com/office/drawing/2014/main" id="{3D4CF4E4-C70A-642E-EAC6-971A7DE9531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498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299C3B2-7569-F729-9522-D8897DBE3B16}"/>
            </a:ext>
          </a:extLst>
        </p:cNvPr>
        <p:cNvGrpSpPr/>
        <p:nvPr/>
      </p:nvGrpSpPr>
      <p:grpSpPr>
        <a:xfrm>
          <a:off x="0" y="0"/>
          <a:ext cx="0" cy="0"/>
          <a:chOff x="0" y="0"/>
          <a:chExt cx="0" cy="0"/>
        </a:xfrm>
      </p:grpSpPr>
      <p:sp>
        <p:nvSpPr>
          <p:cNvPr id="111" name="Google Shape;111;p4:notes">
            <a:extLst>
              <a:ext uri="{FF2B5EF4-FFF2-40B4-BE49-F238E27FC236}">
                <a16:creationId xmlns:a16="http://schemas.microsoft.com/office/drawing/2014/main" id="{EC998589-B73E-E7AC-A429-A81070434A4C}"/>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a:extLst>
              <a:ext uri="{FF2B5EF4-FFF2-40B4-BE49-F238E27FC236}">
                <a16:creationId xmlns:a16="http://schemas.microsoft.com/office/drawing/2014/main" id="{B9F42D9D-92EC-187F-08E6-761C6F40EA5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5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A21D22A2-61C8-0667-1432-BE4ADD4D5500}"/>
            </a:ext>
          </a:extLst>
        </p:cNvPr>
        <p:cNvGrpSpPr/>
        <p:nvPr/>
      </p:nvGrpSpPr>
      <p:grpSpPr>
        <a:xfrm>
          <a:off x="0" y="0"/>
          <a:ext cx="0" cy="0"/>
          <a:chOff x="0" y="0"/>
          <a:chExt cx="0" cy="0"/>
        </a:xfrm>
      </p:grpSpPr>
      <p:sp>
        <p:nvSpPr>
          <p:cNvPr id="119" name="Google Shape;119;p5:notes">
            <a:extLst>
              <a:ext uri="{FF2B5EF4-FFF2-40B4-BE49-F238E27FC236}">
                <a16:creationId xmlns:a16="http://schemas.microsoft.com/office/drawing/2014/main" id="{F19F8B7D-1D0E-2D20-F0E4-35D3B9DB36BD}"/>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a:extLst>
              <a:ext uri="{FF2B5EF4-FFF2-40B4-BE49-F238E27FC236}">
                <a16:creationId xmlns:a16="http://schemas.microsoft.com/office/drawing/2014/main" id="{4EB3E51B-F069-1BD7-F292-89E7AE515F6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477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71D18A6-334F-43E8-26E0-4C721AD231EE}"/>
            </a:ext>
          </a:extLst>
        </p:cNvPr>
        <p:cNvGrpSpPr/>
        <p:nvPr/>
      </p:nvGrpSpPr>
      <p:grpSpPr>
        <a:xfrm>
          <a:off x="0" y="0"/>
          <a:ext cx="0" cy="0"/>
          <a:chOff x="0" y="0"/>
          <a:chExt cx="0" cy="0"/>
        </a:xfrm>
      </p:grpSpPr>
      <p:sp>
        <p:nvSpPr>
          <p:cNvPr id="119" name="Google Shape;119;p5:notes">
            <a:extLst>
              <a:ext uri="{FF2B5EF4-FFF2-40B4-BE49-F238E27FC236}">
                <a16:creationId xmlns:a16="http://schemas.microsoft.com/office/drawing/2014/main" id="{F8D2540D-BCD2-5FB9-6116-8F0F63689201}"/>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a:extLst>
              <a:ext uri="{FF2B5EF4-FFF2-40B4-BE49-F238E27FC236}">
                <a16:creationId xmlns:a16="http://schemas.microsoft.com/office/drawing/2014/main" id="{70D24F95-16F1-285C-D749-4133E3E570B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633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5269AA30-9AF3-2A46-2386-44AA792BF5C1}"/>
            </a:ext>
          </a:extLst>
        </p:cNvPr>
        <p:cNvGrpSpPr/>
        <p:nvPr/>
      </p:nvGrpSpPr>
      <p:grpSpPr>
        <a:xfrm>
          <a:off x="0" y="0"/>
          <a:ext cx="0" cy="0"/>
          <a:chOff x="0" y="0"/>
          <a:chExt cx="0" cy="0"/>
        </a:xfrm>
      </p:grpSpPr>
      <p:sp>
        <p:nvSpPr>
          <p:cNvPr id="119" name="Google Shape;119;p5:notes">
            <a:extLst>
              <a:ext uri="{FF2B5EF4-FFF2-40B4-BE49-F238E27FC236}">
                <a16:creationId xmlns:a16="http://schemas.microsoft.com/office/drawing/2014/main" id="{9EA37C49-486A-11A3-6774-8729188DD87B}"/>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a:extLst>
              <a:ext uri="{FF2B5EF4-FFF2-40B4-BE49-F238E27FC236}">
                <a16:creationId xmlns:a16="http://schemas.microsoft.com/office/drawing/2014/main" id="{F6438F60-A509-E719-3FE1-625BBB0B7BA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6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‹Nº›</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‹Nº›</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‹Nº›</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‹Nº›</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‹Nº›</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‹Nº›</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‹Nº›</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‹Nº›</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4"/>
            <a:ext cx="7772400" cy="2713978"/>
          </a:xfrm>
          <a:prstGeom prst="rect">
            <a:avLst/>
          </a:prstGeom>
          <a:noFill/>
          <a:ln>
            <a:noFill/>
          </a:ln>
        </p:spPr>
        <p:txBody>
          <a:bodyPr spcFirstLastPara="1" wrap="square" lIns="45700" tIns="45700" rIns="45700" bIns="45700" anchor="b" anchorCtr="0">
            <a:normAutofit fontScale="90000"/>
          </a:bodyPr>
          <a:lstStyle/>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2900"/>
              <a:buFont typeface="Arial"/>
              <a:buNone/>
            </a:pPr>
            <a:br>
              <a:rPr lang="en-US" sz="2900" b="0" dirty="0">
                <a:latin typeface="Arial"/>
                <a:ea typeface="Arial"/>
                <a:cs typeface="Arial"/>
                <a:sym typeface="Arial"/>
              </a:rPr>
            </a:br>
            <a:br>
              <a:rPr lang="en-US" sz="2900" b="0" dirty="0">
                <a:latin typeface="Arial"/>
                <a:ea typeface="Arial"/>
                <a:cs typeface="Arial"/>
                <a:sym typeface="Arial"/>
              </a:rPr>
            </a:br>
            <a:br>
              <a:rPr lang="en-US" sz="2900" b="0" dirty="0">
                <a:latin typeface="Arial"/>
                <a:ea typeface="Arial"/>
                <a:cs typeface="Arial"/>
                <a:sym typeface="Arial"/>
              </a:rPr>
            </a:br>
            <a:br>
              <a:rPr lang="en-US" sz="2900" b="0" dirty="0">
                <a:latin typeface="Arial"/>
                <a:ea typeface="Arial"/>
                <a:cs typeface="Arial"/>
                <a:sym typeface="Arial"/>
              </a:rPr>
            </a:br>
            <a:r>
              <a:rPr lang="en-US" sz="2900" b="0" dirty="0">
                <a:latin typeface="Arial"/>
                <a:ea typeface="Arial"/>
                <a:cs typeface="Arial"/>
                <a:sym typeface="Arial"/>
              </a:rPr>
              <a:t>Title: Building a Model to Predict Housing Prices</a:t>
            </a:r>
            <a:endParaRPr dirty="0"/>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Nicolás Gallardo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302A0B99-2D7F-4492-894F-0013C62F6547}"/>
            </a:ext>
          </a:extLst>
        </p:cNvPr>
        <p:cNvGrpSpPr/>
        <p:nvPr/>
      </p:nvGrpSpPr>
      <p:grpSpPr>
        <a:xfrm>
          <a:off x="0" y="0"/>
          <a:ext cx="0" cy="0"/>
          <a:chOff x="0" y="0"/>
          <a:chExt cx="0" cy="0"/>
        </a:xfrm>
      </p:grpSpPr>
      <p:sp>
        <p:nvSpPr>
          <p:cNvPr id="122" name="Google Shape;122;p5">
            <a:extLst>
              <a:ext uri="{FF2B5EF4-FFF2-40B4-BE49-F238E27FC236}">
                <a16:creationId xmlns:a16="http://schemas.microsoft.com/office/drawing/2014/main" id="{49F89B90-FF2E-7296-1219-766C4FA5A86D}"/>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23" name="Google Shape;123;p5">
            <a:extLst>
              <a:ext uri="{FF2B5EF4-FFF2-40B4-BE49-F238E27FC236}">
                <a16:creationId xmlns:a16="http://schemas.microsoft.com/office/drawing/2014/main" id="{BB22D2F1-E74F-1451-889C-C684DB192259}"/>
              </a:ext>
            </a:extLst>
          </p:cNvPr>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a:p>
        </p:txBody>
      </p:sp>
      <p:pic>
        <p:nvPicPr>
          <p:cNvPr id="3074" name="Picture 2">
            <a:extLst>
              <a:ext uri="{FF2B5EF4-FFF2-40B4-BE49-F238E27FC236}">
                <a16:creationId xmlns:a16="http://schemas.microsoft.com/office/drawing/2014/main" id="{D84C1B0A-FE7F-155A-9764-597A05C45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72" y="1352250"/>
            <a:ext cx="4376628" cy="31739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4BE3353-0854-3030-F6D8-40A13FBFF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52250"/>
            <a:ext cx="4445665" cy="317657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01EA95B-D406-38A2-71C9-F5B69DB65D55}"/>
              </a:ext>
            </a:extLst>
          </p:cNvPr>
          <p:cNvSpPr txBox="1"/>
          <p:nvPr/>
        </p:nvSpPr>
        <p:spPr>
          <a:xfrm>
            <a:off x="1280160" y="4736592"/>
            <a:ext cx="2596896" cy="261610"/>
          </a:xfrm>
          <a:prstGeom prst="rect">
            <a:avLst/>
          </a:prstGeom>
          <a:noFill/>
        </p:spPr>
        <p:txBody>
          <a:bodyPr wrap="square" rtlCol="0">
            <a:spAutoFit/>
          </a:bodyPr>
          <a:lstStyle/>
          <a:p>
            <a:pPr algn="ctr"/>
            <a:r>
              <a:rPr lang="es-MX" sz="1100" b="1" dirty="0"/>
              <a:t>Figure 5a.- </a:t>
            </a:r>
            <a:r>
              <a:rPr lang="es-MX" sz="1100" dirty="0" err="1"/>
              <a:t>OverallQual</a:t>
            </a:r>
            <a:r>
              <a:rPr lang="es-MX" sz="1100" dirty="0"/>
              <a:t> vs </a:t>
            </a:r>
            <a:r>
              <a:rPr lang="es-MX" sz="1100" dirty="0" err="1"/>
              <a:t>SalePrice</a:t>
            </a:r>
            <a:endParaRPr lang="es-MX" sz="1100" dirty="0"/>
          </a:p>
        </p:txBody>
      </p:sp>
      <p:sp>
        <p:nvSpPr>
          <p:cNvPr id="3" name="CuadroTexto 2">
            <a:extLst>
              <a:ext uri="{FF2B5EF4-FFF2-40B4-BE49-F238E27FC236}">
                <a16:creationId xmlns:a16="http://schemas.microsoft.com/office/drawing/2014/main" id="{67335669-7C0A-DF21-2A68-7D3AC50D90A3}"/>
              </a:ext>
            </a:extLst>
          </p:cNvPr>
          <p:cNvSpPr txBox="1"/>
          <p:nvPr/>
        </p:nvSpPr>
        <p:spPr>
          <a:xfrm>
            <a:off x="5693664" y="4736592"/>
            <a:ext cx="2596896" cy="261610"/>
          </a:xfrm>
          <a:prstGeom prst="rect">
            <a:avLst/>
          </a:prstGeom>
          <a:noFill/>
        </p:spPr>
        <p:txBody>
          <a:bodyPr wrap="square" rtlCol="0">
            <a:spAutoFit/>
          </a:bodyPr>
          <a:lstStyle/>
          <a:p>
            <a:pPr algn="ctr"/>
            <a:r>
              <a:rPr lang="es-MX" sz="1100" b="1" dirty="0"/>
              <a:t>Figure 5b.- </a:t>
            </a:r>
            <a:r>
              <a:rPr lang="es-MX" sz="1100" dirty="0" err="1"/>
              <a:t>BsmtFullBath</a:t>
            </a:r>
            <a:r>
              <a:rPr lang="es-MX" sz="1100" dirty="0"/>
              <a:t> vs </a:t>
            </a:r>
            <a:r>
              <a:rPr lang="es-MX" sz="1100" dirty="0" err="1"/>
              <a:t>SalePrice</a:t>
            </a:r>
            <a:endParaRPr lang="es-MX" sz="1100" dirty="0"/>
          </a:p>
        </p:txBody>
      </p:sp>
    </p:spTree>
    <p:extLst>
      <p:ext uri="{BB962C8B-B14F-4D97-AF65-F5344CB8AC3E}">
        <p14:creationId xmlns:p14="http://schemas.microsoft.com/office/powerpoint/2010/main" val="155880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7ADA5A47-47B0-DD81-4146-B8F70C7E8E45}"/>
            </a:ext>
          </a:extLst>
        </p:cNvPr>
        <p:cNvGrpSpPr/>
        <p:nvPr/>
      </p:nvGrpSpPr>
      <p:grpSpPr>
        <a:xfrm>
          <a:off x="0" y="0"/>
          <a:ext cx="0" cy="0"/>
          <a:chOff x="0" y="0"/>
          <a:chExt cx="0" cy="0"/>
        </a:xfrm>
      </p:grpSpPr>
      <p:sp>
        <p:nvSpPr>
          <p:cNvPr id="122" name="Google Shape;122;p5">
            <a:extLst>
              <a:ext uri="{FF2B5EF4-FFF2-40B4-BE49-F238E27FC236}">
                <a16:creationId xmlns:a16="http://schemas.microsoft.com/office/drawing/2014/main" id="{75B6158C-1A87-771E-5915-336A2E6ADA5D}"/>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23" name="Google Shape;123;p5">
            <a:extLst>
              <a:ext uri="{FF2B5EF4-FFF2-40B4-BE49-F238E27FC236}">
                <a16:creationId xmlns:a16="http://schemas.microsoft.com/office/drawing/2014/main" id="{6E86F292-71F6-B268-2FE9-6786189650E1}"/>
              </a:ext>
            </a:extLst>
          </p:cNvPr>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a:p>
        </p:txBody>
      </p:sp>
      <p:sp>
        <p:nvSpPr>
          <p:cNvPr id="3" name="CuadroTexto 2">
            <a:extLst>
              <a:ext uri="{FF2B5EF4-FFF2-40B4-BE49-F238E27FC236}">
                <a16:creationId xmlns:a16="http://schemas.microsoft.com/office/drawing/2014/main" id="{3ABCD598-DEA7-026E-5E5F-B56922AA897C}"/>
              </a:ext>
            </a:extLst>
          </p:cNvPr>
          <p:cNvSpPr txBox="1"/>
          <p:nvPr/>
        </p:nvSpPr>
        <p:spPr>
          <a:xfrm>
            <a:off x="712971" y="1078992"/>
            <a:ext cx="7687056" cy="1200329"/>
          </a:xfrm>
          <a:prstGeom prst="rect">
            <a:avLst/>
          </a:prstGeom>
          <a:noFill/>
        </p:spPr>
        <p:txBody>
          <a:bodyPr wrap="square" rtlCol="0">
            <a:spAutoFit/>
          </a:bodyPr>
          <a:lstStyle/>
          <a:p>
            <a:r>
              <a:rPr lang="es-MX" sz="1800" dirty="0" err="1"/>
              <a:t>The</a:t>
            </a:r>
            <a:r>
              <a:rPr lang="es-MX" sz="1800" dirty="0"/>
              <a:t> </a:t>
            </a:r>
            <a:r>
              <a:rPr lang="es-MX" sz="1800" dirty="0" err="1"/>
              <a:t>main</a:t>
            </a:r>
            <a:r>
              <a:rPr lang="es-MX" sz="1800" dirty="0"/>
              <a:t> </a:t>
            </a:r>
            <a:r>
              <a:rPr lang="es-MX" sz="1800" dirty="0" err="1"/>
              <a:t>differences</a:t>
            </a:r>
            <a:r>
              <a:rPr lang="es-MX" sz="1800" dirty="0"/>
              <a:t> </a:t>
            </a:r>
            <a:r>
              <a:rPr lang="es-MX" sz="1800" dirty="0" err="1"/>
              <a:t>between</a:t>
            </a:r>
            <a:r>
              <a:rPr lang="es-MX" sz="1800" dirty="0"/>
              <a:t> figure 5a vs figura 5b, </a:t>
            </a:r>
            <a:r>
              <a:rPr lang="es-MX" sz="1800" dirty="0" err="1"/>
              <a:t>is</a:t>
            </a:r>
            <a:r>
              <a:rPr lang="es-MX" sz="1800" dirty="0"/>
              <a:t> </a:t>
            </a:r>
            <a:r>
              <a:rPr lang="es-MX" sz="1800" dirty="0" err="1"/>
              <a:t>that</a:t>
            </a:r>
            <a:r>
              <a:rPr lang="es-MX" sz="1800" dirty="0"/>
              <a:t> </a:t>
            </a:r>
            <a:r>
              <a:rPr lang="es-MX" sz="1800" dirty="0" err="1"/>
              <a:t>the</a:t>
            </a:r>
            <a:r>
              <a:rPr lang="es-MX" sz="1800" dirty="0"/>
              <a:t> </a:t>
            </a:r>
            <a:r>
              <a:rPr lang="es-MX" sz="1800" dirty="0" err="1"/>
              <a:t>first</a:t>
            </a:r>
            <a:r>
              <a:rPr lang="es-MX" sz="1800" dirty="0"/>
              <a:t> </a:t>
            </a:r>
            <a:r>
              <a:rPr lang="es-MX" sz="1800" dirty="0" err="1"/>
              <a:t>one</a:t>
            </a:r>
            <a:r>
              <a:rPr lang="es-MX" sz="1800" dirty="0"/>
              <a:t> has a </a:t>
            </a:r>
            <a:r>
              <a:rPr lang="es-MX" sz="1800" dirty="0" err="1"/>
              <a:t>linearity</a:t>
            </a:r>
            <a:r>
              <a:rPr lang="es-MX" sz="1800" dirty="0"/>
              <a:t> </a:t>
            </a:r>
            <a:r>
              <a:rPr lang="es-MX" sz="1800" dirty="0" err="1"/>
              <a:t>between</a:t>
            </a:r>
            <a:r>
              <a:rPr lang="es-MX" sz="1800" dirty="0"/>
              <a:t> </a:t>
            </a:r>
            <a:r>
              <a:rPr lang="es-MX" sz="1800" dirty="0" err="1"/>
              <a:t>the</a:t>
            </a:r>
            <a:r>
              <a:rPr lang="es-MX" sz="1800" dirty="0"/>
              <a:t> variables and </a:t>
            </a:r>
            <a:r>
              <a:rPr lang="es-MX" sz="1800" dirty="0" err="1"/>
              <a:t>the</a:t>
            </a:r>
            <a:r>
              <a:rPr lang="es-MX" sz="1800" dirty="0"/>
              <a:t> </a:t>
            </a:r>
            <a:r>
              <a:rPr lang="es-MX" sz="1800" dirty="0" err="1"/>
              <a:t>other</a:t>
            </a:r>
            <a:r>
              <a:rPr lang="es-MX" sz="1800" dirty="0"/>
              <a:t> </a:t>
            </a:r>
            <a:r>
              <a:rPr lang="es-MX" sz="1800" dirty="0" err="1"/>
              <a:t>is</a:t>
            </a:r>
            <a:r>
              <a:rPr lang="es-MX" sz="1800" dirty="0"/>
              <a:t> </a:t>
            </a:r>
            <a:r>
              <a:rPr lang="es-MX" sz="1800" dirty="0" err="1"/>
              <a:t>not</a:t>
            </a:r>
            <a:r>
              <a:rPr lang="es-MX" sz="1800" dirty="0"/>
              <a:t> linear. </a:t>
            </a:r>
            <a:r>
              <a:rPr lang="es-MX" sz="1800" dirty="0" err="1"/>
              <a:t>Considering</a:t>
            </a:r>
            <a:r>
              <a:rPr lang="es-MX" sz="1800" dirty="0"/>
              <a:t> </a:t>
            </a:r>
            <a:r>
              <a:rPr lang="es-MX" sz="1800" dirty="0" err="1"/>
              <a:t>the</a:t>
            </a:r>
            <a:r>
              <a:rPr lang="es-MX" sz="1800" dirty="0"/>
              <a:t> </a:t>
            </a:r>
            <a:r>
              <a:rPr lang="es-MX" sz="1800" dirty="0" err="1"/>
              <a:t>model</a:t>
            </a:r>
            <a:r>
              <a:rPr lang="es-MX" sz="1800" dirty="0"/>
              <a:t> </a:t>
            </a:r>
            <a:r>
              <a:rPr lang="es-MX" sz="1800" dirty="0" err="1"/>
              <a:t>that</a:t>
            </a:r>
            <a:r>
              <a:rPr lang="es-MX" sz="1800" dirty="0"/>
              <a:t> </a:t>
            </a:r>
            <a:r>
              <a:rPr lang="es-MX" sz="1800" dirty="0" err="1"/>
              <a:t>was</a:t>
            </a:r>
            <a:r>
              <a:rPr lang="es-MX" sz="1800" dirty="0"/>
              <a:t> </a:t>
            </a:r>
            <a:r>
              <a:rPr lang="es-MX" sz="1800" dirty="0" err="1"/>
              <a:t>built</a:t>
            </a:r>
            <a:r>
              <a:rPr lang="es-MX" sz="1800" dirty="0"/>
              <a:t>, </a:t>
            </a:r>
            <a:r>
              <a:rPr lang="es-MX" sz="1800" dirty="0" err="1"/>
              <a:t>the</a:t>
            </a:r>
            <a:r>
              <a:rPr lang="es-MX" sz="1800" dirty="0"/>
              <a:t> </a:t>
            </a:r>
            <a:r>
              <a:rPr lang="es-MX" sz="1800" dirty="0" err="1"/>
              <a:t>importance</a:t>
            </a:r>
            <a:r>
              <a:rPr lang="es-MX" sz="1800" dirty="0"/>
              <a:t> </a:t>
            </a:r>
            <a:r>
              <a:rPr lang="es-MX" sz="1800" dirty="0" err="1"/>
              <a:t>of</a:t>
            </a:r>
            <a:r>
              <a:rPr lang="es-MX" sz="1800" dirty="0"/>
              <a:t> </a:t>
            </a:r>
            <a:r>
              <a:rPr lang="es-MX" sz="1800" dirty="0" err="1"/>
              <a:t>linearity</a:t>
            </a:r>
            <a:r>
              <a:rPr lang="es-MX" sz="1800" dirty="0"/>
              <a:t> in variables </a:t>
            </a:r>
            <a:r>
              <a:rPr lang="es-MX" sz="1800" dirty="0" err="1"/>
              <a:t>should</a:t>
            </a:r>
            <a:r>
              <a:rPr lang="es-MX" sz="1800" dirty="0"/>
              <a:t> be </a:t>
            </a:r>
            <a:r>
              <a:rPr lang="es-MX" sz="1800" dirty="0" err="1"/>
              <a:t>the</a:t>
            </a:r>
            <a:r>
              <a:rPr lang="es-MX" sz="1800" dirty="0"/>
              <a:t> </a:t>
            </a:r>
            <a:r>
              <a:rPr lang="es-MX" sz="1800" dirty="0" err="1"/>
              <a:t>main</a:t>
            </a:r>
            <a:r>
              <a:rPr lang="es-MX" sz="1800" dirty="0"/>
              <a:t> </a:t>
            </a:r>
            <a:r>
              <a:rPr lang="es-MX" sz="1800" dirty="0" err="1"/>
              <a:t>feature</a:t>
            </a:r>
            <a:r>
              <a:rPr lang="es-MX" sz="1800" dirty="0"/>
              <a:t> </a:t>
            </a:r>
            <a:r>
              <a:rPr lang="es-MX" sz="1800" dirty="0" err="1"/>
              <a:t>of</a:t>
            </a:r>
            <a:r>
              <a:rPr lang="es-MX" sz="1800" dirty="0"/>
              <a:t> </a:t>
            </a:r>
            <a:r>
              <a:rPr lang="es-MX" sz="1800" dirty="0" err="1"/>
              <a:t>how</a:t>
            </a:r>
            <a:r>
              <a:rPr lang="es-MX" sz="1800" dirty="0"/>
              <a:t> </a:t>
            </a:r>
            <a:r>
              <a:rPr lang="es-MX" sz="1800" dirty="0" err="1"/>
              <a:t>the</a:t>
            </a:r>
            <a:r>
              <a:rPr lang="es-MX" sz="1800" dirty="0"/>
              <a:t> data </a:t>
            </a:r>
            <a:r>
              <a:rPr lang="es-MX" sz="1800" dirty="0" err="1"/>
              <a:t>is</a:t>
            </a:r>
            <a:r>
              <a:rPr lang="es-MX" sz="1800" dirty="0"/>
              <a:t> </a:t>
            </a:r>
            <a:r>
              <a:rPr lang="es-MX" sz="1800" dirty="0" err="1"/>
              <a:t>connected</a:t>
            </a:r>
            <a:r>
              <a:rPr lang="es-MX" sz="1800" dirty="0"/>
              <a:t>.  </a:t>
            </a:r>
          </a:p>
        </p:txBody>
      </p:sp>
    </p:spTree>
    <p:extLst>
      <p:ext uri="{BB962C8B-B14F-4D97-AF65-F5344CB8AC3E}">
        <p14:creationId xmlns:p14="http://schemas.microsoft.com/office/powerpoint/2010/main" val="29825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60CCF21C-9922-31CE-1746-DCA3C2699EAC}"/>
            </a:ext>
          </a:extLst>
        </p:cNvPr>
        <p:cNvGrpSpPr/>
        <p:nvPr/>
      </p:nvGrpSpPr>
      <p:grpSpPr>
        <a:xfrm>
          <a:off x="0" y="0"/>
          <a:ext cx="0" cy="0"/>
          <a:chOff x="0" y="0"/>
          <a:chExt cx="0" cy="0"/>
        </a:xfrm>
      </p:grpSpPr>
      <p:sp>
        <p:nvSpPr>
          <p:cNvPr id="122" name="Google Shape;122;p5">
            <a:extLst>
              <a:ext uri="{FF2B5EF4-FFF2-40B4-BE49-F238E27FC236}">
                <a16:creationId xmlns:a16="http://schemas.microsoft.com/office/drawing/2014/main" id="{6F8ED347-97D7-6CEE-B612-A13FB3D4FA29}"/>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Preparation</a:t>
            </a:r>
            <a:endParaRPr dirty="0"/>
          </a:p>
        </p:txBody>
      </p:sp>
      <p:sp>
        <p:nvSpPr>
          <p:cNvPr id="123" name="Google Shape;123;p5">
            <a:extLst>
              <a:ext uri="{FF2B5EF4-FFF2-40B4-BE49-F238E27FC236}">
                <a16:creationId xmlns:a16="http://schemas.microsoft.com/office/drawing/2014/main" id="{D10DFC48-3671-63BD-4C5E-AF9A3D052F83}"/>
              </a:ext>
            </a:extLst>
          </p:cNvPr>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a:p>
        </p:txBody>
      </p:sp>
      <p:sp>
        <p:nvSpPr>
          <p:cNvPr id="3" name="CuadroTexto 2">
            <a:extLst>
              <a:ext uri="{FF2B5EF4-FFF2-40B4-BE49-F238E27FC236}">
                <a16:creationId xmlns:a16="http://schemas.microsoft.com/office/drawing/2014/main" id="{13AA1976-6239-7170-1453-53B5FCE42D4D}"/>
              </a:ext>
            </a:extLst>
          </p:cNvPr>
          <p:cNvSpPr txBox="1"/>
          <p:nvPr/>
        </p:nvSpPr>
        <p:spPr>
          <a:xfrm>
            <a:off x="712971" y="1078992"/>
            <a:ext cx="7687056" cy="2862322"/>
          </a:xfrm>
          <a:prstGeom prst="rect">
            <a:avLst/>
          </a:prstGeom>
          <a:noFill/>
        </p:spPr>
        <p:txBody>
          <a:bodyPr wrap="square" rtlCol="0">
            <a:spAutoFit/>
          </a:bodyPr>
          <a:lstStyle/>
          <a:p>
            <a:r>
              <a:rPr lang="es-MX" sz="1800" dirty="0" err="1"/>
              <a:t>To</a:t>
            </a:r>
            <a:r>
              <a:rPr lang="es-MX" sz="1800" dirty="0"/>
              <a:t> prepare </a:t>
            </a:r>
            <a:r>
              <a:rPr lang="es-MX" sz="1800" dirty="0" err="1"/>
              <a:t>the</a:t>
            </a:r>
            <a:r>
              <a:rPr lang="es-MX" sz="1800" dirty="0"/>
              <a:t> data, </a:t>
            </a:r>
            <a:r>
              <a:rPr lang="es-MX" sz="1800" dirty="0" err="1"/>
              <a:t>only</a:t>
            </a:r>
            <a:r>
              <a:rPr lang="es-MX" sz="1800" dirty="0"/>
              <a:t> </a:t>
            </a:r>
            <a:r>
              <a:rPr lang="es-MX" sz="1800" dirty="0" err="1"/>
              <a:t>the</a:t>
            </a:r>
            <a:r>
              <a:rPr lang="es-MX" sz="1800" dirty="0"/>
              <a:t> </a:t>
            </a:r>
            <a:r>
              <a:rPr lang="es-MX" sz="1800" dirty="0" err="1"/>
              <a:t>numeric</a:t>
            </a:r>
            <a:r>
              <a:rPr lang="es-MX" sz="1800" dirty="0"/>
              <a:t> variables </a:t>
            </a:r>
            <a:r>
              <a:rPr lang="es-MX" sz="1800" dirty="0" err="1"/>
              <a:t>were</a:t>
            </a:r>
            <a:r>
              <a:rPr lang="es-MX" sz="1800" dirty="0"/>
              <a:t> </a:t>
            </a:r>
            <a:r>
              <a:rPr lang="es-MX" sz="1800" dirty="0" err="1"/>
              <a:t>used</a:t>
            </a:r>
            <a:r>
              <a:rPr lang="es-MX" sz="1800" dirty="0"/>
              <a:t> </a:t>
            </a:r>
            <a:r>
              <a:rPr lang="es-MX" sz="1800" dirty="0" err="1"/>
              <a:t>to</a:t>
            </a:r>
            <a:r>
              <a:rPr lang="es-MX" sz="1800" dirty="0"/>
              <a:t> be </a:t>
            </a:r>
            <a:r>
              <a:rPr lang="es-MX" sz="1800" dirty="0" err="1"/>
              <a:t>possible</a:t>
            </a:r>
            <a:r>
              <a:rPr lang="es-MX" sz="1800" dirty="0"/>
              <a:t> candidates </a:t>
            </a:r>
            <a:r>
              <a:rPr lang="es-MX" sz="1800" dirty="0" err="1"/>
              <a:t>of</a:t>
            </a:r>
            <a:r>
              <a:rPr lang="es-MX" sz="1800" dirty="0"/>
              <a:t> </a:t>
            </a:r>
            <a:r>
              <a:rPr lang="es-MX" sz="1800" dirty="0" err="1"/>
              <a:t>being</a:t>
            </a:r>
            <a:r>
              <a:rPr lang="es-MX" sz="1800" dirty="0"/>
              <a:t> </a:t>
            </a:r>
            <a:r>
              <a:rPr lang="es-MX" sz="1800" dirty="0" err="1"/>
              <a:t>the</a:t>
            </a:r>
            <a:r>
              <a:rPr lang="es-MX" sz="1800" dirty="0"/>
              <a:t> </a:t>
            </a:r>
            <a:r>
              <a:rPr lang="es-MX" sz="1800" dirty="0" err="1"/>
              <a:t>independent</a:t>
            </a:r>
            <a:r>
              <a:rPr lang="es-MX" sz="1800" dirty="0"/>
              <a:t> variables </a:t>
            </a:r>
            <a:r>
              <a:rPr lang="es-MX" sz="1800" dirty="0" err="1"/>
              <a:t>of</a:t>
            </a:r>
            <a:r>
              <a:rPr lang="es-MX" sz="1800" dirty="0"/>
              <a:t> </a:t>
            </a:r>
            <a:r>
              <a:rPr lang="es-MX" sz="1800" dirty="0" err="1"/>
              <a:t>the</a:t>
            </a:r>
            <a:r>
              <a:rPr lang="es-MX" sz="1800" dirty="0"/>
              <a:t> Linear </a:t>
            </a:r>
            <a:r>
              <a:rPr lang="es-MX" sz="1800" dirty="0" err="1"/>
              <a:t>Regression</a:t>
            </a:r>
            <a:r>
              <a:rPr lang="es-MX" sz="1800" dirty="0"/>
              <a:t> </a:t>
            </a:r>
            <a:r>
              <a:rPr lang="es-MX" sz="1800" dirty="0" err="1"/>
              <a:t>model</a:t>
            </a:r>
            <a:r>
              <a:rPr lang="es-MX" sz="1800" dirty="0"/>
              <a:t>. </a:t>
            </a:r>
          </a:p>
          <a:p>
            <a:endParaRPr lang="es-MX" sz="1800" dirty="0"/>
          </a:p>
          <a:p>
            <a:r>
              <a:rPr lang="es-MX" sz="1800" dirty="0" err="1"/>
              <a:t>It</a:t>
            </a:r>
            <a:r>
              <a:rPr lang="es-MX" sz="1800" dirty="0"/>
              <a:t> </a:t>
            </a:r>
            <a:r>
              <a:rPr lang="es-MX" sz="1800" dirty="0" err="1"/>
              <a:t>was</a:t>
            </a:r>
            <a:r>
              <a:rPr lang="es-MX" sz="1800" dirty="0"/>
              <a:t> </a:t>
            </a:r>
            <a:r>
              <a:rPr lang="es-MX" sz="1800" dirty="0" err="1"/>
              <a:t>important</a:t>
            </a:r>
            <a:r>
              <a:rPr lang="es-MX" sz="1800" dirty="0"/>
              <a:t> </a:t>
            </a:r>
            <a:r>
              <a:rPr lang="es-MX" sz="1800" dirty="0" err="1"/>
              <a:t>to</a:t>
            </a:r>
            <a:r>
              <a:rPr lang="es-MX" sz="1800" dirty="0"/>
              <a:t> look </a:t>
            </a:r>
            <a:r>
              <a:rPr lang="es-MX" sz="1800" dirty="0" err="1"/>
              <a:t>for</a:t>
            </a:r>
            <a:r>
              <a:rPr lang="es-MX" sz="1800" dirty="0"/>
              <a:t> </a:t>
            </a:r>
            <a:r>
              <a:rPr lang="es-MX" sz="1800" dirty="0" err="1"/>
              <a:t>NaN</a:t>
            </a:r>
            <a:r>
              <a:rPr lang="es-MX" sz="1800" dirty="0"/>
              <a:t> </a:t>
            </a:r>
            <a:r>
              <a:rPr lang="es-MX" sz="1800" dirty="0" err="1"/>
              <a:t>values</a:t>
            </a:r>
            <a:r>
              <a:rPr lang="es-MX" sz="1800" dirty="0"/>
              <a:t> </a:t>
            </a:r>
            <a:r>
              <a:rPr lang="es-MX" sz="1800" dirty="0" err="1"/>
              <a:t>considering</a:t>
            </a:r>
            <a:r>
              <a:rPr lang="es-MX" sz="1800" dirty="0"/>
              <a:t> </a:t>
            </a:r>
            <a:r>
              <a:rPr lang="es-MX" sz="1800" dirty="0" err="1"/>
              <a:t>the</a:t>
            </a:r>
            <a:r>
              <a:rPr lang="es-MX" sz="1800" dirty="0"/>
              <a:t> </a:t>
            </a:r>
            <a:r>
              <a:rPr lang="es-MX" sz="1800" dirty="0" err="1"/>
              <a:t>sklearn</a:t>
            </a:r>
            <a:r>
              <a:rPr lang="es-MX" sz="1800" dirty="0"/>
              <a:t> </a:t>
            </a:r>
            <a:r>
              <a:rPr lang="es-MX" sz="1800" dirty="0" err="1"/>
              <a:t>algorithm</a:t>
            </a:r>
            <a:r>
              <a:rPr lang="es-MX" sz="1800" dirty="0"/>
              <a:t> </a:t>
            </a:r>
            <a:r>
              <a:rPr lang="es-MX" sz="1800" dirty="0" err="1"/>
              <a:t>did</a:t>
            </a:r>
            <a:r>
              <a:rPr lang="es-MX" sz="1800" dirty="0"/>
              <a:t> </a:t>
            </a:r>
            <a:r>
              <a:rPr lang="es-MX" sz="1800" dirty="0" err="1"/>
              <a:t>not</a:t>
            </a:r>
            <a:r>
              <a:rPr lang="es-MX" sz="1800" dirty="0"/>
              <a:t> </a:t>
            </a:r>
            <a:r>
              <a:rPr lang="es-MX" sz="1800" dirty="0" err="1"/>
              <a:t>let</a:t>
            </a:r>
            <a:r>
              <a:rPr lang="es-MX" sz="1800" dirty="0"/>
              <a:t> </a:t>
            </a:r>
            <a:r>
              <a:rPr lang="es-MX" sz="1800" dirty="0" err="1"/>
              <a:t>having</a:t>
            </a:r>
            <a:r>
              <a:rPr lang="es-MX" sz="1800" dirty="0"/>
              <a:t> </a:t>
            </a:r>
            <a:r>
              <a:rPr lang="es-MX" sz="1800" dirty="0" err="1"/>
              <a:t>NaN</a:t>
            </a:r>
            <a:r>
              <a:rPr lang="es-MX" sz="1800" dirty="0"/>
              <a:t> </a:t>
            </a:r>
            <a:r>
              <a:rPr lang="es-MX" sz="1800" dirty="0" err="1"/>
              <a:t>values</a:t>
            </a:r>
            <a:r>
              <a:rPr lang="es-MX" sz="1800" dirty="0"/>
              <a:t> </a:t>
            </a:r>
            <a:r>
              <a:rPr lang="es-MX" sz="1800" dirty="0" err="1"/>
              <a:t>to</a:t>
            </a:r>
            <a:r>
              <a:rPr lang="es-MX" sz="1800" dirty="0"/>
              <a:t> </a:t>
            </a:r>
            <a:r>
              <a:rPr lang="es-MX" sz="1800" dirty="0" err="1"/>
              <a:t>create</a:t>
            </a:r>
            <a:r>
              <a:rPr lang="es-MX" sz="1800" dirty="0"/>
              <a:t> </a:t>
            </a:r>
            <a:r>
              <a:rPr lang="es-MX" sz="1800" dirty="0" err="1"/>
              <a:t>the</a:t>
            </a:r>
            <a:r>
              <a:rPr lang="es-MX" sz="1800" dirty="0"/>
              <a:t> </a:t>
            </a:r>
            <a:r>
              <a:rPr lang="es-MX" sz="1800" dirty="0" err="1"/>
              <a:t>model</a:t>
            </a:r>
            <a:r>
              <a:rPr lang="es-MX" sz="1800" dirty="0"/>
              <a:t>.</a:t>
            </a:r>
          </a:p>
          <a:p>
            <a:endParaRPr lang="es-MX" sz="1800" dirty="0"/>
          </a:p>
          <a:p>
            <a:r>
              <a:rPr lang="es-MX" sz="1800" dirty="0" err="1"/>
              <a:t>PoolQC</a:t>
            </a:r>
            <a:r>
              <a:rPr lang="es-MX" sz="1800" dirty="0"/>
              <a:t> </a:t>
            </a:r>
            <a:r>
              <a:rPr lang="es-MX" sz="1800" dirty="0" err="1"/>
              <a:t>had</a:t>
            </a:r>
            <a:r>
              <a:rPr lang="es-MX" sz="1800" dirty="0"/>
              <a:t> 100 </a:t>
            </a:r>
            <a:r>
              <a:rPr lang="es-MX" sz="1800" dirty="0" err="1"/>
              <a:t>NaN</a:t>
            </a:r>
            <a:r>
              <a:rPr lang="es-MX" sz="1800" dirty="0"/>
              <a:t> </a:t>
            </a:r>
            <a:r>
              <a:rPr lang="es-MX" sz="1800" dirty="0" err="1"/>
              <a:t>values</a:t>
            </a:r>
            <a:r>
              <a:rPr lang="es-MX" sz="1800" dirty="0"/>
              <a:t>, </a:t>
            </a:r>
            <a:r>
              <a:rPr lang="es-MX" sz="1800" dirty="0" err="1"/>
              <a:t>opting</a:t>
            </a:r>
            <a:r>
              <a:rPr lang="es-MX" sz="1800" dirty="0"/>
              <a:t> </a:t>
            </a:r>
            <a:r>
              <a:rPr lang="es-MX" sz="1800" dirty="0" err="1"/>
              <a:t>not</a:t>
            </a:r>
            <a:r>
              <a:rPr lang="es-MX" sz="1800" dirty="0"/>
              <a:t> </a:t>
            </a:r>
            <a:r>
              <a:rPr lang="es-MX" sz="1800" dirty="0" err="1"/>
              <a:t>to</a:t>
            </a:r>
            <a:r>
              <a:rPr lang="es-MX" sz="1800" dirty="0"/>
              <a:t> use </a:t>
            </a:r>
            <a:r>
              <a:rPr lang="es-MX" sz="1800" dirty="0" err="1"/>
              <a:t>this</a:t>
            </a:r>
            <a:r>
              <a:rPr lang="es-MX" sz="1800" dirty="0"/>
              <a:t> variable. </a:t>
            </a:r>
            <a:r>
              <a:rPr lang="es-MX" sz="1800" dirty="0" err="1"/>
              <a:t>LotFrontage</a:t>
            </a:r>
            <a:r>
              <a:rPr lang="es-MX" sz="1800" dirty="0"/>
              <a:t> </a:t>
            </a:r>
            <a:r>
              <a:rPr lang="es-MX" sz="1800" dirty="0" err="1"/>
              <a:t>had</a:t>
            </a:r>
            <a:r>
              <a:rPr lang="es-MX" sz="1800" dirty="0"/>
              <a:t> 14 </a:t>
            </a:r>
            <a:r>
              <a:rPr lang="es-MX" sz="1800" dirty="0" err="1"/>
              <a:t>NaN</a:t>
            </a:r>
            <a:r>
              <a:rPr lang="es-MX" sz="1800" dirty="0"/>
              <a:t> and </a:t>
            </a:r>
            <a:r>
              <a:rPr lang="es-MX" sz="1800" dirty="0" err="1"/>
              <a:t>GarageYrBLt</a:t>
            </a:r>
            <a:r>
              <a:rPr lang="es-MX" sz="1800" dirty="0"/>
              <a:t> </a:t>
            </a:r>
            <a:r>
              <a:rPr lang="es-MX" sz="1800" dirty="0" err="1"/>
              <a:t>had</a:t>
            </a:r>
            <a:r>
              <a:rPr lang="es-MX" sz="1800" dirty="0"/>
              <a:t> 6 </a:t>
            </a:r>
            <a:r>
              <a:rPr lang="es-MX" sz="1800" dirty="0" err="1"/>
              <a:t>NaN</a:t>
            </a:r>
            <a:r>
              <a:rPr lang="es-MX" sz="1800" dirty="0"/>
              <a:t>. </a:t>
            </a:r>
            <a:r>
              <a:rPr lang="es-MX" sz="1800" dirty="0" err="1"/>
              <a:t>They</a:t>
            </a:r>
            <a:r>
              <a:rPr lang="es-MX" sz="1800" dirty="0"/>
              <a:t> </a:t>
            </a:r>
            <a:r>
              <a:rPr lang="es-MX" sz="1800" dirty="0" err="1"/>
              <a:t>were</a:t>
            </a:r>
            <a:r>
              <a:rPr lang="es-MX" sz="1800" dirty="0"/>
              <a:t> </a:t>
            </a:r>
            <a:r>
              <a:rPr lang="es-MX" sz="1800" dirty="0" err="1"/>
              <a:t>filled</a:t>
            </a:r>
            <a:r>
              <a:rPr lang="es-MX" sz="1800" dirty="0"/>
              <a:t> </a:t>
            </a:r>
            <a:r>
              <a:rPr lang="es-MX" sz="1800" dirty="0" err="1"/>
              <a:t>with</a:t>
            </a:r>
            <a:r>
              <a:rPr lang="es-MX" sz="1800" dirty="0"/>
              <a:t> </a:t>
            </a:r>
            <a:r>
              <a:rPr lang="es-MX" sz="1800" dirty="0" err="1"/>
              <a:t>the</a:t>
            </a:r>
            <a:r>
              <a:rPr lang="es-MX" sz="1800" dirty="0"/>
              <a:t> mean </a:t>
            </a:r>
            <a:r>
              <a:rPr lang="es-MX" sz="1800" dirty="0" err="1"/>
              <a:t>values</a:t>
            </a:r>
            <a:r>
              <a:rPr lang="es-MX" sz="1800" dirty="0"/>
              <a:t> </a:t>
            </a:r>
            <a:r>
              <a:rPr lang="es-MX" sz="1800" dirty="0" err="1"/>
              <a:t>of</a:t>
            </a:r>
            <a:r>
              <a:rPr lang="es-MX" sz="1800" dirty="0"/>
              <a:t> </a:t>
            </a:r>
            <a:r>
              <a:rPr lang="es-MX" sz="1800" dirty="0" err="1"/>
              <a:t>each</a:t>
            </a:r>
            <a:r>
              <a:rPr lang="es-MX" sz="1800" dirty="0"/>
              <a:t> columna, </a:t>
            </a:r>
            <a:r>
              <a:rPr lang="es-MX" sz="1800" dirty="0" err="1"/>
              <a:t>being</a:t>
            </a:r>
            <a:r>
              <a:rPr lang="es-MX" sz="1800" dirty="0"/>
              <a:t> 71.4 and 1977.4, </a:t>
            </a:r>
            <a:r>
              <a:rPr lang="es-MX" sz="1800" dirty="0" err="1"/>
              <a:t>respectively</a:t>
            </a:r>
            <a:r>
              <a:rPr lang="es-MX" sz="1800" dirty="0"/>
              <a:t>.</a:t>
            </a:r>
          </a:p>
        </p:txBody>
      </p:sp>
    </p:spTree>
    <p:extLst>
      <p:ext uri="{BB962C8B-B14F-4D97-AF65-F5344CB8AC3E}">
        <p14:creationId xmlns:p14="http://schemas.microsoft.com/office/powerpoint/2010/main" val="6059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628650" y="1253331"/>
            <a:ext cx="7886700" cy="435133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correlation concept indicates the relationship between two variables. The correlation coefficient is a statistical numeric measure that ranges between -1 and 1, where the extremes represent a perfect strong relationship (which can be negative or positive) and 0 means no relationship between the two variables. </a:t>
            </a:r>
          </a:p>
          <a:p>
            <a:pPr marL="0" lvl="0" indent="0" algn="l" rtl="0">
              <a:lnSpc>
                <a:spcPct val="11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most common correlation coefficient is the Pearson's correlation </a:t>
            </a:r>
            <a:r>
              <a:rPr lang="en-US" sz="1800" dirty="0" err="1">
                <a:latin typeface="Arial"/>
                <a:ea typeface="Arial"/>
                <a:cs typeface="Arial"/>
                <a:sym typeface="Arial"/>
              </a:rPr>
              <a:t>coeficient</a:t>
            </a:r>
            <a:r>
              <a:rPr lang="en-US" sz="1800" dirty="0">
                <a:latin typeface="Arial"/>
                <a:ea typeface="Arial"/>
                <a:cs typeface="Arial"/>
                <a:sym typeface="Arial"/>
              </a:rPr>
              <a:t>. This is a measure of linear relationship, which is why it is used to test what variables can be useful to create a Linear Regression model.</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83231EBC-DFAA-F099-F508-FED7FC8C7972}"/>
            </a:ext>
          </a:extLst>
        </p:cNvPr>
        <p:cNvGrpSpPr/>
        <p:nvPr/>
      </p:nvGrpSpPr>
      <p:grpSpPr>
        <a:xfrm>
          <a:off x="0" y="0"/>
          <a:ext cx="0" cy="0"/>
          <a:chOff x="0" y="0"/>
          <a:chExt cx="0" cy="0"/>
        </a:xfrm>
      </p:grpSpPr>
      <p:sp>
        <p:nvSpPr>
          <p:cNvPr id="130" name="Google Shape;130;p6">
            <a:extLst>
              <a:ext uri="{FF2B5EF4-FFF2-40B4-BE49-F238E27FC236}">
                <a16:creationId xmlns:a16="http://schemas.microsoft.com/office/drawing/2014/main" id="{C46C86DC-C7E9-91B8-C512-FA2941650B92}"/>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a:extLst>
              <a:ext uri="{FF2B5EF4-FFF2-40B4-BE49-F238E27FC236}">
                <a16:creationId xmlns:a16="http://schemas.microsoft.com/office/drawing/2014/main" id="{60522914-AFD9-2140-7432-B5F5C29F9D64}"/>
              </a:ext>
            </a:extLst>
          </p:cNvPr>
          <p:cNvSpPr txBox="1">
            <a:spLocks noGrp="1"/>
          </p:cNvSpPr>
          <p:nvPr>
            <p:ph type="body" idx="1"/>
          </p:nvPr>
        </p:nvSpPr>
        <p:spPr>
          <a:xfrm>
            <a:off x="628650" y="1253331"/>
            <a:ext cx="7886700" cy="435133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a:t>
            </a:r>
            <a:r>
              <a:rPr lang="en-US" sz="1800" dirty="0" err="1">
                <a:latin typeface="Arial"/>
                <a:ea typeface="Arial"/>
                <a:cs typeface="Arial"/>
                <a:sym typeface="Arial"/>
              </a:rPr>
              <a:t>SalePrice</a:t>
            </a:r>
            <a:r>
              <a:rPr lang="en-US" sz="1800" dirty="0">
                <a:latin typeface="Arial"/>
                <a:ea typeface="Arial"/>
                <a:cs typeface="Arial"/>
                <a:sym typeface="Arial"/>
              </a:rPr>
              <a:t> target was compared with the rest of the numeric variants to look for the correlation between them.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This process was also done with the logarithmic transformed target.</a:t>
            </a:r>
            <a:endParaRPr dirty="0"/>
          </a:p>
        </p:txBody>
      </p:sp>
    </p:spTree>
    <p:extLst>
      <p:ext uri="{BB962C8B-B14F-4D97-AF65-F5344CB8AC3E}">
        <p14:creationId xmlns:p14="http://schemas.microsoft.com/office/powerpoint/2010/main" val="21141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48491524-CEC1-E27A-367C-AB3FC34BB0E5}"/>
            </a:ext>
          </a:extLst>
        </p:cNvPr>
        <p:cNvGrpSpPr/>
        <p:nvPr/>
      </p:nvGrpSpPr>
      <p:grpSpPr>
        <a:xfrm>
          <a:off x="0" y="0"/>
          <a:ext cx="0" cy="0"/>
          <a:chOff x="0" y="0"/>
          <a:chExt cx="0" cy="0"/>
        </a:xfrm>
      </p:grpSpPr>
      <p:sp>
        <p:nvSpPr>
          <p:cNvPr id="130" name="Google Shape;130;p6">
            <a:extLst>
              <a:ext uri="{FF2B5EF4-FFF2-40B4-BE49-F238E27FC236}">
                <a16:creationId xmlns:a16="http://schemas.microsoft.com/office/drawing/2014/main" id="{C27506C1-99E7-DEC2-702D-69DB4A054649}"/>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a:extLst>
              <a:ext uri="{FF2B5EF4-FFF2-40B4-BE49-F238E27FC236}">
                <a16:creationId xmlns:a16="http://schemas.microsoft.com/office/drawing/2014/main" id="{8F1C1A37-76B1-3273-69DB-1BB14CA0B498}"/>
              </a:ext>
            </a:extLst>
          </p:cNvPr>
          <p:cNvSpPr txBox="1">
            <a:spLocks noGrp="1"/>
          </p:cNvSpPr>
          <p:nvPr>
            <p:ph type="body" idx="1"/>
          </p:nvPr>
        </p:nvSpPr>
        <p:spPr>
          <a:xfrm>
            <a:off x="630936" y="5285835"/>
            <a:ext cx="7635240" cy="1041813"/>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s-MX" sz="1200" b="1" dirty="0">
                <a:latin typeface="+mn-lt"/>
              </a:rPr>
              <a:t>Figure 6a.- </a:t>
            </a:r>
            <a:r>
              <a:rPr lang="es-MX" sz="1200" dirty="0" err="1">
                <a:latin typeface="+mn-lt"/>
              </a:rPr>
              <a:t>Correlation</a:t>
            </a:r>
            <a:r>
              <a:rPr lang="es-MX" sz="1200" dirty="0">
                <a:latin typeface="+mn-lt"/>
              </a:rPr>
              <a:t> </a:t>
            </a:r>
            <a:r>
              <a:rPr lang="es-MX" sz="1200" dirty="0" err="1">
                <a:latin typeface="+mn-lt"/>
              </a:rPr>
              <a:t>between</a:t>
            </a:r>
            <a:r>
              <a:rPr lang="es-MX" sz="1200" dirty="0">
                <a:latin typeface="+mn-lt"/>
              </a:rPr>
              <a:t> </a:t>
            </a:r>
            <a:r>
              <a:rPr lang="es-MX" sz="1200" dirty="0" err="1">
                <a:latin typeface="+mn-lt"/>
              </a:rPr>
              <a:t>the</a:t>
            </a:r>
            <a:r>
              <a:rPr lang="es-MX" sz="1200" dirty="0">
                <a:latin typeface="+mn-lt"/>
              </a:rPr>
              <a:t> original </a:t>
            </a:r>
            <a:r>
              <a:rPr lang="es-MX" sz="1200" dirty="0" err="1">
                <a:latin typeface="+mn-lt"/>
              </a:rPr>
              <a:t>SalePrice</a:t>
            </a:r>
            <a:r>
              <a:rPr lang="es-MX" sz="1200" dirty="0">
                <a:latin typeface="+mn-lt"/>
              </a:rPr>
              <a:t> vs </a:t>
            </a:r>
            <a:r>
              <a:rPr lang="es-MX" sz="1200" dirty="0" err="1">
                <a:latin typeface="+mn-lt"/>
              </a:rPr>
              <a:t>the</a:t>
            </a:r>
            <a:r>
              <a:rPr lang="es-MX" sz="1200" dirty="0">
                <a:latin typeface="+mn-lt"/>
              </a:rPr>
              <a:t> </a:t>
            </a:r>
            <a:r>
              <a:rPr lang="es-MX" sz="1200" dirty="0" err="1">
                <a:latin typeface="+mn-lt"/>
              </a:rPr>
              <a:t>rest</a:t>
            </a:r>
            <a:r>
              <a:rPr lang="es-MX" sz="1200" dirty="0">
                <a:latin typeface="+mn-lt"/>
              </a:rPr>
              <a:t> </a:t>
            </a:r>
            <a:r>
              <a:rPr lang="es-MX" sz="1200" dirty="0" err="1">
                <a:latin typeface="+mn-lt"/>
              </a:rPr>
              <a:t>of</a:t>
            </a:r>
            <a:r>
              <a:rPr lang="es-MX" sz="1200" dirty="0">
                <a:latin typeface="+mn-lt"/>
              </a:rPr>
              <a:t> </a:t>
            </a:r>
            <a:r>
              <a:rPr lang="es-MX" sz="1200" dirty="0" err="1">
                <a:latin typeface="+mn-lt"/>
              </a:rPr>
              <a:t>the</a:t>
            </a:r>
            <a:r>
              <a:rPr lang="es-MX" sz="1200" dirty="0">
                <a:latin typeface="+mn-lt"/>
              </a:rPr>
              <a:t> variables. </a:t>
            </a:r>
            <a:r>
              <a:rPr lang="es-MX" sz="1200" dirty="0" err="1">
                <a:latin typeface="+mn-lt"/>
              </a:rPr>
              <a:t>The</a:t>
            </a:r>
            <a:r>
              <a:rPr lang="es-MX" sz="1200" dirty="0">
                <a:latin typeface="+mn-lt"/>
              </a:rPr>
              <a:t> top 9 </a:t>
            </a:r>
            <a:r>
              <a:rPr lang="es-MX" sz="1200" dirty="0" err="1">
                <a:latin typeface="+mn-lt"/>
              </a:rPr>
              <a:t>best</a:t>
            </a:r>
            <a:r>
              <a:rPr lang="es-MX" sz="1200" dirty="0">
                <a:latin typeface="+mn-lt"/>
              </a:rPr>
              <a:t> </a:t>
            </a:r>
            <a:r>
              <a:rPr lang="es-MX" sz="1200" dirty="0" err="1">
                <a:latin typeface="+mn-lt"/>
              </a:rPr>
              <a:t>correlated</a:t>
            </a:r>
            <a:r>
              <a:rPr lang="es-MX" sz="1200" dirty="0">
                <a:latin typeface="+mn-lt"/>
              </a:rPr>
              <a:t> variables are </a:t>
            </a:r>
            <a:r>
              <a:rPr lang="es-MX" sz="1200" dirty="0" err="1">
                <a:latin typeface="+mn-lt"/>
              </a:rPr>
              <a:t>shown</a:t>
            </a:r>
            <a:r>
              <a:rPr lang="es-MX" sz="1200" dirty="0">
                <a:latin typeface="+mn-lt"/>
              </a:rPr>
              <a:t>.</a:t>
            </a:r>
            <a:endParaRPr sz="1200" dirty="0">
              <a:latin typeface="+mn-lt"/>
            </a:endParaRPr>
          </a:p>
        </p:txBody>
      </p:sp>
      <p:pic>
        <p:nvPicPr>
          <p:cNvPr id="4100" name="Picture 4">
            <a:extLst>
              <a:ext uri="{FF2B5EF4-FFF2-40B4-BE49-F238E27FC236}">
                <a16:creationId xmlns:a16="http://schemas.microsoft.com/office/drawing/2014/main" id="{40249013-1610-F392-FEB7-1CBBEA115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6" y="1022223"/>
            <a:ext cx="4848607" cy="405429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92F342D3-8122-3E5A-E193-3C82EF292B06}"/>
              </a:ext>
            </a:extLst>
          </p:cNvPr>
          <p:cNvPicPr>
            <a:picLocks noChangeAspect="1"/>
          </p:cNvPicPr>
          <p:nvPr/>
        </p:nvPicPr>
        <p:blipFill>
          <a:blip r:embed="rId4"/>
          <a:stretch>
            <a:fillRect/>
          </a:stretch>
        </p:blipFill>
        <p:spPr>
          <a:xfrm>
            <a:off x="5850678" y="2001198"/>
            <a:ext cx="2124371" cy="1400370"/>
          </a:xfrm>
          <a:prstGeom prst="rect">
            <a:avLst/>
          </a:prstGeom>
        </p:spPr>
      </p:pic>
    </p:spTree>
    <p:extLst>
      <p:ext uri="{BB962C8B-B14F-4D97-AF65-F5344CB8AC3E}">
        <p14:creationId xmlns:p14="http://schemas.microsoft.com/office/powerpoint/2010/main" val="29489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4C62BBF2-0E8E-AE21-7EB0-6E6C0556D46A}"/>
            </a:ext>
          </a:extLst>
        </p:cNvPr>
        <p:cNvGrpSpPr/>
        <p:nvPr/>
      </p:nvGrpSpPr>
      <p:grpSpPr>
        <a:xfrm>
          <a:off x="0" y="0"/>
          <a:ext cx="0" cy="0"/>
          <a:chOff x="0" y="0"/>
          <a:chExt cx="0" cy="0"/>
        </a:xfrm>
      </p:grpSpPr>
      <p:sp>
        <p:nvSpPr>
          <p:cNvPr id="130" name="Google Shape;130;p6">
            <a:extLst>
              <a:ext uri="{FF2B5EF4-FFF2-40B4-BE49-F238E27FC236}">
                <a16:creationId xmlns:a16="http://schemas.microsoft.com/office/drawing/2014/main" id="{02E3BEF4-7DDF-CEC5-CB37-1A4EB62C3343}"/>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a:extLst>
              <a:ext uri="{FF2B5EF4-FFF2-40B4-BE49-F238E27FC236}">
                <a16:creationId xmlns:a16="http://schemas.microsoft.com/office/drawing/2014/main" id="{2BDEDB00-33E9-2FA4-B584-84414D66F1E2}"/>
              </a:ext>
            </a:extLst>
          </p:cNvPr>
          <p:cNvSpPr txBox="1">
            <a:spLocks noGrp="1"/>
          </p:cNvSpPr>
          <p:nvPr>
            <p:ph type="body" idx="1"/>
          </p:nvPr>
        </p:nvSpPr>
        <p:spPr>
          <a:xfrm>
            <a:off x="630936" y="5285835"/>
            <a:ext cx="7635240" cy="1041813"/>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s-MX" sz="1200" b="1" dirty="0">
                <a:latin typeface="+mn-lt"/>
              </a:rPr>
              <a:t>Figure 6a.- </a:t>
            </a:r>
            <a:r>
              <a:rPr lang="es-MX" sz="1200" dirty="0" err="1">
                <a:latin typeface="+mn-lt"/>
              </a:rPr>
              <a:t>Correlation</a:t>
            </a:r>
            <a:r>
              <a:rPr lang="es-MX" sz="1200" dirty="0">
                <a:latin typeface="+mn-lt"/>
              </a:rPr>
              <a:t> </a:t>
            </a:r>
            <a:r>
              <a:rPr lang="es-MX" sz="1200" dirty="0" err="1">
                <a:latin typeface="+mn-lt"/>
              </a:rPr>
              <a:t>between</a:t>
            </a:r>
            <a:r>
              <a:rPr lang="es-MX" sz="1200" dirty="0">
                <a:latin typeface="+mn-lt"/>
              </a:rPr>
              <a:t> </a:t>
            </a:r>
            <a:r>
              <a:rPr lang="es-MX" sz="1200" dirty="0" err="1">
                <a:latin typeface="+mn-lt"/>
              </a:rPr>
              <a:t>the</a:t>
            </a:r>
            <a:r>
              <a:rPr lang="es-MX" sz="1200" dirty="0">
                <a:latin typeface="+mn-lt"/>
              </a:rPr>
              <a:t> </a:t>
            </a:r>
            <a:r>
              <a:rPr lang="es-MX" sz="1200" dirty="0" err="1">
                <a:latin typeface="+mn-lt"/>
              </a:rPr>
              <a:t>logarithmic</a:t>
            </a:r>
            <a:r>
              <a:rPr lang="es-MX" sz="1200" dirty="0">
                <a:latin typeface="+mn-lt"/>
              </a:rPr>
              <a:t> </a:t>
            </a:r>
            <a:r>
              <a:rPr lang="es-MX" sz="1200" dirty="0" err="1">
                <a:latin typeface="+mn-lt"/>
              </a:rPr>
              <a:t>transformed</a:t>
            </a:r>
            <a:r>
              <a:rPr lang="es-MX" sz="1200" dirty="0">
                <a:latin typeface="+mn-lt"/>
              </a:rPr>
              <a:t> </a:t>
            </a:r>
            <a:r>
              <a:rPr lang="es-MX" sz="1200" dirty="0" err="1">
                <a:latin typeface="+mn-lt"/>
              </a:rPr>
              <a:t>scaled</a:t>
            </a:r>
            <a:r>
              <a:rPr lang="es-MX" sz="1200" dirty="0">
                <a:latin typeface="+mn-lt"/>
              </a:rPr>
              <a:t> </a:t>
            </a:r>
            <a:r>
              <a:rPr lang="es-MX" sz="1200" dirty="0" err="1">
                <a:latin typeface="+mn-lt"/>
              </a:rPr>
              <a:t>SalePrice</a:t>
            </a:r>
            <a:r>
              <a:rPr lang="es-MX" sz="1200" dirty="0">
                <a:latin typeface="+mn-lt"/>
              </a:rPr>
              <a:t> vs </a:t>
            </a:r>
            <a:r>
              <a:rPr lang="es-MX" sz="1200" dirty="0" err="1">
                <a:latin typeface="+mn-lt"/>
              </a:rPr>
              <a:t>the</a:t>
            </a:r>
            <a:r>
              <a:rPr lang="es-MX" sz="1200" dirty="0">
                <a:latin typeface="+mn-lt"/>
              </a:rPr>
              <a:t> </a:t>
            </a:r>
            <a:r>
              <a:rPr lang="es-MX" sz="1200" dirty="0" err="1">
                <a:latin typeface="+mn-lt"/>
              </a:rPr>
              <a:t>rest</a:t>
            </a:r>
            <a:r>
              <a:rPr lang="es-MX" sz="1200" dirty="0">
                <a:latin typeface="+mn-lt"/>
              </a:rPr>
              <a:t> </a:t>
            </a:r>
            <a:r>
              <a:rPr lang="es-MX" sz="1200" dirty="0" err="1">
                <a:latin typeface="+mn-lt"/>
              </a:rPr>
              <a:t>of</a:t>
            </a:r>
            <a:r>
              <a:rPr lang="es-MX" sz="1200" dirty="0">
                <a:latin typeface="+mn-lt"/>
              </a:rPr>
              <a:t> </a:t>
            </a:r>
            <a:r>
              <a:rPr lang="es-MX" sz="1200" dirty="0" err="1">
                <a:latin typeface="+mn-lt"/>
              </a:rPr>
              <a:t>the</a:t>
            </a:r>
            <a:r>
              <a:rPr lang="es-MX" sz="1200" dirty="0">
                <a:latin typeface="+mn-lt"/>
              </a:rPr>
              <a:t> variables. </a:t>
            </a:r>
            <a:r>
              <a:rPr lang="es-MX" sz="1200" dirty="0" err="1">
                <a:latin typeface="+mn-lt"/>
              </a:rPr>
              <a:t>The</a:t>
            </a:r>
            <a:r>
              <a:rPr lang="es-MX" sz="1200" dirty="0">
                <a:latin typeface="+mn-lt"/>
              </a:rPr>
              <a:t> top 9 </a:t>
            </a:r>
            <a:r>
              <a:rPr lang="es-MX" sz="1200" dirty="0" err="1">
                <a:latin typeface="+mn-lt"/>
              </a:rPr>
              <a:t>best</a:t>
            </a:r>
            <a:r>
              <a:rPr lang="es-MX" sz="1200" dirty="0">
                <a:latin typeface="+mn-lt"/>
              </a:rPr>
              <a:t> </a:t>
            </a:r>
            <a:r>
              <a:rPr lang="es-MX" sz="1200" dirty="0" err="1">
                <a:latin typeface="+mn-lt"/>
              </a:rPr>
              <a:t>correlated</a:t>
            </a:r>
            <a:r>
              <a:rPr lang="es-MX" sz="1200" dirty="0">
                <a:latin typeface="+mn-lt"/>
              </a:rPr>
              <a:t> variables are </a:t>
            </a:r>
            <a:r>
              <a:rPr lang="es-MX" sz="1200" dirty="0" err="1">
                <a:latin typeface="+mn-lt"/>
              </a:rPr>
              <a:t>shown</a:t>
            </a:r>
            <a:r>
              <a:rPr lang="es-MX" sz="1200" dirty="0">
                <a:latin typeface="+mn-lt"/>
              </a:rPr>
              <a:t>.</a:t>
            </a:r>
            <a:endParaRPr sz="1200" dirty="0">
              <a:latin typeface="+mn-lt"/>
            </a:endParaRPr>
          </a:p>
        </p:txBody>
      </p:sp>
      <p:pic>
        <p:nvPicPr>
          <p:cNvPr id="5122" name="Picture 2">
            <a:extLst>
              <a:ext uri="{FF2B5EF4-FFF2-40B4-BE49-F238E27FC236}">
                <a16:creationId xmlns:a16="http://schemas.microsoft.com/office/drawing/2014/main" id="{7748333A-BEFE-C58D-7C61-DFE4FC376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27" y="1240377"/>
            <a:ext cx="4552994" cy="3807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D0B3AF06-448E-798E-45AA-9EB908E10B25}"/>
              </a:ext>
            </a:extLst>
          </p:cNvPr>
          <p:cNvPicPr>
            <a:picLocks noChangeAspect="1"/>
          </p:cNvPicPr>
          <p:nvPr/>
        </p:nvPicPr>
        <p:blipFill>
          <a:blip r:embed="rId4"/>
          <a:stretch>
            <a:fillRect/>
          </a:stretch>
        </p:blipFill>
        <p:spPr>
          <a:xfrm>
            <a:off x="5475216" y="2154076"/>
            <a:ext cx="1924319" cy="1419423"/>
          </a:xfrm>
          <a:prstGeom prst="rect">
            <a:avLst/>
          </a:prstGeom>
        </p:spPr>
      </p:pic>
    </p:spTree>
    <p:extLst>
      <p:ext uri="{BB962C8B-B14F-4D97-AF65-F5344CB8AC3E}">
        <p14:creationId xmlns:p14="http://schemas.microsoft.com/office/powerpoint/2010/main" val="10582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C324D5D4-A8C3-0B5A-6A64-BEAC59ACF566}"/>
            </a:ext>
          </a:extLst>
        </p:cNvPr>
        <p:cNvGrpSpPr/>
        <p:nvPr/>
      </p:nvGrpSpPr>
      <p:grpSpPr>
        <a:xfrm>
          <a:off x="0" y="0"/>
          <a:ext cx="0" cy="0"/>
          <a:chOff x="0" y="0"/>
          <a:chExt cx="0" cy="0"/>
        </a:xfrm>
      </p:grpSpPr>
      <p:sp>
        <p:nvSpPr>
          <p:cNvPr id="130" name="Google Shape;130;p6">
            <a:extLst>
              <a:ext uri="{FF2B5EF4-FFF2-40B4-BE49-F238E27FC236}">
                <a16:creationId xmlns:a16="http://schemas.microsoft.com/office/drawing/2014/main" id="{368E7DAF-FCE7-2797-08CC-998EEA200CDE}"/>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a:extLst>
              <a:ext uri="{FF2B5EF4-FFF2-40B4-BE49-F238E27FC236}">
                <a16:creationId xmlns:a16="http://schemas.microsoft.com/office/drawing/2014/main" id="{920C65C1-050E-0150-E750-62CE36510CAE}"/>
              </a:ext>
            </a:extLst>
          </p:cNvPr>
          <p:cNvSpPr txBox="1">
            <a:spLocks noGrp="1"/>
          </p:cNvSpPr>
          <p:nvPr>
            <p:ph type="body" idx="1"/>
          </p:nvPr>
        </p:nvSpPr>
        <p:spPr>
          <a:xfrm>
            <a:off x="630936" y="5285835"/>
            <a:ext cx="7635240" cy="1041813"/>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s-MX" sz="1200" b="1" dirty="0">
                <a:latin typeface="+mn-lt"/>
              </a:rPr>
              <a:t>Figure 6a.- </a:t>
            </a:r>
            <a:r>
              <a:rPr lang="es-MX" sz="1200" dirty="0" err="1">
                <a:latin typeface="+mn-lt"/>
              </a:rPr>
              <a:t>Correlation</a:t>
            </a:r>
            <a:r>
              <a:rPr lang="es-MX" sz="1200" dirty="0">
                <a:latin typeface="+mn-lt"/>
              </a:rPr>
              <a:t> </a:t>
            </a:r>
            <a:r>
              <a:rPr lang="es-MX" sz="1200" dirty="0" err="1">
                <a:latin typeface="+mn-lt"/>
              </a:rPr>
              <a:t>between</a:t>
            </a:r>
            <a:r>
              <a:rPr lang="es-MX" sz="1200" dirty="0">
                <a:latin typeface="+mn-lt"/>
              </a:rPr>
              <a:t> </a:t>
            </a:r>
            <a:r>
              <a:rPr lang="es-MX" sz="1200" dirty="0" err="1">
                <a:latin typeface="+mn-lt"/>
              </a:rPr>
              <a:t>the</a:t>
            </a:r>
            <a:r>
              <a:rPr lang="es-MX" sz="1200" dirty="0">
                <a:latin typeface="+mn-lt"/>
              </a:rPr>
              <a:t> </a:t>
            </a:r>
            <a:r>
              <a:rPr lang="es-MX" sz="1200" dirty="0" err="1">
                <a:latin typeface="+mn-lt"/>
              </a:rPr>
              <a:t>logarithmic</a:t>
            </a:r>
            <a:r>
              <a:rPr lang="es-MX" sz="1200" dirty="0">
                <a:latin typeface="+mn-lt"/>
              </a:rPr>
              <a:t> </a:t>
            </a:r>
            <a:r>
              <a:rPr lang="es-MX" sz="1200" dirty="0" err="1">
                <a:latin typeface="+mn-lt"/>
              </a:rPr>
              <a:t>transformed</a:t>
            </a:r>
            <a:r>
              <a:rPr lang="es-MX" sz="1200" dirty="0">
                <a:latin typeface="+mn-lt"/>
              </a:rPr>
              <a:t> </a:t>
            </a:r>
            <a:r>
              <a:rPr lang="es-MX" sz="1200" dirty="0" err="1">
                <a:latin typeface="+mn-lt"/>
              </a:rPr>
              <a:t>scaled</a:t>
            </a:r>
            <a:r>
              <a:rPr lang="es-MX" sz="1200" dirty="0">
                <a:latin typeface="+mn-lt"/>
              </a:rPr>
              <a:t> </a:t>
            </a:r>
            <a:r>
              <a:rPr lang="es-MX" sz="1200" dirty="0" err="1">
                <a:latin typeface="+mn-lt"/>
              </a:rPr>
              <a:t>SalePrice</a:t>
            </a:r>
            <a:r>
              <a:rPr lang="es-MX" sz="1200" dirty="0">
                <a:latin typeface="+mn-lt"/>
              </a:rPr>
              <a:t> vs </a:t>
            </a:r>
            <a:r>
              <a:rPr lang="es-MX" sz="1200" dirty="0" err="1">
                <a:latin typeface="+mn-lt"/>
              </a:rPr>
              <a:t>the</a:t>
            </a:r>
            <a:r>
              <a:rPr lang="es-MX" sz="1200" dirty="0">
                <a:latin typeface="+mn-lt"/>
              </a:rPr>
              <a:t> </a:t>
            </a:r>
            <a:r>
              <a:rPr lang="es-MX" sz="1200" dirty="0" err="1">
                <a:latin typeface="+mn-lt"/>
              </a:rPr>
              <a:t>rest</a:t>
            </a:r>
            <a:r>
              <a:rPr lang="es-MX" sz="1200" dirty="0">
                <a:latin typeface="+mn-lt"/>
              </a:rPr>
              <a:t> </a:t>
            </a:r>
            <a:r>
              <a:rPr lang="es-MX" sz="1200" dirty="0" err="1">
                <a:latin typeface="+mn-lt"/>
              </a:rPr>
              <a:t>of</a:t>
            </a:r>
            <a:r>
              <a:rPr lang="es-MX" sz="1200" dirty="0">
                <a:latin typeface="+mn-lt"/>
              </a:rPr>
              <a:t> </a:t>
            </a:r>
            <a:r>
              <a:rPr lang="es-MX" sz="1200" dirty="0" err="1">
                <a:latin typeface="+mn-lt"/>
              </a:rPr>
              <a:t>the</a:t>
            </a:r>
            <a:r>
              <a:rPr lang="es-MX" sz="1200" dirty="0">
                <a:latin typeface="+mn-lt"/>
              </a:rPr>
              <a:t> variables. </a:t>
            </a:r>
            <a:r>
              <a:rPr lang="es-MX" sz="1200" dirty="0" err="1">
                <a:latin typeface="+mn-lt"/>
              </a:rPr>
              <a:t>The</a:t>
            </a:r>
            <a:r>
              <a:rPr lang="es-MX" sz="1200" dirty="0">
                <a:latin typeface="+mn-lt"/>
              </a:rPr>
              <a:t> top 9 </a:t>
            </a:r>
            <a:r>
              <a:rPr lang="es-MX" sz="1200" dirty="0" err="1">
                <a:latin typeface="+mn-lt"/>
              </a:rPr>
              <a:t>best</a:t>
            </a:r>
            <a:r>
              <a:rPr lang="es-MX" sz="1200" dirty="0">
                <a:latin typeface="+mn-lt"/>
              </a:rPr>
              <a:t> </a:t>
            </a:r>
            <a:r>
              <a:rPr lang="es-MX" sz="1200" dirty="0" err="1">
                <a:latin typeface="+mn-lt"/>
              </a:rPr>
              <a:t>correlated</a:t>
            </a:r>
            <a:r>
              <a:rPr lang="es-MX" sz="1200" dirty="0">
                <a:latin typeface="+mn-lt"/>
              </a:rPr>
              <a:t> variables are </a:t>
            </a:r>
            <a:r>
              <a:rPr lang="es-MX" sz="1200" dirty="0" err="1">
                <a:latin typeface="+mn-lt"/>
              </a:rPr>
              <a:t>shown</a:t>
            </a:r>
            <a:r>
              <a:rPr lang="es-MX" sz="1200" dirty="0">
                <a:latin typeface="+mn-lt"/>
              </a:rPr>
              <a:t>.</a:t>
            </a:r>
            <a:endParaRPr sz="1200" dirty="0">
              <a:latin typeface="+mn-lt"/>
            </a:endParaRPr>
          </a:p>
        </p:txBody>
      </p:sp>
      <p:pic>
        <p:nvPicPr>
          <p:cNvPr id="5122" name="Picture 2">
            <a:extLst>
              <a:ext uri="{FF2B5EF4-FFF2-40B4-BE49-F238E27FC236}">
                <a16:creationId xmlns:a16="http://schemas.microsoft.com/office/drawing/2014/main" id="{FE16DF6D-DE4A-FD04-0529-B0A929241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27" y="1240377"/>
            <a:ext cx="4552994" cy="380711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A7B29D4F-9F7C-E05A-4218-64931800C708}"/>
              </a:ext>
            </a:extLst>
          </p:cNvPr>
          <p:cNvPicPr>
            <a:picLocks noChangeAspect="1"/>
          </p:cNvPicPr>
          <p:nvPr/>
        </p:nvPicPr>
        <p:blipFill>
          <a:blip r:embed="rId4"/>
          <a:stretch>
            <a:fillRect/>
          </a:stretch>
        </p:blipFill>
        <p:spPr>
          <a:xfrm>
            <a:off x="5475216" y="2154076"/>
            <a:ext cx="1924319" cy="1419423"/>
          </a:xfrm>
          <a:prstGeom prst="rect">
            <a:avLst/>
          </a:prstGeom>
        </p:spPr>
      </p:pic>
    </p:spTree>
    <p:extLst>
      <p:ext uri="{BB962C8B-B14F-4D97-AF65-F5344CB8AC3E}">
        <p14:creationId xmlns:p14="http://schemas.microsoft.com/office/powerpoint/2010/main" val="385211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A46D2E39-A07C-F14D-2DCD-5AD87D145AD1}"/>
            </a:ext>
          </a:extLst>
        </p:cNvPr>
        <p:cNvGrpSpPr/>
        <p:nvPr/>
      </p:nvGrpSpPr>
      <p:grpSpPr>
        <a:xfrm>
          <a:off x="0" y="0"/>
          <a:ext cx="0" cy="0"/>
          <a:chOff x="0" y="0"/>
          <a:chExt cx="0" cy="0"/>
        </a:xfrm>
      </p:grpSpPr>
      <p:sp>
        <p:nvSpPr>
          <p:cNvPr id="130" name="Google Shape;130;p6">
            <a:extLst>
              <a:ext uri="{FF2B5EF4-FFF2-40B4-BE49-F238E27FC236}">
                <a16:creationId xmlns:a16="http://schemas.microsoft.com/office/drawing/2014/main" id="{5672E87F-7970-DBBE-3FD2-54AFD4C406D8}"/>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a:extLst>
              <a:ext uri="{FF2B5EF4-FFF2-40B4-BE49-F238E27FC236}">
                <a16:creationId xmlns:a16="http://schemas.microsoft.com/office/drawing/2014/main" id="{3DF433A8-FCA8-1C7E-1AD7-5C96F3F7FEF8}"/>
              </a:ext>
            </a:extLst>
          </p:cNvPr>
          <p:cNvSpPr txBox="1">
            <a:spLocks noGrp="1"/>
          </p:cNvSpPr>
          <p:nvPr>
            <p:ph type="body" idx="1"/>
          </p:nvPr>
        </p:nvSpPr>
        <p:spPr>
          <a:xfrm>
            <a:off x="731520" y="923545"/>
            <a:ext cx="7534656" cy="5404104"/>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mn-lt"/>
              </a:rPr>
              <a:t>From the figures can be </a:t>
            </a:r>
            <a:r>
              <a:rPr lang="en-US" sz="1800" dirty="0" err="1">
                <a:latin typeface="+mn-lt"/>
              </a:rPr>
              <a:t>extrated</a:t>
            </a:r>
            <a:r>
              <a:rPr lang="en-US" sz="1800" dirty="0">
                <a:latin typeface="+mn-lt"/>
              </a:rPr>
              <a:t> the conclusion that the correlation between the variables did not change importantly, but that mean does not mean that the linear regression won't be fitter for the logarithmic scaled target because it is more normally </a:t>
            </a:r>
            <a:r>
              <a:rPr lang="en-US" sz="1800" dirty="0" err="1">
                <a:latin typeface="+mn-lt"/>
              </a:rPr>
              <a:t>distibuted</a:t>
            </a:r>
            <a:r>
              <a:rPr lang="en-US" sz="1800" dirty="0">
                <a:latin typeface="+mn-lt"/>
              </a:rPr>
              <a:t>. </a:t>
            </a:r>
            <a:endParaRPr sz="1800" dirty="0">
              <a:latin typeface="+mn-lt"/>
            </a:endParaRPr>
          </a:p>
        </p:txBody>
      </p:sp>
    </p:spTree>
    <p:extLst>
      <p:ext uri="{BB962C8B-B14F-4D97-AF65-F5344CB8AC3E}">
        <p14:creationId xmlns:p14="http://schemas.microsoft.com/office/powerpoint/2010/main" val="188245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19</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This project consisted in creating a Linear Regression model with the </a:t>
            </a:r>
            <a:r>
              <a:rPr lang="en-US" sz="1800" b="0" i="0" u="none" strike="noStrike" cap="none" dirty="0" err="1">
                <a:solidFill>
                  <a:srgbClr val="000000"/>
                </a:solidFill>
                <a:latin typeface="Arial"/>
                <a:ea typeface="Arial"/>
                <a:cs typeface="Arial"/>
                <a:sym typeface="Arial"/>
              </a:rPr>
              <a:t>SalePrice</a:t>
            </a:r>
            <a:r>
              <a:rPr lang="en-US" sz="1800" b="0" i="0" u="none" strike="noStrike" cap="none" dirty="0">
                <a:solidFill>
                  <a:srgbClr val="000000"/>
                </a:solidFill>
                <a:latin typeface="Arial"/>
                <a:ea typeface="Arial"/>
                <a:cs typeface="Arial"/>
                <a:sym typeface="Arial"/>
              </a:rPr>
              <a:t> variable as a target using the 9 best related independent variables explored in the previous page. </a:t>
            </a:r>
            <a:r>
              <a:rPr lang="en-US" sz="1800" dirty="0">
                <a:latin typeface="Arial"/>
                <a:ea typeface="Arial"/>
                <a:cs typeface="Arial"/>
                <a:sym typeface="Arial"/>
              </a:rPr>
              <a:t>The chosen algorithm was of the Multiple Linear Regression Model because it is used linear correlated variables, which are multiple in this case. The models were compared with the performance of its R-Squared score and they were tested with test data provided.</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Three models were created, with the following characteristics:</a:t>
            </a:r>
          </a:p>
          <a:p>
            <a:pPr indent="-457200">
              <a:lnSpc>
                <a:spcPct val="110000"/>
              </a:lnSpc>
              <a:spcBef>
                <a:spcPts val="0"/>
              </a:spcBef>
            </a:pPr>
            <a:r>
              <a:rPr lang="en-US" sz="1800" dirty="0">
                <a:latin typeface="Arial"/>
                <a:cs typeface="Arial"/>
                <a:sym typeface="Arial"/>
              </a:rPr>
              <a:t>Model 1: Original scaled target (</a:t>
            </a:r>
            <a:r>
              <a:rPr lang="en-US" sz="1800" dirty="0" err="1">
                <a:latin typeface="Arial"/>
                <a:cs typeface="Arial"/>
                <a:sym typeface="Arial"/>
              </a:rPr>
              <a:t>SalePrice</a:t>
            </a:r>
            <a:r>
              <a:rPr lang="en-US" sz="1800" dirty="0">
                <a:latin typeface="Arial"/>
                <a:cs typeface="Arial"/>
                <a:sym typeface="Arial"/>
              </a:rPr>
              <a:t>) vs the 9 best correlated variables.</a:t>
            </a:r>
          </a:p>
          <a:p>
            <a:pPr indent="-457200">
              <a:lnSpc>
                <a:spcPct val="110000"/>
              </a:lnSpc>
              <a:spcBef>
                <a:spcPts val="0"/>
              </a:spcBef>
            </a:pPr>
            <a:r>
              <a:rPr lang="en-US" sz="1800" dirty="0">
                <a:latin typeface="Arial"/>
                <a:cs typeface="Arial"/>
                <a:sym typeface="Arial"/>
              </a:rPr>
              <a:t>Model 2: Logarithmic scaled target (</a:t>
            </a:r>
            <a:r>
              <a:rPr lang="en-US" sz="1800" dirty="0" err="1">
                <a:latin typeface="Arial"/>
                <a:cs typeface="Arial"/>
                <a:sym typeface="Arial"/>
              </a:rPr>
              <a:t>SalePrice</a:t>
            </a:r>
            <a:r>
              <a:rPr lang="en-US" sz="1800" dirty="0">
                <a:latin typeface="Arial"/>
                <a:cs typeface="Arial"/>
                <a:sym typeface="Arial"/>
              </a:rPr>
              <a:t>) vs the 9 best correlated variables.</a:t>
            </a:r>
          </a:p>
          <a:p>
            <a:pPr indent="-457200">
              <a:lnSpc>
                <a:spcPct val="110000"/>
              </a:lnSpc>
              <a:spcBef>
                <a:spcPts val="0"/>
              </a:spcBef>
            </a:pPr>
            <a:r>
              <a:rPr lang="en-US" sz="1800" dirty="0">
                <a:latin typeface="Arial"/>
                <a:cs typeface="Arial"/>
                <a:sym typeface="Arial"/>
              </a:rPr>
              <a:t>Model 3: Logarithmic scaled target (</a:t>
            </a:r>
            <a:r>
              <a:rPr lang="en-US" sz="1800" dirty="0" err="1">
                <a:latin typeface="Arial"/>
                <a:cs typeface="Arial"/>
                <a:sym typeface="Arial"/>
              </a:rPr>
              <a:t>SalePrice</a:t>
            </a:r>
            <a:r>
              <a:rPr lang="en-US" sz="1800" dirty="0">
                <a:latin typeface="Arial"/>
                <a:cs typeface="Arial"/>
                <a:sym typeface="Arial"/>
              </a:rPr>
              <a:t>) vs the 2 best correlated variables.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fontScale="92500" lnSpcReduction="20000"/>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The main goal of this project was to improve the linear regression model created in video 7.9 by Dr. Williams.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To reach that goal, several steps were settled:</a:t>
            </a:r>
          </a:p>
          <a:p>
            <a:pPr indent="-457200">
              <a:lnSpc>
                <a:spcPct val="110000"/>
              </a:lnSpc>
              <a:spcBef>
                <a:spcPts val="0"/>
              </a:spcBef>
            </a:pPr>
            <a:r>
              <a:rPr lang="en-US" sz="1800" dirty="0">
                <a:latin typeface="Arial"/>
                <a:cs typeface="Arial"/>
                <a:sym typeface="Arial"/>
              </a:rPr>
              <a:t>Importing the data using the Pandas library</a:t>
            </a:r>
          </a:p>
          <a:p>
            <a:pPr indent="-457200">
              <a:lnSpc>
                <a:spcPct val="110000"/>
              </a:lnSpc>
              <a:spcBef>
                <a:spcPts val="0"/>
              </a:spcBef>
            </a:pPr>
            <a:r>
              <a:rPr lang="en-US" sz="1800" dirty="0">
                <a:latin typeface="Arial"/>
                <a:cs typeface="Arial"/>
                <a:sym typeface="Arial"/>
              </a:rPr>
              <a:t>Exploring the </a:t>
            </a:r>
            <a:r>
              <a:rPr lang="en-US" sz="1800" dirty="0" err="1">
                <a:latin typeface="Arial"/>
                <a:cs typeface="Arial"/>
                <a:sym typeface="Arial"/>
              </a:rPr>
              <a:t>dataframe</a:t>
            </a:r>
            <a:r>
              <a:rPr lang="en-US" sz="1800" dirty="0">
                <a:latin typeface="Arial"/>
                <a:cs typeface="Arial"/>
                <a:sym typeface="Arial"/>
              </a:rPr>
              <a:t> created and definition of the target and the features to create the Linear Regression model</a:t>
            </a:r>
          </a:p>
          <a:p>
            <a:pPr indent="-457200">
              <a:lnSpc>
                <a:spcPct val="110000"/>
              </a:lnSpc>
              <a:spcBef>
                <a:spcPts val="0"/>
              </a:spcBef>
            </a:pPr>
            <a:r>
              <a:rPr lang="en-US" sz="1800" dirty="0">
                <a:latin typeface="Arial"/>
                <a:cs typeface="Arial"/>
                <a:sym typeface="Arial"/>
              </a:rPr>
              <a:t>Exploration of the target through a histogram. Revision of the concept of skewness in Gaussian distribution.</a:t>
            </a:r>
          </a:p>
          <a:p>
            <a:pPr indent="-457200">
              <a:lnSpc>
                <a:spcPct val="110000"/>
              </a:lnSpc>
              <a:spcBef>
                <a:spcPts val="0"/>
              </a:spcBef>
            </a:pPr>
            <a:r>
              <a:rPr lang="en-US" sz="1800" dirty="0">
                <a:latin typeface="Arial"/>
                <a:cs typeface="Arial"/>
                <a:sym typeface="Arial"/>
              </a:rPr>
              <a:t>Creation of scatterplots to understand how these plots help in understanding relationships between variables.</a:t>
            </a:r>
          </a:p>
          <a:p>
            <a:pPr indent="-457200">
              <a:lnSpc>
                <a:spcPct val="110000"/>
              </a:lnSpc>
              <a:spcBef>
                <a:spcPts val="0"/>
              </a:spcBef>
            </a:pPr>
            <a:r>
              <a:rPr lang="en-US" sz="1800" dirty="0">
                <a:latin typeface="Arial"/>
                <a:cs typeface="Arial"/>
                <a:sym typeface="Arial"/>
              </a:rPr>
              <a:t>Clearing the </a:t>
            </a:r>
            <a:r>
              <a:rPr lang="en-US" sz="1800" dirty="0" err="1">
                <a:latin typeface="Arial"/>
                <a:cs typeface="Arial"/>
                <a:sym typeface="Arial"/>
              </a:rPr>
              <a:t>NaN</a:t>
            </a:r>
            <a:r>
              <a:rPr lang="en-US" sz="1800" dirty="0">
                <a:latin typeface="Arial"/>
                <a:cs typeface="Arial"/>
                <a:sym typeface="Arial"/>
              </a:rPr>
              <a:t> values of the data to prepare the data for modeling.</a:t>
            </a:r>
          </a:p>
          <a:p>
            <a:pPr indent="-457200">
              <a:lnSpc>
                <a:spcPct val="110000"/>
              </a:lnSpc>
              <a:spcBef>
                <a:spcPts val="0"/>
              </a:spcBef>
            </a:pPr>
            <a:r>
              <a:rPr lang="en-US" sz="1800" dirty="0">
                <a:latin typeface="Arial"/>
                <a:cs typeface="Arial"/>
                <a:sym typeface="Arial"/>
              </a:rPr>
              <a:t>Revision of the concept of Correlation and looking for the best correlated variables for the target.</a:t>
            </a:r>
          </a:p>
          <a:p>
            <a:pPr indent="-457200">
              <a:lnSpc>
                <a:spcPct val="110000"/>
              </a:lnSpc>
              <a:spcBef>
                <a:spcPts val="0"/>
              </a:spcBef>
            </a:pPr>
            <a:r>
              <a:rPr lang="en-US" sz="1800" dirty="0">
                <a:latin typeface="Arial"/>
                <a:cs typeface="Arial"/>
                <a:sym typeface="Arial"/>
              </a:rPr>
              <a:t>Creation of 3 Linear Regression model for the housing price with different variables. Revision of the concept of R-Squared score. </a:t>
            </a:r>
          </a:p>
          <a:p>
            <a:pPr indent="-457200">
              <a:lnSpc>
                <a:spcPct val="110000"/>
              </a:lnSpc>
              <a:spcBef>
                <a:spcPts val="0"/>
              </a:spcBef>
            </a:pPr>
            <a:r>
              <a:rPr lang="en-US" sz="1800" dirty="0">
                <a:latin typeface="Arial"/>
                <a:cs typeface="Arial"/>
                <a:sym typeface="Arial"/>
              </a:rPr>
              <a:t>Discussion and conclusions of the results.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20</a:t>
            </a:fld>
            <a:endParaRPr dirty="0"/>
          </a:p>
        </p:txBody>
      </p:sp>
      <p:sp>
        <p:nvSpPr>
          <p:cNvPr id="146" name="Google Shape;146;p8"/>
          <p:cNvSpPr txBox="1">
            <a:spLocks noGrp="1"/>
          </p:cNvSpPr>
          <p:nvPr>
            <p:ph type="body" idx="1"/>
          </p:nvPr>
        </p:nvSpPr>
        <p:spPr>
          <a:xfrm>
            <a:off x="825798" y="5009453"/>
            <a:ext cx="7931316" cy="537331"/>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n-US" sz="1200" b="1" dirty="0">
                <a:latin typeface="Arial"/>
                <a:ea typeface="Arial"/>
                <a:cs typeface="Arial"/>
                <a:sym typeface="Arial"/>
              </a:rPr>
              <a:t>Figure 7a.- </a:t>
            </a:r>
            <a:r>
              <a:rPr lang="en-US" sz="1200" dirty="0">
                <a:latin typeface="Arial"/>
                <a:ea typeface="Arial"/>
                <a:cs typeface="Arial"/>
                <a:sym typeface="Arial"/>
              </a:rPr>
              <a:t>Scatterplot of model 1 (</a:t>
            </a:r>
            <a:r>
              <a:rPr lang="en-US" sz="1200" dirty="0" err="1">
                <a:latin typeface="Arial"/>
                <a:ea typeface="Arial"/>
                <a:cs typeface="Arial"/>
                <a:sym typeface="Arial"/>
              </a:rPr>
              <a:t>OverallQual</a:t>
            </a:r>
            <a:r>
              <a:rPr lang="en-US" sz="1200" dirty="0">
                <a:latin typeface="Arial"/>
                <a:ea typeface="Arial"/>
                <a:cs typeface="Arial"/>
                <a:sym typeface="Arial"/>
              </a:rPr>
              <a:t>, </a:t>
            </a:r>
            <a:r>
              <a:rPr lang="en-US" sz="1200" dirty="0" err="1">
                <a:latin typeface="Arial"/>
                <a:ea typeface="Arial"/>
                <a:cs typeface="Arial"/>
                <a:sym typeface="Arial"/>
              </a:rPr>
              <a:t>GrLiveArea</a:t>
            </a:r>
            <a:r>
              <a:rPr lang="en-US" sz="1200" dirty="0">
                <a:latin typeface="Arial"/>
                <a:ea typeface="Arial"/>
                <a:cs typeface="Arial"/>
                <a:sym typeface="Arial"/>
              </a:rPr>
              <a:t>, </a:t>
            </a:r>
            <a:r>
              <a:rPr lang="en-US" sz="1200" dirty="0" err="1">
                <a:latin typeface="Arial"/>
                <a:ea typeface="Arial"/>
                <a:cs typeface="Arial"/>
                <a:sym typeface="Arial"/>
              </a:rPr>
              <a:t>YearBuilt</a:t>
            </a:r>
            <a:r>
              <a:rPr lang="en-US" sz="1200" dirty="0">
                <a:latin typeface="Arial"/>
                <a:ea typeface="Arial"/>
                <a:cs typeface="Arial"/>
                <a:sym typeface="Arial"/>
              </a:rPr>
              <a:t>, </a:t>
            </a:r>
            <a:r>
              <a:rPr lang="en-US" sz="1200" dirty="0" err="1">
                <a:latin typeface="Arial"/>
                <a:ea typeface="Arial"/>
                <a:cs typeface="Arial"/>
                <a:sym typeface="Arial"/>
              </a:rPr>
              <a:t>GarageArea</a:t>
            </a:r>
            <a:r>
              <a:rPr lang="en-US" sz="1200" dirty="0">
                <a:latin typeface="Arial"/>
                <a:ea typeface="Arial"/>
                <a:cs typeface="Arial"/>
                <a:sym typeface="Arial"/>
              </a:rPr>
              <a:t>, </a:t>
            </a:r>
            <a:r>
              <a:rPr lang="en-US" sz="1200" dirty="0" err="1">
                <a:latin typeface="Arial"/>
                <a:ea typeface="Arial"/>
                <a:cs typeface="Arial"/>
                <a:sym typeface="Arial"/>
              </a:rPr>
              <a:t>GarageYrBlt</a:t>
            </a:r>
            <a:r>
              <a:rPr lang="en-US" sz="1200" dirty="0">
                <a:latin typeface="Arial"/>
                <a:ea typeface="Arial"/>
                <a:cs typeface="Arial"/>
                <a:sym typeface="Arial"/>
              </a:rPr>
              <a:t>, </a:t>
            </a:r>
            <a:r>
              <a:rPr lang="en-US" sz="1200" dirty="0" err="1">
                <a:latin typeface="Arial"/>
                <a:ea typeface="Arial"/>
                <a:cs typeface="Arial"/>
                <a:sym typeface="Arial"/>
              </a:rPr>
              <a:t>GarageCars</a:t>
            </a:r>
            <a:r>
              <a:rPr lang="en-US" sz="1200" dirty="0">
                <a:latin typeface="Arial"/>
                <a:ea typeface="Arial"/>
                <a:cs typeface="Arial"/>
                <a:sym typeface="Arial"/>
              </a:rPr>
              <a:t>, </a:t>
            </a:r>
            <a:r>
              <a:rPr lang="en-US" sz="1200" dirty="0" err="1">
                <a:latin typeface="Arial"/>
                <a:ea typeface="Arial"/>
                <a:cs typeface="Arial"/>
                <a:sym typeface="Arial"/>
              </a:rPr>
              <a:t>TotalBsmtSF</a:t>
            </a:r>
            <a:r>
              <a:rPr lang="en-US" sz="1200" dirty="0">
                <a:latin typeface="Arial"/>
                <a:ea typeface="Arial"/>
                <a:cs typeface="Arial"/>
                <a:sym typeface="Arial"/>
              </a:rPr>
              <a:t>, </a:t>
            </a:r>
            <a:r>
              <a:rPr lang="en-US" sz="1200" dirty="0" err="1">
                <a:latin typeface="Arial"/>
                <a:ea typeface="Arial"/>
                <a:cs typeface="Arial"/>
                <a:sym typeface="Arial"/>
              </a:rPr>
              <a:t>YearRemodAdd</a:t>
            </a:r>
            <a:r>
              <a:rPr lang="en-US" sz="1200" dirty="0">
                <a:latin typeface="Arial"/>
                <a:ea typeface="Arial"/>
                <a:cs typeface="Arial"/>
                <a:sym typeface="Arial"/>
              </a:rPr>
              <a:t>, </a:t>
            </a:r>
            <a:r>
              <a:rPr lang="en-US" sz="1200" dirty="0" err="1">
                <a:latin typeface="Arial"/>
                <a:ea typeface="Arial"/>
                <a:cs typeface="Arial"/>
                <a:sym typeface="Arial"/>
              </a:rPr>
              <a:t>Fullbath</a:t>
            </a:r>
            <a:r>
              <a:rPr lang="en-US" sz="1200" dirty="0">
                <a:latin typeface="Arial"/>
                <a:ea typeface="Arial"/>
                <a:cs typeface="Arial"/>
                <a:sym typeface="Arial"/>
              </a:rPr>
              <a:t> vs Original Scaled </a:t>
            </a:r>
            <a:r>
              <a:rPr lang="en-US" sz="1200" dirty="0" err="1">
                <a:latin typeface="Arial"/>
                <a:ea typeface="Arial"/>
                <a:cs typeface="Arial"/>
                <a:sym typeface="Arial"/>
              </a:rPr>
              <a:t>SalePrice</a:t>
            </a:r>
            <a:r>
              <a:rPr lang="en-US" sz="1200" dirty="0">
                <a:latin typeface="Arial"/>
                <a:ea typeface="Arial"/>
                <a:cs typeface="Arial"/>
                <a:sym typeface="Arial"/>
              </a:rPr>
              <a:t>). R2 is 0.</a:t>
            </a:r>
            <a:r>
              <a:rPr lang="en-US" sz="1200" dirty="0">
                <a:latin typeface="Arial"/>
                <a:cs typeface="Arial"/>
                <a:sym typeface="Arial"/>
              </a:rPr>
              <a:t>854</a:t>
            </a:r>
            <a:endParaRPr sz="1200" dirty="0"/>
          </a:p>
        </p:txBody>
      </p:sp>
      <p:pic>
        <p:nvPicPr>
          <p:cNvPr id="6146" name="Picture 2">
            <a:extLst>
              <a:ext uri="{FF2B5EF4-FFF2-40B4-BE49-F238E27FC236}">
                <a16:creationId xmlns:a16="http://schemas.microsoft.com/office/drawing/2014/main" id="{1F295D07-06A5-8F0B-7C47-A7B69C018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556" y="975141"/>
            <a:ext cx="5174457" cy="361599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B1934AF-2413-47F8-5836-E9A89061CCDF}"/>
              </a:ext>
            </a:extLst>
          </p:cNvPr>
          <p:cNvPicPr>
            <a:picLocks noChangeAspect="1"/>
          </p:cNvPicPr>
          <p:nvPr/>
        </p:nvPicPr>
        <p:blipFill>
          <a:blip r:embed="rId4"/>
          <a:stretch>
            <a:fillRect/>
          </a:stretch>
        </p:blipFill>
        <p:spPr>
          <a:xfrm>
            <a:off x="3081128" y="4596168"/>
            <a:ext cx="2981741" cy="2857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C7226CC-7E42-3778-FE03-81E7FDE4BE6D}"/>
            </a:ext>
          </a:extLst>
        </p:cNvPr>
        <p:cNvGrpSpPr/>
        <p:nvPr/>
      </p:nvGrpSpPr>
      <p:grpSpPr>
        <a:xfrm>
          <a:off x="0" y="0"/>
          <a:ext cx="0" cy="0"/>
          <a:chOff x="0" y="0"/>
          <a:chExt cx="0" cy="0"/>
        </a:xfrm>
      </p:grpSpPr>
      <p:sp>
        <p:nvSpPr>
          <p:cNvPr id="144" name="Google Shape;144;p8">
            <a:extLst>
              <a:ext uri="{FF2B5EF4-FFF2-40B4-BE49-F238E27FC236}">
                <a16:creationId xmlns:a16="http://schemas.microsoft.com/office/drawing/2014/main" id="{C0BF66BC-92C7-9CF4-8DC2-A92D701AACD4}"/>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a:extLst>
              <a:ext uri="{FF2B5EF4-FFF2-40B4-BE49-F238E27FC236}">
                <a16:creationId xmlns:a16="http://schemas.microsoft.com/office/drawing/2014/main" id="{8421B7DC-878E-A647-B0B1-96F1C7F2F38D}"/>
              </a:ext>
            </a:extLst>
          </p:cNvPr>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21</a:t>
            </a:fld>
            <a:endParaRPr dirty="0"/>
          </a:p>
        </p:txBody>
      </p:sp>
      <p:sp>
        <p:nvSpPr>
          <p:cNvPr id="146" name="Google Shape;146;p8">
            <a:extLst>
              <a:ext uri="{FF2B5EF4-FFF2-40B4-BE49-F238E27FC236}">
                <a16:creationId xmlns:a16="http://schemas.microsoft.com/office/drawing/2014/main" id="{4021DE35-117C-BED5-F782-4B403FE8CD2C}"/>
              </a:ext>
            </a:extLst>
          </p:cNvPr>
          <p:cNvSpPr txBox="1">
            <a:spLocks noGrp="1"/>
          </p:cNvSpPr>
          <p:nvPr>
            <p:ph type="body" idx="1"/>
          </p:nvPr>
        </p:nvSpPr>
        <p:spPr>
          <a:xfrm>
            <a:off x="825798" y="5009453"/>
            <a:ext cx="7931316" cy="537331"/>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n-US" sz="1200" b="1" dirty="0">
                <a:latin typeface="Arial"/>
                <a:ea typeface="Arial"/>
                <a:cs typeface="Arial"/>
                <a:sym typeface="Arial"/>
              </a:rPr>
              <a:t>Figure 7b.- </a:t>
            </a:r>
            <a:r>
              <a:rPr lang="en-US" sz="1200" dirty="0">
                <a:latin typeface="Arial"/>
                <a:ea typeface="Arial"/>
                <a:cs typeface="Arial"/>
                <a:sym typeface="Arial"/>
              </a:rPr>
              <a:t>Scatterplot of model 1 (</a:t>
            </a:r>
            <a:r>
              <a:rPr lang="en-US" sz="1200" dirty="0" err="1">
                <a:latin typeface="Arial"/>
                <a:ea typeface="Arial"/>
                <a:cs typeface="Arial"/>
                <a:sym typeface="Arial"/>
              </a:rPr>
              <a:t>OverallQual</a:t>
            </a:r>
            <a:r>
              <a:rPr lang="en-US" sz="1200" dirty="0">
                <a:latin typeface="Arial"/>
                <a:ea typeface="Arial"/>
                <a:cs typeface="Arial"/>
                <a:sym typeface="Arial"/>
              </a:rPr>
              <a:t>, </a:t>
            </a:r>
            <a:r>
              <a:rPr lang="en-US" sz="1200" dirty="0" err="1">
                <a:latin typeface="Arial"/>
                <a:ea typeface="Arial"/>
                <a:cs typeface="Arial"/>
                <a:sym typeface="Arial"/>
              </a:rPr>
              <a:t>GrLiveArea</a:t>
            </a:r>
            <a:r>
              <a:rPr lang="en-US" sz="1200" dirty="0">
                <a:latin typeface="Arial"/>
                <a:ea typeface="Arial"/>
                <a:cs typeface="Arial"/>
                <a:sym typeface="Arial"/>
              </a:rPr>
              <a:t>, </a:t>
            </a:r>
            <a:r>
              <a:rPr lang="en-US" sz="1200" dirty="0" err="1">
                <a:latin typeface="Arial"/>
                <a:ea typeface="Arial"/>
                <a:cs typeface="Arial"/>
                <a:sym typeface="Arial"/>
              </a:rPr>
              <a:t>YearBuilt</a:t>
            </a:r>
            <a:r>
              <a:rPr lang="en-US" sz="1200" dirty="0">
                <a:latin typeface="Arial"/>
                <a:ea typeface="Arial"/>
                <a:cs typeface="Arial"/>
                <a:sym typeface="Arial"/>
              </a:rPr>
              <a:t>, </a:t>
            </a:r>
            <a:r>
              <a:rPr lang="en-US" sz="1200" dirty="0" err="1">
                <a:latin typeface="Arial"/>
                <a:ea typeface="Arial"/>
                <a:cs typeface="Arial"/>
                <a:sym typeface="Arial"/>
              </a:rPr>
              <a:t>GarageArea</a:t>
            </a:r>
            <a:r>
              <a:rPr lang="en-US" sz="1200" dirty="0">
                <a:latin typeface="Arial"/>
                <a:ea typeface="Arial"/>
                <a:cs typeface="Arial"/>
                <a:sym typeface="Arial"/>
              </a:rPr>
              <a:t>, </a:t>
            </a:r>
            <a:r>
              <a:rPr lang="en-US" sz="1200" dirty="0" err="1">
                <a:latin typeface="Arial"/>
                <a:ea typeface="Arial"/>
                <a:cs typeface="Arial"/>
                <a:sym typeface="Arial"/>
              </a:rPr>
              <a:t>GarageYrBlt</a:t>
            </a:r>
            <a:r>
              <a:rPr lang="en-US" sz="1200" dirty="0">
                <a:latin typeface="Arial"/>
                <a:ea typeface="Arial"/>
                <a:cs typeface="Arial"/>
                <a:sym typeface="Arial"/>
              </a:rPr>
              <a:t>, </a:t>
            </a:r>
            <a:r>
              <a:rPr lang="en-US" sz="1200" dirty="0" err="1">
                <a:latin typeface="Arial"/>
                <a:ea typeface="Arial"/>
                <a:cs typeface="Arial"/>
                <a:sym typeface="Arial"/>
              </a:rPr>
              <a:t>GarageCars</a:t>
            </a:r>
            <a:r>
              <a:rPr lang="en-US" sz="1200" dirty="0">
                <a:latin typeface="Arial"/>
                <a:ea typeface="Arial"/>
                <a:cs typeface="Arial"/>
                <a:sym typeface="Arial"/>
              </a:rPr>
              <a:t>, </a:t>
            </a:r>
            <a:r>
              <a:rPr lang="en-US" sz="1200" dirty="0" err="1">
                <a:latin typeface="Arial"/>
                <a:ea typeface="Arial"/>
                <a:cs typeface="Arial"/>
                <a:sym typeface="Arial"/>
              </a:rPr>
              <a:t>TotalBsmtSF</a:t>
            </a:r>
            <a:r>
              <a:rPr lang="en-US" sz="1200" dirty="0">
                <a:latin typeface="Arial"/>
                <a:ea typeface="Arial"/>
                <a:cs typeface="Arial"/>
                <a:sym typeface="Arial"/>
              </a:rPr>
              <a:t>, </a:t>
            </a:r>
            <a:r>
              <a:rPr lang="en-US" sz="1200" dirty="0" err="1">
                <a:latin typeface="Arial"/>
                <a:ea typeface="Arial"/>
                <a:cs typeface="Arial"/>
                <a:sym typeface="Arial"/>
              </a:rPr>
              <a:t>YearRemodAdd</a:t>
            </a:r>
            <a:r>
              <a:rPr lang="en-US" sz="1200" dirty="0">
                <a:latin typeface="Arial"/>
                <a:ea typeface="Arial"/>
                <a:cs typeface="Arial"/>
                <a:sym typeface="Arial"/>
              </a:rPr>
              <a:t>, </a:t>
            </a:r>
            <a:r>
              <a:rPr lang="en-US" sz="1200" dirty="0" err="1">
                <a:latin typeface="Arial"/>
                <a:ea typeface="Arial"/>
                <a:cs typeface="Arial"/>
                <a:sym typeface="Arial"/>
              </a:rPr>
              <a:t>Fullbath</a:t>
            </a:r>
            <a:r>
              <a:rPr lang="en-US" sz="1200" dirty="0">
                <a:latin typeface="Arial"/>
                <a:ea typeface="Arial"/>
                <a:cs typeface="Arial"/>
                <a:sym typeface="Arial"/>
              </a:rPr>
              <a:t> vs Logarithmic Scaled </a:t>
            </a:r>
            <a:r>
              <a:rPr lang="en-US" sz="1200" dirty="0" err="1">
                <a:latin typeface="Arial"/>
                <a:ea typeface="Arial"/>
                <a:cs typeface="Arial"/>
                <a:sym typeface="Arial"/>
              </a:rPr>
              <a:t>SalePrice</a:t>
            </a:r>
            <a:r>
              <a:rPr lang="en-US" sz="1200" dirty="0">
                <a:latin typeface="Arial"/>
                <a:ea typeface="Arial"/>
                <a:cs typeface="Arial"/>
                <a:sym typeface="Arial"/>
              </a:rPr>
              <a:t>). R2 is 0.</a:t>
            </a:r>
            <a:r>
              <a:rPr lang="en-US" sz="1200" dirty="0">
                <a:latin typeface="Arial"/>
                <a:cs typeface="Arial"/>
                <a:sym typeface="Arial"/>
              </a:rPr>
              <a:t>858</a:t>
            </a:r>
            <a:endParaRPr sz="1200" dirty="0"/>
          </a:p>
        </p:txBody>
      </p:sp>
      <p:pic>
        <p:nvPicPr>
          <p:cNvPr id="7170" name="Picture 2">
            <a:extLst>
              <a:ext uri="{FF2B5EF4-FFF2-40B4-BE49-F238E27FC236}">
                <a16:creationId xmlns:a16="http://schemas.microsoft.com/office/drawing/2014/main" id="{C506466E-318B-40AD-0792-7D0FA2373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835" y="832104"/>
            <a:ext cx="5295900" cy="378068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8FEDDE5B-0EAB-0DE6-0DF1-D4BD36092088}"/>
              </a:ext>
            </a:extLst>
          </p:cNvPr>
          <p:cNvPicPr>
            <a:picLocks noChangeAspect="1"/>
          </p:cNvPicPr>
          <p:nvPr/>
        </p:nvPicPr>
        <p:blipFill>
          <a:blip r:embed="rId4"/>
          <a:stretch>
            <a:fillRect/>
          </a:stretch>
        </p:blipFill>
        <p:spPr>
          <a:xfrm>
            <a:off x="2951388" y="4720494"/>
            <a:ext cx="3000794" cy="219106"/>
          </a:xfrm>
          <a:prstGeom prst="rect">
            <a:avLst/>
          </a:prstGeom>
        </p:spPr>
      </p:pic>
    </p:spTree>
    <p:extLst>
      <p:ext uri="{BB962C8B-B14F-4D97-AF65-F5344CB8AC3E}">
        <p14:creationId xmlns:p14="http://schemas.microsoft.com/office/powerpoint/2010/main" val="108975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32E36DB2-DF63-328D-49A6-6EA711C02F99}"/>
            </a:ext>
          </a:extLst>
        </p:cNvPr>
        <p:cNvGrpSpPr/>
        <p:nvPr/>
      </p:nvGrpSpPr>
      <p:grpSpPr>
        <a:xfrm>
          <a:off x="0" y="0"/>
          <a:ext cx="0" cy="0"/>
          <a:chOff x="0" y="0"/>
          <a:chExt cx="0" cy="0"/>
        </a:xfrm>
      </p:grpSpPr>
      <p:sp>
        <p:nvSpPr>
          <p:cNvPr id="144" name="Google Shape;144;p8">
            <a:extLst>
              <a:ext uri="{FF2B5EF4-FFF2-40B4-BE49-F238E27FC236}">
                <a16:creationId xmlns:a16="http://schemas.microsoft.com/office/drawing/2014/main" id="{FAA74A2B-3AE1-5F99-A695-8B3B2DA4FA29}"/>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a:extLst>
              <a:ext uri="{FF2B5EF4-FFF2-40B4-BE49-F238E27FC236}">
                <a16:creationId xmlns:a16="http://schemas.microsoft.com/office/drawing/2014/main" id="{0ADF9CCA-F043-B38B-D36C-B8F4CC9BD7E1}"/>
              </a:ext>
            </a:extLst>
          </p:cNvPr>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22</a:t>
            </a:fld>
            <a:endParaRPr dirty="0"/>
          </a:p>
        </p:txBody>
      </p:sp>
      <p:sp>
        <p:nvSpPr>
          <p:cNvPr id="146" name="Google Shape;146;p8">
            <a:extLst>
              <a:ext uri="{FF2B5EF4-FFF2-40B4-BE49-F238E27FC236}">
                <a16:creationId xmlns:a16="http://schemas.microsoft.com/office/drawing/2014/main" id="{EDAB797B-18E8-8084-AFD1-021477280CB0}"/>
              </a:ext>
            </a:extLst>
          </p:cNvPr>
          <p:cNvSpPr txBox="1">
            <a:spLocks noGrp="1"/>
          </p:cNvSpPr>
          <p:nvPr>
            <p:ph type="body" idx="1"/>
          </p:nvPr>
        </p:nvSpPr>
        <p:spPr>
          <a:xfrm>
            <a:off x="825798" y="5009453"/>
            <a:ext cx="7931316" cy="537331"/>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n-US" sz="1200" b="1" dirty="0">
                <a:latin typeface="Arial"/>
                <a:ea typeface="Arial"/>
                <a:cs typeface="Arial"/>
                <a:sym typeface="Arial"/>
              </a:rPr>
              <a:t>Figure 7c.- </a:t>
            </a:r>
            <a:r>
              <a:rPr lang="en-US" sz="1200" dirty="0">
                <a:latin typeface="Arial"/>
                <a:ea typeface="Arial"/>
                <a:cs typeface="Arial"/>
                <a:sym typeface="Arial"/>
              </a:rPr>
              <a:t>Scatterplot of model 1 (</a:t>
            </a:r>
            <a:r>
              <a:rPr lang="en-US" sz="1200" dirty="0" err="1">
                <a:latin typeface="Arial"/>
                <a:ea typeface="Arial"/>
                <a:cs typeface="Arial"/>
                <a:sym typeface="Arial"/>
              </a:rPr>
              <a:t>OverallQual</a:t>
            </a:r>
            <a:r>
              <a:rPr lang="en-US" sz="1200" dirty="0">
                <a:latin typeface="Arial"/>
                <a:ea typeface="Arial"/>
                <a:cs typeface="Arial"/>
                <a:sym typeface="Arial"/>
              </a:rPr>
              <a:t>, </a:t>
            </a:r>
            <a:r>
              <a:rPr lang="en-US" sz="1200" dirty="0" err="1">
                <a:latin typeface="Arial"/>
                <a:ea typeface="Arial"/>
                <a:cs typeface="Arial"/>
                <a:sym typeface="Arial"/>
              </a:rPr>
              <a:t>GrLiveArea</a:t>
            </a:r>
            <a:r>
              <a:rPr lang="en-US" sz="1200" dirty="0">
                <a:latin typeface="Arial"/>
                <a:ea typeface="Arial"/>
                <a:cs typeface="Arial"/>
                <a:sym typeface="Arial"/>
              </a:rPr>
              <a:t>, </a:t>
            </a:r>
            <a:r>
              <a:rPr lang="en-US" sz="1200" dirty="0" err="1">
                <a:latin typeface="Arial"/>
                <a:ea typeface="Arial"/>
                <a:cs typeface="Arial"/>
                <a:sym typeface="Arial"/>
              </a:rPr>
              <a:t>YearBuilt</a:t>
            </a:r>
            <a:r>
              <a:rPr lang="en-US" sz="1200" dirty="0">
                <a:latin typeface="Arial"/>
                <a:ea typeface="Arial"/>
                <a:cs typeface="Arial"/>
                <a:sym typeface="Arial"/>
              </a:rPr>
              <a:t>, </a:t>
            </a:r>
            <a:r>
              <a:rPr lang="en-US" sz="1200" dirty="0" err="1">
                <a:latin typeface="Arial"/>
                <a:ea typeface="Arial"/>
                <a:cs typeface="Arial"/>
                <a:sym typeface="Arial"/>
              </a:rPr>
              <a:t>GarageArea</a:t>
            </a:r>
            <a:r>
              <a:rPr lang="en-US" sz="1200" dirty="0">
                <a:latin typeface="Arial"/>
                <a:ea typeface="Arial"/>
                <a:cs typeface="Arial"/>
                <a:sym typeface="Arial"/>
              </a:rPr>
              <a:t>, </a:t>
            </a:r>
            <a:r>
              <a:rPr lang="en-US" sz="1200" dirty="0" err="1">
                <a:latin typeface="Arial"/>
                <a:ea typeface="Arial"/>
                <a:cs typeface="Arial"/>
                <a:sym typeface="Arial"/>
              </a:rPr>
              <a:t>GarageYrBlt</a:t>
            </a:r>
            <a:r>
              <a:rPr lang="en-US" sz="1200" dirty="0">
                <a:latin typeface="Arial"/>
                <a:ea typeface="Arial"/>
                <a:cs typeface="Arial"/>
                <a:sym typeface="Arial"/>
              </a:rPr>
              <a:t>, </a:t>
            </a:r>
            <a:r>
              <a:rPr lang="en-US" sz="1200" dirty="0" err="1">
                <a:latin typeface="Arial"/>
                <a:ea typeface="Arial"/>
                <a:cs typeface="Arial"/>
                <a:sym typeface="Arial"/>
              </a:rPr>
              <a:t>GarageCars</a:t>
            </a:r>
            <a:r>
              <a:rPr lang="en-US" sz="1200" dirty="0">
                <a:latin typeface="Arial"/>
                <a:ea typeface="Arial"/>
                <a:cs typeface="Arial"/>
                <a:sym typeface="Arial"/>
              </a:rPr>
              <a:t>, </a:t>
            </a:r>
            <a:r>
              <a:rPr lang="en-US" sz="1200" dirty="0" err="1">
                <a:latin typeface="Arial"/>
                <a:ea typeface="Arial"/>
                <a:cs typeface="Arial"/>
                <a:sym typeface="Arial"/>
              </a:rPr>
              <a:t>TotalBsmtSF</a:t>
            </a:r>
            <a:r>
              <a:rPr lang="en-US" sz="1200" dirty="0">
                <a:latin typeface="Arial"/>
                <a:ea typeface="Arial"/>
                <a:cs typeface="Arial"/>
                <a:sym typeface="Arial"/>
              </a:rPr>
              <a:t>, </a:t>
            </a:r>
            <a:r>
              <a:rPr lang="en-US" sz="1200" dirty="0" err="1">
                <a:latin typeface="Arial"/>
                <a:ea typeface="Arial"/>
                <a:cs typeface="Arial"/>
                <a:sym typeface="Arial"/>
              </a:rPr>
              <a:t>YearRemodAdd</a:t>
            </a:r>
            <a:r>
              <a:rPr lang="en-US" sz="1200" dirty="0">
                <a:latin typeface="Arial"/>
                <a:ea typeface="Arial"/>
                <a:cs typeface="Arial"/>
                <a:sym typeface="Arial"/>
              </a:rPr>
              <a:t>, </a:t>
            </a:r>
            <a:r>
              <a:rPr lang="en-US" sz="1200" dirty="0" err="1">
                <a:latin typeface="Arial"/>
                <a:ea typeface="Arial"/>
                <a:cs typeface="Arial"/>
                <a:sym typeface="Arial"/>
              </a:rPr>
              <a:t>Fullbath</a:t>
            </a:r>
            <a:r>
              <a:rPr lang="en-US" sz="1200" dirty="0">
                <a:latin typeface="Arial"/>
                <a:ea typeface="Arial"/>
                <a:cs typeface="Arial"/>
                <a:sym typeface="Arial"/>
              </a:rPr>
              <a:t> vs Logarithmic Scaled </a:t>
            </a:r>
            <a:r>
              <a:rPr lang="en-US" sz="1200" dirty="0" err="1">
                <a:latin typeface="Arial"/>
                <a:ea typeface="Arial"/>
                <a:cs typeface="Arial"/>
                <a:sym typeface="Arial"/>
              </a:rPr>
              <a:t>SalePrice</a:t>
            </a:r>
            <a:r>
              <a:rPr lang="en-US" sz="1200" dirty="0">
                <a:latin typeface="Arial"/>
                <a:ea typeface="Arial"/>
                <a:cs typeface="Arial"/>
                <a:sym typeface="Arial"/>
              </a:rPr>
              <a:t>). R2 is 0.743</a:t>
            </a:r>
            <a:endParaRPr sz="1200" dirty="0"/>
          </a:p>
        </p:txBody>
      </p:sp>
      <p:pic>
        <p:nvPicPr>
          <p:cNvPr id="3" name="Imagen 2">
            <a:extLst>
              <a:ext uri="{FF2B5EF4-FFF2-40B4-BE49-F238E27FC236}">
                <a16:creationId xmlns:a16="http://schemas.microsoft.com/office/drawing/2014/main" id="{D8931349-2D8A-F7F7-4F9D-1F491D9CF815}"/>
              </a:ext>
            </a:extLst>
          </p:cNvPr>
          <p:cNvPicPr>
            <a:picLocks noChangeAspect="1"/>
          </p:cNvPicPr>
          <p:nvPr/>
        </p:nvPicPr>
        <p:blipFill>
          <a:blip r:embed="rId3"/>
          <a:stretch>
            <a:fillRect/>
          </a:stretch>
        </p:blipFill>
        <p:spPr>
          <a:xfrm>
            <a:off x="3171628" y="4687278"/>
            <a:ext cx="2800741" cy="247685"/>
          </a:xfrm>
          <a:prstGeom prst="rect">
            <a:avLst/>
          </a:prstGeom>
        </p:spPr>
      </p:pic>
      <p:pic>
        <p:nvPicPr>
          <p:cNvPr id="6" name="Imagen 5">
            <a:extLst>
              <a:ext uri="{FF2B5EF4-FFF2-40B4-BE49-F238E27FC236}">
                <a16:creationId xmlns:a16="http://schemas.microsoft.com/office/drawing/2014/main" id="{06A9B8DE-BDC6-29CD-AAC5-303F2B0B4D46}"/>
              </a:ext>
            </a:extLst>
          </p:cNvPr>
          <p:cNvPicPr>
            <a:picLocks noChangeAspect="1"/>
          </p:cNvPicPr>
          <p:nvPr/>
        </p:nvPicPr>
        <p:blipFill>
          <a:blip r:embed="rId4"/>
          <a:stretch>
            <a:fillRect/>
          </a:stretch>
        </p:blipFill>
        <p:spPr>
          <a:xfrm>
            <a:off x="1795073" y="736012"/>
            <a:ext cx="5553850" cy="3858163"/>
          </a:xfrm>
          <a:prstGeom prst="rect">
            <a:avLst/>
          </a:prstGeom>
        </p:spPr>
      </p:pic>
    </p:spTree>
    <p:extLst>
      <p:ext uri="{BB962C8B-B14F-4D97-AF65-F5344CB8AC3E}">
        <p14:creationId xmlns:p14="http://schemas.microsoft.com/office/powerpoint/2010/main" val="303272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1F0FF02-5759-428C-D1EE-E850DF2B1352}"/>
            </a:ext>
          </a:extLst>
        </p:cNvPr>
        <p:cNvGrpSpPr/>
        <p:nvPr/>
      </p:nvGrpSpPr>
      <p:grpSpPr>
        <a:xfrm>
          <a:off x="0" y="0"/>
          <a:ext cx="0" cy="0"/>
          <a:chOff x="0" y="0"/>
          <a:chExt cx="0" cy="0"/>
        </a:xfrm>
      </p:grpSpPr>
      <p:sp>
        <p:nvSpPr>
          <p:cNvPr id="144" name="Google Shape;144;p8">
            <a:extLst>
              <a:ext uri="{FF2B5EF4-FFF2-40B4-BE49-F238E27FC236}">
                <a16:creationId xmlns:a16="http://schemas.microsoft.com/office/drawing/2014/main" id="{634CD73E-7E38-38E1-F835-7ED7C0C6E968}"/>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Analysis and Results</a:t>
            </a:r>
            <a:endParaRPr/>
          </a:p>
        </p:txBody>
      </p:sp>
      <p:sp>
        <p:nvSpPr>
          <p:cNvPr id="145" name="Google Shape;145;p8">
            <a:extLst>
              <a:ext uri="{FF2B5EF4-FFF2-40B4-BE49-F238E27FC236}">
                <a16:creationId xmlns:a16="http://schemas.microsoft.com/office/drawing/2014/main" id="{9EFCA6FA-9959-11AA-9B4A-35DE6B384A57}"/>
              </a:ext>
            </a:extLst>
          </p:cNvPr>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23</a:t>
            </a:fld>
            <a:endParaRPr dirty="0"/>
          </a:p>
        </p:txBody>
      </p:sp>
      <p:sp>
        <p:nvSpPr>
          <p:cNvPr id="146" name="Google Shape;146;p8">
            <a:extLst>
              <a:ext uri="{FF2B5EF4-FFF2-40B4-BE49-F238E27FC236}">
                <a16:creationId xmlns:a16="http://schemas.microsoft.com/office/drawing/2014/main" id="{711E5803-2691-B73B-010A-4E442135532E}"/>
              </a:ext>
            </a:extLst>
          </p:cNvPr>
          <p:cNvSpPr txBox="1">
            <a:spLocks noGrp="1"/>
          </p:cNvSpPr>
          <p:nvPr>
            <p:ph type="body" idx="1"/>
          </p:nvPr>
        </p:nvSpPr>
        <p:spPr>
          <a:xfrm>
            <a:off x="585370" y="1460280"/>
            <a:ext cx="7931316" cy="3937440"/>
          </a:xfrm>
          <a:prstGeom prst="rect">
            <a:avLst/>
          </a:prstGeom>
          <a:noFill/>
          <a:ln>
            <a:noFill/>
          </a:ln>
        </p:spPr>
        <p:txBody>
          <a:bodyPr spcFirstLastPara="1" wrap="square" lIns="45700" tIns="45700" rIns="45700" bIns="45700" anchor="t" anchorCtr="0">
            <a:normAutofit/>
          </a:bodyPr>
          <a:lstStyle/>
          <a:p>
            <a:pPr marL="171450" indent="-171450">
              <a:lnSpc>
                <a:spcPct val="110000"/>
              </a:lnSpc>
              <a:spcBef>
                <a:spcPts val="0"/>
              </a:spcBef>
            </a:pPr>
            <a:r>
              <a:rPr lang="en-US" sz="1800" dirty="0">
                <a:latin typeface="+mn-lt"/>
              </a:rPr>
              <a:t>For the first case, the R-squared score is 0.854. This means that the data is well-fitted in its own model, and that the model should be good to predict the house pricing.</a:t>
            </a:r>
          </a:p>
          <a:p>
            <a:pPr marL="171450" indent="-171450">
              <a:lnSpc>
                <a:spcPct val="110000"/>
              </a:lnSpc>
              <a:spcBef>
                <a:spcPts val="0"/>
              </a:spcBef>
            </a:pPr>
            <a:r>
              <a:rPr lang="en-US" sz="1800" dirty="0">
                <a:latin typeface="+mn-lt"/>
              </a:rPr>
              <a:t>For the second case, the R-squared score is 0.858. This makes sense because this model had the target variable normally distributed, making the model to be more fitted with the data. It is slightly better, though.</a:t>
            </a:r>
          </a:p>
          <a:p>
            <a:pPr marL="171450" indent="-171450">
              <a:lnSpc>
                <a:spcPct val="110000"/>
              </a:lnSpc>
              <a:spcBef>
                <a:spcPts val="0"/>
              </a:spcBef>
            </a:pPr>
            <a:r>
              <a:rPr lang="en-US" sz="1800" dirty="0">
                <a:latin typeface="+mn-lt"/>
              </a:rPr>
              <a:t>In the third case, it can be noticed that the R-squared score has a worse performance compared to the other two. This has to do with the less variables used to create this model, considering there were many numeric variables that had a good correlation to </a:t>
            </a:r>
            <a:r>
              <a:rPr lang="en-US" sz="1800" dirty="0" err="1">
                <a:latin typeface="+mn-lt"/>
              </a:rPr>
              <a:t>SalePrice</a:t>
            </a:r>
            <a:r>
              <a:rPr lang="en-US" sz="1800" dirty="0">
                <a:latin typeface="+mn-lt"/>
              </a:rPr>
              <a:t>. This indicates that the more correlated variables are used to create a model, the better the performance to predict a target should be.</a:t>
            </a:r>
            <a:endParaRPr sz="1800" dirty="0">
              <a:latin typeface="+mn-lt"/>
            </a:endParaRPr>
          </a:p>
        </p:txBody>
      </p:sp>
    </p:spTree>
    <p:extLst>
      <p:ext uri="{BB962C8B-B14F-4D97-AF65-F5344CB8AC3E}">
        <p14:creationId xmlns:p14="http://schemas.microsoft.com/office/powerpoint/2010/main" val="3915997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24</a:t>
            </a:fld>
            <a:endParaRPr/>
          </a:p>
        </p:txBody>
      </p:sp>
      <p:sp>
        <p:nvSpPr>
          <p:cNvPr id="154" name="Google Shape;154;p9"/>
          <p:cNvSpPr txBox="1">
            <a:spLocks noGrp="1"/>
          </p:cNvSpPr>
          <p:nvPr>
            <p:ph type="body" idx="1"/>
          </p:nvPr>
        </p:nvSpPr>
        <p:spPr>
          <a:xfrm>
            <a:off x="678513" y="5111496"/>
            <a:ext cx="7931316" cy="736173"/>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n-US" sz="1200" b="1" dirty="0">
                <a:latin typeface="Arial"/>
                <a:ea typeface="Arial"/>
                <a:cs typeface="Arial"/>
                <a:sym typeface="Arial"/>
              </a:rPr>
              <a:t>Figure 8a.- </a:t>
            </a:r>
            <a:r>
              <a:rPr lang="en-US" sz="1200" dirty="0">
                <a:latin typeface="Arial"/>
                <a:ea typeface="Arial"/>
                <a:cs typeface="Arial"/>
                <a:sym typeface="Arial"/>
              </a:rPr>
              <a:t>Scatterplot of verification of model 1. R2 is 0.767</a:t>
            </a:r>
            <a:endParaRPr lang="en-US" sz="1200" dirty="0"/>
          </a:p>
        </p:txBody>
      </p:sp>
      <p:pic>
        <p:nvPicPr>
          <p:cNvPr id="8196" name="Picture 4">
            <a:extLst>
              <a:ext uri="{FF2B5EF4-FFF2-40B4-BE49-F238E27FC236}">
                <a16:creationId xmlns:a16="http://schemas.microsoft.com/office/drawing/2014/main" id="{2D3AAEDA-BF26-AF2E-0F02-99826E758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371" y="668989"/>
            <a:ext cx="5619750" cy="39338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B40D227-B14F-91D0-4874-5A4DEFDD2010}"/>
              </a:ext>
            </a:extLst>
          </p:cNvPr>
          <p:cNvPicPr>
            <a:picLocks noChangeAspect="1"/>
          </p:cNvPicPr>
          <p:nvPr/>
        </p:nvPicPr>
        <p:blipFill>
          <a:blip r:embed="rId4"/>
          <a:stretch>
            <a:fillRect/>
          </a:stretch>
        </p:blipFill>
        <p:spPr>
          <a:xfrm>
            <a:off x="3566972" y="4688682"/>
            <a:ext cx="2010056" cy="1333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7D872784-3811-8314-68EF-F0AA6C5B8B38}"/>
            </a:ext>
          </a:extLst>
        </p:cNvPr>
        <p:cNvGrpSpPr/>
        <p:nvPr/>
      </p:nvGrpSpPr>
      <p:grpSpPr>
        <a:xfrm>
          <a:off x="0" y="0"/>
          <a:ext cx="0" cy="0"/>
          <a:chOff x="0" y="0"/>
          <a:chExt cx="0" cy="0"/>
        </a:xfrm>
      </p:grpSpPr>
      <p:sp>
        <p:nvSpPr>
          <p:cNvPr id="152" name="Google Shape;152;p9">
            <a:extLst>
              <a:ext uri="{FF2B5EF4-FFF2-40B4-BE49-F238E27FC236}">
                <a16:creationId xmlns:a16="http://schemas.microsoft.com/office/drawing/2014/main" id="{1E626930-DCB7-C734-3084-E41C4E91F423}"/>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a:extLst>
              <a:ext uri="{FF2B5EF4-FFF2-40B4-BE49-F238E27FC236}">
                <a16:creationId xmlns:a16="http://schemas.microsoft.com/office/drawing/2014/main" id="{C40D472E-4C12-5772-D6AE-6B200FE67D0A}"/>
              </a:ext>
            </a:extLst>
          </p:cNvPr>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25</a:t>
            </a:fld>
            <a:endParaRPr/>
          </a:p>
        </p:txBody>
      </p:sp>
      <p:sp>
        <p:nvSpPr>
          <p:cNvPr id="154" name="Google Shape;154;p9">
            <a:extLst>
              <a:ext uri="{FF2B5EF4-FFF2-40B4-BE49-F238E27FC236}">
                <a16:creationId xmlns:a16="http://schemas.microsoft.com/office/drawing/2014/main" id="{00EC2E2A-0DCF-87CA-9429-950A15418DAC}"/>
              </a:ext>
            </a:extLst>
          </p:cNvPr>
          <p:cNvSpPr txBox="1">
            <a:spLocks noGrp="1"/>
          </p:cNvSpPr>
          <p:nvPr>
            <p:ph type="body" idx="1"/>
          </p:nvPr>
        </p:nvSpPr>
        <p:spPr>
          <a:xfrm>
            <a:off x="678513" y="5111496"/>
            <a:ext cx="7931316" cy="736173"/>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n-US" sz="1200" b="1" dirty="0">
                <a:latin typeface="Arial"/>
                <a:ea typeface="Arial"/>
                <a:cs typeface="Arial"/>
                <a:sym typeface="Arial"/>
              </a:rPr>
              <a:t>Figure 8a.- </a:t>
            </a:r>
            <a:r>
              <a:rPr lang="en-US" sz="1200" dirty="0">
                <a:latin typeface="Arial"/>
                <a:ea typeface="Arial"/>
                <a:cs typeface="Arial"/>
                <a:sym typeface="Arial"/>
              </a:rPr>
              <a:t>Scatterplot of verification of model 2. R2 is 0.811</a:t>
            </a:r>
            <a:endParaRPr lang="en-US" sz="1200" dirty="0"/>
          </a:p>
        </p:txBody>
      </p:sp>
      <p:pic>
        <p:nvPicPr>
          <p:cNvPr id="9218" name="Picture 2">
            <a:extLst>
              <a:ext uri="{FF2B5EF4-FFF2-40B4-BE49-F238E27FC236}">
                <a16:creationId xmlns:a16="http://schemas.microsoft.com/office/drawing/2014/main" id="{C63E670F-4654-DB77-12BD-DB9B9AA6D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1" y="891749"/>
            <a:ext cx="5400675" cy="39338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0667276-9A4E-B115-DA2A-F00F4B8E2230}"/>
              </a:ext>
            </a:extLst>
          </p:cNvPr>
          <p:cNvPicPr>
            <a:picLocks noChangeAspect="1"/>
          </p:cNvPicPr>
          <p:nvPr/>
        </p:nvPicPr>
        <p:blipFill>
          <a:blip r:embed="rId4"/>
          <a:stretch>
            <a:fillRect/>
          </a:stretch>
        </p:blipFill>
        <p:spPr>
          <a:xfrm>
            <a:off x="3710590" y="4824558"/>
            <a:ext cx="1867161" cy="209579"/>
          </a:xfrm>
          <a:prstGeom prst="rect">
            <a:avLst/>
          </a:prstGeom>
        </p:spPr>
      </p:pic>
    </p:spTree>
    <p:extLst>
      <p:ext uri="{BB962C8B-B14F-4D97-AF65-F5344CB8AC3E}">
        <p14:creationId xmlns:p14="http://schemas.microsoft.com/office/powerpoint/2010/main" val="3214479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3283FBC2-AD68-EE55-6F71-2EAC97EA8213}"/>
            </a:ext>
          </a:extLst>
        </p:cNvPr>
        <p:cNvGrpSpPr/>
        <p:nvPr/>
      </p:nvGrpSpPr>
      <p:grpSpPr>
        <a:xfrm>
          <a:off x="0" y="0"/>
          <a:ext cx="0" cy="0"/>
          <a:chOff x="0" y="0"/>
          <a:chExt cx="0" cy="0"/>
        </a:xfrm>
      </p:grpSpPr>
      <p:sp>
        <p:nvSpPr>
          <p:cNvPr id="152" name="Google Shape;152;p9">
            <a:extLst>
              <a:ext uri="{FF2B5EF4-FFF2-40B4-BE49-F238E27FC236}">
                <a16:creationId xmlns:a16="http://schemas.microsoft.com/office/drawing/2014/main" id="{5311D03B-24E1-A74C-3B81-EF9B3031FB59}"/>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a:extLst>
              <a:ext uri="{FF2B5EF4-FFF2-40B4-BE49-F238E27FC236}">
                <a16:creationId xmlns:a16="http://schemas.microsoft.com/office/drawing/2014/main" id="{0CCF1440-46E2-6148-072E-11603963AF11}"/>
              </a:ext>
            </a:extLst>
          </p:cNvPr>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26</a:t>
            </a:fld>
            <a:endParaRPr/>
          </a:p>
        </p:txBody>
      </p:sp>
      <p:sp>
        <p:nvSpPr>
          <p:cNvPr id="154" name="Google Shape;154;p9">
            <a:extLst>
              <a:ext uri="{FF2B5EF4-FFF2-40B4-BE49-F238E27FC236}">
                <a16:creationId xmlns:a16="http://schemas.microsoft.com/office/drawing/2014/main" id="{0197F056-5564-4E6B-0EC5-E0AD04E72B2D}"/>
              </a:ext>
            </a:extLst>
          </p:cNvPr>
          <p:cNvSpPr txBox="1">
            <a:spLocks noGrp="1"/>
          </p:cNvSpPr>
          <p:nvPr>
            <p:ph type="body" idx="1"/>
          </p:nvPr>
        </p:nvSpPr>
        <p:spPr>
          <a:xfrm>
            <a:off x="678513" y="5111496"/>
            <a:ext cx="7931316" cy="736173"/>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n-US" sz="1200" b="1" dirty="0">
                <a:latin typeface="Arial"/>
                <a:ea typeface="Arial"/>
                <a:cs typeface="Arial"/>
                <a:sym typeface="Arial"/>
              </a:rPr>
              <a:t>Figure 8a.- </a:t>
            </a:r>
            <a:r>
              <a:rPr lang="en-US" sz="1200" dirty="0">
                <a:latin typeface="Arial"/>
                <a:ea typeface="Arial"/>
                <a:cs typeface="Arial"/>
                <a:sym typeface="Arial"/>
              </a:rPr>
              <a:t>Scatterplot of verification of model 3. R2 is 0.706</a:t>
            </a:r>
            <a:endParaRPr lang="en-US" sz="1200" dirty="0"/>
          </a:p>
        </p:txBody>
      </p:sp>
      <p:pic>
        <p:nvPicPr>
          <p:cNvPr id="10242" name="Picture 2">
            <a:extLst>
              <a:ext uri="{FF2B5EF4-FFF2-40B4-BE49-F238E27FC236}">
                <a16:creationId xmlns:a16="http://schemas.microsoft.com/office/drawing/2014/main" id="{C29DFB95-60E5-28BB-9430-BB199F545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7" y="813374"/>
            <a:ext cx="5381625" cy="39338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F4740DEA-1C13-89EF-E596-1D63C05B3F37}"/>
              </a:ext>
            </a:extLst>
          </p:cNvPr>
          <p:cNvPicPr>
            <a:picLocks noChangeAspect="1"/>
          </p:cNvPicPr>
          <p:nvPr/>
        </p:nvPicPr>
        <p:blipFill>
          <a:blip r:embed="rId4"/>
          <a:stretch>
            <a:fillRect/>
          </a:stretch>
        </p:blipFill>
        <p:spPr>
          <a:xfrm>
            <a:off x="3643906" y="4791960"/>
            <a:ext cx="2000529" cy="209579"/>
          </a:xfrm>
          <a:prstGeom prst="rect">
            <a:avLst/>
          </a:prstGeom>
        </p:spPr>
      </p:pic>
    </p:spTree>
    <p:extLst>
      <p:ext uri="{BB962C8B-B14F-4D97-AF65-F5344CB8AC3E}">
        <p14:creationId xmlns:p14="http://schemas.microsoft.com/office/powerpoint/2010/main" val="1959560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33CE2575-231C-0C15-D922-5707EBDFB2BF}"/>
            </a:ext>
          </a:extLst>
        </p:cNvPr>
        <p:cNvGrpSpPr/>
        <p:nvPr/>
      </p:nvGrpSpPr>
      <p:grpSpPr>
        <a:xfrm>
          <a:off x="0" y="0"/>
          <a:ext cx="0" cy="0"/>
          <a:chOff x="0" y="0"/>
          <a:chExt cx="0" cy="0"/>
        </a:xfrm>
      </p:grpSpPr>
      <p:sp>
        <p:nvSpPr>
          <p:cNvPr id="152" name="Google Shape;152;p9">
            <a:extLst>
              <a:ext uri="{FF2B5EF4-FFF2-40B4-BE49-F238E27FC236}">
                <a16:creationId xmlns:a16="http://schemas.microsoft.com/office/drawing/2014/main" id="{648865D4-04E8-998A-D1CC-6F1ED193D82E}"/>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a:extLst>
              <a:ext uri="{FF2B5EF4-FFF2-40B4-BE49-F238E27FC236}">
                <a16:creationId xmlns:a16="http://schemas.microsoft.com/office/drawing/2014/main" id="{212E5C7D-0D76-E594-9312-8CF07A994913}"/>
              </a:ext>
            </a:extLst>
          </p:cNvPr>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27</a:t>
            </a:fld>
            <a:endParaRPr/>
          </a:p>
        </p:txBody>
      </p:sp>
      <p:sp>
        <p:nvSpPr>
          <p:cNvPr id="154" name="Google Shape;154;p9">
            <a:extLst>
              <a:ext uri="{FF2B5EF4-FFF2-40B4-BE49-F238E27FC236}">
                <a16:creationId xmlns:a16="http://schemas.microsoft.com/office/drawing/2014/main" id="{46553583-4027-3674-2DA5-81B5D272FF35}"/>
              </a:ext>
            </a:extLst>
          </p:cNvPr>
          <p:cNvSpPr txBox="1">
            <a:spLocks noGrp="1"/>
          </p:cNvSpPr>
          <p:nvPr>
            <p:ph type="body" idx="1"/>
          </p:nvPr>
        </p:nvSpPr>
        <p:spPr>
          <a:xfrm>
            <a:off x="678513" y="1170432"/>
            <a:ext cx="7931316" cy="4677237"/>
          </a:xfrm>
          <a:prstGeom prst="rect">
            <a:avLst/>
          </a:prstGeom>
          <a:noFill/>
          <a:ln>
            <a:noFill/>
          </a:ln>
        </p:spPr>
        <p:txBody>
          <a:bodyPr spcFirstLastPara="1" wrap="square" lIns="45700" tIns="45700" rIns="45700" bIns="45700" anchor="t" anchorCtr="0">
            <a:normAutofit fontScale="85000" lnSpcReduction="10000"/>
          </a:bodyPr>
          <a:lstStyle/>
          <a:p>
            <a:pPr marL="285750" indent="-285750">
              <a:lnSpc>
                <a:spcPct val="110000"/>
              </a:lnSpc>
              <a:spcBef>
                <a:spcPts val="0"/>
              </a:spcBef>
            </a:pPr>
            <a:r>
              <a:rPr lang="en-US" sz="1800" dirty="0">
                <a:latin typeface="Arial"/>
                <a:ea typeface="Arial"/>
                <a:cs typeface="Arial"/>
                <a:sym typeface="Arial"/>
              </a:rPr>
              <a:t>The data for testing is used in the first model created for this project. The result shows that the R-Squared score was lower than when it was compared with the same data to create the model. This is expected, and the result is still very good. The model is still good at predicting the target variable. </a:t>
            </a:r>
          </a:p>
          <a:p>
            <a:pPr marL="285750" indent="-285750">
              <a:lnSpc>
                <a:spcPct val="110000"/>
              </a:lnSpc>
              <a:spcBef>
                <a:spcPts val="0"/>
              </a:spcBef>
            </a:pPr>
            <a:r>
              <a:rPr lang="en-US" sz="1800" dirty="0"/>
              <a:t>The R-squared score for the test on the second model was better than the one for the first model, indicating a 0.811 R-squared score. This indicates a strong prediction for the pricing of the properties. It makes sense that this one performed better than the first one with the test data, because the transformation to logarithm made the skewness of the distribution of the variable closer to zero, and it is important to remember that linear regressions are affected by outliers, and tailed-distribution can provoke that data is taken as outliers. This is why it's important to transform the data when there is a tailed-distribution.</a:t>
            </a:r>
            <a:endParaRPr lang="en-US" sz="1800" dirty="0">
              <a:latin typeface="Arial"/>
              <a:cs typeface="Arial"/>
              <a:sym typeface="Arial"/>
            </a:endParaRPr>
          </a:p>
          <a:p>
            <a:pPr marL="285750" indent="-285750">
              <a:lnSpc>
                <a:spcPct val="110000"/>
              </a:lnSpc>
              <a:spcBef>
                <a:spcPts val="0"/>
              </a:spcBef>
            </a:pPr>
            <a:r>
              <a:rPr lang="en-US" sz="1800" dirty="0"/>
              <a:t>The data is not as fitted for model 3. The R-squared score is 0.706. While still good for prediction, is not as strong as the first or second one. Even though the target is in a Gaussian distribution in this model, there are just two dependent variables taken to create this linear regression. This indicates that, while it's important to adjust the distribution of the target, it's very important to take as many correlated independent variables as possible to create a good model that has a strong R-Squared score, because that model is taking account the many variables that are shaping the target outcome.</a:t>
            </a:r>
          </a:p>
        </p:txBody>
      </p:sp>
    </p:spTree>
    <p:extLst>
      <p:ext uri="{BB962C8B-B14F-4D97-AF65-F5344CB8AC3E}">
        <p14:creationId xmlns:p14="http://schemas.microsoft.com/office/powerpoint/2010/main" val="321689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28</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fontScale="70000" lnSpcReduction="20000"/>
          </a:bodyPr>
          <a:lstStyle/>
          <a:p>
            <a:pPr marL="285750" indent="-285750">
              <a:lnSpc>
                <a:spcPct val="120000"/>
              </a:lnSpc>
              <a:spcBef>
                <a:spcPts val="0"/>
              </a:spcBef>
            </a:pPr>
            <a:r>
              <a:rPr lang="en-US" sz="1800" dirty="0">
                <a:latin typeface="Arial"/>
                <a:ea typeface="Arial"/>
                <a:cs typeface="Arial"/>
                <a:sym typeface="Arial"/>
              </a:rPr>
              <a:t>When exploring the data, it's of extreme importance to understand what is what needs to be predicted by the model. When that is covered, it's also important to see how distributed the target variable is, because the skewness of a distribution can be harmful for methods like the linear regression model. </a:t>
            </a:r>
          </a:p>
          <a:p>
            <a:pPr marL="285750" indent="-285750">
              <a:lnSpc>
                <a:spcPct val="120000"/>
              </a:lnSpc>
              <a:spcBef>
                <a:spcPts val="0"/>
              </a:spcBef>
            </a:pPr>
            <a:r>
              <a:rPr lang="en-US" sz="1800" dirty="0">
                <a:latin typeface="Arial"/>
                <a:ea typeface="Arial"/>
                <a:cs typeface="Arial"/>
                <a:sym typeface="Arial"/>
              </a:rPr>
              <a:t>It is important to fill or drop columns that have too many </a:t>
            </a:r>
            <a:r>
              <a:rPr lang="en-US" sz="1800" dirty="0" err="1">
                <a:latin typeface="Arial"/>
                <a:ea typeface="Arial"/>
                <a:cs typeface="Arial"/>
                <a:sym typeface="Arial"/>
              </a:rPr>
              <a:t>NaN</a:t>
            </a:r>
            <a:r>
              <a:rPr lang="en-US" sz="1800" dirty="0">
                <a:latin typeface="Arial"/>
                <a:ea typeface="Arial"/>
                <a:cs typeface="Arial"/>
                <a:sym typeface="Arial"/>
              </a:rPr>
              <a:t> values, as they make some algorithm impossible to create, like the linear regression model. </a:t>
            </a:r>
          </a:p>
          <a:p>
            <a:pPr marL="285750" indent="-285750">
              <a:lnSpc>
                <a:spcPct val="120000"/>
              </a:lnSpc>
              <a:spcBef>
                <a:spcPts val="0"/>
              </a:spcBef>
            </a:pPr>
            <a:r>
              <a:rPr lang="en-US" sz="1800" dirty="0">
                <a:latin typeface="Arial"/>
                <a:ea typeface="Arial"/>
                <a:cs typeface="Arial"/>
                <a:sym typeface="Arial"/>
              </a:rPr>
              <a:t>Correlation is an important concept that indicates how strongly related are two variables. The Pearson's correlation coefficient is easy to compute by the Pandas library and the seaborn library helps in showing many correlation coefficients quickly to make conclusions about the relationships of the variables. </a:t>
            </a:r>
          </a:p>
          <a:p>
            <a:pPr marL="285750" indent="-285750">
              <a:lnSpc>
                <a:spcPct val="120000"/>
              </a:lnSpc>
              <a:spcBef>
                <a:spcPts val="0"/>
              </a:spcBef>
            </a:pPr>
            <a:r>
              <a:rPr lang="en-US" sz="1800" dirty="0">
                <a:latin typeface="Arial"/>
                <a:ea typeface="Arial"/>
                <a:cs typeface="Arial"/>
                <a:sym typeface="Arial"/>
              </a:rPr>
              <a:t>The R-Squared score, or coefficient of determination, is an important score to understand if the data fits well a model and is strong and accurate to predict a target outcome. </a:t>
            </a:r>
          </a:p>
          <a:p>
            <a:pPr marL="285750" indent="-285750">
              <a:lnSpc>
                <a:spcPct val="120000"/>
              </a:lnSpc>
              <a:spcBef>
                <a:spcPts val="0"/>
              </a:spcBef>
            </a:pPr>
            <a:r>
              <a:rPr lang="en-US" sz="1800" dirty="0">
                <a:latin typeface="Arial"/>
                <a:ea typeface="Arial"/>
                <a:cs typeface="Arial"/>
                <a:sym typeface="Arial"/>
              </a:rPr>
              <a:t>The independent variables that are more correlated to the target are the ones that need to be included to create a model with better performance of the R-Squared score, as these variables are shaping the target outcome and they have to be taken account. </a:t>
            </a:r>
          </a:p>
          <a:p>
            <a:pPr marL="285750" indent="-285750">
              <a:lnSpc>
                <a:spcPct val="120000"/>
              </a:lnSpc>
              <a:spcBef>
                <a:spcPts val="0"/>
              </a:spcBef>
            </a:pPr>
            <a:r>
              <a:rPr lang="en-US" sz="1800" dirty="0">
                <a:latin typeface="Arial"/>
                <a:ea typeface="Arial"/>
                <a:cs typeface="Arial"/>
                <a:sym typeface="Arial"/>
              </a:rPr>
              <a:t>It is important to understand the theory of the model that is used, to have a bigger picture of how the model can be affected by outliers or other statistics concept, like the covariance, correlation, or distribution of a feature.</a:t>
            </a:r>
          </a:p>
          <a:p>
            <a:pPr marL="285750" indent="-285750">
              <a:lnSpc>
                <a:spcPct val="120000"/>
              </a:lnSpc>
              <a:spcBef>
                <a:spcPts val="0"/>
              </a:spcBef>
            </a:pPr>
            <a:r>
              <a:rPr lang="en-US" sz="1800" dirty="0">
                <a:latin typeface="Arial"/>
                <a:ea typeface="Arial"/>
                <a:cs typeface="Arial"/>
                <a:sym typeface="Arial"/>
              </a:rPr>
              <a:t>Finally, for a linear regression model, the best outcome was when many correlated independent variables were taken account and when the skewness of the target was more normally distributed.</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4" y="6356351"/>
            <a:ext cx="300592"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29</a:t>
            </a:fld>
            <a:endParaRPr/>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285750" indent="-285750">
              <a:lnSpc>
                <a:spcPct val="99000"/>
              </a:lnSpc>
              <a:spcBef>
                <a:spcPts val="0"/>
              </a:spcBef>
            </a:pPr>
            <a:r>
              <a:rPr lang="en-US" sz="1800" dirty="0">
                <a:latin typeface="Arial"/>
                <a:ea typeface="Arial"/>
                <a:cs typeface="Arial"/>
                <a:sym typeface="Arial"/>
              </a:rPr>
              <a:t>Bruce, Peter. Practical Statistics for Data Scientists. 2017. 24 - 60</a:t>
            </a:r>
          </a:p>
          <a:p>
            <a:pPr marL="285750" indent="-285750">
              <a:lnSpc>
                <a:spcPct val="99000"/>
              </a:lnSpc>
              <a:spcBef>
                <a:spcPts val="0"/>
              </a:spcBef>
            </a:pPr>
            <a:r>
              <a:rPr lang="en-US" sz="1800" dirty="0">
                <a:latin typeface="Arial"/>
                <a:ea typeface="Arial"/>
                <a:cs typeface="Arial"/>
                <a:sym typeface="Arial"/>
              </a:rPr>
              <a:t>Müller, A. Introduction to Machine Learning with Python. 2017. 45 - 49.</a:t>
            </a:r>
          </a:p>
          <a:p>
            <a:pPr marL="285750" indent="-285750">
              <a:lnSpc>
                <a:spcPct val="99000"/>
              </a:lnSpc>
              <a:spcBef>
                <a:spcPts val="0"/>
              </a:spcBef>
            </a:pPr>
            <a:r>
              <a:rPr lang="en-US" sz="1800" dirty="0">
                <a:latin typeface="Arial"/>
                <a:ea typeface="Arial"/>
                <a:cs typeface="Arial"/>
                <a:sym typeface="Arial"/>
              </a:rPr>
              <a:t>Joshi, P. Python Machine Learning Cookbook. 2016. 11 - 12.</a:t>
            </a:r>
          </a:p>
          <a:p>
            <a:pPr marL="285750" indent="-285750">
              <a:lnSpc>
                <a:spcPct val="99000"/>
              </a:lnSpc>
              <a:spcBef>
                <a:spcPts val="0"/>
              </a:spcBef>
            </a:pPr>
            <a:r>
              <a:rPr lang="en-US" sz="1800" dirty="0">
                <a:latin typeface="Arial"/>
                <a:ea typeface="Arial"/>
                <a:cs typeface="Arial"/>
                <a:sym typeface="Arial"/>
              </a:rPr>
              <a:t>Fernando, J. "R-Squared: Definition, Calculation Formula, Uses, and Limitations" Investopedia. </a:t>
            </a:r>
            <a:r>
              <a:rPr lang="en-US" sz="1800" dirty="0" err="1">
                <a:latin typeface="Arial"/>
                <a:ea typeface="Arial"/>
                <a:cs typeface="Arial"/>
                <a:sym typeface="Arial"/>
              </a:rPr>
              <a:t>Dotdash</a:t>
            </a:r>
            <a:r>
              <a:rPr lang="en-US" sz="1800" dirty="0">
                <a:latin typeface="Arial"/>
                <a:ea typeface="Arial"/>
                <a:cs typeface="Arial"/>
                <a:sym typeface="Arial"/>
              </a:rPr>
              <a:t> Meredith, 2023. www.investopedia.com/</a:t>
            </a:r>
          </a:p>
          <a:p>
            <a:pPr marL="285750" indent="-285750">
              <a:lnSpc>
                <a:spcPct val="99000"/>
              </a:lnSpc>
              <a:spcBef>
                <a:spcPts val="0"/>
              </a:spcBef>
            </a:pPr>
            <a:r>
              <a:rPr lang="en-US" sz="1800" dirty="0">
                <a:latin typeface="Arial"/>
                <a:ea typeface="Arial"/>
                <a:cs typeface="Arial"/>
                <a:sym typeface="Arial"/>
              </a:rPr>
              <a:t>Chawla, A. "A Common Misconception About Log Transformation" Daily Dose of Data Science. </a:t>
            </a:r>
            <a:r>
              <a:rPr lang="en-US" sz="1800" dirty="0" err="1">
                <a:latin typeface="Arial"/>
                <a:ea typeface="Arial"/>
                <a:cs typeface="Arial"/>
                <a:sym typeface="Arial"/>
              </a:rPr>
              <a:t>Substack</a:t>
            </a:r>
            <a:r>
              <a:rPr lang="en-US" sz="1800" dirty="0">
                <a:latin typeface="Arial"/>
                <a:ea typeface="Arial"/>
                <a:cs typeface="Arial"/>
                <a:sym typeface="Arial"/>
              </a:rPr>
              <a:t>, 2023. www.blog.dailydoseofds.com/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ea typeface="Arial"/>
                <a:cs typeface="Arial"/>
                <a:sym typeface="Arial"/>
              </a:rPr>
              <a:t>The data presented in this project is the one that will be worked to create a model to predict the housing sale price within this framework. The rows represent the values of the data, while the columns indicate the attributes used in this database. The attributes include different characteristics of a property and its environment: they include information about the neighborhood, the commodities within the property, the type of construction of it, the area of the property, the quality of the different features, etc. To see the details and the description of the data, it can be found in the data folder of this project. </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The data had a shape of (100, 82) as a pandas </a:t>
            </a:r>
            <a:r>
              <a:rPr lang="en-US" sz="1800" dirty="0" err="1">
                <a:latin typeface="Arial"/>
                <a:cs typeface="Arial"/>
                <a:sym typeface="Arial"/>
              </a:rPr>
              <a:t>dataframe</a:t>
            </a:r>
            <a:r>
              <a:rPr lang="en-US" sz="1800" dirty="0">
                <a:latin typeface="Arial"/>
                <a:cs typeface="Arial"/>
                <a:sym typeface="Arial"/>
              </a:rPr>
              <a:t>, being 39 variables numeric.</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2"/>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r>
              <a:rPr lang="en-US" sz="1800" dirty="0">
                <a:latin typeface="Arial"/>
                <a:ea typeface="Arial"/>
                <a:cs typeface="Arial"/>
                <a:sym typeface="Arial"/>
              </a:rPr>
              <a:t>The most important variable that was used in this model is the sale price of the property, because it's the target and the variable that will let the model predict that price of the different properties. </a:t>
            </a: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r>
              <a:rPr lang="en-US" sz="2000" dirty="0">
                <a:latin typeface="Arial"/>
                <a:ea typeface="Arial"/>
                <a:cs typeface="Arial"/>
                <a:sym typeface="Arial"/>
              </a:rPr>
              <a:t>	                 </a:t>
            </a:r>
            <a:r>
              <a:rPr lang="en-US" sz="1200" b="1" dirty="0">
                <a:latin typeface="Arial"/>
                <a:ea typeface="Arial"/>
                <a:cs typeface="Arial"/>
                <a:sym typeface="Arial"/>
              </a:rPr>
              <a:t>Figure 1.- </a:t>
            </a:r>
            <a:r>
              <a:rPr lang="en-US" sz="1200" dirty="0">
                <a:latin typeface="Arial"/>
                <a:ea typeface="Arial"/>
                <a:cs typeface="Arial"/>
                <a:sym typeface="Arial"/>
              </a:rPr>
              <a:t>Representation of </a:t>
            </a:r>
            <a:r>
              <a:rPr lang="en-US" sz="1200" dirty="0" err="1">
                <a:latin typeface="Arial"/>
                <a:ea typeface="Arial"/>
                <a:cs typeface="Arial"/>
                <a:sym typeface="Arial"/>
              </a:rPr>
              <a:t>SalePrice</a:t>
            </a:r>
            <a:r>
              <a:rPr lang="en-US" sz="1200" dirty="0">
                <a:latin typeface="Arial"/>
                <a:ea typeface="Arial"/>
                <a:cs typeface="Arial"/>
                <a:sym typeface="Arial"/>
              </a:rPr>
              <a:t> in the </a:t>
            </a:r>
            <a:r>
              <a:rPr lang="en-US" sz="1200" dirty="0" err="1">
                <a:latin typeface="Arial"/>
                <a:ea typeface="Arial"/>
                <a:cs typeface="Arial"/>
                <a:sym typeface="Arial"/>
              </a:rPr>
              <a:t>dataframe</a:t>
            </a:r>
            <a:r>
              <a:rPr lang="en-US" sz="1200" dirty="0">
                <a:latin typeface="Arial"/>
                <a:ea typeface="Arial"/>
                <a:cs typeface="Arial"/>
                <a:sym typeface="Arial"/>
              </a:rPr>
              <a:t> worked.</a:t>
            </a:r>
            <a:endParaRPr lang="en-US" sz="20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pic>
        <p:nvPicPr>
          <p:cNvPr id="3" name="Imagen 2">
            <a:extLst>
              <a:ext uri="{FF2B5EF4-FFF2-40B4-BE49-F238E27FC236}">
                <a16:creationId xmlns:a16="http://schemas.microsoft.com/office/drawing/2014/main" id="{31C56F6C-AE49-17A8-DB23-2CEC4D0DB20A}"/>
              </a:ext>
            </a:extLst>
          </p:cNvPr>
          <p:cNvPicPr>
            <a:picLocks noChangeAspect="1"/>
          </p:cNvPicPr>
          <p:nvPr/>
        </p:nvPicPr>
        <p:blipFill>
          <a:blip r:embed="rId3"/>
          <a:stretch>
            <a:fillRect/>
          </a:stretch>
        </p:blipFill>
        <p:spPr>
          <a:xfrm>
            <a:off x="2866668" y="2319883"/>
            <a:ext cx="3643947" cy="3092122"/>
          </a:xfrm>
          <a:prstGeom prst="rect">
            <a:avLst/>
          </a:prstGeom>
        </p:spPr>
      </p:pic>
      <p:sp>
        <p:nvSpPr>
          <p:cNvPr id="4" name="Rectángulo 3">
            <a:extLst>
              <a:ext uri="{FF2B5EF4-FFF2-40B4-BE49-F238E27FC236}">
                <a16:creationId xmlns:a16="http://schemas.microsoft.com/office/drawing/2014/main" id="{602EAC38-C58D-D19B-F3BD-705F770E03C8}"/>
              </a:ext>
            </a:extLst>
          </p:cNvPr>
          <p:cNvSpPr/>
          <p:nvPr/>
        </p:nvSpPr>
        <p:spPr>
          <a:xfrm>
            <a:off x="5897924" y="2377440"/>
            <a:ext cx="585216" cy="288950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2CAC6F2-31F6-CED5-3152-70226D8AA529}"/>
            </a:ext>
          </a:extLst>
        </p:cNvPr>
        <p:cNvGrpSpPr/>
        <p:nvPr/>
      </p:nvGrpSpPr>
      <p:grpSpPr>
        <a:xfrm>
          <a:off x="0" y="0"/>
          <a:ext cx="0" cy="0"/>
          <a:chOff x="0" y="0"/>
          <a:chExt cx="0" cy="0"/>
        </a:xfrm>
      </p:grpSpPr>
      <p:sp>
        <p:nvSpPr>
          <p:cNvPr id="114" name="Google Shape;114;p4">
            <a:extLst>
              <a:ext uri="{FF2B5EF4-FFF2-40B4-BE49-F238E27FC236}">
                <a16:creationId xmlns:a16="http://schemas.microsoft.com/office/drawing/2014/main" id="{18A858F2-EF98-ED45-ED7C-0B7DF8D896CD}"/>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15" name="Google Shape;115;p4">
            <a:extLst>
              <a:ext uri="{FF2B5EF4-FFF2-40B4-BE49-F238E27FC236}">
                <a16:creationId xmlns:a16="http://schemas.microsoft.com/office/drawing/2014/main" id="{DF8B0623-C27C-214C-AD5A-58FC40E9F49F}"/>
              </a:ext>
            </a:extLst>
          </p:cNvPr>
          <p:cNvSpPr txBox="1">
            <a:spLocks noGrp="1"/>
          </p:cNvSpPr>
          <p:nvPr>
            <p:ph type="body" idx="1"/>
          </p:nvPr>
        </p:nvSpPr>
        <p:spPr>
          <a:xfrm>
            <a:off x="628650" y="1321652"/>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r>
              <a:rPr lang="en-US" sz="1800" dirty="0">
                <a:latin typeface="Arial"/>
                <a:ea typeface="Arial"/>
                <a:cs typeface="Arial"/>
                <a:sym typeface="Arial"/>
              </a:rPr>
              <a:t>In this case, it would be important to show how the data of </a:t>
            </a:r>
            <a:r>
              <a:rPr lang="en-US" sz="1800" dirty="0" err="1">
                <a:latin typeface="Arial"/>
                <a:ea typeface="Arial"/>
                <a:cs typeface="Arial"/>
                <a:sym typeface="Arial"/>
              </a:rPr>
              <a:t>SalePrice</a:t>
            </a:r>
            <a:r>
              <a:rPr lang="en-US" sz="1800" dirty="0">
                <a:latin typeface="Arial"/>
                <a:ea typeface="Arial"/>
                <a:cs typeface="Arial"/>
                <a:sym typeface="Arial"/>
              </a:rPr>
              <a:t> is distributed. </a:t>
            </a: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r>
              <a:rPr lang="en-US" sz="1800" dirty="0">
                <a:latin typeface="Arial"/>
                <a:ea typeface="Arial"/>
                <a:cs typeface="Arial"/>
                <a:sym typeface="Arial"/>
              </a:rPr>
              <a:t>	                 </a:t>
            </a:r>
            <a:r>
              <a:rPr lang="en-US" sz="1100" dirty="0">
                <a:latin typeface="Arial"/>
                <a:ea typeface="Arial"/>
                <a:cs typeface="Arial"/>
                <a:sym typeface="Arial"/>
              </a:rPr>
              <a:t>Figure 1.- Representation of </a:t>
            </a:r>
            <a:r>
              <a:rPr lang="en-US" sz="1100" dirty="0" err="1">
                <a:latin typeface="Arial"/>
                <a:ea typeface="Arial"/>
                <a:cs typeface="Arial"/>
                <a:sym typeface="Arial"/>
              </a:rPr>
              <a:t>SalePrice</a:t>
            </a:r>
            <a:r>
              <a:rPr lang="en-US" sz="1100" dirty="0">
                <a:latin typeface="Arial"/>
                <a:ea typeface="Arial"/>
                <a:cs typeface="Arial"/>
                <a:sym typeface="Arial"/>
              </a:rPr>
              <a:t> in the </a:t>
            </a:r>
            <a:r>
              <a:rPr lang="en-US" sz="1100" dirty="0" err="1">
                <a:latin typeface="Arial"/>
                <a:ea typeface="Arial"/>
                <a:cs typeface="Arial"/>
                <a:sym typeface="Arial"/>
              </a:rPr>
              <a:t>dataframe</a:t>
            </a:r>
            <a:r>
              <a:rPr lang="en-US" sz="1100" dirty="0">
                <a:latin typeface="Arial"/>
                <a:ea typeface="Arial"/>
                <a:cs typeface="Arial"/>
                <a:sym typeface="Arial"/>
              </a:rPr>
              <a:t> worked.</a:t>
            </a: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a:p>
            <a:pPr marL="0" lvl="0" indent="0" algn="l" rtl="0">
              <a:lnSpc>
                <a:spcPct val="90000"/>
              </a:lnSpc>
              <a:spcBef>
                <a:spcPts val="0"/>
              </a:spcBef>
              <a:spcAft>
                <a:spcPts val="0"/>
              </a:spcAft>
              <a:buClr>
                <a:srgbClr val="000000"/>
              </a:buClr>
              <a:buSzPts val="1800"/>
              <a:buNone/>
            </a:pPr>
            <a:endParaRPr lang="en-US" sz="1800" dirty="0">
              <a:latin typeface="Arial"/>
              <a:ea typeface="Arial"/>
              <a:cs typeface="Arial"/>
              <a:sym typeface="Arial"/>
            </a:endParaRPr>
          </a:p>
        </p:txBody>
      </p:sp>
      <p:sp>
        <p:nvSpPr>
          <p:cNvPr id="116" name="Google Shape;116;p4">
            <a:extLst>
              <a:ext uri="{FF2B5EF4-FFF2-40B4-BE49-F238E27FC236}">
                <a16:creationId xmlns:a16="http://schemas.microsoft.com/office/drawing/2014/main" id="{9A51D069-87E2-2085-DCD1-90FC8EFB74D8}"/>
              </a:ext>
            </a:extLst>
          </p:cNvPr>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sp>
        <p:nvSpPr>
          <p:cNvPr id="4" name="Rectángulo 3">
            <a:extLst>
              <a:ext uri="{FF2B5EF4-FFF2-40B4-BE49-F238E27FC236}">
                <a16:creationId xmlns:a16="http://schemas.microsoft.com/office/drawing/2014/main" id="{6C2DF225-0593-D170-723A-6785F3B64D0C}"/>
              </a:ext>
            </a:extLst>
          </p:cNvPr>
          <p:cNvSpPr/>
          <p:nvPr/>
        </p:nvSpPr>
        <p:spPr>
          <a:xfrm>
            <a:off x="5897924" y="2377440"/>
            <a:ext cx="585216" cy="2889504"/>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a:p>
        </p:txBody>
      </p:sp>
      <p:pic>
        <p:nvPicPr>
          <p:cNvPr id="1026" name="Picture 2">
            <a:extLst>
              <a:ext uri="{FF2B5EF4-FFF2-40B4-BE49-F238E27FC236}">
                <a16:creationId xmlns:a16="http://schemas.microsoft.com/office/drawing/2014/main" id="{FC7F527E-25F8-D084-C185-2A91C5B16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642" y="1855279"/>
            <a:ext cx="5334000" cy="393382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12D67AE-F4E1-340B-ACBA-44394B3E4648}"/>
              </a:ext>
            </a:extLst>
          </p:cNvPr>
          <p:cNvSpPr txBox="1"/>
          <p:nvPr/>
        </p:nvSpPr>
        <p:spPr>
          <a:xfrm>
            <a:off x="2624328" y="5879592"/>
            <a:ext cx="4315968" cy="276999"/>
          </a:xfrm>
          <a:prstGeom prst="rect">
            <a:avLst/>
          </a:prstGeom>
          <a:noFill/>
        </p:spPr>
        <p:txBody>
          <a:bodyPr wrap="square" rtlCol="0">
            <a:spAutoFit/>
          </a:bodyPr>
          <a:lstStyle/>
          <a:p>
            <a:pPr algn="ctr"/>
            <a:r>
              <a:rPr lang="es-MX" sz="1200" b="1" dirty="0"/>
              <a:t>Figure 2.- </a:t>
            </a:r>
            <a:r>
              <a:rPr lang="es-MX" sz="1200" dirty="0" err="1"/>
              <a:t>Histogram</a:t>
            </a:r>
            <a:r>
              <a:rPr lang="es-MX" sz="1200" dirty="0"/>
              <a:t> </a:t>
            </a:r>
            <a:r>
              <a:rPr lang="es-MX" sz="1200" dirty="0" err="1"/>
              <a:t>of</a:t>
            </a:r>
            <a:r>
              <a:rPr lang="es-MX" sz="1200" dirty="0"/>
              <a:t> </a:t>
            </a:r>
            <a:r>
              <a:rPr lang="es-MX" sz="1200" dirty="0" err="1"/>
              <a:t>SalePrice</a:t>
            </a:r>
            <a:endParaRPr lang="es-MX" sz="1200" dirty="0"/>
          </a:p>
        </p:txBody>
      </p:sp>
    </p:spTree>
    <p:extLst>
      <p:ext uri="{BB962C8B-B14F-4D97-AF65-F5344CB8AC3E}">
        <p14:creationId xmlns:p14="http://schemas.microsoft.com/office/powerpoint/2010/main" val="280523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6</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b="0" i="0" u="none" strike="noStrike" cap="none" dirty="0">
                <a:solidFill>
                  <a:srgbClr val="000000"/>
                </a:solidFill>
                <a:latin typeface="Arial"/>
                <a:ea typeface="Arial"/>
                <a:cs typeface="Arial"/>
                <a:sym typeface="Arial"/>
              </a:rPr>
              <a:t>As can be seen in figure 2, the data is not normally distributed, and there is a right-tailed showing in the distribution. It should be a positive skewness, and it will be calculated to confirm it.</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mn-lt"/>
              </a:rPr>
              <a:t>One of the methods used to transform the data and make it more normally distributed, it's to transform this data into a logarithmic scale due to its compactable nature. </a:t>
            </a:r>
            <a:endParaRPr sz="18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A8DE203F-24EF-4380-2EB2-4C3617B46AF0}"/>
            </a:ext>
          </a:extLst>
        </p:cNvPr>
        <p:cNvGrpSpPr/>
        <p:nvPr/>
      </p:nvGrpSpPr>
      <p:grpSpPr>
        <a:xfrm>
          <a:off x="0" y="0"/>
          <a:ext cx="0" cy="0"/>
          <a:chOff x="0" y="0"/>
          <a:chExt cx="0" cy="0"/>
        </a:xfrm>
      </p:grpSpPr>
      <p:sp>
        <p:nvSpPr>
          <p:cNvPr id="122" name="Google Shape;122;p5">
            <a:extLst>
              <a:ext uri="{FF2B5EF4-FFF2-40B4-BE49-F238E27FC236}">
                <a16:creationId xmlns:a16="http://schemas.microsoft.com/office/drawing/2014/main" id="{E17F453F-AB2C-4ED6-65BB-F786232C8FD0}"/>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23" name="Google Shape;123;p5">
            <a:extLst>
              <a:ext uri="{FF2B5EF4-FFF2-40B4-BE49-F238E27FC236}">
                <a16:creationId xmlns:a16="http://schemas.microsoft.com/office/drawing/2014/main" id="{7B8C91C0-B847-F8C8-9A92-29F0FEE2B280}"/>
              </a:ext>
            </a:extLst>
          </p:cNvPr>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a:p>
        </p:txBody>
      </p:sp>
      <p:sp>
        <p:nvSpPr>
          <p:cNvPr id="124" name="Google Shape;124;p5">
            <a:extLst>
              <a:ext uri="{FF2B5EF4-FFF2-40B4-BE49-F238E27FC236}">
                <a16:creationId xmlns:a16="http://schemas.microsoft.com/office/drawing/2014/main" id="{6726B6C7-DE66-425A-FF4E-776CD33C2D4A}"/>
              </a:ext>
            </a:extLst>
          </p:cNvPr>
          <p:cNvSpPr txBox="1">
            <a:spLocks noGrp="1"/>
          </p:cNvSpPr>
          <p:nvPr>
            <p:ph type="body" idx="1"/>
          </p:nvPr>
        </p:nvSpPr>
        <p:spPr>
          <a:xfrm>
            <a:off x="606342" y="5144959"/>
            <a:ext cx="7931316" cy="358139"/>
          </a:xfrm>
          <a:prstGeom prst="rect">
            <a:avLst/>
          </a:prstGeom>
          <a:noFill/>
          <a:ln>
            <a:noFill/>
          </a:ln>
        </p:spPr>
        <p:txBody>
          <a:bodyPr spcFirstLastPara="1" wrap="square" lIns="45700" tIns="45700" rIns="45700" bIns="45700" anchor="t" anchorCtr="0">
            <a:normAutofit/>
          </a:bodyPr>
          <a:lstStyle/>
          <a:p>
            <a:pPr marL="0" lvl="0" indent="0" algn="ctr" rtl="0">
              <a:lnSpc>
                <a:spcPct val="110000"/>
              </a:lnSpc>
              <a:spcBef>
                <a:spcPts val="0"/>
              </a:spcBef>
              <a:spcAft>
                <a:spcPts val="0"/>
              </a:spcAft>
              <a:buClr>
                <a:srgbClr val="000000"/>
              </a:buClr>
              <a:buSzPts val="1800"/>
              <a:buNone/>
            </a:pPr>
            <a:r>
              <a:rPr lang="es-MX" sz="1200" b="1" dirty="0">
                <a:latin typeface="+mn-lt"/>
              </a:rPr>
              <a:t>Figure 3.- </a:t>
            </a:r>
            <a:r>
              <a:rPr lang="es-MX" sz="1200" dirty="0" err="1">
                <a:latin typeface="+mn-lt"/>
              </a:rPr>
              <a:t>Histogram</a:t>
            </a:r>
            <a:r>
              <a:rPr lang="es-MX" sz="1200" dirty="0">
                <a:latin typeface="+mn-lt"/>
              </a:rPr>
              <a:t> </a:t>
            </a:r>
            <a:r>
              <a:rPr lang="es-MX" sz="1200" dirty="0" err="1">
                <a:latin typeface="+mn-lt"/>
              </a:rPr>
              <a:t>of</a:t>
            </a:r>
            <a:r>
              <a:rPr lang="es-MX" sz="1200" dirty="0">
                <a:latin typeface="+mn-lt"/>
              </a:rPr>
              <a:t> </a:t>
            </a:r>
            <a:r>
              <a:rPr lang="es-MX" sz="1200" dirty="0" err="1">
                <a:latin typeface="+mn-lt"/>
              </a:rPr>
              <a:t>the</a:t>
            </a:r>
            <a:r>
              <a:rPr lang="es-MX" sz="1200" dirty="0">
                <a:latin typeface="+mn-lt"/>
              </a:rPr>
              <a:t> natural </a:t>
            </a:r>
            <a:r>
              <a:rPr lang="es-MX" sz="1200" dirty="0" err="1">
                <a:latin typeface="+mn-lt"/>
              </a:rPr>
              <a:t>logarithmic</a:t>
            </a:r>
            <a:r>
              <a:rPr lang="es-MX" sz="1200" dirty="0">
                <a:latin typeface="+mn-lt"/>
              </a:rPr>
              <a:t> </a:t>
            </a:r>
            <a:r>
              <a:rPr lang="es-MX" sz="1200" dirty="0" err="1">
                <a:latin typeface="+mn-lt"/>
              </a:rPr>
              <a:t>transformation</a:t>
            </a:r>
            <a:r>
              <a:rPr lang="es-MX" sz="1200" dirty="0">
                <a:latin typeface="+mn-lt"/>
              </a:rPr>
              <a:t> </a:t>
            </a:r>
            <a:r>
              <a:rPr lang="es-MX" sz="1200" dirty="0" err="1">
                <a:latin typeface="+mn-lt"/>
              </a:rPr>
              <a:t>of</a:t>
            </a:r>
            <a:r>
              <a:rPr lang="es-MX" sz="1200" dirty="0">
                <a:latin typeface="+mn-lt"/>
              </a:rPr>
              <a:t> </a:t>
            </a:r>
            <a:r>
              <a:rPr lang="es-MX" sz="1200" dirty="0" err="1">
                <a:latin typeface="+mn-lt"/>
              </a:rPr>
              <a:t>SalePrice</a:t>
            </a:r>
            <a:endParaRPr sz="1200" dirty="0">
              <a:latin typeface="+mn-lt"/>
            </a:endParaRPr>
          </a:p>
        </p:txBody>
      </p:sp>
      <p:pic>
        <p:nvPicPr>
          <p:cNvPr id="2050" name="Picture 2">
            <a:extLst>
              <a:ext uri="{FF2B5EF4-FFF2-40B4-BE49-F238E27FC236}">
                <a16:creationId xmlns:a16="http://schemas.microsoft.com/office/drawing/2014/main" id="{08236CC8-77AC-E41B-C71F-27EE78C3C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939" y="1142048"/>
            <a:ext cx="51720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33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7196580F-945C-7607-FCCB-8460996C0416}"/>
            </a:ext>
          </a:extLst>
        </p:cNvPr>
        <p:cNvGrpSpPr/>
        <p:nvPr/>
      </p:nvGrpSpPr>
      <p:grpSpPr>
        <a:xfrm>
          <a:off x="0" y="0"/>
          <a:ext cx="0" cy="0"/>
          <a:chOff x="0" y="0"/>
          <a:chExt cx="0" cy="0"/>
        </a:xfrm>
      </p:grpSpPr>
      <p:sp>
        <p:nvSpPr>
          <p:cNvPr id="122" name="Google Shape;122;p5">
            <a:extLst>
              <a:ext uri="{FF2B5EF4-FFF2-40B4-BE49-F238E27FC236}">
                <a16:creationId xmlns:a16="http://schemas.microsoft.com/office/drawing/2014/main" id="{441E9B50-A533-53B1-0565-60FF84BABBCB}"/>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23" name="Google Shape;123;p5">
            <a:extLst>
              <a:ext uri="{FF2B5EF4-FFF2-40B4-BE49-F238E27FC236}">
                <a16:creationId xmlns:a16="http://schemas.microsoft.com/office/drawing/2014/main" id="{BF669378-2F53-4226-8F7C-C332CF103C05}"/>
              </a:ext>
            </a:extLst>
          </p:cNvPr>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8</a:t>
            </a:fld>
            <a:endParaRPr/>
          </a:p>
        </p:txBody>
      </p:sp>
      <p:sp>
        <p:nvSpPr>
          <p:cNvPr id="124" name="Google Shape;124;p5">
            <a:extLst>
              <a:ext uri="{FF2B5EF4-FFF2-40B4-BE49-F238E27FC236}">
                <a16:creationId xmlns:a16="http://schemas.microsoft.com/office/drawing/2014/main" id="{F6A9C92A-55E8-35F2-BB5F-0138CB052D5C}"/>
              </a:ext>
            </a:extLst>
          </p:cNvPr>
          <p:cNvSpPr txBox="1">
            <a:spLocks noGrp="1"/>
          </p:cNvSpPr>
          <p:nvPr>
            <p:ph type="body" idx="1"/>
          </p:nvPr>
        </p:nvSpPr>
        <p:spPr>
          <a:xfrm>
            <a:off x="606342" y="1088137"/>
            <a:ext cx="7931316" cy="4414962"/>
          </a:xfrm>
          <a:prstGeom prst="rect">
            <a:avLst/>
          </a:prstGeom>
          <a:noFill/>
          <a:ln>
            <a:noFill/>
          </a:ln>
        </p:spPr>
        <p:txBody>
          <a:bodyPr spcFirstLastPara="1" wrap="square" lIns="45700" tIns="45700" rIns="45700" bIns="45700" anchor="t" anchorCtr="0">
            <a:normAutofit/>
          </a:bodyPr>
          <a:lstStyle/>
          <a:p>
            <a:pPr marL="0" lvl="0" indent="0" rtl="0">
              <a:lnSpc>
                <a:spcPct val="110000"/>
              </a:lnSpc>
              <a:spcBef>
                <a:spcPts val="0"/>
              </a:spcBef>
              <a:spcAft>
                <a:spcPts val="0"/>
              </a:spcAft>
              <a:buClr>
                <a:srgbClr val="000000"/>
              </a:buClr>
              <a:buSzPts val="1800"/>
              <a:buNone/>
            </a:pPr>
            <a:r>
              <a:rPr lang="es-MX" sz="1800" dirty="0" err="1">
                <a:latin typeface="+mn-lt"/>
              </a:rPr>
              <a:t>The</a:t>
            </a:r>
            <a:r>
              <a:rPr lang="es-MX" sz="1800" dirty="0">
                <a:latin typeface="+mn-lt"/>
              </a:rPr>
              <a:t> </a:t>
            </a:r>
            <a:r>
              <a:rPr lang="es-MX" sz="1800" dirty="0" err="1">
                <a:latin typeface="+mn-lt"/>
              </a:rPr>
              <a:t>skewness</a:t>
            </a:r>
            <a:r>
              <a:rPr lang="es-MX" sz="1800" dirty="0">
                <a:latin typeface="+mn-lt"/>
              </a:rPr>
              <a:t> </a:t>
            </a:r>
            <a:r>
              <a:rPr lang="es-MX" sz="1800" dirty="0" err="1">
                <a:latin typeface="+mn-lt"/>
              </a:rPr>
              <a:t>of</a:t>
            </a:r>
            <a:r>
              <a:rPr lang="es-MX" sz="1800" dirty="0">
                <a:latin typeface="+mn-lt"/>
              </a:rPr>
              <a:t> </a:t>
            </a:r>
            <a:r>
              <a:rPr lang="es-MX" sz="1800" dirty="0" err="1">
                <a:latin typeface="+mn-lt"/>
              </a:rPr>
              <a:t>each</a:t>
            </a:r>
            <a:r>
              <a:rPr lang="es-MX" sz="1800" dirty="0">
                <a:latin typeface="+mn-lt"/>
              </a:rPr>
              <a:t> </a:t>
            </a:r>
            <a:r>
              <a:rPr lang="es-MX" sz="1800" dirty="0" err="1">
                <a:latin typeface="+mn-lt"/>
              </a:rPr>
              <a:t>was</a:t>
            </a:r>
            <a:r>
              <a:rPr lang="es-MX" sz="1800" dirty="0">
                <a:latin typeface="+mn-lt"/>
              </a:rPr>
              <a:t> </a:t>
            </a:r>
            <a:r>
              <a:rPr lang="es-MX" sz="1800" dirty="0" err="1">
                <a:latin typeface="+mn-lt"/>
              </a:rPr>
              <a:t>calculated</a:t>
            </a:r>
            <a:r>
              <a:rPr lang="es-MX" sz="1800" dirty="0">
                <a:latin typeface="+mn-lt"/>
              </a:rPr>
              <a:t>, </a:t>
            </a:r>
            <a:r>
              <a:rPr lang="es-MX" sz="1800" dirty="0" err="1">
                <a:latin typeface="+mn-lt"/>
              </a:rPr>
              <a:t>given</a:t>
            </a:r>
            <a:r>
              <a:rPr lang="es-MX" sz="1800" dirty="0">
                <a:latin typeface="+mn-lt"/>
              </a:rPr>
              <a:t> 1.17 </a:t>
            </a:r>
            <a:r>
              <a:rPr lang="es-MX" sz="1800" dirty="0" err="1">
                <a:latin typeface="+mn-lt"/>
              </a:rPr>
              <a:t>for</a:t>
            </a:r>
            <a:r>
              <a:rPr lang="es-MX" sz="1800" dirty="0">
                <a:latin typeface="+mn-lt"/>
              </a:rPr>
              <a:t> </a:t>
            </a:r>
            <a:r>
              <a:rPr lang="es-MX" sz="1800" dirty="0" err="1">
                <a:latin typeface="+mn-lt"/>
              </a:rPr>
              <a:t>the</a:t>
            </a:r>
            <a:r>
              <a:rPr lang="es-MX" sz="1800" dirty="0">
                <a:latin typeface="+mn-lt"/>
              </a:rPr>
              <a:t> original </a:t>
            </a:r>
            <a:r>
              <a:rPr lang="es-MX" sz="1800" dirty="0" err="1">
                <a:latin typeface="+mn-lt"/>
              </a:rPr>
              <a:t>scaled</a:t>
            </a:r>
            <a:r>
              <a:rPr lang="es-MX" sz="1800" dirty="0">
                <a:latin typeface="+mn-lt"/>
              </a:rPr>
              <a:t> target and -0.09 </a:t>
            </a:r>
            <a:r>
              <a:rPr lang="es-MX" sz="1800" dirty="0" err="1">
                <a:latin typeface="+mn-lt"/>
              </a:rPr>
              <a:t>for</a:t>
            </a:r>
            <a:r>
              <a:rPr lang="es-MX" sz="1800" dirty="0">
                <a:latin typeface="+mn-lt"/>
              </a:rPr>
              <a:t> </a:t>
            </a:r>
            <a:r>
              <a:rPr lang="es-MX" sz="1800" dirty="0" err="1">
                <a:latin typeface="+mn-lt"/>
              </a:rPr>
              <a:t>the</a:t>
            </a:r>
            <a:r>
              <a:rPr lang="es-MX" sz="1800" dirty="0">
                <a:latin typeface="+mn-lt"/>
              </a:rPr>
              <a:t> </a:t>
            </a:r>
            <a:r>
              <a:rPr lang="es-MX" sz="1800" dirty="0" err="1">
                <a:latin typeface="+mn-lt"/>
              </a:rPr>
              <a:t>logarithmic</a:t>
            </a:r>
            <a:r>
              <a:rPr lang="es-MX" sz="1800" dirty="0">
                <a:latin typeface="+mn-lt"/>
              </a:rPr>
              <a:t> </a:t>
            </a:r>
            <a:r>
              <a:rPr lang="es-MX" sz="1800" dirty="0" err="1">
                <a:latin typeface="+mn-lt"/>
              </a:rPr>
              <a:t>scaled</a:t>
            </a:r>
            <a:r>
              <a:rPr lang="es-MX" sz="1800" dirty="0">
                <a:latin typeface="+mn-lt"/>
              </a:rPr>
              <a:t> target. </a:t>
            </a:r>
            <a:r>
              <a:rPr lang="es-MX" sz="1800" dirty="0" err="1">
                <a:latin typeface="+mn-lt"/>
              </a:rPr>
              <a:t>The</a:t>
            </a:r>
            <a:r>
              <a:rPr lang="es-MX" sz="1800" dirty="0">
                <a:latin typeface="+mn-lt"/>
              </a:rPr>
              <a:t> data </a:t>
            </a:r>
            <a:r>
              <a:rPr lang="es-MX" sz="1800" dirty="0" err="1">
                <a:latin typeface="+mn-lt"/>
              </a:rPr>
              <a:t>is</a:t>
            </a:r>
            <a:r>
              <a:rPr lang="es-MX" sz="1800" dirty="0">
                <a:latin typeface="+mn-lt"/>
              </a:rPr>
              <a:t> more </a:t>
            </a:r>
            <a:r>
              <a:rPr lang="es-MX" sz="1800" dirty="0" err="1">
                <a:latin typeface="+mn-lt"/>
              </a:rPr>
              <a:t>naturally</a:t>
            </a:r>
            <a:r>
              <a:rPr lang="es-MX" sz="1800" dirty="0">
                <a:latin typeface="+mn-lt"/>
              </a:rPr>
              <a:t> </a:t>
            </a:r>
            <a:r>
              <a:rPr lang="es-MX" sz="1800" dirty="0" err="1">
                <a:latin typeface="+mn-lt"/>
              </a:rPr>
              <a:t>distributed</a:t>
            </a:r>
            <a:r>
              <a:rPr lang="es-MX" sz="1800" dirty="0">
                <a:latin typeface="+mn-lt"/>
              </a:rPr>
              <a:t>.</a:t>
            </a:r>
          </a:p>
          <a:p>
            <a:pPr marL="0" lvl="0" indent="0" rtl="0">
              <a:lnSpc>
                <a:spcPct val="110000"/>
              </a:lnSpc>
              <a:spcBef>
                <a:spcPts val="0"/>
              </a:spcBef>
              <a:spcAft>
                <a:spcPts val="0"/>
              </a:spcAft>
              <a:buClr>
                <a:srgbClr val="000000"/>
              </a:buClr>
              <a:buSzPts val="1800"/>
              <a:buNone/>
            </a:pPr>
            <a:endParaRPr lang="es-MX" sz="1800" dirty="0">
              <a:latin typeface="+mn-lt"/>
            </a:endParaRPr>
          </a:p>
          <a:p>
            <a:pPr marL="0" lvl="0" indent="0" rtl="0">
              <a:lnSpc>
                <a:spcPct val="110000"/>
              </a:lnSpc>
              <a:spcBef>
                <a:spcPts val="0"/>
              </a:spcBef>
              <a:spcAft>
                <a:spcPts val="0"/>
              </a:spcAft>
              <a:buClr>
                <a:srgbClr val="000000"/>
              </a:buClr>
              <a:buSzPts val="1800"/>
              <a:buNone/>
            </a:pPr>
            <a:r>
              <a:rPr lang="en-US" sz="1800" dirty="0">
                <a:latin typeface="+mn-lt"/>
              </a:rPr>
              <a:t>This is helpful in creating a machine learning algorithm that uses linear regression, because having a tailed or skewed data can be harmful to the statistical model, because the tail can be interpreted as outliers, affecting the performance of the model. </a:t>
            </a:r>
            <a:endParaRPr lang="es-MX" sz="1800" dirty="0">
              <a:latin typeface="+mn-lt"/>
            </a:endParaRPr>
          </a:p>
        </p:txBody>
      </p:sp>
    </p:spTree>
    <p:extLst>
      <p:ext uri="{BB962C8B-B14F-4D97-AF65-F5344CB8AC3E}">
        <p14:creationId xmlns:p14="http://schemas.microsoft.com/office/powerpoint/2010/main" val="142615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1E2DB5CB-DD76-A637-E36F-C7CB6684946E}"/>
            </a:ext>
          </a:extLst>
        </p:cNvPr>
        <p:cNvGrpSpPr/>
        <p:nvPr/>
      </p:nvGrpSpPr>
      <p:grpSpPr>
        <a:xfrm>
          <a:off x="0" y="0"/>
          <a:ext cx="0" cy="0"/>
          <a:chOff x="0" y="0"/>
          <a:chExt cx="0" cy="0"/>
        </a:xfrm>
      </p:grpSpPr>
      <p:sp>
        <p:nvSpPr>
          <p:cNvPr id="122" name="Google Shape;122;p5">
            <a:extLst>
              <a:ext uri="{FF2B5EF4-FFF2-40B4-BE49-F238E27FC236}">
                <a16:creationId xmlns:a16="http://schemas.microsoft.com/office/drawing/2014/main" id="{8EC6DF80-E8EB-6E1E-75D1-BFD439787BDE}"/>
              </a:ext>
            </a:extLst>
          </p:cNvPr>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Data Exploration</a:t>
            </a:r>
            <a:endParaRPr dirty="0"/>
          </a:p>
        </p:txBody>
      </p:sp>
      <p:sp>
        <p:nvSpPr>
          <p:cNvPr id="123" name="Google Shape;123;p5">
            <a:extLst>
              <a:ext uri="{FF2B5EF4-FFF2-40B4-BE49-F238E27FC236}">
                <a16:creationId xmlns:a16="http://schemas.microsoft.com/office/drawing/2014/main" id="{DADF4DA3-3732-AF9A-5BD1-A9786F8ABB25}"/>
              </a:ext>
            </a:extLst>
          </p:cNvPr>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24" name="Google Shape;124;p5">
            <a:extLst>
              <a:ext uri="{FF2B5EF4-FFF2-40B4-BE49-F238E27FC236}">
                <a16:creationId xmlns:a16="http://schemas.microsoft.com/office/drawing/2014/main" id="{99922D30-0576-862E-1FA7-FD6B91F3DD49}"/>
              </a:ext>
            </a:extLst>
          </p:cNvPr>
          <p:cNvSpPr txBox="1">
            <a:spLocks noGrp="1"/>
          </p:cNvSpPr>
          <p:nvPr>
            <p:ph type="body" idx="1"/>
          </p:nvPr>
        </p:nvSpPr>
        <p:spPr>
          <a:xfrm>
            <a:off x="606342" y="1088137"/>
            <a:ext cx="7931316" cy="4414962"/>
          </a:xfrm>
          <a:prstGeom prst="rect">
            <a:avLst/>
          </a:prstGeom>
          <a:noFill/>
          <a:ln>
            <a:noFill/>
          </a:ln>
        </p:spPr>
        <p:txBody>
          <a:bodyPr spcFirstLastPara="1" wrap="square" lIns="45700" tIns="45700" rIns="45700" bIns="45700" anchor="t" anchorCtr="0">
            <a:normAutofit/>
          </a:bodyPr>
          <a:lstStyle/>
          <a:p>
            <a:pPr marL="0" lvl="0" indent="0" rtl="0">
              <a:lnSpc>
                <a:spcPct val="110000"/>
              </a:lnSpc>
              <a:spcBef>
                <a:spcPts val="0"/>
              </a:spcBef>
              <a:spcAft>
                <a:spcPts val="0"/>
              </a:spcAft>
              <a:buClr>
                <a:srgbClr val="000000"/>
              </a:buClr>
              <a:buSzPts val="1800"/>
              <a:buNone/>
            </a:pPr>
            <a:r>
              <a:rPr lang="es-MX" sz="1800" dirty="0" err="1">
                <a:latin typeface="+mn-lt"/>
              </a:rPr>
              <a:t>Another</a:t>
            </a:r>
            <a:r>
              <a:rPr lang="es-MX" sz="1800" dirty="0">
                <a:latin typeface="+mn-lt"/>
              </a:rPr>
              <a:t> </a:t>
            </a:r>
            <a:r>
              <a:rPr lang="es-MX" sz="1800" dirty="0" err="1">
                <a:latin typeface="+mn-lt"/>
              </a:rPr>
              <a:t>important</a:t>
            </a:r>
            <a:r>
              <a:rPr lang="es-MX" sz="1800" dirty="0">
                <a:latin typeface="+mn-lt"/>
              </a:rPr>
              <a:t> step </a:t>
            </a:r>
            <a:r>
              <a:rPr lang="es-MX" sz="1800" dirty="0" err="1">
                <a:latin typeface="+mn-lt"/>
              </a:rPr>
              <a:t>is</a:t>
            </a:r>
            <a:r>
              <a:rPr lang="es-MX" sz="1800" dirty="0">
                <a:latin typeface="+mn-lt"/>
              </a:rPr>
              <a:t> </a:t>
            </a:r>
            <a:r>
              <a:rPr lang="es-MX" sz="1800" dirty="0" err="1">
                <a:latin typeface="+mn-lt"/>
              </a:rPr>
              <a:t>to</a:t>
            </a:r>
            <a:r>
              <a:rPr lang="es-MX" sz="1800" dirty="0">
                <a:latin typeface="+mn-lt"/>
              </a:rPr>
              <a:t> </a:t>
            </a:r>
            <a:r>
              <a:rPr lang="es-MX" sz="1800" dirty="0" err="1">
                <a:latin typeface="+mn-lt"/>
              </a:rPr>
              <a:t>create</a:t>
            </a:r>
            <a:r>
              <a:rPr lang="es-MX" sz="1800" dirty="0">
                <a:latin typeface="+mn-lt"/>
              </a:rPr>
              <a:t> </a:t>
            </a:r>
            <a:r>
              <a:rPr lang="es-MX" sz="1800" dirty="0" err="1">
                <a:latin typeface="+mn-lt"/>
              </a:rPr>
              <a:t>scatterplots</a:t>
            </a:r>
            <a:r>
              <a:rPr lang="es-MX" sz="1800" dirty="0">
                <a:latin typeface="+mn-lt"/>
              </a:rPr>
              <a:t> </a:t>
            </a:r>
            <a:r>
              <a:rPr lang="es-MX" sz="1800" dirty="0" err="1">
                <a:latin typeface="+mn-lt"/>
              </a:rPr>
              <a:t>to</a:t>
            </a:r>
            <a:r>
              <a:rPr lang="es-MX" sz="1800" dirty="0">
                <a:latin typeface="+mn-lt"/>
              </a:rPr>
              <a:t> </a:t>
            </a:r>
            <a:r>
              <a:rPr lang="es-MX" sz="1800" dirty="0" err="1">
                <a:latin typeface="+mn-lt"/>
              </a:rPr>
              <a:t>check</a:t>
            </a:r>
            <a:r>
              <a:rPr lang="es-MX" sz="1800" dirty="0">
                <a:latin typeface="+mn-lt"/>
              </a:rPr>
              <a:t> </a:t>
            </a:r>
            <a:r>
              <a:rPr lang="es-MX" sz="1800" dirty="0" err="1">
                <a:latin typeface="+mn-lt"/>
              </a:rPr>
              <a:t>the</a:t>
            </a:r>
            <a:r>
              <a:rPr lang="es-MX" sz="1800" dirty="0">
                <a:latin typeface="+mn-lt"/>
              </a:rPr>
              <a:t> </a:t>
            </a:r>
            <a:r>
              <a:rPr lang="es-MX" sz="1800" dirty="0" err="1">
                <a:latin typeface="+mn-lt"/>
              </a:rPr>
              <a:t>relationship</a:t>
            </a:r>
            <a:r>
              <a:rPr lang="es-MX" sz="1800" dirty="0">
                <a:latin typeface="+mn-lt"/>
              </a:rPr>
              <a:t> </a:t>
            </a:r>
            <a:r>
              <a:rPr lang="es-MX" sz="1800" dirty="0" err="1">
                <a:latin typeface="+mn-lt"/>
              </a:rPr>
              <a:t>between</a:t>
            </a:r>
            <a:r>
              <a:rPr lang="es-MX" sz="1800" dirty="0">
                <a:latin typeface="+mn-lt"/>
              </a:rPr>
              <a:t> variables. </a:t>
            </a:r>
            <a:r>
              <a:rPr lang="es-MX" sz="1800" dirty="0" err="1">
                <a:latin typeface="+mn-lt"/>
              </a:rPr>
              <a:t>The</a:t>
            </a:r>
            <a:r>
              <a:rPr lang="es-MX" sz="1800" dirty="0">
                <a:latin typeface="+mn-lt"/>
              </a:rPr>
              <a:t> </a:t>
            </a:r>
            <a:r>
              <a:rPr lang="es-MX" sz="1800" dirty="0" err="1">
                <a:latin typeface="+mn-lt"/>
              </a:rPr>
              <a:t>scatterplots</a:t>
            </a:r>
            <a:r>
              <a:rPr lang="es-MX" sz="1800" dirty="0">
                <a:latin typeface="+mn-lt"/>
              </a:rPr>
              <a:t> are </a:t>
            </a:r>
            <a:r>
              <a:rPr lang="es-MX" sz="1800" dirty="0" err="1">
                <a:latin typeface="+mn-lt"/>
              </a:rPr>
              <a:t>used</a:t>
            </a:r>
            <a:r>
              <a:rPr lang="es-MX" sz="1800" dirty="0">
                <a:latin typeface="+mn-lt"/>
              </a:rPr>
              <a:t> </a:t>
            </a:r>
            <a:r>
              <a:rPr lang="es-MX" sz="1800" dirty="0" err="1">
                <a:latin typeface="+mn-lt"/>
              </a:rPr>
              <a:t>to</a:t>
            </a:r>
            <a:r>
              <a:rPr lang="es-MX" sz="1800" dirty="0">
                <a:latin typeface="+mn-lt"/>
              </a:rPr>
              <a:t> show </a:t>
            </a:r>
            <a:r>
              <a:rPr lang="es-MX" sz="1800" dirty="0" err="1">
                <a:latin typeface="+mn-lt"/>
              </a:rPr>
              <a:t>the</a:t>
            </a:r>
            <a:r>
              <a:rPr lang="es-MX" sz="1800" dirty="0">
                <a:latin typeface="+mn-lt"/>
              </a:rPr>
              <a:t> </a:t>
            </a:r>
            <a:r>
              <a:rPr lang="es-MX" sz="1800" dirty="0" err="1">
                <a:latin typeface="+mn-lt"/>
              </a:rPr>
              <a:t>relationship</a:t>
            </a:r>
            <a:r>
              <a:rPr lang="es-MX" sz="1800" dirty="0">
                <a:latin typeface="+mn-lt"/>
              </a:rPr>
              <a:t> </a:t>
            </a:r>
            <a:r>
              <a:rPr lang="es-MX" sz="1800" dirty="0" err="1">
                <a:latin typeface="+mn-lt"/>
              </a:rPr>
              <a:t>between</a:t>
            </a:r>
            <a:r>
              <a:rPr lang="es-MX" sz="1800" dirty="0">
                <a:latin typeface="+mn-lt"/>
              </a:rPr>
              <a:t> variables. As </a:t>
            </a:r>
            <a:r>
              <a:rPr lang="es-MX" sz="1800" dirty="0" err="1">
                <a:latin typeface="+mn-lt"/>
              </a:rPr>
              <a:t>the</a:t>
            </a:r>
            <a:r>
              <a:rPr lang="es-MX" sz="1800" dirty="0">
                <a:latin typeface="+mn-lt"/>
              </a:rPr>
              <a:t> </a:t>
            </a:r>
            <a:r>
              <a:rPr lang="es-MX" sz="1800" dirty="0" err="1">
                <a:latin typeface="+mn-lt"/>
              </a:rPr>
              <a:t>algorithm</a:t>
            </a:r>
            <a:r>
              <a:rPr lang="es-MX" sz="1800" dirty="0">
                <a:latin typeface="+mn-lt"/>
              </a:rPr>
              <a:t> </a:t>
            </a:r>
            <a:r>
              <a:rPr lang="es-MX" sz="1800" dirty="0" err="1">
                <a:latin typeface="+mn-lt"/>
              </a:rPr>
              <a:t>used</a:t>
            </a:r>
            <a:r>
              <a:rPr lang="es-MX" sz="1800" dirty="0">
                <a:latin typeface="+mn-lt"/>
              </a:rPr>
              <a:t> </a:t>
            </a:r>
            <a:r>
              <a:rPr lang="es-MX" sz="1800" dirty="0" err="1">
                <a:latin typeface="+mn-lt"/>
              </a:rPr>
              <a:t>was</a:t>
            </a:r>
            <a:r>
              <a:rPr lang="es-MX" sz="1800" dirty="0">
                <a:latin typeface="+mn-lt"/>
              </a:rPr>
              <a:t> </a:t>
            </a:r>
            <a:r>
              <a:rPr lang="es-MX" sz="1800" dirty="0" err="1">
                <a:latin typeface="+mn-lt"/>
              </a:rPr>
              <a:t>of</a:t>
            </a:r>
            <a:r>
              <a:rPr lang="es-MX" sz="1800" dirty="0">
                <a:latin typeface="+mn-lt"/>
              </a:rPr>
              <a:t> a Linear </a:t>
            </a:r>
            <a:r>
              <a:rPr lang="es-MX" sz="1800" dirty="0" err="1">
                <a:latin typeface="+mn-lt"/>
              </a:rPr>
              <a:t>Regression</a:t>
            </a:r>
            <a:r>
              <a:rPr lang="es-MX" sz="1800" dirty="0">
                <a:latin typeface="+mn-lt"/>
              </a:rPr>
              <a:t> </a:t>
            </a:r>
            <a:r>
              <a:rPr lang="es-MX" sz="1800" dirty="0" err="1">
                <a:latin typeface="+mn-lt"/>
              </a:rPr>
              <a:t>model</a:t>
            </a:r>
            <a:r>
              <a:rPr lang="es-MX" sz="1800" dirty="0">
                <a:latin typeface="+mn-lt"/>
              </a:rPr>
              <a:t>, </a:t>
            </a:r>
            <a:r>
              <a:rPr lang="es-MX" sz="1800" dirty="0" err="1">
                <a:latin typeface="+mn-lt"/>
              </a:rPr>
              <a:t>the</a:t>
            </a:r>
            <a:r>
              <a:rPr lang="es-MX" sz="1800" dirty="0">
                <a:latin typeface="+mn-lt"/>
              </a:rPr>
              <a:t> idea </a:t>
            </a:r>
            <a:r>
              <a:rPr lang="es-MX" sz="1800" dirty="0" err="1">
                <a:latin typeface="+mn-lt"/>
              </a:rPr>
              <a:t>is</a:t>
            </a:r>
            <a:r>
              <a:rPr lang="es-MX" sz="1800" dirty="0">
                <a:latin typeface="+mn-lt"/>
              </a:rPr>
              <a:t> </a:t>
            </a:r>
            <a:r>
              <a:rPr lang="es-MX" sz="1800" dirty="0" err="1">
                <a:latin typeface="+mn-lt"/>
              </a:rPr>
              <a:t>to</a:t>
            </a:r>
            <a:r>
              <a:rPr lang="es-MX" sz="1800" dirty="0">
                <a:latin typeface="+mn-lt"/>
              </a:rPr>
              <a:t> look </a:t>
            </a:r>
            <a:r>
              <a:rPr lang="es-MX" sz="1800" dirty="0" err="1">
                <a:latin typeface="+mn-lt"/>
              </a:rPr>
              <a:t>for</a:t>
            </a:r>
            <a:r>
              <a:rPr lang="es-MX" sz="1800" dirty="0">
                <a:latin typeface="+mn-lt"/>
              </a:rPr>
              <a:t> </a:t>
            </a:r>
            <a:r>
              <a:rPr lang="es-MX" sz="1800" dirty="0" err="1">
                <a:latin typeface="+mn-lt"/>
              </a:rPr>
              <a:t>linearity</a:t>
            </a:r>
            <a:r>
              <a:rPr lang="es-MX" sz="1800" dirty="0">
                <a:latin typeface="+mn-lt"/>
              </a:rPr>
              <a:t> </a:t>
            </a:r>
            <a:r>
              <a:rPr lang="es-MX" sz="1800" dirty="0" err="1">
                <a:latin typeface="+mn-lt"/>
              </a:rPr>
              <a:t>between</a:t>
            </a:r>
            <a:r>
              <a:rPr lang="es-MX" sz="1800" dirty="0">
                <a:latin typeface="+mn-lt"/>
              </a:rPr>
              <a:t> </a:t>
            </a:r>
            <a:r>
              <a:rPr lang="es-MX" sz="1800" dirty="0" err="1">
                <a:latin typeface="+mn-lt"/>
              </a:rPr>
              <a:t>the</a:t>
            </a:r>
            <a:r>
              <a:rPr lang="es-MX" sz="1800" dirty="0">
                <a:latin typeface="+mn-lt"/>
              </a:rPr>
              <a:t> variables.</a:t>
            </a:r>
          </a:p>
        </p:txBody>
      </p:sp>
    </p:spTree>
    <p:extLst>
      <p:ext uri="{BB962C8B-B14F-4D97-AF65-F5344CB8AC3E}">
        <p14:creationId xmlns:p14="http://schemas.microsoft.com/office/powerpoint/2010/main" val="6168954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2172</Words>
  <Application>Microsoft Office PowerPoint</Application>
  <PresentationFormat>Presentación en pantalla (4:3)</PresentationFormat>
  <Paragraphs>153</Paragraphs>
  <Slides>29</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Georgia</vt:lpstr>
      <vt:lpstr>Office Theme</vt:lpstr>
      <vt:lpstr>      Title: Building a Model to Predict Housing Prices</vt:lpstr>
      <vt:lpstr>Introduction</vt:lpstr>
      <vt:lpstr>The Data</vt:lpstr>
      <vt:lpstr>Data Exploration</vt:lpstr>
      <vt:lpstr>Data Exploration</vt:lpstr>
      <vt:lpstr>Data Exploration</vt:lpstr>
      <vt:lpstr>Data Exploration</vt:lpstr>
      <vt:lpstr>Data Exploration</vt:lpstr>
      <vt:lpstr>Data Exploration</vt:lpstr>
      <vt:lpstr>Data Exploration</vt:lpstr>
      <vt:lpstr>Data Exploration</vt:lpstr>
      <vt:lpstr>Data Preparation</vt:lpstr>
      <vt:lpstr>Correlation</vt:lpstr>
      <vt:lpstr>Correlation</vt:lpstr>
      <vt:lpstr>Correlation</vt:lpstr>
      <vt:lpstr>Correlation</vt:lpstr>
      <vt:lpstr>Correlation</vt:lpstr>
      <vt:lpstr>Correlation</vt:lpstr>
      <vt:lpstr>Project Description</vt:lpstr>
      <vt:lpstr>Analysis and Results</vt:lpstr>
      <vt:lpstr>Analysis and Results</vt:lpstr>
      <vt:lpstr>Analysis and Results</vt:lpstr>
      <vt:lpstr>Analysis and Results</vt:lpstr>
      <vt:lpstr>Verification</vt:lpstr>
      <vt:lpstr>Verification</vt:lpstr>
      <vt:lpstr>Verification</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Building a Model to Predict Housing Prices</dc:title>
  <dc:creator>Britni Epstein</dc:creator>
  <cp:lastModifiedBy>Sphera Energy</cp:lastModifiedBy>
  <cp:revision>1</cp:revision>
  <dcterms:modified xsi:type="dcterms:W3CDTF">2024-02-17T05:03:52Z</dcterms:modified>
</cp:coreProperties>
</file>